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6" r:id="rId8"/>
    <p:sldId id="268" r:id="rId9"/>
    <p:sldId id="273" r:id="rId10"/>
    <p:sldId id="272" r:id="rId11"/>
    <p:sldId id="274" r:id="rId12"/>
    <p:sldId id="265" r:id="rId13"/>
    <p:sldId id="267" r:id="rId14"/>
    <p:sldId id="269"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52" dt="2021-04-15T18:29:31.447"/>
    <p1510:client id="{5D8A21DD-91C1-A7CC-C0E4-A3E51868442C}" v="181" dt="2021-04-15T18:38:40.102"/>
    <p1510:client id="{63CECC4F-3038-80E5-A0D4-0FB385A23A72}" v="7" dt="2021-04-15T18:02:21.260"/>
    <p1510:client id="{6FB27BC6-E240-80D5-7DD7-2159E3F4CE9F}" v="545" dt="2021-04-14T17:48:17.870"/>
    <p1510:client id="{720CB318-F1FB-4129-A548-5770AA49B641}" v="361" dt="2021-04-14T17:59:45.027"/>
    <p1510:client id="{78B3DDEF-5206-457B-8DCD-6DA584DEC90E}" v="249" vWet="266" dt="2021-04-14T17:37:44.364"/>
    <p1510:client id="{7B59AE5F-186C-5F35-6D58-259FA4369198}" v="5" dt="2021-04-16T18:29:21.086"/>
    <p1510:client id="{859F7025-14BA-D364-2E09-1F6182966996}" v="142" dt="2021-04-14T18:27:13.872"/>
    <p1510:client id="{978CD57E-37DC-4085-A281-6F785510EB36}" v="859" dt="2021-04-14T17:53:40.020"/>
    <p1510:client id="{A93CFB65-BFAA-41AA-8E67-FF551351C7A5}" v="1" dt="2021-04-17T00:45:26.620"/>
    <p1510:client id="{CFF05621-5BA3-FBEC-E955-748361C34EE1}" v="38" dt="2021-04-16T18:32:17.414"/>
    <p1510:client id="{DBE7388E-9FD2-D1A1-11DF-CBD9FF8811A6}" v="6" dt="2021-04-14T22:29:14.875"/>
    <p1510:client id="{F1F21539-E96D-4B11-A624-34A98E6BDA2F}" v="156" dt="2021-04-14T17:33:47.656"/>
    <p1510:client id="{FDD70D06-A7AE-EC11-FCA5-8CC60192BF81}" v="552" dt="2021-04-15T18:38:51.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1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054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0798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1384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762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767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7204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098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855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473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343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20533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2957712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a:cs typeface="Calibri Light"/>
              </a:rPr>
              <a:t>Rental Bike Management System</a:t>
            </a:r>
            <a:endParaRPr lang="en-US"/>
          </a:p>
        </p:txBody>
      </p:sp>
      <p:sp>
        <p:nvSpPr>
          <p:cNvPr id="3" name="Subtitle 2"/>
          <p:cNvSpPr>
            <a:spLocks noGrp="1"/>
          </p:cNvSpPr>
          <p:nvPr>
            <p:ph type="subTitle" idx="1"/>
          </p:nvPr>
        </p:nvSpPr>
        <p:spPr>
          <a:xfrm>
            <a:off x="6194715" y="3836197"/>
            <a:ext cx="5334931" cy="2189214"/>
          </a:xfrm>
        </p:spPr>
        <p:txBody>
          <a:bodyPr vert="horz" lIns="91440" tIns="45720" rIns="91440" bIns="45720" rtlCol="0">
            <a:normAutofit/>
          </a:bodyPr>
          <a:lstStyle/>
          <a:p>
            <a:r>
              <a:rPr lang="en-US" sz="1700">
                <a:cs typeface="Calibri"/>
              </a:rPr>
              <a:t>Group 7</a:t>
            </a:r>
          </a:p>
          <a:p>
            <a:r>
              <a:rPr lang="en-US" sz="1700">
                <a:cs typeface="Calibri"/>
              </a:rPr>
              <a:t>Ajinkya Bhabad</a:t>
            </a:r>
          </a:p>
          <a:p>
            <a:r>
              <a:rPr lang="en-US" sz="1700">
                <a:cs typeface="Calibri"/>
              </a:rPr>
              <a:t>Ankita Dharurkar</a:t>
            </a:r>
          </a:p>
          <a:p>
            <a:r>
              <a:rPr lang="en-US" sz="1700">
                <a:cs typeface="Calibri"/>
              </a:rPr>
              <a:t>Colin Regan</a:t>
            </a:r>
          </a:p>
          <a:p>
            <a:r>
              <a:rPr lang="en-US" sz="1700">
                <a:cs typeface="Calibri"/>
              </a:rPr>
              <a:t>Harshil Patel</a:t>
            </a:r>
          </a:p>
          <a:p>
            <a:r>
              <a:rPr lang="en-US" sz="1700">
                <a:cs typeface="Calibri"/>
              </a:rPr>
              <a:t>Pranit Kolhe</a:t>
            </a:r>
          </a:p>
        </p:txBody>
      </p:sp>
      <p:sp>
        <p:nvSpPr>
          <p:cNvPr id="15"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5" descr="A picture containing logo&#10;&#10;Description automatically generated">
            <a:extLst>
              <a:ext uri="{FF2B5EF4-FFF2-40B4-BE49-F238E27FC236}">
                <a16:creationId xmlns:a16="http://schemas.microsoft.com/office/drawing/2014/main" id="{370715E3-1718-4430-B4ED-D7C34B31B17B}"/>
              </a:ext>
            </a:extLst>
          </p:cNvPr>
          <p:cNvPicPr>
            <a:picLocks noChangeAspect="1"/>
          </p:cNvPicPr>
          <p:nvPr/>
        </p:nvPicPr>
        <p:blipFill rotWithShape="1">
          <a:blip r:embed="rId2"/>
          <a:srcRect t="250" r="-1"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09B4-0BB3-4427-9CA8-430196DFAC75}"/>
              </a:ext>
            </a:extLst>
          </p:cNvPr>
          <p:cNvSpPr>
            <a:spLocks noGrp="1"/>
          </p:cNvSpPr>
          <p:nvPr>
            <p:ph type="title"/>
          </p:nvPr>
        </p:nvSpPr>
        <p:spPr>
          <a:xfrm>
            <a:off x="838200" y="244173"/>
            <a:ext cx="10515600" cy="1325563"/>
          </a:xfrm>
        </p:spPr>
        <p:txBody>
          <a:bodyPr/>
          <a:lstStyle/>
          <a:p>
            <a:pPr algn="ctr"/>
            <a:r>
              <a:rPr lang="en-US">
                <a:cs typeface="Calibri Light"/>
              </a:rPr>
              <a:t>Checking the End Date </a:t>
            </a:r>
          </a:p>
        </p:txBody>
      </p:sp>
      <p:pic>
        <p:nvPicPr>
          <p:cNvPr id="4" name="Picture 4" descr="Graphical user interface, text, application, email&#10;&#10;Description automatically generated">
            <a:extLst>
              <a:ext uri="{FF2B5EF4-FFF2-40B4-BE49-F238E27FC236}">
                <a16:creationId xmlns:a16="http://schemas.microsoft.com/office/drawing/2014/main" id="{9BA9D72D-953E-45BE-90B5-B0DD83353AAF}"/>
              </a:ext>
            </a:extLst>
          </p:cNvPr>
          <p:cNvPicPr>
            <a:picLocks noGrp="1" noChangeAspect="1"/>
          </p:cNvPicPr>
          <p:nvPr>
            <p:ph idx="1"/>
          </p:nvPr>
        </p:nvPicPr>
        <p:blipFill>
          <a:blip r:embed="rId2"/>
          <a:stretch>
            <a:fillRect/>
          </a:stretch>
        </p:blipFill>
        <p:spPr>
          <a:xfrm>
            <a:off x="261711" y="1702445"/>
            <a:ext cx="5246008" cy="2142370"/>
          </a:xfrm>
        </p:spPr>
      </p:pic>
      <p:pic>
        <p:nvPicPr>
          <p:cNvPr id="5" name="Picture 5" descr="Graphical user interface, text, application&#10;&#10;Description automatically generated">
            <a:extLst>
              <a:ext uri="{FF2B5EF4-FFF2-40B4-BE49-F238E27FC236}">
                <a16:creationId xmlns:a16="http://schemas.microsoft.com/office/drawing/2014/main" id="{7116194C-DB34-4741-BF78-2D9929306C9E}"/>
              </a:ext>
            </a:extLst>
          </p:cNvPr>
          <p:cNvPicPr>
            <a:picLocks noChangeAspect="1"/>
          </p:cNvPicPr>
          <p:nvPr/>
        </p:nvPicPr>
        <p:blipFill>
          <a:blip r:embed="rId3"/>
          <a:stretch>
            <a:fillRect/>
          </a:stretch>
        </p:blipFill>
        <p:spPr>
          <a:xfrm>
            <a:off x="261257" y="4394860"/>
            <a:ext cx="9456057" cy="2216945"/>
          </a:xfrm>
          <a:prstGeom prst="rect">
            <a:avLst/>
          </a:prstGeom>
        </p:spPr>
      </p:pic>
    </p:spTree>
    <p:extLst>
      <p:ext uri="{BB962C8B-B14F-4D97-AF65-F5344CB8AC3E}">
        <p14:creationId xmlns:p14="http://schemas.microsoft.com/office/powerpoint/2010/main" val="86789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0B67-4A6B-4F8E-A158-38640F5985D4}"/>
              </a:ext>
            </a:extLst>
          </p:cNvPr>
          <p:cNvSpPr>
            <a:spLocks noGrp="1"/>
          </p:cNvSpPr>
          <p:nvPr>
            <p:ph type="title"/>
          </p:nvPr>
        </p:nvSpPr>
        <p:spPr/>
        <p:txBody>
          <a:bodyPr/>
          <a:lstStyle/>
          <a:p>
            <a:pPr algn="ctr"/>
            <a:r>
              <a:rPr lang="en-US">
                <a:cs typeface="Calibri Light"/>
              </a:rPr>
              <a:t>Checking the Membership Cost</a:t>
            </a:r>
          </a:p>
        </p:txBody>
      </p:sp>
      <p:pic>
        <p:nvPicPr>
          <p:cNvPr id="5" name="Picture 5" descr="Graphical user interface, text, application&#10;&#10;Description automatically generated">
            <a:extLst>
              <a:ext uri="{FF2B5EF4-FFF2-40B4-BE49-F238E27FC236}">
                <a16:creationId xmlns:a16="http://schemas.microsoft.com/office/drawing/2014/main" id="{FA537C54-DB21-4C55-B8C4-0CA7E7ABE921}"/>
              </a:ext>
            </a:extLst>
          </p:cNvPr>
          <p:cNvPicPr>
            <a:picLocks noChangeAspect="1"/>
          </p:cNvPicPr>
          <p:nvPr/>
        </p:nvPicPr>
        <p:blipFill>
          <a:blip r:embed="rId2"/>
          <a:stretch>
            <a:fillRect/>
          </a:stretch>
        </p:blipFill>
        <p:spPr>
          <a:xfrm>
            <a:off x="1990876" y="1976189"/>
            <a:ext cx="3360057" cy="3074958"/>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97F04DC1-EAAF-4C4B-A4F4-177B978D1BD1}"/>
              </a:ext>
            </a:extLst>
          </p:cNvPr>
          <p:cNvPicPr>
            <a:picLocks noChangeAspect="1"/>
          </p:cNvPicPr>
          <p:nvPr/>
        </p:nvPicPr>
        <p:blipFill>
          <a:blip r:embed="rId3"/>
          <a:stretch>
            <a:fillRect/>
          </a:stretch>
        </p:blipFill>
        <p:spPr>
          <a:xfrm>
            <a:off x="6853162" y="1973031"/>
            <a:ext cx="3505200" cy="3081272"/>
          </a:xfrm>
          <a:prstGeom prst="rect">
            <a:avLst/>
          </a:prstGeom>
        </p:spPr>
      </p:pic>
      <p:pic>
        <p:nvPicPr>
          <p:cNvPr id="9" name="Picture 9" descr="Graphical user interface, text, application&#10;&#10;Description automatically generated">
            <a:extLst>
              <a:ext uri="{FF2B5EF4-FFF2-40B4-BE49-F238E27FC236}">
                <a16:creationId xmlns:a16="http://schemas.microsoft.com/office/drawing/2014/main" id="{DEC55D8F-AA28-4C81-838F-2AD9E52405B6}"/>
              </a:ext>
            </a:extLst>
          </p:cNvPr>
          <p:cNvPicPr>
            <a:picLocks noChangeAspect="1"/>
          </p:cNvPicPr>
          <p:nvPr/>
        </p:nvPicPr>
        <p:blipFill>
          <a:blip r:embed="rId4"/>
          <a:stretch>
            <a:fillRect/>
          </a:stretch>
        </p:blipFill>
        <p:spPr>
          <a:xfrm>
            <a:off x="321733" y="5389911"/>
            <a:ext cx="11560628" cy="1242845"/>
          </a:xfrm>
          <a:prstGeom prst="rect">
            <a:avLst/>
          </a:prstGeom>
        </p:spPr>
      </p:pic>
    </p:spTree>
    <p:extLst>
      <p:ext uri="{BB962C8B-B14F-4D97-AF65-F5344CB8AC3E}">
        <p14:creationId xmlns:p14="http://schemas.microsoft.com/office/powerpoint/2010/main" val="142587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D15B-6943-4A77-81B3-4FDAFF45798C}"/>
              </a:ext>
            </a:extLst>
          </p:cNvPr>
          <p:cNvSpPr>
            <a:spLocks noGrp="1"/>
          </p:cNvSpPr>
          <p:nvPr>
            <p:ph type="title"/>
          </p:nvPr>
        </p:nvSpPr>
        <p:spPr>
          <a:xfrm>
            <a:off x="838200" y="495223"/>
            <a:ext cx="10515600" cy="424173"/>
          </a:xfrm>
        </p:spPr>
        <p:txBody>
          <a:bodyPr vert="horz" lIns="91440" tIns="45720" rIns="91440" bIns="45720" rtlCol="0" anchor="ctr">
            <a:noAutofit/>
          </a:bodyPr>
          <a:lstStyle/>
          <a:p>
            <a:pPr algn="ctr"/>
            <a:r>
              <a:rPr lang="en-US" sz="3600">
                <a:cs typeface="Calibri Light"/>
              </a:rPr>
              <a:t>Views to see all Bike Rentals w/ Customer Info and Preferred Customers</a:t>
            </a:r>
          </a:p>
        </p:txBody>
      </p:sp>
      <p:pic>
        <p:nvPicPr>
          <p:cNvPr id="5" name="Picture 5" descr="Table&#10;&#10;Description automatically generated">
            <a:extLst>
              <a:ext uri="{FF2B5EF4-FFF2-40B4-BE49-F238E27FC236}">
                <a16:creationId xmlns:a16="http://schemas.microsoft.com/office/drawing/2014/main" id="{80CE926A-54F3-42E5-8558-816F9E48FEE6}"/>
              </a:ext>
            </a:extLst>
          </p:cNvPr>
          <p:cNvPicPr>
            <a:picLocks noChangeAspect="1"/>
          </p:cNvPicPr>
          <p:nvPr/>
        </p:nvPicPr>
        <p:blipFill>
          <a:blip r:embed="rId2"/>
          <a:stretch>
            <a:fillRect/>
          </a:stretch>
        </p:blipFill>
        <p:spPr>
          <a:xfrm>
            <a:off x="905108" y="2514464"/>
            <a:ext cx="10372492" cy="1550291"/>
          </a:xfrm>
          <a:prstGeom prst="rect">
            <a:avLst/>
          </a:prstGeom>
        </p:spPr>
      </p:pic>
      <p:pic>
        <p:nvPicPr>
          <p:cNvPr id="6" name="Picture 6" descr="Text&#10;&#10;Description automatically generated">
            <a:extLst>
              <a:ext uri="{FF2B5EF4-FFF2-40B4-BE49-F238E27FC236}">
                <a16:creationId xmlns:a16="http://schemas.microsoft.com/office/drawing/2014/main" id="{EEBD6916-9326-4319-80AE-D7A5B9131B52}"/>
              </a:ext>
            </a:extLst>
          </p:cNvPr>
          <p:cNvPicPr>
            <a:picLocks noChangeAspect="1"/>
          </p:cNvPicPr>
          <p:nvPr/>
        </p:nvPicPr>
        <p:blipFill>
          <a:blip r:embed="rId3"/>
          <a:stretch>
            <a:fillRect/>
          </a:stretch>
        </p:blipFill>
        <p:spPr>
          <a:xfrm>
            <a:off x="1546302" y="1268031"/>
            <a:ext cx="9099395" cy="976573"/>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030D97E9-5AA4-4934-94DF-3F6EFCBEB306}"/>
              </a:ext>
            </a:extLst>
          </p:cNvPr>
          <p:cNvPicPr>
            <a:picLocks noChangeAspect="1"/>
          </p:cNvPicPr>
          <p:nvPr/>
        </p:nvPicPr>
        <p:blipFill>
          <a:blip r:embed="rId4"/>
          <a:stretch>
            <a:fillRect/>
          </a:stretch>
        </p:blipFill>
        <p:spPr>
          <a:xfrm>
            <a:off x="4399156" y="4321062"/>
            <a:ext cx="3393687" cy="1031559"/>
          </a:xfrm>
          <a:prstGeom prst="rect">
            <a:avLst/>
          </a:prstGeom>
        </p:spPr>
      </p:pic>
      <p:pic>
        <p:nvPicPr>
          <p:cNvPr id="4" name="Picture 6" descr="Table&#10;&#10;Description automatically generated">
            <a:extLst>
              <a:ext uri="{FF2B5EF4-FFF2-40B4-BE49-F238E27FC236}">
                <a16:creationId xmlns:a16="http://schemas.microsoft.com/office/drawing/2014/main" id="{514E1D1C-5A09-4DD1-8969-E7E9A29571D4}"/>
              </a:ext>
            </a:extLst>
          </p:cNvPr>
          <p:cNvPicPr>
            <a:picLocks noChangeAspect="1"/>
          </p:cNvPicPr>
          <p:nvPr/>
        </p:nvPicPr>
        <p:blipFill>
          <a:blip r:embed="rId5"/>
          <a:stretch>
            <a:fillRect/>
          </a:stretch>
        </p:blipFill>
        <p:spPr>
          <a:xfrm>
            <a:off x="1388327" y="5696345"/>
            <a:ext cx="9406053" cy="845772"/>
          </a:xfrm>
          <a:prstGeom prst="rect">
            <a:avLst/>
          </a:prstGeom>
        </p:spPr>
      </p:pic>
    </p:spTree>
    <p:extLst>
      <p:ext uri="{BB962C8B-B14F-4D97-AF65-F5344CB8AC3E}">
        <p14:creationId xmlns:p14="http://schemas.microsoft.com/office/powerpoint/2010/main" val="296606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0908-3877-4937-B4FF-CA09587513C3}"/>
              </a:ext>
            </a:extLst>
          </p:cNvPr>
          <p:cNvSpPr>
            <a:spLocks noGrp="1"/>
          </p:cNvSpPr>
          <p:nvPr>
            <p:ph type="title"/>
          </p:nvPr>
        </p:nvSpPr>
        <p:spPr/>
        <p:txBody>
          <a:bodyPr/>
          <a:lstStyle/>
          <a:p>
            <a:pPr algn="ctr"/>
            <a:r>
              <a:rPr lang="en-US">
                <a:cs typeface="Calibri Light"/>
              </a:rPr>
              <a:t>View to analyze Bike Demands</a:t>
            </a:r>
            <a:endParaRPr lang="en-US"/>
          </a:p>
        </p:txBody>
      </p:sp>
      <p:pic>
        <p:nvPicPr>
          <p:cNvPr id="4" name="Picture 4" descr="Text&#10;&#10;Description automatically generated">
            <a:extLst>
              <a:ext uri="{FF2B5EF4-FFF2-40B4-BE49-F238E27FC236}">
                <a16:creationId xmlns:a16="http://schemas.microsoft.com/office/drawing/2014/main" id="{AD5A887F-4E31-48FB-8FD9-8279214647A6}"/>
              </a:ext>
            </a:extLst>
          </p:cNvPr>
          <p:cNvPicPr>
            <a:picLocks noChangeAspect="1"/>
          </p:cNvPicPr>
          <p:nvPr/>
        </p:nvPicPr>
        <p:blipFill>
          <a:blip r:embed="rId2"/>
          <a:stretch>
            <a:fillRect/>
          </a:stretch>
        </p:blipFill>
        <p:spPr>
          <a:xfrm>
            <a:off x="1639229" y="1907747"/>
            <a:ext cx="3672468" cy="2531410"/>
          </a:xfrm>
          <a:prstGeom prst="rect">
            <a:avLst/>
          </a:prstGeom>
        </p:spPr>
      </p:pic>
      <p:pic>
        <p:nvPicPr>
          <p:cNvPr id="5" name="Picture 5" descr="Table&#10;&#10;Description automatically generated">
            <a:extLst>
              <a:ext uri="{FF2B5EF4-FFF2-40B4-BE49-F238E27FC236}">
                <a16:creationId xmlns:a16="http://schemas.microsoft.com/office/drawing/2014/main" id="{387E4FF7-2CC0-444A-B70F-462A9060E37A}"/>
              </a:ext>
            </a:extLst>
          </p:cNvPr>
          <p:cNvPicPr>
            <a:picLocks noChangeAspect="1"/>
          </p:cNvPicPr>
          <p:nvPr/>
        </p:nvPicPr>
        <p:blipFill>
          <a:blip r:embed="rId3"/>
          <a:stretch>
            <a:fillRect/>
          </a:stretch>
        </p:blipFill>
        <p:spPr>
          <a:xfrm>
            <a:off x="700669" y="4733495"/>
            <a:ext cx="5391614" cy="1526252"/>
          </a:xfrm>
          <a:prstGeom prst="rect">
            <a:avLst/>
          </a:prstGeom>
        </p:spPr>
      </p:pic>
      <p:pic>
        <p:nvPicPr>
          <p:cNvPr id="3" name="Picture 5" descr="Chart, bar chart&#10;&#10;Description automatically generated">
            <a:extLst>
              <a:ext uri="{FF2B5EF4-FFF2-40B4-BE49-F238E27FC236}">
                <a16:creationId xmlns:a16="http://schemas.microsoft.com/office/drawing/2014/main" id="{6F2105C9-63DC-4A6B-87D2-493AB11A6EF2}"/>
              </a:ext>
            </a:extLst>
          </p:cNvPr>
          <p:cNvPicPr>
            <a:picLocks noChangeAspect="1"/>
          </p:cNvPicPr>
          <p:nvPr/>
        </p:nvPicPr>
        <p:blipFill>
          <a:blip r:embed="rId4"/>
          <a:stretch>
            <a:fillRect/>
          </a:stretch>
        </p:blipFill>
        <p:spPr>
          <a:xfrm>
            <a:off x="6876585" y="2640919"/>
            <a:ext cx="4443760" cy="2859116"/>
          </a:xfrm>
          <a:prstGeom prst="rect">
            <a:avLst/>
          </a:prstGeom>
        </p:spPr>
      </p:pic>
    </p:spTree>
    <p:extLst>
      <p:ext uri="{BB962C8B-B14F-4D97-AF65-F5344CB8AC3E}">
        <p14:creationId xmlns:p14="http://schemas.microsoft.com/office/powerpoint/2010/main" val="88328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C8557996-CDA6-4606-92EF-A8F0998F6719}"/>
              </a:ext>
            </a:extLst>
          </p:cNvPr>
          <p:cNvPicPr>
            <a:picLocks noChangeAspect="1"/>
          </p:cNvPicPr>
          <p:nvPr/>
        </p:nvPicPr>
        <p:blipFill>
          <a:blip r:embed="rId2"/>
          <a:stretch>
            <a:fillRect/>
          </a:stretch>
        </p:blipFill>
        <p:spPr>
          <a:xfrm>
            <a:off x="617034" y="2509362"/>
            <a:ext cx="2659566" cy="872833"/>
          </a:xfrm>
          <a:prstGeom prst="rect">
            <a:avLst/>
          </a:prstGeom>
        </p:spPr>
      </p:pic>
      <p:pic>
        <p:nvPicPr>
          <p:cNvPr id="5" name="Picture 5" descr="Text&#10;&#10;Description automatically generated">
            <a:extLst>
              <a:ext uri="{FF2B5EF4-FFF2-40B4-BE49-F238E27FC236}">
                <a16:creationId xmlns:a16="http://schemas.microsoft.com/office/drawing/2014/main" id="{CEBB5A68-94F3-4099-B0BA-B1379D9BAB34}"/>
              </a:ext>
            </a:extLst>
          </p:cNvPr>
          <p:cNvPicPr>
            <a:picLocks noChangeAspect="1"/>
          </p:cNvPicPr>
          <p:nvPr/>
        </p:nvPicPr>
        <p:blipFill>
          <a:blip r:embed="rId3"/>
          <a:stretch>
            <a:fillRect/>
          </a:stretch>
        </p:blipFill>
        <p:spPr>
          <a:xfrm>
            <a:off x="617033" y="738462"/>
            <a:ext cx="4099931" cy="1413100"/>
          </a:xfrm>
          <a:prstGeom prst="rect">
            <a:avLst/>
          </a:prstGeom>
        </p:spPr>
      </p:pic>
      <p:pic>
        <p:nvPicPr>
          <p:cNvPr id="3" name="Picture 5" descr="Graphical user interface, text, application&#10;&#10;Description automatically generated">
            <a:extLst>
              <a:ext uri="{FF2B5EF4-FFF2-40B4-BE49-F238E27FC236}">
                <a16:creationId xmlns:a16="http://schemas.microsoft.com/office/drawing/2014/main" id="{D7E6C99B-3DBC-4F34-905A-B440FE204C50}"/>
              </a:ext>
            </a:extLst>
          </p:cNvPr>
          <p:cNvPicPr>
            <a:picLocks noChangeAspect="1"/>
          </p:cNvPicPr>
          <p:nvPr/>
        </p:nvPicPr>
        <p:blipFill>
          <a:blip r:embed="rId4"/>
          <a:stretch>
            <a:fillRect/>
          </a:stretch>
        </p:blipFill>
        <p:spPr>
          <a:xfrm>
            <a:off x="6480718" y="1752960"/>
            <a:ext cx="5335859" cy="954567"/>
          </a:xfrm>
          <a:prstGeom prst="rect">
            <a:avLst/>
          </a:prstGeom>
        </p:spPr>
      </p:pic>
      <p:pic>
        <p:nvPicPr>
          <p:cNvPr id="8" name="Picture 4" descr="Table&#10;&#10;Description automatically generated">
            <a:extLst>
              <a:ext uri="{FF2B5EF4-FFF2-40B4-BE49-F238E27FC236}">
                <a16:creationId xmlns:a16="http://schemas.microsoft.com/office/drawing/2014/main" id="{BBC5363A-6A96-487B-BE5F-B3F665426F67}"/>
              </a:ext>
            </a:extLst>
          </p:cNvPr>
          <p:cNvPicPr>
            <a:picLocks noChangeAspect="1"/>
          </p:cNvPicPr>
          <p:nvPr/>
        </p:nvPicPr>
        <p:blipFill>
          <a:blip r:embed="rId5"/>
          <a:stretch>
            <a:fillRect/>
          </a:stretch>
        </p:blipFill>
        <p:spPr>
          <a:xfrm>
            <a:off x="6480717" y="2926127"/>
            <a:ext cx="2743200" cy="912823"/>
          </a:xfrm>
          <a:prstGeom prst="rect">
            <a:avLst/>
          </a:prstGeom>
        </p:spPr>
      </p:pic>
      <p:pic>
        <p:nvPicPr>
          <p:cNvPr id="10" name="Picture 5" descr="Chart, sunburst chart&#10;&#10;Description automatically generated">
            <a:extLst>
              <a:ext uri="{FF2B5EF4-FFF2-40B4-BE49-F238E27FC236}">
                <a16:creationId xmlns:a16="http://schemas.microsoft.com/office/drawing/2014/main" id="{4634359E-4118-4BED-A166-4036D2A5702E}"/>
              </a:ext>
            </a:extLst>
          </p:cNvPr>
          <p:cNvPicPr>
            <a:picLocks noChangeAspect="1"/>
          </p:cNvPicPr>
          <p:nvPr/>
        </p:nvPicPr>
        <p:blipFill>
          <a:blip r:embed="rId6"/>
          <a:stretch>
            <a:fillRect/>
          </a:stretch>
        </p:blipFill>
        <p:spPr>
          <a:xfrm>
            <a:off x="6443546" y="4064484"/>
            <a:ext cx="5168590" cy="2529739"/>
          </a:xfrm>
          <a:prstGeom prst="rect">
            <a:avLst/>
          </a:prstGeom>
        </p:spPr>
      </p:pic>
      <p:pic>
        <p:nvPicPr>
          <p:cNvPr id="11" name="Picture 11" descr="Chart&#10;&#10;Description automatically generated">
            <a:extLst>
              <a:ext uri="{FF2B5EF4-FFF2-40B4-BE49-F238E27FC236}">
                <a16:creationId xmlns:a16="http://schemas.microsoft.com/office/drawing/2014/main" id="{1D2130C3-917D-4C7B-AC25-C90B1CE1D092}"/>
              </a:ext>
            </a:extLst>
          </p:cNvPr>
          <p:cNvPicPr>
            <a:picLocks noChangeAspect="1"/>
          </p:cNvPicPr>
          <p:nvPr/>
        </p:nvPicPr>
        <p:blipFill>
          <a:blip r:embed="rId7"/>
          <a:stretch>
            <a:fillRect/>
          </a:stretch>
        </p:blipFill>
        <p:spPr>
          <a:xfrm>
            <a:off x="617033" y="3729834"/>
            <a:ext cx="4508809" cy="2864504"/>
          </a:xfrm>
          <a:prstGeom prst="rect">
            <a:avLst/>
          </a:prstGeom>
        </p:spPr>
      </p:pic>
      <p:sp>
        <p:nvSpPr>
          <p:cNvPr id="12" name="TextBox 11">
            <a:extLst>
              <a:ext uri="{FF2B5EF4-FFF2-40B4-BE49-F238E27FC236}">
                <a16:creationId xmlns:a16="http://schemas.microsoft.com/office/drawing/2014/main" id="{D5B2738F-93B3-4DF9-94C8-E304991C7B5C}"/>
              </a:ext>
            </a:extLst>
          </p:cNvPr>
          <p:cNvSpPr txBox="1"/>
          <p:nvPr/>
        </p:nvSpPr>
        <p:spPr>
          <a:xfrm>
            <a:off x="5293453" y="208156"/>
            <a:ext cx="66160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Views to analyze busy seasons and total Profits</a:t>
            </a:r>
          </a:p>
        </p:txBody>
      </p:sp>
    </p:spTree>
    <p:extLst>
      <p:ext uri="{BB962C8B-B14F-4D97-AF65-F5344CB8AC3E}">
        <p14:creationId xmlns:p14="http://schemas.microsoft.com/office/powerpoint/2010/main" val="19517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599AB-14B9-4DC5-9737-10ADF8F4D6FF}"/>
              </a:ext>
            </a:extLst>
          </p:cNvPr>
          <p:cNvSpPr txBox="1"/>
          <p:nvPr/>
        </p:nvSpPr>
        <p:spPr>
          <a:xfrm>
            <a:off x="3593915" y="2148345"/>
            <a:ext cx="499971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a:cs typeface="Calibri"/>
              </a:rPr>
              <a:t>Thank You.</a:t>
            </a:r>
            <a:endParaRPr lang="en-US"/>
          </a:p>
          <a:p>
            <a:pPr algn="ctr"/>
            <a:r>
              <a:rPr lang="en-US" sz="8000">
                <a:cs typeface="Calibri"/>
              </a:rPr>
              <a:t>Questions?</a:t>
            </a:r>
          </a:p>
        </p:txBody>
      </p:sp>
    </p:spTree>
    <p:extLst>
      <p:ext uri="{BB962C8B-B14F-4D97-AF65-F5344CB8AC3E}">
        <p14:creationId xmlns:p14="http://schemas.microsoft.com/office/powerpoint/2010/main" val="6861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EE19-863B-473E-B543-C4C4D222076C}"/>
              </a:ext>
            </a:extLst>
          </p:cNvPr>
          <p:cNvSpPr>
            <a:spLocks noGrp="1"/>
          </p:cNvSpPr>
          <p:nvPr>
            <p:ph type="title"/>
          </p:nvPr>
        </p:nvSpPr>
        <p:spPr>
          <a:xfrm>
            <a:off x="838200" y="365125"/>
            <a:ext cx="10515600" cy="814221"/>
          </a:xfrm>
        </p:spPr>
        <p:txBody>
          <a:bodyPr/>
          <a:lstStyle/>
          <a:p>
            <a:pPr algn="ctr"/>
            <a:r>
              <a:rPr lang="en-US">
                <a:cs typeface="Calibri Light"/>
              </a:rPr>
              <a:t>What is Rental Bike System?</a:t>
            </a:r>
          </a:p>
        </p:txBody>
      </p:sp>
      <p:sp>
        <p:nvSpPr>
          <p:cNvPr id="3" name="Content Placeholder 2">
            <a:extLst>
              <a:ext uri="{FF2B5EF4-FFF2-40B4-BE49-F238E27FC236}">
                <a16:creationId xmlns:a16="http://schemas.microsoft.com/office/drawing/2014/main" id="{CB98CAC1-0C57-424B-8A0A-96DC7781CA7B}"/>
              </a:ext>
            </a:extLst>
          </p:cNvPr>
          <p:cNvSpPr>
            <a:spLocks noGrp="1"/>
          </p:cNvSpPr>
          <p:nvPr>
            <p:ph idx="1"/>
          </p:nvPr>
        </p:nvSpPr>
        <p:spPr>
          <a:xfrm>
            <a:off x="838200" y="1193968"/>
            <a:ext cx="10515600" cy="4982995"/>
          </a:xfrm>
        </p:spPr>
        <p:txBody>
          <a:bodyPr vert="horz" lIns="91440" tIns="45720" rIns="91440" bIns="45720" rtlCol="0" anchor="t">
            <a:normAutofit/>
          </a:bodyPr>
          <a:lstStyle/>
          <a:p>
            <a:r>
              <a:rPr lang="en-US">
                <a:cs typeface="Calibri"/>
              </a:rPr>
              <a:t>Rental bike system is designed to help customers to rent a bike for their trip.</a:t>
            </a:r>
          </a:p>
          <a:p>
            <a:r>
              <a:rPr lang="en-US">
                <a:cs typeface="Calibri"/>
              </a:rPr>
              <a:t>The purpose </a:t>
            </a:r>
            <a:r>
              <a:rPr lang="en-US">
                <a:ea typeface="+mn-lt"/>
                <a:cs typeface="+mn-lt"/>
              </a:rPr>
              <a:t>of the database is to maintain data to determine the demand and supply of the rental bikes based on the weather data, the time period data, customer reviews and other recorded data.</a:t>
            </a:r>
          </a:p>
          <a:p>
            <a:endParaRPr lang="en-US">
              <a:ea typeface="+mn-lt"/>
              <a:cs typeface="+mn-lt"/>
            </a:endParaRPr>
          </a:p>
        </p:txBody>
      </p:sp>
      <p:pic>
        <p:nvPicPr>
          <p:cNvPr id="5" name="Picture 5" descr="Diagram&#10;&#10;Description automatically generated">
            <a:extLst>
              <a:ext uri="{FF2B5EF4-FFF2-40B4-BE49-F238E27FC236}">
                <a16:creationId xmlns:a16="http://schemas.microsoft.com/office/drawing/2014/main" id="{1584286C-CE45-4B6F-B088-FEF0E87021DA}"/>
              </a:ext>
            </a:extLst>
          </p:cNvPr>
          <p:cNvPicPr>
            <a:picLocks noChangeAspect="1"/>
          </p:cNvPicPr>
          <p:nvPr/>
        </p:nvPicPr>
        <p:blipFill>
          <a:blip r:embed="rId2"/>
          <a:stretch>
            <a:fillRect/>
          </a:stretch>
        </p:blipFill>
        <p:spPr>
          <a:xfrm>
            <a:off x="2141034" y="4049729"/>
            <a:ext cx="7900639" cy="2141077"/>
          </a:xfrm>
          <a:prstGeom prst="rect">
            <a:avLst/>
          </a:prstGeom>
        </p:spPr>
      </p:pic>
    </p:spTree>
    <p:extLst>
      <p:ext uri="{BB962C8B-B14F-4D97-AF65-F5344CB8AC3E}">
        <p14:creationId xmlns:p14="http://schemas.microsoft.com/office/powerpoint/2010/main" val="283778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192E-6871-4132-854D-36EADCCE5137}"/>
              </a:ext>
            </a:extLst>
          </p:cNvPr>
          <p:cNvSpPr>
            <a:spLocks noGrp="1"/>
          </p:cNvSpPr>
          <p:nvPr>
            <p:ph type="title"/>
          </p:nvPr>
        </p:nvSpPr>
        <p:spPr/>
        <p:txBody>
          <a:bodyPr/>
          <a:lstStyle/>
          <a:p>
            <a:pPr algn="ctr"/>
            <a:r>
              <a:rPr lang="en-US">
                <a:cs typeface="Calibri Light"/>
              </a:rPr>
              <a:t>Business Problems Addressed</a:t>
            </a:r>
          </a:p>
        </p:txBody>
      </p:sp>
      <p:sp>
        <p:nvSpPr>
          <p:cNvPr id="3" name="Content Placeholder 2">
            <a:extLst>
              <a:ext uri="{FF2B5EF4-FFF2-40B4-BE49-F238E27FC236}">
                <a16:creationId xmlns:a16="http://schemas.microsoft.com/office/drawing/2014/main" id="{3A83188D-6B62-475D-BD95-AF4D87D33859}"/>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a:ea typeface="+mn-lt"/>
                <a:cs typeface="+mn-lt"/>
              </a:rPr>
              <a:t>• Understand the customer behavior to better serve them with their choice of bikes and thus the purpose of the ride whether exercise, daily commute or city tour. </a:t>
            </a:r>
            <a:endParaRPr lang="en-US"/>
          </a:p>
          <a:p>
            <a:pPr marL="0" indent="0">
              <a:buNone/>
            </a:pPr>
            <a:r>
              <a:rPr lang="en-US">
                <a:ea typeface="+mn-lt"/>
                <a:cs typeface="+mn-lt"/>
              </a:rPr>
              <a:t>• Make appropriate decisions on which bikes to buy and discontinue based on the demand. </a:t>
            </a:r>
          </a:p>
          <a:p>
            <a:pPr marL="0" indent="0">
              <a:buNone/>
            </a:pPr>
            <a:r>
              <a:rPr lang="en-US">
                <a:ea typeface="+mn-lt"/>
                <a:cs typeface="+mn-lt"/>
              </a:rPr>
              <a:t>• Gain insights on whether the customers prefer our bikes or the renters’ bike.</a:t>
            </a:r>
          </a:p>
          <a:p>
            <a:pPr marL="0" indent="0">
              <a:buNone/>
            </a:pPr>
            <a:r>
              <a:rPr lang="en-US">
                <a:ea typeface="+mn-lt"/>
                <a:cs typeface="+mn-lt"/>
              </a:rPr>
              <a:t>• To keep a track of the peak season/time thus helping the staff to manage operations. </a:t>
            </a:r>
          </a:p>
          <a:p>
            <a:pPr marL="0" indent="0">
              <a:buNone/>
            </a:pPr>
            <a:r>
              <a:rPr lang="en-US">
                <a:ea typeface="+mn-lt"/>
                <a:cs typeface="+mn-lt"/>
              </a:rPr>
              <a:t>• To track the costs of repairs and maintenance. </a:t>
            </a:r>
          </a:p>
          <a:p>
            <a:pPr marL="0" indent="0">
              <a:buNone/>
            </a:pPr>
            <a:r>
              <a:rPr lang="en-US">
                <a:ea typeface="+mn-lt"/>
                <a:cs typeface="+mn-lt"/>
              </a:rPr>
              <a:t>• Understand who our regular customers are (students, employees, tourists or others). </a:t>
            </a:r>
          </a:p>
          <a:p>
            <a:pPr marL="0" indent="0">
              <a:buNone/>
            </a:pPr>
            <a:r>
              <a:rPr lang="en-US">
                <a:ea typeface="+mn-lt"/>
                <a:cs typeface="+mn-lt"/>
              </a:rPr>
              <a:t>• To make decisions on membership rates depending on the number of members. </a:t>
            </a:r>
          </a:p>
          <a:p>
            <a:pPr marL="0" indent="0">
              <a:buNone/>
            </a:pPr>
            <a:r>
              <a:rPr lang="en-US">
                <a:ea typeface="+mn-lt"/>
                <a:cs typeface="+mn-lt"/>
              </a:rPr>
              <a:t>• To understand the operational costs and manage revenue. </a:t>
            </a:r>
            <a:endParaRPr lang="en-US"/>
          </a:p>
          <a:p>
            <a:pPr marL="0" indent="0">
              <a:buNone/>
            </a:pPr>
            <a:r>
              <a:rPr lang="en-US">
                <a:ea typeface="+mn-lt"/>
                <a:cs typeface="+mn-lt"/>
              </a:rPr>
              <a:t>• Understand segment of customers who regularly use rental bikes for common use, gain insights of the time of travel and create a special packages and memberships for those customers.</a:t>
            </a:r>
            <a:endParaRPr lang="en-US">
              <a:cs typeface="Calibri"/>
            </a:endParaRPr>
          </a:p>
        </p:txBody>
      </p:sp>
    </p:spTree>
    <p:extLst>
      <p:ext uri="{BB962C8B-B14F-4D97-AF65-F5344CB8AC3E}">
        <p14:creationId xmlns:p14="http://schemas.microsoft.com/office/powerpoint/2010/main" val="337821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F6CB-7721-41E1-83C8-066E0DA5D349}"/>
              </a:ext>
            </a:extLst>
          </p:cNvPr>
          <p:cNvSpPr>
            <a:spLocks noGrp="1"/>
          </p:cNvSpPr>
          <p:nvPr>
            <p:ph type="title"/>
          </p:nvPr>
        </p:nvSpPr>
        <p:spPr>
          <a:xfrm>
            <a:off x="838200" y="234783"/>
            <a:ext cx="10515600" cy="784142"/>
          </a:xfrm>
        </p:spPr>
        <p:txBody>
          <a:bodyPr/>
          <a:lstStyle/>
          <a:p>
            <a:pPr algn="ctr"/>
            <a:r>
              <a:rPr lang="en-US">
                <a:cs typeface="Calibri Light"/>
              </a:rPr>
              <a:t>Schemas and Entities</a:t>
            </a:r>
          </a:p>
        </p:txBody>
      </p:sp>
      <p:sp>
        <p:nvSpPr>
          <p:cNvPr id="3" name="Content Placeholder 2">
            <a:extLst>
              <a:ext uri="{FF2B5EF4-FFF2-40B4-BE49-F238E27FC236}">
                <a16:creationId xmlns:a16="http://schemas.microsoft.com/office/drawing/2014/main" id="{384D780F-C158-4CB2-BC6E-1213D3DB1DAE}"/>
              </a:ext>
            </a:extLst>
          </p:cNvPr>
          <p:cNvSpPr>
            <a:spLocks noGrp="1"/>
          </p:cNvSpPr>
          <p:nvPr>
            <p:ph idx="1"/>
          </p:nvPr>
        </p:nvSpPr>
        <p:spPr>
          <a:xfrm>
            <a:off x="838200" y="1454651"/>
            <a:ext cx="10515600" cy="4832601"/>
          </a:xfrm>
        </p:spPr>
        <p:txBody>
          <a:bodyPr vert="horz" lIns="91440" tIns="45720" rIns="91440" bIns="45720" rtlCol="0" anchor="t">
            <a:normAutofit/>
          </a:bodyPr>
          <a:lstStyle/>
          <a:p>
            <a:r>
              <a:rPr lang="en-US">
                <a:cs typeface="Calibri"/>
              </a:rPr>
              <a:t>Organization</a:t>
            </a:r>
          </a:p>
          <a:p>
            <a:pPr marL="0" indent="0">
              <a:buNone/>
            </a:pPr>
            <a:r>
              <a:rPr lang="en-US">
                <a:cs typeface="Calibri"/>
              </a:rPr>
              <a:t>        Employees, Repairs, Bikes, Station</a:t>
            </a:r>
          </a:p>
          <a:p>
            <a:pPr marL="457200" indent="-457200"/>
            <a:r>
              <a:rPr lang="en-US">
                <a:cs typeface="Calibri"/>
              </a:rPr>
              <a:t>Clientele</a:t>
            </a:r>
          </a:p>
          <a:p>
            <a:pPr marL="0" indent="0">
              <a:buNone/>
            </a:pPr>
            <a:r>
              <a:rPr lang="en-US">
                <a:cs typeface="Calibri"/>
              </a:rPr>
              <a:t>        Customers, Memberships, Booking Details, Promotions, Feedback</a:t>
            </a:r>
          </a:p>
          <a:p>
            <a:pPr marL="457200" indent="-457200"/>
            <a:r>
              <a:rPr lang="en-US">
                <a:cs typeface="Calibri"/>
              </a:rPr>
              <a:t>Supplier</a:t>
            </a:r>
          </a:p>
          <a:p>
            <a:pPr marL="0" indent="0">
              <a:buNone/>
            </a:pPr>
            <a:r>
              <a:rPr lang="en-US">
                <a:cs typeface="Calibri"/>
              </a:rPr>
              <a:t>        Distributors, Renters, Bike Orders</a:t>
            </a:r>
          </a:p>
          <a:p>
            <a:pPr marL="457200" indent="-457200"/>
            <a:r>
              <a:rPr lang="en-US">
                <a:cs typeface="Calibri"/>
              </a:rPr>
              <a:t>Climate and Calendar</a:t>
            </a:r>
          </a:p>
          <a:p>
            <a:pPr marL="0" indent="0">
              <a:buNone/>
            </a:pPr>
            <a:r>
              <a:rPr lang="en-US">
                <a:cs typeface="Calibri"/>
              </a:rPr>
              <a:t>        Weather, Time Period</a:t>
            </a:r>
          </a:p>
        </p:txBody>
      </p:sp>
    </p:spTree>
    <p:extLst>
      <p:ext uri="{BB962C8B-B14F-4D97-AF65-F5344CB8AC3E}">
        <p14:creationId xmlns:p14="http://schemas.microsoft.com/office/powerpoint/2010/main" val="214476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0136-B0FE-4BB5-9908-01F158D28DA8}"/>
              </a:ext>
            </a:extLst>
          </p:cNvPr>
          <p:cNvSpPr>
            <a:spLocks noGrp="1"/>
          </p:cNvSpPr>
          <p:nvPr>
            <p:ph type="title"/>
          </p:nvPr>
        </p:nvSpPr>
        <p:spPr>
          <a:xfrm>
            <a:off x="838200" y="163842"/>
            <a:ext cx="10515600" cy="1009262"/>
          </a:xfrm>
        </p:spPr>
        <p:txBody>
          <a:bodyPr/>
          <a:lstStyle/>
          <a:p>
            <a:pPr algn="ctr"/>
            <a:r>
              <a:rPr lang="en-US">
                <a:cs typeface="Calibri Light"/>
              </a:rPr>
              <a:t>Booking Work-Flow</a:t>
            </a:r>
          </a:p>
        </p:txBody>
      </p:sp>
      <p:pic>
        <p:nvPicPr>
          <p:cNvPr id="4" name="Picture 4" descr="Graphical user interface, diagram, application&#10;&#10;Description automatically generated">
            <a:extLst>
              <a:ext uri="{FF2B5EF4-FFF2-40B4-BE49-F238E27FC236}">
                <a16:creationId xmlns:a16="http://schemas.microsoft.com/office/drawing/2014/main" id="{B98D3958-5922-41FB-9E61-48619DA6BD83}"/>
              </a:ext>
            </a:extLst>
          </p:cNvPr>
          <p:cNvPicPr>
            <a:picLocks noGrp="1" noChangeAspect="1"/>
          </p:cNvPicPr>
          <p:nvPr>
            <p:ph idx="1"/>
          </p:nvPr>
        </p:nvPicPr>
        <p:blipFill>
          <a:blip r:embed="rId2"/>
          <a:stretch>
            <a:fillRect/>
          </a:stretch>
        </p:blipFill>
        <p:spPr>
          <a:xfrm>
            <a:off x="3302876" y="1612613"/>
            <a:ext cx="5688024" cy="4351338"/>
          </a:xfrm>
        </p:spPr>
      </p:pic>
    </p:spTree>
    <p:extLst>
      <p:ext uri="{BB962C8B-B14F-4D97-AF65-F5344CB8AC3E}">
        <p14:creationId xmlns:p14="http://schemas.microsoft.com/office/powerpoint/2010/main" val="425467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5DB7-09EB-4EA3-BC6E-C533663FF9C1}"/>
              </a:ext>
            </a:extLst>
          </p:cNvPr>
          <p:cNvSpPr>
            <a:spLocks noGrp="1"/>
          </p:cNvSpPr>
          <p:nvPr>
            <p:ph type="title"/>
          </p:nvPr>
        </p:nvSpPr>
        <p:spPr>
          <a:xfrm>
            <a:off x="838200" y="264862"/>
            <a:ext cx="10515600" cy="854327"/>
          </a:xfrm>
        </p:spPr>
        <p:txBody>
          <a:bodyPr/>
          <a:lstStyle/>
          <a:p>
            <a:pPr algn="ctr"/>
            <a:r>
              <a:rPr lang="en-US">
                <a:cs typeface="Calibri Light"/>
              </a:rPr>
              <a:t>Bike Repair Flow</a:t>
            </a:r>
          </a:p>
        </p:txBody>
      </p:sp>
      <p:pic>
        <p:nvPicPr>
          <p:cNvPr id="7" name="Picture 7">
            <a:extLst>
              <a:ext uri="{FF2B5EF4-FFF2-40B4-BE49-F238E27FC236}">
                <a16:creationId xmlns:a16="http://schemas.microsoft.com/office/drawing/2014/main" id="{EDD338C4-41AE-435A-8D5A-A70EFCC6D92B}"/>
              </a:ext>
            </a:extLst>
          </p:cNvPr>
          <p:cNvPicPr>
            <a:picLocks noGrp="1" noChangeAspect="1"/>
          </p:cNvPicPr>
          <p:nvPr>
            <p:ph idx="1"/>
          </p:nvPr>
        </p:nvPicPr>
        <p:blipFill>
          <a:blip r:embed="rId2"/>
          <a:stretch>
            <a:fillRect/>
          </a:stretch>
        </p:blipFill>
        <p:spPr>
          <a:xfrm>
            <a:off x="2044023" y="1364414"/>
            <a:ext cx="8103954" cy="4812548"/>
          </a:xfrm>
        </p:spPr>
      </p:pic>
    </p:spTree>
    <p:extLst>
      <p:ext uri="{BB962C8B-B14F-4D97-AF65-F5344CB8AC3E}">
        <p14:creationId xmlns:p14="http://schemas.microsoft.com/office/powerpoint/2010/main" val="39272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2A70-103C-4A70-81FE-51308378319E}"/>
              </a:ext>
            </a:extLst>
          </p:cNvPr>
          <p:cNvSpPr>
            <a:spLocks noGrp="1"/>
          </p:cNvSpPr>
          <p:nvPr>
            <p:ph type="title"/>
          </p:nvPr>
        </p:nvSpPr>
        <p:spPr>
          <a:xfrm>
            <a:off x="838200" y="264862"/>
            <a:ext cx="10515600" cy="693906"/>
          </a:xfrm>
        </p:spPr>
        <p:txBody>
          <a:bodyPr>
            <a:normAutofit fontScale="90000"/>
          </a:bodyPr>
          <a:lstStyle/>
          <a:p>
            <a:pPr algn="ctr"/>
            <a:r>
              <a:rPr lang="en-US">
                <a:cs typeface="Calibri Light"/>
              </a:rPr>
              <a:t>Ordering and Renting flow </a:t>
            </a:r>
          </a:p>
        </p:txBody>
      </p:sp>
      <p:pic>
        <p:nvPicPr>
          <p:cNvPr id="4" name="Picture 4" descr="Graphical user interface, diagram&#10;&#10;Description automatically generated">
            <a:extLst>
              <a:ext uri="{FF2B5EF4-FFF2-40B4-BE49-F238E27FC236}">
                <a16:creationId xmlns:a16="http://schemas.microsoft.com/office/drawing/2014/main" id="{BF66CD9B-1358-4A66-984E-32ACCEC7490B}"/>
              </a:ext>
            </a:extLst>
          </p:cNvPr>
          <p:cNvPicPr>
            <a:picLocks noGrp="1" noChangeAspect="1"/>
          </p:cNvPicPr>
          <p:nvPr>
            <p:ph idx="1"/>
          </p:nvPr>
        </p:nvPicPr>
        <p:blipFill>
          <a:blip r:embed="rId2"/>
          <a:stretch>
            <a:fillRect/>
          </a:stretch>
        </p:blipFill>
        <p:spPr>
          <a:xfrm>
            <a:off x="2054861" y="1073652"/>
            <a:ext cx="8300786" cy="5277100"/>
          </a:xfrm>
        </p:spPr>
      </p:pic>
    </p:spTree>
    <p:extLst>
      <p:ext uri="{BB962C8B-B14F-4D97-AF65-F5344CB8AC3E}">
        <p14:creationId xmlns:p14="http://schemas.microsoft.com/office/powerpoint/2010/main" val="23819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462D-F09A-4F39-B9C5-69B1889C48AF}"/>
              </a:ext>
            </a:extLst>
          </p:cNvPr>
          <p:cNvSpPr>
            <a:spLocks noGrp="1"/>
          </p:cNvSpPr>
          <p:nvPr>
            <p:ph type="title"/>
          </p:nvPr>
        </p:nvSpPr>
        <p:spPr>
          <a:xfrm>
            <a:off x="5877560" y="202565"/>
            <a:ext cx="5768230" cy="782223"/>
          </a:xfrm>
        </p:spPr>
        <p:txBody>
          <a:bodyPr>
            <a:normAutofit/>
          </a:bodyPr>
          <a:lstStyle/>
          <a:p>
            <a:pPr algn="ctr"/>
            <a:r>
              <a:rPr lang="en-US" sz="2400">
                <a:cs typeface="Calibri Light"/>
              </a:rPr>
              <a:t>Function to compute Discount</a:t>
            </a:r>
          </a:p>
        </p:txBody>
      </p:sp>
      <p:pic>
        <p:nvPicPr>
          <p:cNvPr id="11" name="Picture 11" descr="Graphical user interface, text&#10;&#10;Description automatically generated">
            <a:extLst>
              <a:ext uri="{FF2B5EF4-FFF2-40B4-BE49-F238E27FC236}">
                <a16:creationId xmlns:a16="http://schemas.microsoft.com/office/drawing/2014/main" id="{CC6F4A9C-37D7-4D78-BEB8-82A72FF58C36}"/>
              </a:ext>
            </a:extLst>
          </p:cNvPr>
          <p:cNvPicPr>
            <a:picLocks noGrp="1" noChangeAspect="1"/>
          </p:cNvPicPr>
          <p:nvPr>
            <p:ph idx="1"/>
          </p:nvPr>
        </p:nvPicPr>
        <p:blipFill>
          <a:blip r:embed="rId2"/>
          <a:stretch>
            <a:fillRect/>
          </a:stretch>
        </p:blipFill>
        <p:spPr>
          <a:xfrm>
            <a:off x="7429700" y="1344709"/>
            <a:ext cx="3056838" cy="3688730"/>
          </a:xfrm>
        </p:spPr>
      </p:pic>
      <p:pic>
        <p:nvPicPr>
          <p:cNvPr id="12" name="Picture 12" descr="Table&#10;&#10;Description automatically generated">
            <a:extLst>
              <a:ext uri="{FF2B5EF4-FFF2-40B4-BE49-F238E27FC236}">
                <a16:creationId xmlns:a16="http://schemas.microsoft.com/office/drawing/2014/main" id="{B985BDC9-E41E-4803-B6BC-A5EC7F5FFC51}"/>
              </a:ext>
            </a:extLst>
          </p:cNvPr>
          <p:cNvPicPr>
            <a:picLocks noChangeAspect="1"/>
          </p:cNvPicPr>
          <p:nvPr/>
        </p:nvPicPr>
        <p:blipFill>
          <a:blip r:embed="rId3"/>
          <a:stretch>
            <a:fillRect/>
          </a:stretch>
        </p:blipFill>
        <p:spPr>
          <a:xfrm>
            <a:off x="6455089" y="5182511"/>
            <a:ext cx="5474823" cy="1461887"/>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BD92C6FE-2663-4073-B778-22409E634118}"/>
              </a:ext>
            </a:extLst>
          </p:cNvPr>
          <p:cNvPicPr>
            <a:picLocks noChangeAspect="1"/>
          </p:cNvPicPr>
          <p:nvPr/>
        </p:nvPicPr>
        <p:blipFill>
          <a:blip r:embed="rId4"/>
          <a:stretch>
            <a:fillRect/>
          </a:stretch>
        </p:blipFill>
        <p:spPr>
          <a:xfrm>
            <a:off x="1791292" y="1079611"/>
            <a:ext cx="2506790" cy="3993322"/>
          </a:xfrm>
          <a:prstGeom prst="rect">
            <a:avLst/>
          </a:prstGeom>
        </p:spPr>
      </p:pic>
      <p:pic>
        <p:nvPicPr>
          <p:cNvPr id="4" name="Picture 4" descr="Table&#10;&#10;Description automatically generated">
            <a:extLst>
              <a:ext uri="{FF2B5EF4-FFF2-40B4-BE49-F238E27FC236}">
                <a16:creationId xmlns:a16="http://schemas.microsoft.com/office/drawing/2014/main" id="{9ED746C4-988D-4BE2-A4C6-43ED12A3F8C8}"/>
              </a:ext>
            </a:extLst>
          </p:cNvPr>
          <p:cNvPicPr>
            <a:picLocks noChangeAspect="1"/>
          </p:cNvPicPr>
          <p:nvPr/>
        </p:nvPicPr>
        <p:blipFill>
          <a:blip r:embed="rId5"/>
          <a:stretch>
            <a:fillRect/>
          </a:stretch>
        </p:blipFill>
        <p:spPr>
          <a:xfrm>
            <a:off x="373712" y="5187996"/>
            <a:ext cx="5890592" cy="1460407"/>
          </a:xfrm>
          <a:prstGeom prst="rect">
            <a:avLst/>
          </a:prstGeom>
        </p:spPr>
      </p:pic>
      <p:sp>
        <p:nvSpPr>
          <p:cNvPr id="5" name="TextBox 4">
            <a:extLst>
              <a:ext uri="{FF2B5EF4-FFF2-40B4-BE49-F238E27FC236}">
                <a16:creationId xmlns:a16="http://schemas.microsoft.com/office/drawing/2014/main" id="{47A9F7F7-4EC2-409A-8EFC-251A8B6D094E}"/>
              </a:ext>
            </a:extLst>
          </p:cNvPr>
          <p:cNvSpPr txBox="1"/>
          <p:nvPr/>
        </p:nvSpPr>
        <p:spPr>
          <a:xfrm>
            <a:off x="489446" y="306568"/>
            <a:ext cx="44704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ea typeface="+mn-lt"/>
                <a:cs typeface="+mn-lt"/>
              </a:rPr>
              <a:t>Function to compute Total Cost</a:t>
            </a:r>
            <a:endParaRPr lang="en-US" sz="2400">
              <a:cs typeface="Calibri" panose="020F0502020204030204"/>
            </a:endParaRPr>
          </a:p>
        </p:txBody>
      </p:sp>
    </p:spTree>
    <p:extLst>
      <p:ext uri="{BB962C8B-B14F-4D97-AF65-F5344CB8AC3E}">
        <p14:creationId xmlns:p14="http://schemas.microsoft.com/office/powerpoint/2010/main" val="365698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39EB-6AD6-4D2A-BC1C-5ED39D5DE050}"/>
              </a:ext>
            </a:extLst>
          </p:cNvPr>
          <p:cNvSpPr>
            <a:spLocks noGrp="1"/>
          </p:cNvSpPr>
          <p:nvPr>
            <p:ph type="title"/>
          </p:nvPr>
        </p:nvSpPr>
        <p:spPr>
          <a:xfrm>
            <a:off x="6009640" y="294005"/>
            <a:ext cx="5667072" cy="1022529"/>
          </a:xfrm>
        </p:spPr>
        <p:txBody>
          <a:bodyPr>
            <a:normAutofit/>
          </a:bodyPr>
          <a:lstStyle/>
          <a:p>
            <a:pPr algn="ctr"/>
            <a:r>
              <a:rPr lang="en-US" sz="2400" b="1">
                <a:cs typeface="Calibri Light"/>
              </a:rPr>
              <a:t>Function for computing </a:t>
            </a:r>
            <a:br>
              <a:rPr lang="en-US" sz="2400" b="1">
                <a:cs typeface="Calibri Light"/>
              </a:rPr>
            </a:br>
            <a:r>
              <a:rPr lang="en-US" sz="2400" b="1">
                <a:cs typeface="Calibri Light"/>
              </a:rPr>
              <a:t>Paid Cost</a:t>
            </a:r>
            <a:endParaRPr lang="en-US" sz="2400" b="1"/>
          </a:p>
        </p:txBody>
      </p:sp>
      <p:pic>
        <p:nvPicPr>
          <p:cNvPr id="4" name="Picture 4" descr="Graphical user interface, text&#10;&#10;Description automatically generated">
            <a:extLst>
              <a:ext uri="{FF2B5EF4-FFF2-40B4-BE49-F238E27FC236}">
                <a16:creationId xmlns:a16="http://schemas.microsoft.com/office/drawing/2014/main" id="{89B72B15-929F-4692-9D29-F7D2C20F7F4E}"/>
              </a:ext>
            </a:extLst>
          </p:cNvPr>
          <p:cNvPicPr>
            <a:picLocks noGrp="1" noChangeAspect="1"/>
          </p:cNvPicPr>
          <p:nvPr>
            <p:ph idx="1"/>
          </p:nvPr>
        </p:nvPicPr>
        <p:blipFill>
          <a:blip r:embed="rId2"/>
          <a:stretch>
            <a:fillRect/>
          </a:stretch>
        </p:blipFill>
        <p:spPr>
          <a:xfrm>
            <a:off x="7292437" y="1712814"/>
            <a:ext cx="2949355" cy="2959418"/>
          </a:xfrm>
        </p:spPr>
      </p:pic>
      <p:pic>
        <p:nvPicPr>
          <p:cNvPr id="6" name="Picture 12" descr="Table&#10;&#10;Description automatically generated">
            <a:extLst>
              <a:ext uri="{FF2B5EF4-FFF2-40B4-BE49-F238E27FC236}">
                <a16:creationId xmlns:a16="http://schemas.microsoft.com/office/drawing/2014/main" id="{963AC110-7551-4412-A3E3-2A47BC190C54}"/>
              </a:ext>
            </a:extLst>
          </p:cNvPr>
          <p:cNvPicPr>
            <a:picLocks noChangeAspect="1"/>
          </p:cNvPicPr>
          <p:nvPr/>
        </p:nvPicPr>
        <p:blipFill>
          <a:blip r:embed="rId3"/>
          <a:stretch>
            <a:fillRect/>
          </a:stretch>
        </p:blipFill>
        <p:spPr>
          <a:xfrm>
            <a:off x="6188348" y="4946242"/>
            <a:ext cx="5804360" cy="1461887"/>
          </a:xfrm>
          <a:prstGeom prst="rect">
            <a:avLst/>
          </a:prstGeom>
        </p:spPr>
      </p:pic>
      <p:pic>
        <p:nvPicPr>
          <p:cNvPr id="3" name="Picture 4" descr="Graphical user interface, text&#10;&#10;Description automatically generated">
            <a:extLst>
              <a:ext uri="{FF2B5EF4-FFF2-40B4-BE49-F238E27FC236}">
                <a16:creationId xmlns:a16="http://schemas.microsoft.com/office/drawing/2014/main" id="{7EE41A35-6FDD-4E59-B9CE-6782399A8F19}"/>
              </a:ext>
            </a:extLst>
          </p:cNvPr>
          <p:cNvPicPr>
            <a:picLocks noChangeAspect="1"/>
          </p:cNvPicPr>
          <p:nvPr/>
        </p:nvPicPr>
        <p:blipFill>
          <a:blip r:embed="rId4"/>
          <a:stretch>
            <a:fillRect/>
          </a:stretch>
        </p:blipFill>
        <p:spPr>
          <a:xfrm>
            <a:off x="1480710" y="1720850"/>
            <a:ext cx="2743200" cy="2827020"/>
          </a:xfrm>
          <a:prstGeom prst="rect">
            <a:avLst/>
          </a:prstGeom>
        </p:spPr>
      </p:pic>
      <p:pic>
        <p:nvPicPr>
          <p:cNvPr id="5" name="Picture 6" descr="Table&#10;&#10;Description automatically generated">
            <a:extLst>
              <a:ext uri="{FF2B5EF4-FFF2-40B4-BE49-F238E27FC236}">
                <a16:creationId xmlns:a16="http://schemas.microsoft.com/office/drawing/2014/main" id="{8DB461CD-C771-4DAA-A9D5-3B62253B8DBC}"/>
              </a:ext>
            </a:extLst>
          </p:cNvPr>
          <p:cNvPicPr>
            <a:picLocks noChangeAspect="1"/>
          </p:cNvPicPr>
          <p:nvPr/>
        </p:nvPicPr>
        <p:blipFill>
          <a:blip r:embed="rId5"/>
          <a:stretch>
            <a:fillRect/>
          </a:stretch>
        </p:blipFill>
        <p:spPr>
          <a:xfrm>
            <a:off x="105134" y="4948966"/>
            <a:ext cx="5977613" cy="1459624"/>
          </a:xfrm>
          <a:prstGeom prst="rect">
            <a:avLst/>
          </a:prstGeom>
        </p:spPr>
      </p:pic>
      <p:sp>
        <p:nvSpPr>
          <p:cNvPr id="7" name="TextBox 6">
            <a:extLst>
              <a:ext uri="{FF2B5EF4-FFF2-40B4-BE49-F238E27FC236}">
                <a16:creationId xmlns:a16="http://schemas.microsoft.com/office/drawing/2014/main" id="{1DE877E1-FD7C-4422-B776-602F7D5376CA}"/>
              </a:ext>
            </a:extLst>
          </p:cNvPr>
          <p:cNvSpPr txBox="1"/>
          <p:nvPr/>
        </p:nvSpPr>
        <p:spPr>
          <a:xfrm>
            <a:off x="416558" y="296849"/>
            <a:ext cx="448674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ea typeface="+mn-lt"/>
                <a:cs typeface="+mn-lt"/>
              </a:rPr>
              <a:t>Function for computing Commission</a:t>
            </a:r>
          </a:p>
        </p:txBody>
      </p:sp>
    </p:spTree>
    <p:extLst>
      <p:ext uri="{BB962C8B-B14F-4D97-AF65-F5344CB8AC3E}">
        <p14:creationId xmlns:p14="http://schemas.microsoft.com/office/powerpoint/2010/main" val="6503477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376</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Rental Bike Management System</vt:lpstr>
      <vt:lpstr>What is Rental Bike System?</vt:lpstr>
      <vt:lpstr>Business Problems Addressed</vt:lpstr>
      <vt:lpstr>Schemas and Entities</vt:lpstr>
      <vt:lpstr>Booking Work-Flow</vt:lpstr>
      <vt:lpstr>Bike Repair Flow</vt:lpstr>
      <vt:lpstr>Ordering and Renting flow </vt:lpstr>
      <vt:lpstr>Function to compute Discount</vt:lpstr>
      <vt:lpstr>Function for computing  Paid Cost</vt:lpstr>
      <vt:lpstr>Checking the End Date </vt:lpstr>
      <vt:lpstr>Checking the Membership Cost</vt:lpstr>
      <vt:lpstr>Views to see all Bike Rentals w/ Customer Info and Preferred Customers</vt:lpstr>
      <vt:lpstr>View to analyze Bike Demands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Ajinkya Sanjay Bhabad</cp:lastModifiedBy>
  <cp:revision>2</cp:revision>
  <dcterms:created xsi:type="dcterms:W3CDTF">2021-04-14T15:37:59Z</dcterms:created>
  <dcterms:modified xsi:type="dcterms:W3CDTF">2021-04-17T00:45:26Z</dcterms:modified>
</cp:coreProperties>
</file>