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8" r:id="rId11"/>
    <p:sldId id="279"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Thi Anh Ly" initials="NTAL" lastIdx="0" clrIdx="0">
    <p:extLst>
      <p:ext uri="{19B8F6BF-5375-455C-9EA6-DF929625EA0E}">
        <p15:presenceInfo xmlns:p15="http://schemas.microsoft.com/office/powerpoint/2012/main" userId="S-1-5-21-817812937-4185929193-679438233-11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AE60"/>
    <a:srgbClr val="2C3E50"/>
    <a:srgbClr val="2980B9"/>
    <a:srgbClr val="298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B59D5-5207-415A-8FD2-F5E9747DB2EB}"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401DC-15E6-457D-A1A2-4DC18DE005BA}" type="slidenum">
              <a:rPr lang="en-US" smtClean="0"/>
              <a:t>‹#›</a:t>
            </a:fld>
            <a:endParaRPr lang="en-US"/>
          </a:p>
        </p:txBody>
      </p:sp>
    </p:spTree>
    <p:extLst>
      <p:ext uri="{BB962C8B-B14F-4D97-AF65-F5344CB8AC3E}">
        <p14:creationId xmlns:p14="http://schemas.microsoft.com/office/powerpoint/2010/main" val="110255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http://javabeat.net/introduction-to-java-6-0-new-features-part-i/</a:t>
            </a:r>
            <a:endParaRPr lang="en-US"/>
          </a:p>
        </p:txBody>
      </p:sp>
      <p:sp>
        <p:nvSpPr>
          <p:cNvPr id="4" name="Slide Number Placeholder 3"/>
          <p:cNvSpPr>
            <a:spLocks noGrp="1"/>
          </p:cNvSpPr>
          <p:nvPr>
            <p:ph type="sldNum" sz="quarter" idx="10"/>
          </p:nvPr>
        </p:nvSpPr>
        <p:spPr/>
        <p:txBody>
          <a:bodyPr/>
          <a:lstStyle/>
          <a:p>
            <a:fld id="{E9F401DC-15E6-457D-A1A2-4DC18DE005BA}" type="slidenum">
              <a:rPr lang="en-US" smtClean="0"/>
              <a:t>2</a:t>
            </a:fld>
            <a:endParaRPr lang="en-US"/>
          </a:p>
        </p:txBody>
      </p:sp>
    </p:spTree>
    <p:extLst>
      <p:ext uri="{BB962C8B-B14F-4D97-AF65-F5344CB8AC3E}">
        <p14:creationId xmlns:p14="http://schemas.microsoft.com/office/powerpoint/2010/main" val="428313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C48275-E82C-4D7B-8E21-B3327FE91B5B}"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284466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C48275-E82C-4D7B-8E21-B3327FE91B5B}"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40299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C48275-E82C-4D7B-8E21-B3327FE91B5B}"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279009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C48275-E82C-4D7B-8E21-B3327FE91B5B}"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420644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C48275-E82C-4D7B-8E21-B3327FE91B5B}"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203113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C48275-E82C-4D7B-8E21-B3327FE91B5B}"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32113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C48275-E82C-4D7B-8E21-B3327FE91B5B}"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189978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48275-E82C-4D7B-8E21-B3327FE91B5B}"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352280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48275-E82C-4D7B-8E21-B3327FE91B5B}"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362522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48275-E82C-4D7B-8E21-B3327FE91B5B}"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78646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48275-E82C-4D7B-8E21-B3327FE91B5B}"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311B2-840C-4DDB-B265-BC55EED6297B}" type="slidenum">
              <a:rPr lang="en-US" smtClean="0"/>
              <a:t>‹#›</a:t>
            </a:fld>
            <a:endParaRPr lang="en-US"/>
          </a:p>
        </p:txBody>
      </p:sp>
    </p:spTree>
    <p:extLst>
      <p:ext uri="{BB962C8B-B14F-4D97-AF65-F5344CB8AC3E}">
        <p14:creationId xmlns:p14="http://schemas.microsoft.com/office/powerpoint/2010/main" val="107957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48275-E82C-4D7B-8E21-B3327FE91B5B}" type="datetimeFigureOut">
              <a:rPr lang="en-US" smtClean="0"/>
              <a:t>11/10/2017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311B2-840C-4DDB-B265-BC55EED6297B}" type="slidenum">
              <a:rPr lang="en-US" smtClean="0"/>
              <a:t>‹#›</a:t>
            </a:fld>
            <a:endParaRPr lang="en-US"/>
          </a:p>
        </p:txBody>
      </p:sp>
    </p:spTree>
    <p:extLst>
      <p:ext uri="{BB962C8B-B14F-4D97-AF65-F5344CB8AC3E}">
        <p14:creationId xmlns:p14="http://schemas.microsoft.com/office/powerpoint/2010/main" val="299894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chemeClr val="bg1"/>
                </a:solidFill>
              </a:rPr>
              <a:t>JAVA EVOLUTION</a:t>
            </a:r>
            <a:endParaRPr lang="en-US">
              <a:solidFill>
                <a:schemeClr val="bg1"/>
              </a:solidFill>
            </a:endParaRPr>
          </a:p>
        </p:txBody>
      </p:sp>
      <p:sp>
        <p:nvSpPr>
          <p:cNvPr id="3" name="Subtitle 2"/>
          <p:cNvSpPr>
            <a:spLocks noGrp="1"/>
          </p:cNvSpPr>
          <p:nvPr>
            <p:ph type="subTitle" idx="1"/>
          </p:nvPr>
        </p:nvSpPr>
        <p:spPr>
          <a:xfrm>
            <a:off x="1524000" y="3761692"/>
            <a:ext cx="9144000" cy="1655762"/>
          </a:xfrm>
        </p:spPr>
        <p:txBody>
          <a:bodyPr/>
          <a:lstStyle/>
          <a:p>
            <a:r>
              <a:rPr lang="en-US" smtClean="0">
                <a:solidFill>
                  <a:schemeClr val="bg1"/>
                </a:solidFill>
              </a:rPr>
              <a:t>Nhanpt</a:t>
            </a:r>
            <a:endParaRPr lang="en-US">
              <a:solidFill>
                <a:schemeClr val="bg1"/>
              </a:solidFill>
            </a:endParaRPr>
          </a:p>
        </p:txBody>
      </p:sp>
      <p:cxnSp>
        <p:nvCxnSpPr>
          <p:cNvPr id="5" name="Straight Connector 4"/>
          <p:cNvCxnSpPr/>
          <p:nvPr/>
        </p:nvCxnSpPr>
        <p:spPr>
          <a:xfrm>
            <a:off x="3416300" y="3602038"/>
            <a:ext cx="52959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658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2. NEW FILESYSTEM API NIO.2</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smtClean="0">
                <a:solidFill>
                  <a:schemeClr val="bg1"/>
                </a:solidFill>
              </a:rPr>
              <a:t>NIO.2 sử dụng Path để định vị một resource, có nhiều cách để tạo 1 path:</a:t>
            </a:r>
          </a:p>
          <a:p>
            <a:pPr marL="800100" lvl="1" indent="-342900" algn="l">
              <a:buFont typeface="Arial" panose="020B0604020202020204" pitchFamily="34" charset="0"/>
              <a:buChar char="•"/>
            </a:pPr>
            <a:r>
              <a:rPr lang="en-US">
                <a:solidFill>
                  <a:schemeClr val="bg1"/>
                </a:solidFill>
              </a:rPr>
              <a:t>FileSystem. getPath()</a:t>
            </a:r>
          </a:p>
          <a:p>
            <a:pPr marL="800100" lvl="1" indent="-342900" algn="l">
              <a:buFont typeface="Arial" panose="020B0604020202020204" pitchFamily="34" charset="0"/>
              <a:buChar char="•"/>
            </a:pPr>
            <a:r>
              <a:rPr lang="en-US">
                <a:solidFill>
                  <a:schemeClr val="bg1"/>
                </a:solidFill>
              </a:rPr>
              <a:t>Paths.get</a:t>
            </a:r>
            <a:r>
              <a:rPr lang="en-US">
                <a:solidFill>
                  <a:schemeClr val="bg1"/>
                </a:solidFill>
              </a:rPr>
              <a:t>() </a:t>
            </a:r>
            <a:endParaRPr lang="en-US" smtClean="0">
              <a:solidFill>
                <a:schemeClr val="bg1"/>
              </a:solidFill>
            </a:endParaRPr>
          </a:p>
          <a:p>
            <a:pPr marL="342900" indent="-342900" algn="l">
              <a:buFontTx/>
              <a:buChar char="-"/>
            </a:pPr>
            <a:r>
              <a:rPr lang="en-US" smtClean="0">
                <a:solidFill>
                  <a:schemeClr val="bg1"/>
                </a:solidFill>
              </a:rPr>
              <a:t>Path hỗ trợ một số phương thức:</a:t>
            </a:r>
          </a:p>
          <a:p>
            <a:pPr marL="800100" lvl="1" indent="-342900" algn="l">
              <a:buFont typeface="Arial" panose="020B0604020202020204" pitchFamily="34" charset="0"/>
              <a:buChar char="•"/>
            </a:pPr>
            <a:r>
              <a:rPr lang="en-US">
                <a:solidFill>
                  <a:schemeClr val="bg1"/>
                </a:solidFill>
              </a:rPr>
              <a:t>Convert path tương đối sang tuyệt đối: path.toAbsolutePath()</a:t>
            </a:r>
          </a:p>
          <a:p>
            <a:pPr marL="800100" lvl="1" indent="-342900" algn="l">
              <a:buFont typeface="Arial" panose="020B0604020202020204" pitchFamily="34" charset="0"/>
              <a:buChar char="•"/>
            </a:pPr>
            <a:r>
              <a:rPr lang="en-US">
                <a:solidFill>
                  <a:schemeClr val="bg1"/>
                </a:solidFill>
              </a:rPr>
              <a:t>Xóa bỏ dư thừa </a:t>
            </a:r>
            <a:r>
              <a:rPr lang="en-US">
                <a:solidFill>
                  <a:schemeClr val="bg1"/>
                </a:solidFill>
              </a:rPr>
              <a:t>trong </a:t>
            </a:r>
            <a:r>
              <a:rPr lang="en-US" smtClean="0">
                <a:solidFill>
                  <a:schemeClr val="bg1"/>
                </a:solidFill>
              </a:rPr>
              <a:t>path: path.normalize</a:t>
            </a:r>
            <a:r>
              <a:rPr lang="en-US">
                <a:solidFill>
                  <a:schemeClr val="bg1"/>
                </a:solidFill>
              </a:rPr>
              <a:t>()</a:t>
            </a:r>
          </a:p>
          <a:p>
            <a:pPr marL="800100" lvl="1" indent="-342900" algn="l">
              <a:buFont typeface="Arial" panose="020B0604020202020204" pitchFamily="34" charset="0"/>
              <a:buChar char="•"/>
            </a:pPr>
            <a:r>
              <a:rPr lang="en-US">
                <a:solidFill>
                  <a:schemeClr val="bg1"/>
                </a:solidFill>
              </a:rPr>
              <a:t>Nối path:  </a:t>
            </a:r>
            <a:r>
              <a:rPr lang="en-US">
                <a:solidFill>
                  <a:schemeClr val="bg1"/>
                </a:solidFill>
              </a:rPr>
              <a:t>rootPath.resolve(partialPath</a:t>
            </a:r>
            <a:r>
              <a:rPr lang="en-US" smtClean="0">
                <a:solidFill>
                  <a:schemeClr val="bg1"/>
                </a:solidFill>
              </a:rPr>
              <a:t>)</a:t>
            </a:r>
          </a:p>
          <a:p>
            <a:pPr marL="800100" lvl="1" indent="-342900" algn="l">
              <a:buFont typeface="Arial" panose="020B0604020202020204" pitchFamily="34" charset="0"/>
              <a:buChar char="•"/>
            </a:pPr>
            <a:endParaRPr lang="en-US">
              <a:solidFill>
                <a:schemeClr val="bg1"/>
              </a:solidFill>
            </a:endParaRPr>
          </a:p>
          <a:p>
            <a:pPr marL="342900" indent="-342900" algn="l">
              <a:buFontTx/>
              <a:buChar char="-"/>
            </a:pPr>
            <a:endParaRPr lang="en-US" smtClean="0">
              <a:solidFill>
                <a:schemeClr val="bg1"/>
              </a:solidFill>
            </a:endParaRPr>
          </a:p>
        </p:txBody>
      </p:sp>
    </p:spTree>
    <p:extLst>
      <p:ext uri="{BB962C8B-B14F-4D97-AF65-F5344CB8AC3E}">
        <p14:creationId xmlns:p14="http://schemas.microsoft.com/office/powerpoint/2010/main" val="3656080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2. NEW FILESYSTEM API NIO.2</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lvl="1" algn="l"/>
            <a:endParaRPr lang="en-US">
              <a:solidFill>
                <a:schemeClr val="bg1"/>
              </a:solidFill>
            </a:endParaRPr>
          </a:p>
          <a:p>
            <a:pPr marL="342900" indent="-342900" algn="l">
              <a:buFontTx/>
              <a:buChar char="-"/>
            </a:pPr>
            <a:r>
              <a:rPr lang="en-US" smtClean="0">
                <a:solidFill>
                  <a:schemeClr val="bg1"/>
                </a:solidFill>
              </a:rPr>
              <a:t>Copy: </a:t>
            </a:r>
            <a:r>
              <a:rPr lang="en-US" smtClean="0">
                <a:solidFill>
                  <a:schemeClr val="bg1"/>
                </a:solidFill>
              </a:rPr>
              <a:t>Files.copy(srcPath, destPath)</a:t>
            </a:r>
          </a:p>
          <a:p>
            <a:pPr marL="342900" indent="-342900" algn="l">
              <a:buFontTx/>
              <a:buChar char="-"/>
            </a:pPr>
            <a:r>
              <a:rPr lang="en-US">
                <a:solidFill>
                  <a:schemeClr val="bg1"/>
                </a:solidFill>
              </a:rPr>
              <a:t>Kiểm </a:t>
            </a:r>
            <a:r>
              <a:rPr lang="en-US">
                <a:solidFill>
                  <a:schemeClr val="bg1"/>
                </a:solidFill>
              </a:rPr>
              <a:t>tra </a:t>
            </a:r>
            <a:r>
              <a:rPr lang="en-US" smtClean="0">
                <a:solidFill>
                  <a:schemeClr val="bg1"/>
                </a:solidFill>
              </a:rPr>
              <a:t>tồn tại file</a:t>
            </a:r>
            <a:r>
              <a:rPr lang="en-US">
                <a:solidFill>
                  <a:schemeClr val="bg1"/>
                </a:solidFill>
              </a:rPr>
              <a:t>: </a:t>
            </a:r>
            <a:r>
              <a:rPr lang="en-US" smtClean="0">
                <a:solidFill>
                  <a:schemeClr val="bg1"/>
                </a:solidFill>
              </a:rPr>
              <a:t>Files.exists(path)</a:t>
            </a:r>
          </a:p>
          <a:p>
            <a:pPr marL="342900" indent="-342900" algn="l">
              <a:buFontTx/>
              <a:buChar char="-"/>
            </a:pPr>
            <a:r>
              <a:rPr lang="en-US">
                <a:solidFill>
                  <a:schemeClr val="bg1"/>
                </a:solidFill>
              </a:rPr>
              <a:t>Kiểm tra file hay là thư mục</a:t>
            </a:r>
            <a:r>
              <a:rPr lang="en-US">
                <a:solidFill>
                  <a:schemeClr val="bg1"/>
                </a:solidFill>
              </a:rPr>
              <a:t>: </a:t>
            </a:r>
            <a:r>
              <a:rPr lang="en-US" smtClean="0">
                <a:solidFill>
                  <a:schemeClr val="bg1"/>
                </a:solidFill>
              </a:rPr>
              <a:t>Files.isRegularFile(path);</a:t>
            </a:r>
            <a:endParaRPr lang="en-US">
              <a:solidFill>
                <a:schemeClr val="bg1"/>
              </a:solidFill>
            </a:endParaRPr>
          </a:p>
          <a:p>
            <a:pPr marL="342900" indent="-342900" algn="l">
              <a:buFontTx/>
              <a:buChar char="-"/>
            </a:pPr>
            <a:r>
              <a:rPr lang="en-US" smtClean="0">
                <a:solidFill>
                  <a:schemeClr val="bg1"/>
                </a:solidFill>
              </a:rPr>
              <a:t>Kiểm tra permission: </a:t>
            </a:r>
          </a:p>
          <a:p>
            <a:pPr marL="800100" lvl="1" indent="-342900" algn="l">
              <a:buFont typeface="Arial" panose="020B0604020202020204" pitchFamily="34" charset="0"/>
              <a:buChar char="•"/>
            </a:pPr>
            <a:r>
              <a:rPr lang="en-US" smtClean="0">
                <a:solidFill>
                  <a:schemeClr val="bg1"/>
                </a:solidFill>
              </a:rPr>
              <a:t>Files.isReadable(path);</a:t>
            </a:r>
            <a:endParaRPr lang="en-US">
              <a:solidFill>
                <a:schemeClr val="bg1"/>
              </a:solidFill>
            </a:endParaRPr>
          </a:p>
          <a:p>
            <a:pPr marL="800100" lvl="1" indent="-342900" algn="l">
              <a:buFont typeface="Arial" panose="020B0604020202020204" pitchFamily="34" charset="0"/>
              <a:buChar char="•"/>
            </a:pPr>
            <a:r>
              <a:rPr lang="en-US" smtClean="0">
                <a:solidFill>
                  <a:schemeClr val="bg1"/>
                </a:solidFill>
              </a:rPr>
              <a:t>Files.isWritable(path);</a:t>
            </a:r>
            <a:endParaRPr lang="en-US">
              <a:solidFill>
                <a:schemeClr val="bg1"/>
              </a:solidFill>
            </a:endParaRPr>
          </a:p>
          <a:p>
            <a:pPr marL="800100" lvl="1" indent="-342900" algn="l">
              <a:buFont typeface="Arial" panose="020B0604020202020204" pitchFamily="34" charset="0"/>
              <a:buChar char="•"/>
            </a:pPr>
            <a:r>
              <a:rPr lang="en-US" smtClean="0">
                <a:solidFill>
                  <a:schemeClr val="bg1"/>
                </a:solidFill>
              </a:rPr>
              <a:t>Files.isExecutable(path);</a:t>
            </a:r>
          </a:p>
          <a:p>
            <a:pPr marL="342900" indent="-342900" algn="l">
              <a:buFontTx/>
              <a:buChar char="-"/>
            </a:pPr>
            <a:r>
              <a:rPr lang="en-US" smtClean="0">
                <a:solidFill>
                  <a:schemeClr val="bg1"/>
                </a:solidFill>
              </a:rPr>
              <a:t>Tạo file, xóa file, di chuyển file, …</a:t>
            </a:r>
            <a:endParaRPr lang="en-US">
              <a:solidFill>
                <a:schemeClr val="bg1"/>
              </a:solidFill>
            </a:endParaRPr>
          </a:p>
        </p:txBody>
      </p:sp>
    </p:spTree>
    <p:extLst>
      <p:ext uri="{BB962C8B-B14F-4D97-AF65-F5344CB8AC3E}">
        <p14:creationId xmlns:p14="http://schemas.microsoft.com/office/powerpoint/2010/main" val="342683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3. THEO DÕI DIRECTORY</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smtClean="0">
                <a:solidFill>
                  <a:schemeClr val="bg1"/>
                </a:solidFill>
              </a:rPr>
              <a:t>Là công cụ dùng để theo dõi các sự kiện của directory như thêm file, modify, xóa</a:t>
            </a:r>
            <a:endParaRPr lang="en-US">
              <a:solidFill>
                <a:schemeClr val="bg1"/>
              </a:solidFill>
            </a:endParaRPr>
          </a:p>
        </p:txBody>
      </p:sp>
    </p:spTree>
    <p:extLst>
      <p:ext uri="{BB962C8B-B14F-4D97-AF65-F5344CB8AC3E}">
        <p14:creationId xmlns:p14="http://schemas.microsoft.com/office/powerpoint/2010/main" val="424001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JAVA 8 OVERVIEW</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a:solidFill>
                  <a:schemeClr val="bg1"/>
                </a:solidFill>
              </a:rPr>
              <a:t>Lambda </a:t>
            </a:r>
            <a:r>
              <a:rPr lang="en-US" smtClean="0">
                <a:solidFill>
                  <a:schemeClr val="bg1"/>
                </a:solidFill>
              </a:rPr>
              <a:t>expressions</a:t>
            </a:r>
          </a:p>
          <a:p>
            <a:pPr marL="342900" indent="-342900" algn="l">
              <a:buFontTx/>
              <a:buChar char="-"/>
            </a:pPr>
            <a:r>
              <a:rPr lang="en-US" smtClean="0">
                <a:solidFill>
                  <a:schemeClr val="bg1"/>
                </a:solidFill>
              </a:rPr>
              <a:t>Default method </a:t>
            </a:r>
          </a:p>
          <a:p>
            <a:pPr marL="342900" indent="-342900" algn="l">
              <a:buFontTx/>
              <a:buChar char="-"/>
            </a:pPr>
            <a:r>
              <a:rPr lang="en-US" smtClean="0">
                <a:solidFill>
                  <a:schemeClr val="bg1"/>
                </a:solidFill>
              </a:rPr>
              <a:t>Stream</a:t>
            </a:r>
          </a:p>
          <a:p>
            <a:pPr marL="342900" indent="-342900" algn="l">
              <a:buFontTx/>
              <a:buChar char="-"/>
            </a:pPr>
            <a:r>
              <a:rPr lang="en-US" smtClean="0">
                <a:solidFill>
                  <a:schemeClr val="bg1"/>
                </a:solidFill>
              </a:rPr>
              <a:t>Optional</a:t>
            </a:r>
          </a:p>
          <a:p>
            <a:pPr marL="342900" indent="-342900" algn="l">
              <a:buFontTx/>
              <a:buChar char="-"/>
            </a:pPr>
            <a:r>
              <a:rPr lang="en-US" smtClean="0">
                <a:solidFill>
                  <a:schemeClr val="bg1"/>
                </a:solidFill>
              </a:rPr>
              <a:t>Nashorn</a:t>
            </a:r>
            <a:endParaRPr lang="en-US">
              <a:solidFill>
                <a:schemeClr val="bg1"/>
              </a:solidFill>
            </a:endParaRPr>
          </a:p>
        </p:txBody>
      </p:sp>
    </p:spTree>
    <p:extLst>
      <p:ext uri="{BB962C8B-B14F-4D97-AF65-F5344CB8AC3E}">
        <p14:creationId xmlns:p14="http://schemas.microsoft.com/office/powerpoint/2010/main" val="295243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1. LAMBDA EXPRESSION</a:t>
            </a:r>
            <a:endParaRPr lang="en-US" sz="4800">
              <a:solidFill>
                <a:schemeClr val="bg1"/>
              </a:solidFill>
            </a:endParaRPr>
          </a:p>
        </p:txBody>
      </p:sp>
      <p:sp>
        <p:nvSpPr>
          <p:cNvPr id="3" name="Subtitle 2"/>
          <p:cNvSpPr>
            <a:spLocks noGrp="1"/>
          </p:cNvSpPr>
          <p:nvPr>
            <p:ph type="subTitle" idx="1"/>
          </p:nvPr>
        </p:nvSpPr>
        <p:spPr>
          <a:xfrm>
            <a:off x="841829" y="1349830"/>
            <a:ext cx="10595428" cy="1030513"/>
          </a:xfrm>
        </p:spPr>
        <p:txBody>
          <a:bodyPr/>
          <a:lstStyle/>
          <a:p>
            <a:pPr marL="342900" indent="-342900" algn="l">
              <a:buFontTx/>
              <a:buChar char="-"/>
            </a:pPr>
            <a:r>
              <a:rPr lang="en-US" smtClean="0">
                <a:solidFill>
                  <a:schemeClr val="bg1"/>
                </a:solidFill>
              </a:rPr>
              <a:t>Có thể gọi là anonymous function, có thể dùng để truyền như parameter hoặc lưu vào biến</a:t>
            </a:r>
          </a:p>
          <a:p>
            <a:pPr algn="l"/>
            <a:endParaRPr lang="en-US">
              <a:solidFill>
                <a:schemeClr val="bg1"/>
              </a:solidFill>
            </a:endParaRPr>
          </a:p>
        </p:txBody>
      </p:sp>
      <p:sp>
        <p:nvSpPr>
          <p:cNvPr id="4" name="TextBox 3"/>
          <p:cNvSpPr txBox="1"/>
          <p:nvPr/>
        </p:nvSpPr>
        <p:spPr>
          <a:xfrm>
            <a:off x="4209142" y="3152522"/>
            <a:ext cx="4572000" cy="523220"/>
          </a:xfrm>
          <a:prstGeom prst="rect">
            <a:avLst/>
          </a:prstGeom>
          <a:noFill/>
        </p:spPr>
        <p:txBody>
          <a:bodyPr wrap="square" rtlCol="0">
            <a:spAutoFit/>
          </a:bodyPr>
          <a:lstStyle/>
          <a:p>
            <a:r>
              <a:rPr lang="en-US" sz="2800" smtClean="0">
                <a:solidFill>
                  <a:schemeClr val="bg1"/>
                </a:solidFill>
                <a:latin typeface="Consolas" panose="020B0609020204030204" pitchFamily="49" charset="0"/>
                <a:cs typeface="Consolas" panose="020B0609020204030204" pitchFamily="49" charset="0"/>
              </a:rPr>
              <a:t>(a, b) -&gt; {statement}</a:t>
            </a:r>
            <a:endParaRPr lang="en-US" sz="2800">
              <a:solidFill>
                <a:schemeClr val="bg1"/>
              </a:solidFill>
              <a:latin typeface="Consolas" panose="020B0609020204030204" pitchFamily="49" charset="0"/>
              <a:cs typeface="Consolas" panose="020B0609020204030204" pitchFamily="49" charset="0"/>
            </a:endParaRPr>
          </a:p>
        </p:txBody>
      </p:sp>
      <p:sp>
        <p:nvSpPr>
          <p:cNvPr id="5" name="Subtitle 2"/>
          <p:cNvSpPr txBox="1">
            <a:spLocks/>
          </p:cNvSpPr>
          <p:nvPr/>
        </p:nvSpPr>
        <p:spPr>
          <a:xfrm>
            <a:off x="1734457" y="4332516"/>
            <a:ext cx="2474685" cy="428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solidFill>
                  <a:schemeClr val="bg1"/>
                </a:solidFill>
              </a:rPr>
              <a:t>1. Parameter list</a:t>
            </a:r>
            <a:endParaRPr lang="en-US">
              <a:solidFill>
                <a:schemeClr val="bg1"/>
              </a:solidFill>
            </a:endParaRPr>
          </a:p>
        </p:txBody>
      </p:sp>
      <p:sp>
        <p:nvSpPr>
          <p:cNvPr id="6" name="Subtitle 2"/>
          <p:cNvSpPr txBox="1">
            <a:spLocks/>
          </p:cNvSpPr>
          <p:nvPr/>
        </p:nvSpPr>
        <p:spPr>
          <a:xfrm>
            <a:off x="4818743" y="4760686"/>
            <a:ext cx="1378858" cy="428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solidFill>
                  <a:schemeClr val="bg1"/>
                </a:solidFill>
              </a:rPr>
              <a:t>2. Arrow</a:t>
            </a:r>
            <a:endParaRPr lang="en-US">
              <a:solidFill>
                <a:schemeClr val="bg1"/>
              </a:solidFill>
            </a:endParaRPr>
          </a:p>
        </p:txBody>
      </p:sp>
      <p:sp>
        <p:nvSpPr>
          <p:cNvPr id="7" name="Subtitle 2"/>
          <p:cNvSpPr txBox="1">
            <a:spLocks/>
          </p:cNvSpPr>
          <p:nvPr/>
        </p:nvSpPr>
        <p:spPr>
          <a:xfrm>
            <a:off x="7177317" y="4336146"/>
            <a:ext cx="979716" cy="428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solidFill>
                  <a:schemeClr val="bg1"/>
                </a:solidFill>
              </a:rPr>
              <a:t>Body</a:t>
            </a:r>
            <a:endParaRPr lang="en-US">
              <a:solidFill>
                <a:schemeClr val="bg1"/>
              </a:solidFill>
            </a:endParaRPr>
          </a:p>
        </p:txBody>
      </p:sp>
      <p:cxnSp>
        <p:nvCxnSpPr>
          <p:cNvPr id="9" name="Straight Arrow Connector 8"/>
          <p:cNvCxnSpPr>
            <a:stCxn id="5" idx="0"/>
          </p:cNvCxnSpPr>
          <p:nvPr/>
        </p:nvCxnSpPr>
        <p:spPr>
          <a:xfrm flipV="1">
            <a:off x="2971800" y="3793674"/>
            <a:ext cx="1846942" cy="53884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V="1">
            <a:off x="5508172" y="3675742"/>
            <a:ext cx="370115" cy="108494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7177319" y="3672112"/>
            <a:ext cx="489856" cy="66403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27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1. LAMBDA EXPRESSION</a:t>
            </a:r>
            <a:endParaRPr lang="en-US" sz="4800">
              <a:solidFill>
                <a:schemeClr val="bg1"/>
              </a:solidFill>
            </a:endParaRPr>
          </a:p>
        </p:txBody>
      </p:sp>
      <p:sp>
        <p:nvSpPr>
          <p:cNvPr id="3" name="Subtitle 2"/>
          <p:cNvSpPr>
            <a:spLocks noGrp="1"/>
          </p:cNvSpPr>
          <p:nvPr>
            <p:ph type="subTitle" idx="1"/>
          </p:nvPr>
        </p:nvSpPr>
        <p:spPr>
          <a:xfrm>
            <a:off x="841829" y="1349829"/>
            <a:ext cx="10595428" cy="1799771"/>
          </a:xfrm>
        </p:spPr>
        <p:txBody>
          <a:bodyPr>
            <a:normAutofit/>
          </a:bodyPr>
          <a:lstStyle/>
          <a:p>
            <a:pPr marL="342900" indent="-342900" algn="l">
              <a:buFontTx/>
              <a:buChar char="-"/>
            </a:pPr>
            <a:r>
              <a:rPr lang="en-US" smtClean="0">
                <a:solidFill>
                  <a:schemeClr val="bg1"/>
                </a:solidFill>
              </a:rPr>
              <a:t>Có thể khai báo type của parameter hoặc không</a:t>
            </a:r>
          </a:p>
          <a:p>
            <a:pPr marL="342900" indent="-342900" algn="l">
              <a:buFontTx/>
              <a:buChar char="-"/>
            </a:pPr>
            <a:r>
              <a:rPr lang="en-US" smtClean="0">
                <a:solidFill>
                  <a:schemeClr val="bg1"/>
                </a:solidFill>
              </a:rPr>
              <a:t>Nếu có 1 parameter thì không cần thiết phải viết dấu ngoặc đơn</a:t>
            </a:r>
          </a:p>
          <a:p>
            <a:pPr marL="342900" indent="-342900" algn="l">
              <a:buFontTx/>
              <a:buChar char="-"/>
            </a:pPr>
            <a:r>
              <a:rPr lang="en-US" smtClean="0">
                <a:solidFill>
                  <a:schemeClr val="bg1"/>
                </a:solidFill>
              </a:rPr>
              <a:t>Nếu chỉ có 1 statement thì không cần cặp ngoặc nhọn, đồng thời sử dụng expression thay vì return statement</a:t>
            </a:r>
            <a:endParaRPr lang="en-US">
              <a:solidFill>
                <a:schemeClr val="bg1"/>
              </a:solidFill>
            </a:endParaRPr>
          </a:p>
        </p:txBody>
      </p:sp>
      <p:sp>
        <p:nvSpPr>
          <p:cNvPr id="4" name="TextBox 3"/>
          <p:cNvSpPr txBox="1"/>
          <p:nvPr/>
        </p:nvSpPr>
        <p:spPr>
          <a:xfrm>
            <a:off x="3889828" y="4081433"/>
            <a:ext cx="4572000" cy="523220"/>
          </a:xfrm>
          <a:prstGeom prst="rect">
            <a:avLst/>
          </a:prstGeom>
          <a:noFill/>
        </p:spPr>
        <p:txBody>
          <a:bodyPr wrap="square" rtlCol="0">
            <a:spAutoFit/>
          </a:bodyPr>
          <a:lstStyle/>
          <a:p>
            <a:r>
              <a:rPr lang="en-US" sz="2800" smtClean="0">
                <a:solidFill>
                  <a:schemeClr val="bg1"/>
                </a:solidFill>
                <a:latin typeface="Consolas" panose="020B0609020204030204" pitchFamily="49" charset="0"/>
                <a:cs typeface="Consolas" panose="020B0609020204030204" pitchFamily="49" charset="0"/>
              </a:rPr>
              <a:t>(a, b) -&gt; {statement}</a:t>
            </a:r>
            <a:endParaRPr lang="en-US" sz="2800">
              <a:solidFill>
                <a:schemeClr val="bg1"/>
              </a:solidFill>
              <a:latin typeface="Consolas" panose="020B0609020204030204" pitchFamily="49" charset="0"/>
              <a:cs typeface="Consolas" panose="020B0609020204030204" pitchFamily="49" charset="0"/>
            </a:endParaRPr>
          </a:p>
        </p:txBody>
      </p:sp>
      <p:sp>
        <p:nvSpPr>
          <p:cNvPr id="5" name="Subtitle 2"/>
          <p:cNvSpPr txBox="1">
            <a:spLocks/>
          </p:cNvSpPr>
          <p:nvPr/>
        </p:nvSpPr>
        <p:spPr>
          <a:xfrm>
            <a:off x="1415143" y="5261427"/>
            <a:ext cx="2474685" cy="428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solidFill>
                  <a:schemeClr val="bg1"/>
                </a:solidFill>
              </a:rPr>
              <a:t>1. Parameter list</a:t>
            </a:r>
            <a:endParaRPr lang="en-US">
              <a:solidFill>
                <a:schemeClr val="bg1"/>
              </a:solidFill>
            </a:endParaRPr>
          </a:p>
        </p:txBody>
      </p:sp>
      <p:sp>
        <p:nvSpPr>
          <p:cNvPr id="6" name="Subtitle 2"/>
          <p:cNvSpPr txBox="1">
            <a:spLocks/>
          </p:cNvSpPr>
          <p:nvPr/>
        </p:nvSpPr>
        <p:spPr>
          <a:xfrm>
            <a:off x="4499429" y="5689597"/>
            <a:ext cx="1378858" cy="428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solidFill>
                  <a:schemeClr val="bg1"/>
                </a:solidFill>
              </a:rPr>
              <a:t>2. Arrow</a:t>
            </a:r>
            <a:endParaRPr lang="en-US">
              <a:solidFill>
                <a:schemeClr val="bg1"/>
              </a:solidFill>
            </a:endParaRPr>
          </a:p>
        </p:txBody>
      </p:sp>
      <p:sp>
        <p:nvSpPr>
          <p:cNvPr id="7" name="Subtitle 2"/>
          <p:cNvSpPr txBox="1">
            <a:spLocks/>
          </p:cNvSpPr>
          <p:nvPr/>
        </p:nvSpPr>
        <p:spPr>
          <a:xfrm>
            <a:off x="6858003" y="5265057"/>
            <a:ext cx="979716" cy="4281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solidFill>
                  <a:schemeClr val="bg1"/>
                </a:solidFill>
              </a:rPr>
              <a:t>Body</a:t>
            </a:r>
            <a:endParaRPr lang="en-US">
              <a:solidFill>
                <a:schemeClr val="bg1"/>
              </a:solidFill>
            </a:endParaRPr>
          </a:p>
        </p:txBody>
      </p:sp>
      <p:cxnSp>
        <p:nvCxnSpPr>
          <p:cNvPr id="9" name="Straight Arrow Connector 8"/>
          <p:cNvCxnSpPr>
            <a:stCxn id="5" idx="0"/>
          </p:cNvCxnSpPr>
          <p:nvPr/>
        </p:nvCxnSpPr>
        <p:spPr>
          <a:xfrm flipV="1">
            <a:off x="2652486" y="4722585"/>
            <a:ext cx="1846942" cy="53884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V="1">
            <a:off x="5188858" y="4604653"/>
            <a:ext cx="370115" cy="108494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6858005" y="4601023"/>
            <a:ext cx="489856" cy="66403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923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1. LAMBDA EXPRESSION</a:t>
            </a:r>
            <a:endParaRPr lang="en-US" sz="4800">
              <a:solidFill>
                <a:schemeClr val="bg1"/>
              </a:solidFill>
            </a:endParaRPr>
          </a:p>
        </p:txBody>
      </p:sp>
      <p:sp>
        <p:nvSpPr>
          <p:cNvPr id="3" name="Subtitle 2"/>
          <p:cNvSpPr>
            <a:spLocks noGrp="1"/>
          </p:cNvSpPr>
          <p:nvPr>
            <p:ph type="subTitle" idx="1"/>
          </p:nvPr>
        </p:nvSpPr>
        <p:spPr>
          <a:xfrm>
            <a:off x="841829" y="1349830"/>
            <a:ext cx="10595428" cy="1175656"/>
          </a:xfrm>
        </p:spPr>
        <p:txBody>
          <a:bodyPr>
            <a:normAutofit/>
          </a:bodyPr>
          <a:lstStyle/>
          <a:p>
            <a:pPr marL="342900" indent="-342900" algn="l">
              <a:buFontTx/>
              <a:buChar char="-"/>
            </a:pPr>
            <a:r>
              <a:rPr lang="en-US" smtClean="0">
                <a:solidFill>
                  <a:schemeClr val="bg1"/>
                </a:solidFill>
              </a:rPr>
              <a:t>Method reference: gọi method mà không cần truyền parameter, sử dụng trong lambda expression như một cách để làm ngắn gọn code. Tùy vào ngữ cảnh thì parameter sẽ tự được thêm vào</a:t>
            </a:r>
          </a:p>
        </p:txBody>
      </p:sp>
      <p:sp>
        <p:nvSpPr>
          <p:cNvPr id="4" name="TextBox 3"/>
          <p:cNvSpPr txBox="1"/>
          <p:nvPr/>
        </p:nvSpPr>
        <p:spPr>
          <a:xfrm>
            <a:off x="1487715" y="2943176"/>
            <a:ext cx="8770256" cy="523220"/>
          </a:xfrm>
          <a:prstGeom prst="rect">
            <a:avLst/>
          </a:prstGeom>
          <a:noFill/>
        </p:spPr>
        <p:txBody>
          <a:bodyPr wrap="square" rtlCol="0">
            <a:spAutoFit/>
          </a:bodyPr>
          <a:lstStyle/>
          <a:p>
            <a:r>
              <a:rPr lang="en-US" sz="2800" smtClean="0">
                <a:solidFill>
                  <a:schemeClr val="bg1"/>
                </a:solidFill>
                <a:latin typeface="Consolas" panose="020B0609020204030204" pitchFamily="49" charset="0"/>
                <a:cs typeface="Consolas" panose="020B0609020204030204" pitchFamily="49" charset="0"/>
              </a:rPr>
              <a:t>System.out.println() -&gt; System.out::println</a:t>
            </a:r>
            <a:endParaRPr lang="en-US" sz="280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6095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1. LAMBDA EXPRESSION</a:t>
            </a:r>
            <a:endParaRPr lang="en-US" sz="4800">
              <a:solidFill>
                <a:schemeClr val="bg1"/>
              </a:solidFill>
            </a:endParaRPr>
          </a:p>
        </p:txBody>
      </p:sp>
      <p:sp>
        <p:nvSpPr>
          <p:cNvPr id="3" name="Subtitle 2"/>
          <p:cNvSpPr>
            <a:spLocks noGrp="1"/>
          </p:cNvSpPr>
          <p:nvPr>
            <p:ph type="subTitle" idx="1"/>
          </p:nvPr>
        </p:nvSpPr>
        <p:spPr>
          <a:xfrm>
            <a:off x="841829" y="1349830"/>
            <a:ext cx="10595428" cy="769256"/>
          </a:xfrm>
        </p:spPr>
        <p:txBody>
          <a:bodyPr>
            <a:normAutofit/>
          </a:bodyPr>
          <a:lstStyle/>
          <a:p>
            <a:pPr marL="342900" indent="-342900" algn="l">
              <a:buFontTx/>
              <a:buChar char="-"/>
            </a:pPr>
            <a:r>
              <a:rPr lang="en-US" dirty="0" smtClean="0">
                <a:solidFill>
                  <a:schemeClr val="bg1"/>
                </a:solidFill>
              </a:rPr>
              <a:t>Functional interface: </a:t>
            </a:r>
            <a:r>
              <a:rPr lang="en-US" dirty="0" err="1" smtClean="0">
                <a:solidFill>
                  <a:schemeClr val="bg1"/>
                </a:solidFill>
              </a:rPr>
              <a:t>là</a:t>
            </a:r>
            <a:r>
              <a:rPr lang="en-US" dirty="0" smtClean="0">
                <a:solidFill>
                  <a:schemeClr val="bg1"/>
                </a:solidFill>
              </a:rPr>
              <a:t> interface </a:t>
            </a:r>
            <a:r>
              <a:rPr lang="en-US" dirty="0" err="1" smtClean="0">
                <a:solidFill>
                  <a:schemeClr val="bg1"/>
                </a:solidFill>
              </a:rPr>
              <a:t>chỉ</a:t>
            </a:r>
            <a:r>
              <a:rPr lang="en-US" dirty="0" smtClean="0">
                <a:solidFill>
                  <a:schemeClr val="bg1"/>
                </a:solidFill>
              </a:rPr>
              <a:t> </a:t>
            </a:r>
            <a:r>
              <a:rPr lang="en-US" dirty="0" err="1" smtClean="0">
                <a:solidFill>
                  <a:schemeClr val="bg1"/>
                </a:solidFill>
              </a:rPr>
              <a:t>có</a:t>
            </a:r>
            <a:r>
              <a:rPr lang="en-US" dirty="0" smtClean="0">
                <a:solidFill>
                  <a:schemeClr val="bg1"/>
                </a:solidFill>
              </a:rPr>
              <a:t> </a:t>
            </a:r>
            <a:r>
              <a:rPr lang="en-US" dirty="0" err="1" smtClean="0">
                <a:solidFill>
                  <a:schemeClr val="bg1"/>
                </a:solidFill>
              </a:rPr>
              <a:t>duy</a:t>
            </a:r>
            <a:r>
              <a:rPr lang="en-US" dirty="0" smtClean="0">
                <a:solidFill>
                  <a:schemeClr val="bg1"/>
                </a:solidFill>
              </a:rPr>
              <a:t> </a:t>
            </a:r>
            <a:r>
              <a:rPr lang="en-US" dirty="0" err="1" smtClean="0">
                <a:solidFill>
                  <a:schemeClr val="bg1"/>
                </a:solidFill>
              </a:rPr>
              <a:t>nhất</a:t>
            </a:r>
            <a:r>
              <a:rPr lang="en-US" dirty="0" smtClean="0">
                <a:solidFill>
                  <a:schemeClr val="bg1"/>
                </a:solidFill>
              </a:rPr>
              <a:t> 1 </a:t>
            </a:r>
            <a:r>
              <a:rPr lang="en-US" smtClean="0">
                <a:solidFill>
                  <a:schemeClr val="bg1"/>
                </a:solidFill>
              </a:rPr>
              <a:t>abstract </a:t>
            </a:r>
            <a:r>
              <a:rPr lang="en-US" smtClean="0">
                <a:solidFill>
                  <a:schemeClr val="bg1"/>
                </a:solidFill>
              </a:rPr>
              <a:t>method, không tính default method.</a:t>
            </a:r>
            <a:endParaRPr lang="en-US" dirty="0" smtClean="0">
              <a:solidFill>
                <a:schemeClr val="bg1"/>
              </a:solidFill>
            </a:endParaRPr>
          </a:p>
        </p:txBody>
      </p:sp>
      <p:sp>
        <p:nvSpPr>
          <p:cNvPr id="4" name="TextBox 3"/>
          <p:cNvSpPr txBox="1"/>
          <p:nvPr/>
        </p:nvSpPr>
        <p:spPr>
          <a:xfrm>
            <a:off x="1458686" y="2754490"/>
            <a:ext cx="8770256" cy="1384995"/>
          </a:xfrm>
          <a:prstGeom prst="rect">
            <a:avLst/>
          </a:prstGeom>
          <a:noFill/>
        </p:spPr>
        <p:txBody>
          <a:bodyPr wrap="square" rtlCol="0">
            <a:spAutoFit/>
          </a:bodyPr>
          <a:lstStyle/>
          <a:p>
            <a:r>
              <a:rPr lang="en-US" sz="2800">
                <a:solidFill>
                  <a:schemeClr val="bg1"/>
                </a:solidFill>
                <a:latin typeface="Consolas" panose="020B0609020204030204" pitchFamily="49" charset="0"/>
                <a:cs typeface="Consolas" panose="020B0609020204030204" pitchFamily="49" charset="0"/>
              </a:rPr>
              <a:t>i</a:t>
            </a:r>
            <a:r>
              <a:rPr lang="en-US" sz="2800" smtClean="0">
                <a:solidFill>
                  <a:schemeClr val="bg1"/>
                </a:solidFill>
                <a:latin typeface="Consolas" panose="020B0609020204030204" pitchFamily="49" charset="0"/>
                <a:cs typeface="Consolas" panose="020B0609020204030204" pitchFamily="49" charset="0"/>
              </a:rPr>
              <a:t>nterface Runnable {</a:t>
            </a:r>
          </a:p>
          <a:p>
            <a:r>
              <a:rPr lang="en-US" sz="2800" smtClean="0">
                <a:solidFill>
                  <a:schemeClr val="bg1"/>
                </a:solidFill>
                <a:latin typeface="Consolas" panose="020B0609020204030204" pitchFamily="49" charset="0"/>
                <a:cs typeface="Consolas" panose="020B0609020204030204" pitchFamily="49" charset="0"/>
              </a:rPr>
              <a:t>	abstract void run();</a:t>
            </a:r>
          </a:p>
          <a:p>
            <a:r>
              <a:rPr lang="en-US" sz="2800" smtClean="0">
                <a:solidFill>
                  <a:schemeClr val="bg1"/>
                </a:solidFill>
                <a:latin typeface="Consolas" panose="020B0609020204030204" pitchFamily="49" charset="0"/>
                <a:cs typeface="Consolas" panose="020B0609020204030204" pitchFamily="49" charset="0"/>
              </a:rPr>
              <a:t>}</a:t>
            </a:r>
            <a:endParaRPr lang="en-US" sz="280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3191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2. DEFAULT METHOD</a:t>
            </a:r>
            <a:endParaRPr lang="en-US" sz="4800">
              <a:solidFill>
                <a:schemeClr val="bg1"/>
              </a:solidFill>
            </a:endParaRPr>
          </a:p>
        </p:txBody>
      </p:sp>
      <p:sp>
        <p:nvSpPr>
          <p:cNvPr id="3" name="Subtitle 2"/>
          <p:cNvSpPr>
            <a:spLocks noGrp="1"/>
          </p:cNvSpPr>
          <p:nvPr>
            <p:ph type="subTitle" idx="1"/>
          </p:nvPr>
        </p:nvSpPr>
        <p:spPr>
          <a:xfrm>
            <a:off x="803729" y="1362530"/>
            <a:ext cx="10595428" cy="1152070"/>
          </a:xfrm>
        </p:spPr>
        <p:txBody>
          <a:bodyPr>
            <a:normAutofit lnSpcReduction="10000"/>
          </a:bodyPr>
          <a:lstStyle/>
          <a:p>
            <a:pPr marL="342900" indent="-342900" algn="l">
              <a:buFontTx/>
              <a:buChar char="-"/>
            </a:pPr>
            <a:r>
              <a:rPr lang="en-US" smtClean="0">
                <a:solidFill>
                  <a:schemeClr val="bg1"/>
                </a:solidFill>
              </a:rPr>
              <a:t>Default method là method của interface mà có thể mô tả phần body</a:t>
            </a:r>
          </a:p>
          <a:p>
            <a:pPr marL="342900" indent="-342900" algn="l">
              <a:buFontTx/>
              <a:buChar char="-"/>
            </a:pPr>
            <a:r>
              <a:rPr lang="en-US" smtClean="0">
                <a:solidFill>
                  <a:schemeClr val="bg1"/>
                </a:solidFill>
              </a:rPr>
              <a:t>Interface có thể có default method và class implement nó có thể dùng và không nhất thiết phải hiện thực method đó.</a:t>
            </a:r>
            <a:endParaRPr lang="en-US" smtClean="0">
              <a:solidFill>
                <a:schemeClr val="bg1"/>
              </a:solidFill>
            </a:endParaRPr>
          </a:p>
        </p:txBody>
      </p:sp>
      <p:sp>
        <p:nvSpPr>
          <p:cNvPr id="4" name="TextBox 3"/>
          <p:cNvSpPr txBox="1"/>
          <p:nvPr/>
        </p:nvSpPr>
        <p:spPr>
          <a:xfrm>
            <a:off x="1197427" y="2754490"/>
            <a:ext cx="8770256" cy="2677656"/>
          </a:xfrm>
          <a:prstGeom prst="rect">
            <a:avLst/>
          </a:prstGeom>
          <a:noFill/>
        </p:spPr>
        <p:txBody>
          <a:bodyPr wrap="square" rtlCol="0">
            <a:spAutoFit/>
          </a:bodyPr>
          <a:lstStyle/>
          <a:p>
            <a:r>
              <a:rPr lang="en-US" sz="2800">
                <a:solidFill>
                  <a:schemeClr val="bg1"/>
                </a:solidFill>
                <a:latin typeface="Consolas" panose="020B0609020204030204" pitchFamily="49" charset="0"/>
                <a:cs typeface="Consolas" panose="020B0609020204030204" pitchFamily="49" charset="0"/>
              </a:rPr>
              <a:t>i</a:t>
            </a:r>
            <a:r>
              <a:rPr lang="en-US" sz="2800" smtClean="0">
                <a:solidFill>
                  <a:schemeClr val="bg1"/>
                </a:solidFill>
                <a:latin typeface="Consolas" panose="020B0609020204030204" pitchFamily="49" charset="0"/>
                <a:cs typeface="Consolas" panose="020B0609020204030204" pitchFamily="49" charset="0"/>
              </a:rPr>
              <a:t>nterface MyInterface {</a:t>
            </a:r>
          </a:p>
          <a:p>
            <a:r>
              <a:rPr lang="en-US" sz="2800" smtClean="0">
                <a:solidFill>
                  <a:schemeClr val="bg1"/>
                </a:solidFill>
                <a:latin typeface="Consolas" panose="020B0609020204030204" pitchFamily="49" charset="0"/>
                <a:cs typeface="Consolas" panose="020B0609020204030204" pitchFamily="49" charset="0"/>
              </a:rPr>
              <a:t>	abstract void A();</a:t>
            </a:r>
          </a:p>
          <a:p>
            <a:r>
              <a:rPr lang="en-US" sz="2800">
                <a:solidFill>
                  <a:schemeClr val="bg1"/>
                </a:solidFill>
                <a:latin typeface="Consolas" panose="020B0609020204030204" pitchFamily="49" charset="0"/>
                <a:cs typeface="Consolas" panose="020B0609020204030204" pitchFamily="49" charset="0"/>
              </a:rPr>
              <a:t>	</a:t>
            </a:r>
            <a:r>
              <a:rPr lang="en-US" sz="2800" smtClean="0">
                <a:solidFill>
                  <a:schemeClr val="bg1"/>
                </a:solidFill>
                <a:latin typeface="Consolas" panose="020B0609020204030204" pitchFamily="49" charset="0"/>
                <a:cs typeface="Consolas" panose="020B0609020204030204" pitchFamily="49" charset="0"/>
              </a:rPr>
              <a:t>default void B() {</a:t>
            </a:r>
          </a:p>
          <a:p>
            <a:r>
              <a:rPr lang="en-US" sz="2800">
                <a:solidFill>
                  <a:schemeClr val="bg1"/>
                </a:solidFill>
                <a:latin typeface="Consolas" panose="020B0609020204030204" pitchFamily="49" charset="0"/>
                <a:cs typeface="Consolas" panose="020B0609020204030204" pitchFamily="49" charset="0"/>
              </a:rPr>
              <a:t>	</a:t>
            </a:r>
            <a:r>
              <a:rPr lang="en-US" sz="2800" smtClean="0">
                <a:solidFill>
                  <a:schemeClr val="bg1"/>
                </a:solidFill>
                <a:latin typeface="Consolas" panose="020B0609020204030204" pitchFamily="49" charset="0"/>
                <a:cs typeface="Consolas" panose="020B0609020204030204" pitchFamily="49" charset="0"/>
              </a:rPr>
              <a:t>	System.out.println(“B”);</a:t>
            </a:r>
          </a:p>
          <a:p>
            <a:r>
              <a:rPr lang="en-US" sz="2800">
                <a:solidFill>
                  <a:schemeClr val="bg1"/>
                </a:solidFill>
                <a:latin typeface="Consolas" panose="020B0609020204030204" pitchFamily="49" charset="0"/>
                <a:cs typeface="Consolas" panose="020B0609020204030204" pitchFamily="49" charset="0"/>
              </a:rPr>
              <a:t>	}</a:t>
            </a:r>
            <a:endParaRPr lang="en-US" sz="2800" smtClean="0">
              <a:solidFill>
                <a:schemeClr val="bg1"/>
              </a:solidFill>
              <a:latin typeface="Consolas" panose="020B0609020204030204" pitchFamily="49" charset="0"/>
              <a:cs typeface="Consolas" panose="020B0609020204030204" pitchFamily="49" charset="0"/>
            </a:endParaRPr>
          </a:p>
          <a:p>
            <a:r>
              <a:rPr lang="en-US" sz="2800" smtClean="0">
                <a:solidFill>
                  <a:schemeClr val="bg1"/>
                </a:solidFill>
                <a:latin typeface="Consolas" panose="020B0609020204030204" pitchFamily="49" charset="0"/>
                <a:cs typeface="Consolas" panose="020B0609020204030204" pitchFamily="49" charset="0"/>
              </a:rPr>
              <a:t>}</a:t>
            </a:r>
            <a:endParaRPr lang="en-US" sz="280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45566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2. DEFAULT METHOD</a:t>
            </a:r>
            <a:endParaRPr lang="en-US" sz="4800">
              <a:solidFill>
                <a:schemeClr val="bg1"/>
              </a:solidFill>
            </a:endParaRPr>
          </a:p>
        </p:txBody>
      </p:sp>
      <p:sp>
        <p:nvSpPr>
          <p:cNvPr id="3" name="Subtitle 2"/>
          <p:cNvSpPr>
            <a:spLocks noGrp="1"/>
          </p:cNvSpPr>
          <p:nvPr>
            <p:ph type="subTitle" idx="1"/>
          </p:nvPr>
        </p:nvSpPr>
        <p:spPr>
          <a:xfrm>
            <a:off x="841829" y="1349830"/>
            <a:ext cx="10595428" cy="769256"/>
          </a:xfrm>
        </p:spPr>
        <p:txBody>
          <a:bodyPr>
            <a:normAutofit/>
          </a:bodyPr>
          <a:lstStyle/>
          <a:p>
            <a:pPr marL="342900" indent="-342900" algn="l">
              <a:buFontTx/>
              <a:buChar char="-"/>
            </a:pPr>
            <a:r>
              <a:rPr lang="en-US" smtClean="0">
                <a:solidFill>
                  <a:schemeClr val="bg1"/>
                </a:solidFill>
              </a:rPr>
              <a:t>Static method: interface có thể có static method như class bình </a:t>
            </a:r>
            <a:r>
              <a:rPr lang="en-US" smtClean="0">
                <a:solidFill>
                  <a:schemeClr val="bg1"/>
                </a:solidFill>
              </a:rPr>
              <a:t>thường, dĩ nhiên method này phải được khai báo và hiện thực ngay ở trong interface</a:t>
            </a:r>
            <a:endParaRPr lang="en-US" smtClean="0">
              <a:solidFill>
                <a:schemeClr val="bg1"/>
              </a:solidFill>
            </a:endParaRPr>
          </a:p>
        </p:txBody>
      </p:sp>
      <p:sp>
        <p:nvSpPr>
          <p:cNvPr id="4" name="TextBox 3"/>
          <p:cNvSpPr txBox="1"/>
          <p:nvPr/>
        </p:nvSpPr>
        <p:spPr>
          <a:xfrm>
            <a:off x="1197427" y="2754490"/>
            <a:ext cx="8770256" cy="2677656"/>
          </a:xfrm>
          <a:prstGeom prst="rect">
            <a:avLst/>
          </a:prstGeom>
          <a:noFill/>
        </p:spPr>
        <p:txBody>
          <a:bodyPr wrap="square" rtlCol="0">
            <a:spAutoFit/>
          </a:bodyPr>
          <a:lstStyle/>
          <a:p>
            <a:r>
              <a:rPr lang="en-US" sz="2800">
                <a:solidFill>
                  <a:schemeClr val="bg1"/>
                </a:solidFill>
                <a:latin typeface="Consolas" panose="020B0609020204030204" pitchFamily="49" charset="0"/>
                <a:cs typeface="Consolas" panose="020B0609020204030204" pitchFamily="49" charset="0"/>
              </a:rPr>
              <a:t>i</a:t>
            </a:r>
            <a:r>
              <a:rPr lang="en-US" sz="2800" smtClean="0">
                <a:solidFill>
                  <a:schemeClr val="bg1"/>
                </a:solidFill>
                <a:latin typeface="Consolas" panose="020B0609020204030204" pitchFamily="49" charset="0"/>
                <a:cs typeface="Consolas" panose="020B0609020204030204" pitchFamily="49" charset="0"/>
              </a:rPr>
              <a:t>nterface MyInterface {</a:t>
            </a:r>
          </a:p>
          <a:p>
            <a:r>
              <a:rPr lang="en-US" sz="2800" smtClean="0">
                <a:solidFill>
                  <a:schemeClr val="bg1"/>
                </a:solidFill>
                <a:latin typeface="Consolas" panose="020B0609020204030204" pitchFamily="49" charset="0"/>
                <a:cs typeface="Consolas" panose="020B0609020204030204" pitchFamily="49" charset="0"/>
              </a:rPr>
              <a:t>	abstract void A();</a:t>
            </a:r>
          </a:p>
          <a:p>
            <a:r>
              <a:rPr lang="en-US" sz="2800">
                <a:solidFill>
                  <a:schemeClr val="bg1"/>
                </a:solidFill>
                <a:latin typeface="Consolas" panose="020B0609020204030204" pitchFamily="49" charset="0"/>
                <a:cs typeface="Consolas" panose="020B0609020204030204" pitchFamily="49" charset="0"/>
              </a:rPr>
              <a:t>	</a:t>
            </a:r>
            <a:r>
              <a:rPr lang="en-US" sz="2800" smtClean="0">
                <a:solidFill>
                  <a:schemeClr val="bg1"/>
                </a:solidFill>
                <a:latin typeface="Consolas" panose="020B0609020204030204" pitchFamily="49" charset="0"/>
                <a:cs typeface="Consolas" panose="020B0609020204030204" pitchFamily="49" charset="0"/>
              </a:rPr>
              <a:t>static void B() {</a:t>
            </a:r>
          </a:p>
          <a:p>
            <a:r>
              <a:rPr lang="en-US" sz="2800">
                <a:solidFill>
                  <a:schemeClr val="bg1"/>
                </a:solidFill>
                <a:latin typeface="Consolas" panose="020B0609020204030204" pitchFamily="49" charset="0"/>
                <a:cs typeface="Consolas" panose="020B0609020204030204" pitchFamily="49" charset="0"/>
              </a:rPr>
              <a:t>	</a:t>
            </a:r>
            <a:r>
              <a:rPr lang="en-US" sz="2800" smtClean="0">
                <a:solidFill>
                  <a:schemeClr val="bg1"/>
                </a:solidFill>
                <a:latin typeface="Consolas" panose="020B0609020204030204" pitchFamily="49" charset="0"/>
                <a:cs typeface="Consolas" panose="020B0609020204030204" pitchFamily="49" charset="0"/>
              </a:rPr>
              <a:t>	System.out.println(“B”);</a:t>
            </a:r>
          </a:p>
          <a:p>
            <a:r>
              <a:rPr lang="en-US" sz="2800">
                <a:solidFill>
                  <a:schemeClr val="bg1"/>
                </a:solidFill>
                <a:latin typeface="Consolas" panose="020B0609020204030204" pitchFamily="49" charset="0"/>
                <a:cs typeface="Consolas" panose="020B0609020204030204" pitchFamily="49" charset="0"/>
              </a:rPr>
              <a:t>	}</a:t>
            </a:r>
            <a:endParaRPr lang="en-US" sz="2800" smtClean="0">
              <a:solidFill>
                <a:schemeClr val="bg1"/>
              </a:solidFill>
              <a:latin typeface="Consolas" panose="020B0609020204030204" pitchFamily="49" charset="0"/>
              <a:cs typeface="Consolas" panose="020B0609020204030204" pitchFamily="49" charset="0"/>
            </a:endParaRPr>
          </a:p>
          <a:p>
            <a:r>
              <a:rPr lang="en-US" sz="2800" smtClean="0">
                <a:solidFill>
                  <a:schemeClr val="bg1"/>
                </a:solidFill>
                <a:latin typeface="Consolas" panose="020B0609020204030204" pitchFamily="49" charset="0"/>
                <a:cs typeface="Consolas" panose="020B0609020204030204" pitchFamily="49" charset="0"/>
              </a:rPr>
              <a:t>}</a:t>
            </a:r>
            <a:endParaRPr lang="en-US" sz="280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636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JAVA 6 OVERVIEW</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algn="l"/>
            <a:r>
              <a:rPr lang="en-US" smtClean="0">
                <a:solidFill>
                  <a:schemeClr val="bg1"/>
                </a:solidFill>
              </a:rPr>
              <a:t>Java 6 </a:t>
            </a:r>
            <a:r>
              <a:rPr lang="en-US" err="1" smtClean="0">
                <a:solidFill>
                  <a:schemeClr val="bg1"/>
                </a:solidFill>
              </a:rPr>
              <a:t>không</a:t>
            </a:r>
            <a:r>
              <a:rPr lang="en-US" smtClean="0">
                <a:solidFill>
                  <a:schemeClr val="bg1"/>
                </a:solidFill>
              </a:rPr>
              <a:t> </a:t>
            </a:r>
            <a:r>
              <a:rPr lang="en-US" err="1" smtClean="0">
                <a:solidFill>
                  <a:schemeClr val="bg1"/>
                </a:solidFill>
              </a:rPr>
              <a:t>có</a:t>
            </a:r>
            <a:r>
              <a:rPr lang="en-US" smtClean="0">
                <a:solidFill>
                  <a:schemeClr val="bg1"/>
                </a:solidFill>
              </a:rPr>
              <a:t> </a:t>
            </a:r>
            <a:r>
              <a:rPr lang="en-US" err="1" smtClean="0">
                <a:solidFill>
                  <a:schemeClr val="bg1"/>
                </a:solidFill>
              </a:rPr>
              <a:t>thay</a:t>
            </a:r>
            <a:r>
              <a:rPr lang="en-US" smtClean="0">
                <a:solidFill>
                  <a:schemeClr val="bg1"/>
                </a:solidFill>
              </a:rPr>
              <a:t> </a:t>
            </a:r>
            <a:r>
              <a:rPr lang="en-US" err="1" smtClean="0">
                <a:solidFill>
                  <a:schemeClr val="bg1"/>
                </a:solidFill>
              </a:rPr>
              <a:t>đổi</a:t>
            </a:r>
            <a:r>
              <a:rPr lang="en-US" smtClean="0">
                <a:solidFill>
                  <a:schemeClr val="bg1"/>
                </a:solidFill>
              </a:rPr>
              <a:t> </a:t>
            </a:r>
            <a:r>
              <a:rPr lang="en-US" err="1" smtClean="0">
                <a:solidFill>
                  <a:schemeClr val="bg1"/>
                </a:solidFill>
              </a:rPr>
              <a:t>đáng</a:t>
            </a:r>
            <a:r>
              <a:rPr lang="en-US" smtClean="0">
                <a:solidFill>
                  <a:schemeClr val="bg1"/>
                </a:solidFill>
              </a:rPr>
              <a:t> </a:t>
            </a:r>
            <a:r>
              <a:rPr lang="en-US" err="1" smtClean="0">
                <a:solidFill>
                  <a:schemeClr val="bg1"/>
                </a:solidFill>
              </a:rPr>
              <a:t>kể</a:t>
            </a:r>
            <a:r>
              <a:rPr lang="en-US" smtClean="0">
                <a:solidFill>
                  <a:schemeClr val="bg1"/>
                </a:solidFill>
              </a:rPr>
              <a:t> </a:t>
            </a:r>
            <a:r>
              <a:rPr lang="en-US" err="1" smtClean="0">
                <a:solidFill>
                  <a:schemeClr val="bg1"/>
                </a:solidFill>
              </a:rPr>
              <a:t>về</a:t>
            </a:r>
            <a:r>
              <a:rPr lang="en-US" smtClean="0">
                <a:solidFill>
                  <a:schemeClr val="bg1"/>
                </a:solidFill>
              </a:rPr>
              <a:t> </a:t>
            </a:r>
            <a:r>
              <a:rPr lang="en-US" err="1" smtClean="0">
                <a:solidFill>
                  <a:schemeClr val="bg1"/>
                </a:solidFill>
              </a:rPr>
              <a:t>mặt</a:t>
            </a:r>
            <a:r>
              <a:rPr lang="en-US" smtClean="0">
                <a:solidFill>
                  <a:schemeClr val="bg1"/>
                </a:solidFill>
              </a:rPr>
              <a:t> language, </a:t>
            </a:r>
            <a:r>
              <a:rPr lang="en-US" err="1" smtClean="0">
                <a:solidFill>
                  <a:schemeClr val="bg1"/>
                </a:solidFill>
              </a:rPr>
              <a:t>hầu</a:t>
            </a:r>
            <a:r>
              <a:rPr lang="en-US" smtClean="0">
                <a:solidFill>
                  <a:schemeClr val="bg1"/>
                </a:solidFill>
              </a:rPr>
              <a:t> </a:t>
            </a:r>
            <a:r>
              <a:rPr lang="en-US" err="1" smtClean="0">
                <a:solidFill>
                  <a:schemeClr val="bg1"/>
                </a:solidFill>
              </a:rPr>
              <a:t>như</a:t>
            </a:r>
            <a:r>
              <a:rPr lang="en-US" smtClean="0">
                <a:solidFill>
                  <a:schemeClr val="bg1"/>
                </a:solidFill>
              </a:rPr>
              <a:t> </a:t>
            </a:r>
            <a:r>
              <a:rPr lang="en-US" err="1" smtClean="0">
                <a:solidFill>
                  <a:schemeClr val="bg1"/>
                </a:solidFill>
              </a:rPr>
              <a:t>chỉ</a:t>
            </a:r>
            <a:r>
              <a:rPr lang="en-US" smtClean="0">
                <a:solidFill>
                  <a:schemeClr val="bg1"/>
                </a:solidFill>
              </a:rPr>
              <a:t> </a:t>
            </a:r>
            <a:r>
              <a:rPr lang="en-US" err="1" smtClean="0">
                <a:solidFill>
                  <a:schemeClr val="bg1"/>
                </a:solidFill>
              </a:rPr>
              <a:t>tập</a:t>
            </a:r>
            <a:r>
              <a:rPr lang="en-US" smtClean="0">
                <a:solidFill>
                  <a:schemeClr val="bg1"/>
                </a:solidFill>
              </a:rPr>
              <a:t> </a:t>
            </a:r>
            <a:r>
              <a:rPr lang="en-US" err="1" smtClean="0">
                <a:solidFill>
                  <a:schemeClr val="bg1"/>
                </a:solidFill>
              </a:rPr>
              <a:t>trung</a:t>
            </a:r>
            <a:r>
              <a:rPr lang="en-US" smtClean="0">
                <a:solidFill>
                  <a:schemeClr val="bg1"/>
                </a:solidFill>
              </a:rPr>
              <a:t> </a:t>
            </a:r>
            <a:r>
              <a:rPr lang="en-US" err="1" smtClean="0">
                <a:solidFill>
                  <a:schemeClr val="bg1"/>
                </a:solidFill>
              </a:rPr>
              <a:t>vào</a:t>
            </a:r>
            <a:r>
              <a:rPr lang="en-US" smtClean="0">
                <a:solidFill>
                  <a:schemeClr val="bg1"/>
                </a:solidFill>
              </a:rPr>
              <a:t> </a:t>
            </a:r>
            <a:r>
              <a:rPr lang="en-US" err="1" smtClean="0">
                <a:solidFill>
                  <a:schemeClr val="bg1"/>
                </a:solidFill>
              </a:rPr>
              <a:t>những</a:t>
            </a:r>
            <a:r>
              <a:rPr lang="en-US" smtClean="0">
                <a:solidFill>
                  <a:schemeClr val="bg1"/>
                </a:solidFill>
              </a:rPr>
              <a:t> </a:t>
            </a:r>
            <a:r>
              <a:rPr lang="en-US" err="1" smtClean="0">
                <a:solidFill>
                  <a:schemeClr val="bg1"/>
                </a:solidFill>
              </a:rPr>
              <a:t>cải</a:t>
            </a:r>
            <a:r>
              <a:rPr lang="en-US" smtClean="0">
                <a:solidFill>
                  <a:schemeClr val="bg1"/>
                </a:solidFill>
              </a:rPr>
              <a:t> </a:t>
            </a:r>
            <a:r>
              <a:rPr lang="en-US" err="1" smtClean="0">
                <a:solidFill>
                  <a:schemeClr val="bg1"/>
                </a:solidFill>
              </a:rPr>
              <a:t>tiến</a:t>
            </a:r>
            <a:r>
              <a:rPr lang="en-US" smtClean="0">
                <a:solidFill>
                  <a:schemeClr val="bg1"/>
                </a:solidFill>
              </a:rPr>
              <a:t> </a:t>
            </a:r>
            <a:r>
              <a:rPr lang="en-US" err="1" smtClean="0">
                <a:solidFill>
                  <a:schemeClr val="bg1"/>
                </a:solidFill>
              </a:rPr>
              <a:t>về</a:t>
            </a:r>
            <a:r>
              <a:rPr lang="en-US">
                <a:solidFill>
                  <a:schemeClr val="bg1"/>
                </a:solidFill>
              </a:rPr>
              <a:t> </a:t>
            </a:r>
            <a:r>
              <a:rPr lang="en-US" smtClean="0">
                <a:solidFill>
                  <a:schemeClr val="bg1"/>
                </a:solidFill>
              </a:rPr>
              <a:t>Core:</a:t>
            </a:r>
          </a:p>
          <a:p>
            <a:pPr marL="342900" indent="-342900" algn="l">
              <a:buFontTx/>
              <a:buChar char="-"/>
            </a:pPr>
            <a:r>
              <a:rPr lang="en-US" smtClean="0">
                <a:solidFill>
                  <a:schemeClr val="bg1"/>
                </a:solidFill>
              </a:rPr>
              <a:t>Language và utility update</a:t>
            </a:r>
          </a:p>
          <a:p>
            <a:pPr marL="342900" indent="-342900" algn="l">
              <a:buFontTx/>
              <a:buChar char="-"/>
            </a:pPr>
            <a:r>
              <a:rPr lang="en-US" smtClean="0">
                <a:solidFill>
                  <a:schemeClr val="bg1"/>
                </a:solidFill>
              </a:rPr>
              <a:t>Annotations</a:t>
            </a:r>
          </a:p>
          <a:p>
            <a:pPr marL="342900" indent="-342900" algn="l">
              <a:buFontTx/>
              <a:buChar char="-"/>
            </a:pPr>
            <a:r>
              <a:rPr lang="en-US">
                <a:solidFill>
                  <a:schemeClr val="bg1"/>
                </a:solidFill>
              </a:rPr>
              <a:t>Scripting Language </a:t>
            </a:r>
            <a:endParaRPr lang="en-US" smtClean="0">
              <a:solidFill>
                <a:schemeClr val="bg1"/>
              </a:solidFill>
            </a:endParaRPr>
          </a:p>
          <a:p>
            <a:pPr marL="342900" indent="-342900" algn="l">
              <a:buFontTx/>
              <a:buChar char="-"/>
            </a:pPr>
            <a:r>
              <a:rPr lang="en-US">
                <a:solidFill>
                  <a:schemeClr val="bg1"/>
                </a:solidFill>
              </a:rPr>
              <a:t>Streaming API for XML</a:t>
            </a:r>
          </a:p>
          <a:p>
            <a:pPr marL="342900" indent="-342900" algn="l">
              <a:buFontTx/>
              <a:buChar char="-"/>
            </a:pPr>
            <a:endParaRPr lang="en-US" smtClean="0">
              <a:solidFill>
                <a:schemeClr val="bg1"/>
              </a:solidFill>
            </a:endParaRPr>
          </a:p>
        </p:txBody>
      </p:sp>
    </p:spTree>
    <p:extLst>
      <p:ext uri="{BB962C8B-B14F-4D97-AF65-F5344CB8AC3E}">
        <p14:creationId xmlns:p14="http://schemas.microsoft.com/office/powerpoint/2010/main" val="3477071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3. STREAM</a:t>
            </a:r>
            <a:endParaRPr lang="en-US" sz="4800">
              <a:solidFill>
                <a:schemeClr val="bg1"/>
              </a:solidFill>
            </a:endParaRPr>
          </a:p>
        </p:txBody>
      </p:sp>
      <p:sp>
        <p:nvSpPr>
          <p:cNvPr id="3" name="Subtitle 2"/>
          <p:cNvSpPr>
            <a:spLocks noGrp="1"/>
          </p:cNvSpPr>
          <p:nvPr>
            <p:ph type="subTitle" idx="1"/>
          </p:nvPr>
        </p:nvSpPr>
        <p:spPr>
          <a:xfrm>
            <a:off x="841829" y="1349830"/>
            <a:ext cx="10595428" cy="769256"/>
          </a:xfrm>
        </p:spPr>
        <p:txBody>
          <a:bodyPr>
            <a:normAutofit fontScale="92500" lnSpcReduction="10000"/>
          </a:bodyPr>
          <a:lstStyle/>
          <a:p>
            <a:pPr marL="342900" indent="-342900" algn="l">
              <a:buFontTx/>
              <a:buChar char="-"/>
            </a:pPr>
            <a:r>
              <a:rPr lang="en-US" smtClean="0">
                <a:solidFill>
                  <a:schemeClr val="bg1"/>
                </a:solidFill>
              </a:rPr>
              <a:t>Là s</a:t>
            </a:r>
            <a:r>
              <a:rPr lang="en-US" smtClean="0">
                <a:solidFill>
                  <a:schemeClr val="bg1"/>
                </a:solidFill>
              </a:rPr>
              <a:t>equence </a:t>
            </a:r>
            <a:r>
              <a:rPr lang="en-US" smtClean="0">
                <a:solidFill>
                  <a:schemeClr val="bg1"/>
                </a:solidFill>
              </a:rPr>
              <a:t>of objects</a:t>
            </a:r>
          </a:p>
          <a:p>
            <a:pPr marL="342900" indent="-342900" algn="l">
              <a:buFontTx/>
              <a:buChar char="-"/>
            </a:pPr>
            <a:r>
              <a:rPr lang="en-US" smtClean="0">
                <a:solidFill>
                  <a:schemeClr val="bg1"/>
                </a:solidFill>
              </a:rPr>
              <a:t>Cung cấp các method hỗ trợ và execute song song</a:t>
            </a:r>
          </a:p>
        </p:txBody>
      </p:sp>
      <p:sp>
        <p:nvSpPr>
          <p:cNvPr id="4" name="TextBox 3"/>
          <p:cNvSpPr txBox="1"/>
          <p:nvPr/>
        </p:nvSpPr>
        <p:spPr>
          <a:xfrm>
            <a:off x="1211942" y="3030261"/>
            <a:ext cx="9035144" cy="2246769"/>
          </a:xfrm>
          <a:prstGeom prst="rect">
            <a:avLst/>
          </a:prstGeom>
          <a:noFill/>
        </p:spPr>
        <p:txBody>
          <a:bodyPr wrap="square" rtlCol="0">
            <a:spAutoFit/>
          </a:bodyPr>
          <a:lstStyle/>
          <a:p>
            <a:r>
              <a:rPr lang="en-US" sz="2800" smtClean="0">
                <a:solidFill>
                  <a:schemeClr val="bg1"/>
                </a:solidFill>
                <a:latin typeface="Consolas" panose="020B0609020204030204" pitchFamily="49" charset="0"/>
                <a:cs typeface="Consolas" panose="020B0609020204030204" pitchFamily="49" charset="0"/>
              </a:rPr>
              <a:t>List&lt;Integer&gt; list = Arrays.asList(1, 2, 3);</a:t>
            </a:r>
          </a:p>
          <a:p>
            <a:r>
              <a:rPr lang="en-US" sz="2800">
                <a:solidFill>
                  <a:schemeClr val="bg1"/>
                </a:solidFill>
                <a:latin typeface="Consolas" panose="020B0609020204030204" pitchFamily="49" charset="0"/>
                <a:cs typeface="Consolas" panose="020B0609020204030204" pitchFamily="49" charset="0"/>
              </a:rPr>
              <a:t>l</a:t>
            </a:r>
            <a:r>
              <a:rPr lang="en-US" sz="2800" smtClean="0">
                <a:solidFill>
                  <a:schemeClr val="bg1"/>
                </a:solidFill>
                <a:latin typeface="Consolas" panose="020B0609020204030204" pitchFamily="49" charset="0"/>
                <a:cs typeface="Consolas" panose="020B0609020204030204" pitchFamily="49" charset="0"/>
              </a:rPr>
              <a:t>ist.stream()</a:t>
            </a:r>
          </a:p>
          <a:p>
            <a:r>
              <a:rPr lang="en-US" sz="2800" smtClean="0">
                <a:solidFill>
                  <a:schemeClr val="bg1"/>
                </a:solidFill>
                <a:latin typeface="Consolas" panose="020B0609020204030204" pitchFamily="49" charset="0"/>
                <a:cs typeface="Consolas" panose="020B0609020204030204" pitchFamily="49" charset="0"/>
              </a:rPr>
              <a:t>    .filter(…)</a:t>
            </a:r>
          </a:p>
          <a:p>
            <a:r>
              <a:rPr lang="en-US" sz="2800">
                <a:solidFill>
                  <a:schemeClr val="bg1"/>
                </a:solidFill>
                <a:latin typeface="Consolas" panose="020B0609020204030204" pitchFamily="49" charset="0"/>
                <a:cs typeface="Consolas" panose="020B0609020204030204" pitchFamily="49" charset="0"/>
              </a:rPr>
              <a:t> </a:t>
            </a:r>
            <a:r>
              <a:rPr lang="en-US" sz="2800" smtClean="0">
                <a:solidFill>
                  <a:schemeClr val="bg1"/>
                </a:solidFill>
                <a:latin typeface="Consolas" panose="020B0609020204030204" pitchFamily="49" charset="0"/>
                <a:cs typeface="Consolas" panose="020B0609020204030204" pitchFamily="49" charset="0"/>
              </a:rPr>
              <a:t>   .map(…)</a:t>
            </a:r>
          </a:p>
          <a:p>
            <a:r>
              <a:rPr lang="en-US" sz="2800" smtClean="0">
                <a:solidFill>
                  <a:schemeClr val="bg1"/>
                </a:solidFill>
                <a:latin typeface="Consolas" panose="020B0609020204030204" pitchFamily="49" charset="0"/>
                <a:cs typeface="Consolas" panose="020B0609020204030204" pitchFamily="49" charset="0"/>
              </a:rPr>
              <a:t>    .collect();</a:t>
            </a:r>
          </a:p>
        </p:txBody>
      </p:sp>
    </p:spTree>
    <p:extLst>
      <p:ext uri="{BB962C8B-B14F-4D97-AF65-F5344CB8AC3E}">
        <p14:creationId xmlns:p14="http://schemas.microsoft.com/office/powerpoint/2010/main" val="3496942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3. STREAM</a:t>
            </a:r>
            <a:endParaRPr lang="en-US" sz="4800">
              <a:solidFill>
                <a:schemeClr val="bg1"/>
              </a:solidFill>
            </a:endParaRPr>
          </a:p>
        </p:txBody>
      </p:sp>
      <p:sp>
        <p:nvSpPr>
          <p:cNvPr id="3" name="Subtitle 2"/>
          <p:cNvSpPr>
            <a:spLocks noGrp="1"/>
          </p:cNvSpPr>
          <p:nvPr>
            <p:ph type="subTitle" idx="1"/>
          </p:nvPr>
        </p:nvSpPr>
        <p:spPr>
          <a:xfrm>
            <a:off x="841829" y="1349830"/>
            <a:ext cx="10595428" cy="1680431"/>
          </a:xfrm>
        </p:spPr>
        <p:txBody>
          <a:bodyPr>
            <a:normAutofit/>
          </a:bodyPr>
          <a:lstStyle/>
          <a:p>
            <a:pPr marL="342900" indent="-342900" algn="l">
              <a:buFontTx/>
              <a:buChar char="-"/>
            </a:pPr>
            <a:r>
              <a:rPr lang="en-US" smtClean="0">
                <a:solidFill>
                  <a:schemeClr val="bg1"/>
                </a:solidFill>
              </a:rPr>
              <a:t>Các method của stream chia làm 2 loại</a:t>
            </a:r>
          </a:p>
          <a:p>
            <a:pPr marL="800100" lvl="1" indent="-342900" algn="l">
              <a:buFont typeface="Arial" panose="020B0604020202020204" pitchFamily="34" charset="0"/>
              <a:buChar char="•"/>
            </a:pPr>
            <a:r>
              <a:rPr lang="en-US" sz="2400">
                <a:solidFill>
                  <a:schemeClr val="bg1"/>
                </a:solidFill>
              </a:rPr>
              <a:t>Intermediate </a:t>
            </a:r>
            <a:r>
              <a:rPr lang="en-US" sz="2400" smtClean="0">
                <a:solidFill>
                  <a:schemeClr val="bg1"/>
                </a:solidFill>
              </a:rPr>
              <a:t>operations: return stream, laziness (filter, map, …)</a:t>
            </a:r>
          </a:p>
          <a:p>
            <a:pPr marL="800100" lvl="1" indent="-342900" algn="l">
              <a:buFont typeface="Arial" panose="020B0604020202020204" pitchFamily="34" charset="0"/>
              <a:buChar char="•"/>
            </a:pPr>
            <a:r>
              <a:rPr lang="en-US" sz="2400">
                <a:solidFill>
                  <a:schemeClr val="bg1"/>
                </a:solidFill>
              </a:rPr>
              <a:t>Terminal </a:t>
            </a:r>
            <a:r>
              <a:rPr lang="en-US" sz="2400" smtClean="0">
                <a:solidFill>
                  <a:schemeClr val="bg1"/>
                </a:solidFill>
              </a:rPr>
              <a:t>operations: tạo kết quả từ stream pipeline (collect, …)</a:t>
            </a:r>
            <a:endParaRPr lang="en-US" sz="2400">
              <a:solidFill>
                <a:schemeClr val="bg1"/>
              </a:solidFill>
            </a:endParaRPr>
          </a:p>
        </p:txBody>
      </p:sp>
      <p:sp>
        <p:nvSpPr>
          <p:cNvPr id="4" name="TextBox 3"/>
          <p:cNvSpPr txBox="1"/>
          <p:nvPr/>
        </p:nvSpPr>
        <p:spPr>
          <a:xfrm>
            <a:off x="1211942" y="3030261"/>
            <a:ext cx="9035144" cy="2246769"/>
          </a:xfrm>
          <a:prstGeom prst="rect">
            <a:avLst/>
          </a:prstGeom>
          <a:noFill/>
        </p:spPr>
        <p:txBody>
          <a:bodyPr wrap="square" rtlCol="0">
            <a:spAutoFit/>
          </a:bodyPr>
          <a:lstStyle/>
          <a:p>
            <a:r>
              <a:rPr lang="en-US" sz="2800" smtClean="0">
                <a:solidFill>
                  <a:schemeClr val="bg1"/>
                </a:solidFill>
                <a:latin typeface="Consolas" panose="020B0609020204030204" pitchFamily="49" charset="0"/>
                <a:cs typeface="Consolas" panose="020B0609020204030204" pitchFamily="49" charset="0"/>
              </a:rPr>
              <a:t>List&lt;Integer&gt; list = Arrays.asList(1, 2, 3);</a:t>
            </a:r>
          </a:p>
          <a:p>
            <a:r>
              <a:rPr lang="en-US" sz="2800">
                <a:solidFill>
                  <a:schemeClr val="bg1"/>
                </a:solidFill>
                <a:latin typeface="Consolas" panose="020B0609020204030204" pitchFamily="49" charset="0"/>
                <a:cs typeface="Consolas" panose="020B0609020204030204" pitchFamily="49" charset="0"/>
              </a:rPr>
              <a:t>l</a:t>
            </a:r>
            <a:r>
              <a:rPr lang="en-US" sz="2800" smtClean="0">
                <a:solidFill>
                  <a:schemeClr val="bg1"/>
                </a:solidFill>
                <a:latin typeface="Consolas" panose="020B0609020204030204" pitchFamily="49" charset="0"/>
                <a:cs typeface="Consolas" panose="020B0609020204030204" pitchFamily="49" charset="0"/>
              </a:rPr>
              <a:t>ist.stream()</a:t>
            </a:r>
          </a:p>
          <a:p>
            <a:r>
              <a:rPr lang="en-US" sz="2800" smtClean="0">
                <a:solidFill>
                  <a:schemeClr val="bg1"/>
                </a:solidFill>
                <a:latin typeface="Consolas" panose="020B0609020204030204" pitchFamily="49" charset="0"/>
                <a:cs typeface="Consolas" panose="020B0609020204030204" pitchFamily="49" charset="0"/>
              </a:rPr>
              <a:t>    .filter(…)</a:t>
            </a:r>
          </a:p>
          <a:p>
            <a:r>
              <a:rPr lang="en-US" sz="2800">
                <a:solidFill>
                  <a:schemeClr val="bg1"/>
                </a:solidFill>
                <a:latin typeface="Consolas" panose="020B0609020204030204" pitchFamily="49" charset="0"/>
                <a:cs typeface="Consolas" panose="020B0609020204030204" pitchFamily="49" charset="0"/>
              </a:rPr>
              <a:t> </a:t>
            </a:r>
            <a:r>
              <a:rPr lang="en-US" sz="2800" smtClean="0">
                <a:solidFill>
                  <a:schemeClr val="bg1"/>
                </a:solidFill>
                <a:latin typeface="Consolas" panose="020B0609020204030204" pitchFamily="49" charset="0"/>
                <a:cs typeface="Consolas" panose="020B0609020204030204" pitchFamily="49" charset="0"/>
              </a:rPr>
              <a:t>   .map(…)</a:t>
            </a:r>
          </a:p>
          <a:p>
            <a:r>
              <a:rPr lang="en-US" sz="2800" smtClean="0">
                <a:solidFill>
                  <a:schemeClr val="bg1"/>
                </a:solidFill>
                <a:latin typeface="Consolas" panose="020B0609020204030204" pitchFamily="49" charset="0"/>
                <a:cs typeface="Consolas" panose="020B0609020204030204" pitchFamily="49" charset="0"/>
              </a:rPr>
              <a:t>    .collect();</a:t>
            </a:r>
          </a:p>
        </p:txBody>
      </p:sp>
    </p:spTree>
    <p:extLst>
      <p:ext uri="{BB962C8B-B14F-4D97-AF65-F5344CB8AC3E}">
        <p14:creationId xmlns:p14="http://schemas.microsoft.com/office/powerpoint/2010/main" val="2425682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4. OPTIONAL</a:t>
            </a:r>
            <a:endParaRPr lang="en-US" sz="4800">
              <a:solidFill>
                <a:schemeClr val="bg1"/>
              </a:solidFill>
            </a:endParaRPr>
          </a:p>
        </p:txBody>
      </p:sp>
      <p:sp>
        <p:nvSpPr>
          <p:cNvPr id="3" name="Subtitle 2"/>
          <p:cNvSpPr>
            <a:spLocks noGrp="1"/>
          </p:cNvSpPr>
          <p:nvPr>
            <p:ph type="subTitle" idx="1"/>
          </p:nvPr>
        </p:nvSpPr>
        <p:spPr>
          <a:xfrm>
            <a:off x="841829" y="1349830"/>
            <a:ext cx="10595428" cy="1680431"/>
          </a:xfrm>
        </p:spPr>
        <p:txBody>
          <a:bodyPr>
            <a:normAutofit/>
          </a:bodyPr>
          <a:lstStyle/>
          <a:p>
            <a:pPr marL="342900" indent="-342900" algn="l">
              <a:buFontTx/>
              <a:buChar char="-"/>
            </a:pPr>
            <a:r>
              <a:rPr lang="en-US" smtClean="0">
                <a:solidFill>
                  <a:schemeClr val="bg1"/>
                </a:solidFill>
              </a:rPr>
              <a:t>Đại diện cho một giá trị có thể tồn tại hoặc không tồn tại</a:t>
            </a:r>
          </a:p>
          <a:p>
            <a:pPr marL="342900" indent="-342900" algn="l">
              <a:buFontTx/>
              <a:buChar char="-"/>
            </a:pPr>
            <a:r>
              <a:rPr lang="en-US" smtClean="0">
                <a:solidFill>
                  <a:schemeClr val="bg1"/>
                </a:solidFill>
              </a:rPr>
              <a:t>Việc này giúp tránh NullPointerException</a:t>
            </a:r>
            <a:endParaRPr lang="en-US">
              <a:solidFill>
                <a:schemeClr val="bg1"/>
              </a:solidFill>
            </a:endParaRPr>
          </a:p>
        </p:txBody>
      </p:sp>
      <p:sp>
        <p:nvSpPr>
          <p:cNvPr id="4" name="TextBox 3"/>
          <p:cNvSpPr txBox="1"/>
          <p:nvPr/>
        </p:nvSpPr>
        <p:spPr>
          <a:xfrm>
            <a:off x="1211942" y="3030261"/>
            <a:ext cx="9368972" cy="2677656"/>
          </a:xfrm>
          <a:prstGeom prst="rect">
            <a:avLst/>
          </a:prstGeom>
          <a:noFill/>
        </p:spPr>
        <p:txBody>
          <a:bodyPr wrap="square" rtlCol="0">
            <a:spAutoFit/>
          </a:bodyPr>
          <a:lstStyle/>
          <a:p>
            <a:r>
              <a:rPr lang="en-US" sz="2800" smtClean="0">
                <a:solidFill>
                  <a:schemeClr val="bg1"/>
                </a:solidFill>
                <a:latin typeface="Consolas" panose="020B0609020204030204" pitchFamily="49" charset="0"/>
                <a:cs typeface="Consolas" panose="020B0609020204030204" pitchFamily="49" charset="0"/>
              </a:rPr>
              <a:t>Optional.of(x); // Optional với x không null</a:t>
            </a:r>
          </a:p>
          <a:p>
            <a:endParaRPr lang="en-US" sz="2800" smtClean="0">
              <a:solidFill>
                <a:schemeClr val="bg1"/>
              </a:solidFill>
              <a:latin typeface="Consolas" panose="020B0609020204030204" pitchFamily="49" charset="0"/>
              <a:cs typeface="Consolas" panose="020B0609020204030204" pitchFamily="49" charset="0"/>
            </a:endParaRPr>
          </a:p>
          <a:p>
            <a:r>
              <a:rPr lang="en-US" sz="2800" smtClean="0">
                <a:solidFill>
                  <a:schemeClr val="bg1"/>
                </a:solidFill>
                <a:latin typeface="Consolas" panose="020B0609020204030204" pitchFamily="49" charset="0"/>
                <a:cs typeface="Consolas" panose="020B0609020204030204" pitchFamily="49" charset="0"/>
              </a:rPr>
              <a:t>Optional.empty(); // Tạo giá trị không tồn tại</a:t>
            </a:r>
          </a:p>
          <a:p>
            <a:endParaRPr lang="en-US" sz="2800" smtClean="0">
              <a:solidFill>
                <a:schemeClr val="bg1"/>
              </a:solidFill>
              <a:latin typeface="Consolas" panose="020B0609020204030204" pitchFamily="49" charset="0"/>
              <a:cs typeface="Consolas" panose="020B0609020204030204" pitchFamily="49" charset="0"/>
            </a:endParaRPr>
          </a:p>
          <a:p>
            <a:r>
              <a:rPr lang="en-US" sz="2800" smtClean="0">
                <a:solidFill>
                  <a:schemeClr val="bg1"/>
                </a:solidFill>
                <a:latin typeface="Consolas" panose="020B0609020204030204" pitchFamily="49" charset="0"/>
                <a:cs typeface="Consolas" panose="020B0609020204030204" pitchFamily="49" charset="0"/>
              </a:rPr>
              <a:t>Optional.ofNullable(x); // Optional với 							// x có thể null </a:t>
            </a:r>
          </a:p>
        </p:txBody>
      </p:sp>
    </p:spTree>
    <p:extLst>
      <p:ext uri="{BB962C8B-B14F-4D97-AF65-F5344CB8AC3E}">
        <p14:creationId xmlns:p14="http://schemas.microsoft.com/office/powerpoint/2010/main" val="1662798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4. OPTIONAL</a:t>
            </a:r>
            <a:endParaRPr lang="en-US" sz="4800">
              <a:solidFill>
                <a:schemeClr val="bg1"/>
              </a:solidFill>
            </a:endParaRPr>
          </a:p>
        </p:txBody>
      </p:sp>
      <p:sp>
        <p:nvSpPr>
          <p:cNvPr id="3" name="Subtitle 2"/>
          <p:cNvSpPr>
            <a:spLocks noGrp="1"/>
          </p:cNvSpPr>
          <p:nvPr>
            <p:ph type="subTitle" idx="1"/>
          </p:nvPr>
        </p:nvSpPr>
        <p:spPr>
          <a:xfrm>
            <a:off x="841829" y="1349830"/>
            <a:ext cx="10595428" cy="1680431"/>
          </a:xfrm>
        </p:spPr>
        <p:txBody>
          <a:bodyPr>
            <a:normAutofit/>
          </a:bodyPr>
          <a:lstStyle/>
          <a:p>
            <a:pPr marL="342900" indent="-342900" algn="l">
              <a:buFontTx/>
              <a:buChar char="-"/>
            </a:pPr>
            <a:r>
              <a:rPr lang="en-US" smtClean="0">
                <a:solidFill>
                  <a:schemeClr val="bg1"/>
                </a:solidFill>
              </a:rPr>
              <a:t>Hỗ trợ các method để tương tác với giá trị optional</a:t>
            </a:r>
            <a:endParaRPr lang="en-US">
              <a:solidFill>
                <a:schemeClr val="bg1"/>
              </a:solidFill>
            </a:endParaRPr>
          </a:p>
        </p:txBody>
      </p:sp>
      <p:sp>
        <p:nvSpPr>
          <p:cNvPr id="4" name="TextBox 3"/>
          <p:cNvSpPr txBox="1"/>
          <p:nvPr/>
        </p:nvSpPr>
        <p:spPr>
          <a:xfrm>
            <a:off x="1237342" y="2825045"/>
            <a:ext cx="9368972" cy="1815882"/>
          </a:xfrm>
          <a:prstGeom prst="rect">
            <a:avLst/>
          </a:prstGeom>
          <a:noFill/>
        </p:spPr>
        <p:txBody>
          <a:bodyPr wrap="square" rtlCol="0">
            <a:spAutoFit/>
          </a:bodyPr>
          <a:lstStyle/>
          <a:p>
            <a:r>
              <a:rPr lang="en-US" sz="2800" smtClean="0">
                <a:solidFill>
                  <a:schemeClr val="bg1"/>
                </a:solidFill>
                <a:latin typeface="Consolas" panose="020B0609020204030204" pitchFamily="49" charset="0"/>
                <a:cs typeface="Consolas" panose="020B0609020204030204" pitchFamily="49" charset="0"/>
              </a:rPr>
              <a:t>Optional.isPresent(); // Kiểm tra giá trị có 					   // tồn tại hay không</a:t>
            </a:r>
          </a:p>
          <a:p>
            <a:r>
              <a:rPr lang="en-US" sz="2800" smtClean="0">
                <a:solidFill>
                  <a:schemeClr val="bg1"/>
                </a:solidFill>
                <a:latin typeface="Consolas" panose="020B0609020204030204" pitchFamily="49" charset="0"/>
                <a:cs typeface="Consolas" panose="020B0609020204030204" pitchFamily="49" charset="0"/>
              </a:rPr>
              <a:t>Optional.get();	   // Lấy giá trị của 						   // optional</a:t>
            </a:r>
          </a:p>
        </p:txBody>
      </p:sp>
    </p:spTree>
    <p:extLst>
      <p:ext uri="{BB962C8B-B14F-4D97-AF65-F5344CB8AC3E}">
        <p14:creationId xmlns:p14="http://schemas.microsoft.com/office/powerpoint/2010/main" val="2448884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5. NASHORN</a:t>
            </a:r>
            <a:endParaRPr lang="en-US" sz="4800">
              <a:solidFill>
                <a:schemeClr val="bg1"/>
              </a:solidFill>
            </a:endParaRPr>
          </a:p>
        </p:txBody>
      </p:sp>
      <p:sp>
        <p:nvSpPr>
          <p:cNvPr id="3" name="Subtitle 2"/>
          <p:cNvSpPr>
            <a:spLocks noGrp="1"/>
          </p:cNvSpPr>
          <p:nvPr>
            <p:ph type="subTitle" idx="1"/>
          </p:nvPr>
        </p:nvSpPr>
        <p:spPr>
          <a:xfrm>
            <a:off x="798286" y="1349830"/>
            <a:ext cx="10595428" cy="4731656"/>
          </a:xfrm>
        </p:spPr>
        <p:txBody>
          <a:bodyPr>
            <a:normAutofit/>
          </a:bodyPr>
          <a:lstStyle/>
          <a:p>
            <a:pPr marL="342900" indent="-342900" algn="l">
              <a:buFontTx/>
              <a:buChar char="-"/>
            </a:pPr>
            <a:r>
              <a:rPr lang="vi-VN">
                <a:solidFill>
                  <a:schemeClr val="bg1"/>
                </a:solidFill>
                <a:latin typeface="Calibri" panose="020F0502020204030204" pitchFamily="34" charset="0"/>
              </a:rPr>
              <a:t>Nashorn thay thế Rhino như là Javascript engine mặc định của </a:t>
            </a:r>
            <a:r>
              <a:rPr lang="vi-VN" smtClean="0">
                <a:solidFill>
                  <a:schemeClr val="bg1"/>
                </a:solidFill>
                <a:latin typeface="Calibri" panose="020F0502020204030204" pitchFamily="34" charset="0"/>
              </a:rPr>
              <a:t>JVM</a:t>
            </a:r>
            <a:endParaRPr lang="en-US" smtClean="0">
              <a:solidFill>
                <a:schemeClr val="bg1"/>
              </a:solidFill>
              <a:latin typeface="Calibri" panose="020F0502020204030204" pitchFamily="34" charset="0"/>
            </a:endParaRPr>
          </a:p>
          <a:p>
            <a:pPr marL="342900" indent="-342900" algn="l">
              <a:buFontTx/>
              <a:buChar char="-"/>
            </a:pPr>
            <a:r>
              <a:rPr lang="en-US" smtClean="0">
                <a:solidFill>
                  <a:schemeClr val="bg1"/>
                </a:solidFill>
              </a:rPr>
              <a:t>Nashorn nhanh hơn Rhino rất nhiều</a:t>
            </a:r>
          </a:p>
          <a:p>
            <a:pPr marL="342900" indent="-342900" algn="l">
              <a:buFontTx/>
              <a:buChar char="-"/>
            </a:pPr>
            <a:r>
              <a:rPr lang="en-US" smtClean="0">
                <a:solidFill>
                  <a:schemeClr val="bg1"/>
                </a:solidFill>
              </a:rPr>
              <a:t>Với Nashorn, bạn có thể</a:t>
            </a:r>
          </a:p>
          <a:p>
            <a:pPr marL="800100" lvl="1" indent="-342900" algn="l">
              <a:buFont typeface="Arial" panose="020B0604020202020204" pitchFamily="34" charset="0"/>
              <a:buChar char="•"/>
            </a:pPr>
            <a:r>
              <a:rPr lang="en-US" sz="2400" smtClean="0">
                <a:solidFill>
                  <a:schemeClr val="bg1"/>
                </a:solidFill>
              </a:rPr>
              <a:t>Chạy JavaScript trên Java</a:t>
            </a:r>
          </a:p>
          <a:p>
            <a:pPr marL="800100" lvl="1" indent="-342900" algn="l">
              <a:buFont typeface="Arial" panose="020B0604020202020204" pitchFamily="34" charset="0"/>
              <a:buChar char="•"/>
            </a:pPr>
            <a:r>
              <a:rPr lang="en-US" sz="2400" smtClean="0">
                <a:solidFill>
                  <a:schemeClr val="bg1"/>
                </a:solidFill>
              </a:rPr>
              <a:t>Import class Java vào JavaScript</a:t>
            </a:r>
          </a:p>
          <a:p>
            <a:pPr marL="342900" indent="-342900" algn="l">
              <a:buFontTx/>
              <a:buChar char="-"/>
            </a:pPr>
            <a:endParaRPr lang="en-US">
              <a:solidFill>
                <a:schemeClr val="bg1"/>
              </a:solidFill>
            </a:endParaRPr>
          </a:p>
        </p:txBody>
      </p:sp>
    </p:spTree>
    <p:extLst>
      <p:ext uri="{BB962C8B-B14F-4D97-AF65-F5344CB8AC3E}">
        <p14:creationId xmlns:p14="http://schemas.microsoft.com/office/powerpoint/2010/main" val="56957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1. LANGUAGE VÀ UTILITY UPDATE</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a:solidFill>
                  <a:schemeClr val="bg1"/>
                </a:solidFill>
              </a:rPr>
              <a:t>Kiểm tra empty string: </a:t>
            </a:r>
            <a:endParaRPr lang="en-US" smtClean="0">
              <a:solidFill>
                <a:schemeClr val="bg1"/>
              </a:solidFill>
            </a:endParaRPr>
          </a:p>
          <a:p>
            <a:pPr algn="l"/>
            <a:r>
              <a:rPr lang="en-US">
                <a:solidFill>
                  <a:schemeClr val="bg1"/>
                </a:solidFill>
              </a:rPr>
              <a:t>	</a:t>
            </a:r>
            <a:r>
              <a:rPr lang="en-US" smtClean="0">
                <a:solidFill>
                  <a:schemeClr val="bg1"/>
                </a:solidFill>
              </a:rPr>
              <a:t>Trước Java 6: myString.length</a:t>
            </a:r>
            <a:r>
              <a:rPr lang="en-US">
                <a:solidFill>
                  <a:schemeClr val="bg1"/>
                </a:solidFill>
              </a:rPr>
              <a:t>() == 0 </a:t>
            </a:r>
            <a:endParaRPr lang="en-US" smtClean="0">
              <a:solidFill>
                <a:schemeClr val="bg1"/>
              </a:solidFill>
            </a:endParaRPr>
          </a:p>
          <a:p>
            <a:pPr algn="l"/>
            <a:r>
              <a:rPr lang="en-US">
                <a:solidFill>
                  <a:schemeClr val="bg1"/>
                </a:solidFill>
              </a:rPr>
              <a:t>	</a:t>
            </a:r>
            <a:r>
              <a:rPr lang="en-US" smtClean="0">
                <a:solidFill>
                  <a:schemeClr val="bg1"/>
                </a:solidFill>
              </a:rPr>
              <a:t>Java 6: myString.isEmpty</a:t>
            </a:r>
            <a:r>
              <a:rPr lang="en-US" smtClean="0">
                <a:solidFill>
                  <a:schemeClr val="bg1"/>
                </a:solidFill>
              </a:rPr>
              <a:t>()</a:t>
            </a:r>
          </a:p>
          <a:p>
            <a:pPr algn="l"/>
            <a:r>
              <a:rPr lang="en-US">
                <a:solidFill>
                  <a:schemeClr val="bg1"/>
                </a:solidFill>
              </a:rPr>
              <a:t>-    Navigable Maps and Sets</a:t>
            </a:r>
            <a:endParaRPr lang="en-US">
              <a:solidFill>
                <a:schemeClr val="bg1"/>
              </a:solidFill>
            </a:endParaRPr>
          </a:p>
          <a:p>
            <a:pPr marL="342900" indent="-342900" algn="l">
              <a:buFontTx/>
              <a:buChar char="-"/>
            </a:pPr>
            <a:r>
              <a:rPr lang="en-US">
                <a:solidFill>
                  <a:schemeClr val="bg1"/>
                </a:solidFill>
              </a:rPr>
              <a:t>Array copies:  </a:t>
            </a:r>
            <a:endParaRPr lang="en-US" smtClean="0">
              <a:solidFill>
                <a:schemeClr val="bg1"/>
              </a:solidFill>
            </a:endParaRPr>
          </a:p>
          <a:p>
            <a:pPr algn="l"/>
            <a:r>
              <a:rPr lang="en-US">
                <a:solidFill>
                  <a:schemeClr val="bg1"/>
                </a:solidFill>
              </a:rPr>
              <a:t>	</a:t>
            </a:r>
            <a:r>
              <a:rPr lang="en-US" smtClean="0">
                <a:solidFill>
                  <a:schemeClr val="bg1"/>
                </a:solidFill>
              </a:rPr>
              <a:t>Trước Java 6: System.arraycopy(src, srcDes, des, desPos, length) </a:t>
            </a:r>
          </a:p>
          <a:p>
            <a:pPr algn="l"/>
            <a:r>
              <a:rPr lang="en-US">
                <a:solidFill>
                  <a:schemeClr val="bg1"/>
                </a:solidFill>
              </a:rPr>
              <a:t>	</a:t>
            </a:r>
            <a:r>
              <a:rPr lang="en-US" smtClean="0">
                <a:solidFill>
                  <a:schemeClr val="bg1"/>
                </a:solidFill>
              </a:rPr>
              <a:t>Java 6: des = Arrays.copyOf(src, length)</a:t>
            </a:r>
            <a:endParaRPr lang="en-US">
              <a:solidFill>
                <a:schemeClr val="bg1"/>
              </a:solidFill>
            </a:endParaRPr>
          </a:p>
          <a:p>
            <a:pPr marL="342900" indent="-342900" algn="l">
              <a:buFontTx/>
              <a:buChar char="-"/>
            </a:pPr>
            <a:r>
              <a:rPr lang="en-US">
                <a:solidFill>
                  <a:schemeClr val="bg1"/>
                </a:solidFill>
              </a:rPr>
              <a:t>Lazy atomics: Primitive type giờ có thêm các đối tượng như AtomicBoolean, AtomicInteger, </a:t>
            </a:r>
            <a:r>
              <a:rPr lang="en-US" smtClean="0">
                <a:solidFill>
                  <a:schemeClr val="bg1"/>
                </a:solidFill>
              </a:rPr>
              <a:t>...</a:t>
            </a:r>
            <a:r>
              <a:rPr lang="en-US">
                <a:solidFill>
                  <a:schemeClr val="bg1"/>
                </a:solidFill>
              </a:rPr>
              <a:t> </a:t>
            </a:r>
            <a:r>
              <a:rPr lang="en-US" smtClean="0">
                <a:solidFill>
                  <a:schemeClr val="bg1"/>
                </a:solidFill>
              </a:rPr>
              <a:t>Những đối tượng này có sẵn tác vụ get set, có thể sử dụng truyền vào hàm pass by reference. Và thread-safe</a:t>
            </a:r>
            <a:endParaRPr lang="en-US">
              <a:solidFill>
                <a:schemeClr val="bg1"/>
              </a:solidFill>
            </a:endParaRPr>
          </a:p>
        </p:txBody>
      </p:sp>
    </p:spTree>
    <p:extLst>
      <p:ext uri="{BB962C8B-B14F-4D97-AF65-F5344CB8AC3E}">
        <p14:creationId xmlns:p14="http://schemas.microsoft.com/office/powerpoint/2010/main" val="50525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2. ANNOTATIONS</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smtClean="0">
                <a:solidFill>
                  <a:schemeClr val="bg1"/>
                </a:solidFill>
              </a:rPr>
              <a:t>@Override: Có thể dùng cho method của interface</a:t>
            </a:r>
          </a:p>
          <a:p>
            <a:pPr marL="342900" indent="-342900" algn="l">
              <a:buFontTx/>
              <a:buChar char="-"/>
            </a:pPr>
            <a:r>
              <a:rPr lang="en-US" smtClean="0">
                <a:solidFill>
                  <a:schemeClr val="bg1"/>
                </a:solidFill>
              </a:rPr>
              <a:t>@Generated: Sử dụng cho code sinh ra bởi tool</a:t>
            </a:r>
          </a:p>
          <a:p>
            <a:pPr marL="342900" indent="-342900" algn="l">
              <a:buFontTx/>
              <a:buChar char="-"/>
            </a:pPr>
            <a:r>
              <a:rPr lang="en-US">
                <a:solidFill>
                  <a:schemeClr val="bg1"/>
                </a:solidFill>
              </a:rPr>
              <a:t>@</a:t>
            </a:r>
            <a:r>
              <a:rPr lang="en-US" smtClean="0">
                <a:solidFill>
                  <a:schemeClr val="bg1"/>
                </a:solidFill>
              </a:rPr>
              <a:t>Resource và @Resources: Sử dụng cho resource</a:t>
            </a:r>
            <a:endParaRPr lang="en-US">
              <a:solidFill>
                <a:schemeClr val="bg1"/>
              </a:solidFill>
            </a:endParaRPr>
          </a:p>
        </p:txBody>
      </p:sp>
    </p:spTree>
    <p:extLst>
      <p:ext uri="{BB962C8B-B14F-4D97-AF65-F5344CB8AC3E}">
        <p14:creationId xmlns:p14="http://schemas.microsoft.com/office/powerpoint/2010/main" val="2301313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3. SCRIPTING LANGUAGE</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smtClean="0">
                <a:solidFill>
                  <a:schemeClr val="bg1"/>
                </a:solidFill>
              </a:rPr>
              <a:t>Java 6 thêm tích hợp scripting language vào Java platform, giúp Java có thể tương tác (chạy, invoke scripting function, …) với ngôn ngữ kịch bản (JavaScript, ruby, PHP, …)</a:t>
            </a:r>
          </a:p>
          <a:p>
            <a:pPr marL="342900" indent="-342900" algn="l">
              <a:buFontTx/>
              <a:buChar char="-"/>
            </a:pPr>
            <a:r>
              <a:rPr lang="en-US">
                <a:solidFill>
                  <a:schemeClr val="bg1"/>
                </a:solidFill>
              </a:rPr>
              <a:t>Rhino JavaScript interpreter: là engine giúp Java có thể chạy được JavaScript</a:t>
            </a:r>
          </a:p>
          <a:p>
            <a:pPr marL="342900" indent="-342900" algn="l">
              <a:buFontTx/>
              <a:buChar char="-"/>
            </a:pPr>
            <a:endParaRPr lang="en-US">
              <a:solidFill>
                <a:schemeClr val="bg1"/>
              </a:solidFill>
            </a:endParaRPr>
          </a:p>
        </p:txBody>
      </p:sp>
    </p:spTree>
    <p:extLst>
      <p:ext uri="{BB962C8B-B14F-4D97-AF65-F5344CB8AC3E}">
        <p14:creationId xmlns:p14="http://schemas.microsoft.com/office/powerpoint/2010/main" val="2960944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4. STREAMING API FOR XML (STAX)</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smtClean="0">
                <a:solidFill>
                  <a:schemeClr val="bg1"/>
                </a:solidFill>
              </a:rPr>
              <a:t>Là API để đọc và viết XML trên Java</a:t>
            </a:r>
            <a:endParaRPr lang="en-US">
              <a:solidFill>
                <a:schemeClr val="bg1"/>
              </a:solidFill>
            </a:endParaRPr>
          </a:p>
        </p:txBody>
      </p:sp>
    </p:spTree>
    <p:extLst>
      <p:ext uri="{BB962C8B-B14F-4D97-AF65-F5344CB8AC3E}">
        <p14:creationId xmlns:p14="http://schemas.microsoft.com/office/powerpoint/2010/main" val="3639838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JAVA 7 OVERVIEW</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smtClean="0">
                <a:solidFill>
                  <a:schemeClr val="bg1"/>
                </a:solidFill>
              </a:rPr>
              <a:t>Language improvements</a:t>
            </a:r>
          </a:p>
          <a:p>
            <a:pPr marL="342900" indent="-342900" algn="l">
              <a:buFontTx/>
              <a:buChar char="-"/>
            </a:pPr>
            <a:r>
              <a:rPr lang="en-US">
                <a:solidFill>
                  <a:schemeClr val="bg1"/>
                </a:solidFill>
              </a:rPr>
              <a:t>N</a:t>
            </a:r>
            <a:r>
              <a:rPr lang="en-US" smtClean="0">
                <a:solidFill>
                  <a:schemeClr val="bg1"/>
                </a:solidFill>
              </a:rPr>
              <a:t>ew filesystem api nio.2</a:t>
            </a:r>
          </a:p>
          <a:p>
            <a:pPr marL="342900" indent="-342900" algn="l">
              <a:buFontTx/>
              <a:buChar char="-"/>
            </a:pPr>
            <a:r>
              <a:rPr lang="en-US">
                <a:solidFill>
                  <a:schemeClr val="bg1"/>
                </a:solidFill>
              </a:rPr>
              <a:t>T</a:t>
            </a:r>
            <a:r>
              <a:rPr lang="en-US" smtClean="0">
                <a:solidFill>
                  <a:schemeClr val="bg1"/>
                </a:solidFill>
              </a:rPr>
              <a:t>heo dõi directory</a:t>
            </a:r>
            <a:endParaRPr lang="en-US">
              <a:solidFill>
                <a:schemeClr val="bg1"/>
              </a:solidFill>
            </a:endParaRPr>
          </a:p>
        </p:txBody>
      </p:sp>
    </p:spTree>
    <p:extLst>
      <p:ext uri="{BB962C8B-B14F-4D97-AF65-F5344CB8AC3E}">
        <p14:creationId xmlns:p14="http://schemas.microsoft.com/office/powerpoint/2010/main" val="1821278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a:solidFill>
                  <a:schemeClr val="bg1"/>
                </a:solidFill>
              </a:rPr>
              <a:t>1. </a:t>
            </a:r>
            <a:r>
              <a:rPr lang="en-US" sz="4800" smtClean="0">
                <a:solidFill>
                  <a:schemeClr val="bg1"/>
                </a:solidFill>
              </a:rPr>
              <a:t>LANGUAGE IMPROVEMENTS </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dirty="0" smtClean="0">
                <a:solidFill>
                  <a:schemeClr val="bg1"/>
                </a:solidFill>
              </a:rPr>
              <a:t>Switch </a:t>
            </a:r>
            <a:r>
              <a:rPr lang="en-US" dirty="0" err="1" smtClean="0">
                <a:solidFill>
                  <a:schemeClr val="bg1"/>
                </a:solidFill>
              </a:rPr>
              <a:t>với</a:t>
            </a:r>
            <a:r>
              <a:rPr lang="en-US" dirty="0" smtClean="0">
                <a:solidFill>
                  <a:schemeClr val="bg1"/>
                </a:solidFill>
              </a:rPr>
              <a:t> string</a:t>
            </a:r>
          </a:p>
          <a:p>
            <a:pPr marL="342900" indent="-342900" algn="l">
              <a:buFontTx/>
              <a:buChar char="-"/>
            </a:pPr>
            <a:r>
              <a:rPr lang="en-US" dirty="0" err="1" smtClean="0">
                <a:solidFill>
                  <a:schemeClr val="bg1"/>
                </a:solidFill>
              </a:rPr>
              <a:t>Underscode</a:t>
            </a:r>
            <a:r>
              <a:rPr lang="en-US" dirty="0" smtClean="0">
                <a:solidFill>
                  <a:schemeClr val="bg1"/>
                </a:solidFill>
              </a:rPr>
              <a:t> with literal</a:t>
            </a:r>
          </a:p>
          <a:p>
            <a:pPr marL="342900" indent="-342900" algn="l">
              <a:buFontTx/>
              <a:buChar char="-"/>
            </a:pPr>
            <a:r>
              <a:rPr lang="en-US" dirty="0" smtClean="0">
                <a:solidFill>
                  <a:schemeClr val="bg1"/>
                </a:solidFill>
              </a:rPr>
              <a:t>Try-with-resource</a:t>
            </a:r>
          </a:p>
          <a:p>
            <a:pPr marL="342900" indent="-342900" algn="l">
              <a:buFontTx/>
              <a:buChar char="-"/>
            </a:pPr>
            <a:r>
              <a:rPr lang="en-US" err="1" smtClean="0">
                <a:solidFill>
                  <a:schemeClr val="bg1"/>
                </a:solidFill>
              </a:rPr>
              <a:t>Multicatch</a:t>
            </a:r>
            <a:r>
              <a:rPr lang="en-US" smtClean="0">
                <a:solidFill>
                  <a:schemeClr val="bg1"/>
                </a:solidFill>
              </a:rPr>
              <a:t> </a:t>
            </a:r>
            <a:r>
              <a:rPr lang="en-US" smtClean="0">
                <a:solidFill>
                  <a:schemeClr val="bg1"/>
                </a:solidFill>
              </a:rPr>
              <a:t>exception</a:t>
            </a:r>
          </a:p>
          <a:p>
            <a:pPr marL="342900" indent="-342900" algn="l">
              <a:buFontTx/>
              <a:buChar char="-"/>
            </a:pPr>
            <a:r>
              <a:rPr lang="en-US" smtClean="0">
                <a:solidFill>
                  <a:schemeClr val="bg1"/>
                </a:solidFill>
              </a:rPr>
              <a:t>Rethrow exception</a:t>
            </a:r>
            <a:endParaRPr lang="en-US" dirty="0" smtClean="0">
              <a:solidFill>
                <a:schemeClr val="bg1"/>
              </a:solidFill>
            </a:endParaRPr>
          </a:p>
          <a:p>
            <a:pPr marL="342900" indent="-342900" algn="l">
              <a:buFontTx/>
              <a:buChar char="-"/>
            </a:pPr>
            <a:r>
              <a:rPr lang="en-US" dirty="0">
                <a:solidFill>
                  <a:schemeClr val="bg1"/>
                </a:solidFill>
              </a:rPr>
              <a:t>Diamond operator</a:t>
            </a:r>
          </a:p>
        </p:txBody>
      </p:sp>
    </p:spTree>
    <p:extLst>
      <p:ext uri="{BB962C8B-B14F-4D97-AF65-F5344CB8AC3E}">
        <p14:creationId xmlns:p14="http://schemas.microsoft.com/office/powerpoint/2010/main" val="3327263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C3E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95363"/>
          </a:xfrm>
        </p:spPr>
        <p:txBody>
          <a:bodyPr>
            <a:normAutofit/>
          </a:bodyPr>
          <a:lstStyle/>
          <a:p>
            <a:r>
              <a:rPr lang="en-US" sz="4800" smtClean="0">
                <a:solidFill>
                  <a:schemeClr val="bg1"/>
                </a:solidFill>
              </a:rPr>
              <a:t>2. NEW FILESYSTEM API NIO.2</a:t>
            </a:r>
            <a:endParaRPr lang="en-US" sz="4800">
              <a:solidFill>
                <a:schemeClr val="bg1"/>
              </a:solidFill>
            </a:endParaRPr>
          </a:p>
        </p:txBody>
      </p:sp>
      <p:sp>
        <p:nvSpPr>
          <p:cNvPr id="3" name="Subtitle 2"/>
          <p:cNvSpPr>
            <a:spLocks noGrp="1"/>
          </p:cNvSpPr>
          <p:nvPr>
            <p:ph type="subTitle" idx="1"/>
          </p:nvPr>
        </p:nvSpPr>
        <p:spPr>
          <a:xfrm>
            <a:off x="841829" y="1349829"/>
            <a:ext cx="10595428" cy="5079999"/>
          </a:xfrm>
        </p:spPr>
        <p:txBody>
          <a:bodyPr/>
          <a:lstStyle/>
          <a:p>
            <a:pPr marL="342900" indent="-342900" algn="l">
              <a:buFontTx/>
              <a:buChar char="-"/>
            </a:pPr>
            <a:r>
              <a:rPr lang="en-US" smtClean="0">
                <a:solidFill>
                  <a:schemeClr val="bg1"/>
                </a:solidFill>
              </a:rPr>
              <a:t>Trước đây Java chỉ có java.io để làm việc với File và Directory, api này có một số điểm dở như là không có method copy file, nhiều Boolean method, …</a:t>
            </a:r>
          </a:p>
          <a:p>
            <a:pPr marL="342900" indent="-342900" algn="l">
              <a:buFontTx/>
              <a:buChar char="-"/>
            </a:pPr>
            <a:r>
              <a:rPr lang="en-US" smtClean="0">
                <a:solidFill>
                  <a:schemeClr val="bg1"/>
                </a:solidFill>
              </a:rPr>
              <a:t>Java 1.4 giới thiệu java.nio khắc phục những điểm  dở của java.io. Nhưng api này chủ yếu hỗ trợ vào những tác vụ cấp thấp</a:t>
            </a:r>
          </a:p>
          <a:p>
            <a:pPr marL="342900" indent="-342900" algn="l">
              <a:buFontTx/>
              <a:buChar char="-"/>
            </a:pPr>
            <a:r>
              <a:rPr lang="en-US" smtClean="0">
                <a:solidFill>
                  <a:schemeClr val="bg1"/>
                </a:solidFill>
              </a:rPr>
              <a:t>Đến Java 7, NIO.2 api được giới thiệu để hỗ trợ việc quản lý hệ thống file </a:t>
            </a:r>
            <a:endParaRPr lang="en-US">
              <a:solidFill>
                <a:schemeClr val="bg1"/>
              </a:solidFill>
            </a:endParaRPr>
          </a:p>
        </p:txBody>
      </p:sp>
    </p:spTree>
    <p:extLst>
      <p:ext uri="{BB962C8B-B14F-4D97-AF65-F5344CB8AC3E}">
        <p14:creationId xmlns:p14="http://schemas.microsoft.com/office/powerpoint/2010/main" val="256472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881</Words>
  <Application>Microsoft Office PowerPoint</Application>
  <PresentationFormat>Widescreen</PresentationFormat>
  <Paragraphs>143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JAVA EVOLUTION</vt:lpstr>
      <vt:lpstr>JAVA 6 OVERVIEW</vt:lpstr>
      <vt:lpstr>1. LANGUAGE VÀ UTILITY UPDATE</vt:lpstr>
      <vt:lpstr>2. ANNOTATIONS</vt:lpstr>
      <vt:lpstr>3. SCRIPTING LANGUAGE</vt:lpstr>
      <vt:lpstr>4. STREAMING API FOR XML (STAX)</vt:lpstr>
      <vt:lpstr>JAVA 7 OVERVIEW</vt:lpstr>
      <vt:lpstr>1. LANGUAGE IMPROVEMENTS </vt:lpstr>
      <vt:lpstr>2. NEW FILESYSTEM API NIO.2</vt:lpstr>
      <vt:lpstr>2. NEW FILESYSTEM API NIO.2</vt:lpstr>
      <vt:lpstr>2. NEW FILESYSTEM API NIO.2</vt:lpstr>
      <vt:lpstr>3. THEO DÕI DIRECTORY</vt:lpstr>
      <vt:lpstr>JAVA 8 OVERVIEW</vt:lpstr>
      <vt:lpstr>1. LAMBDA EXPRESSION</vt:lpstr>
      <vt:lpstr>1. LAMBDA EXPRESSION</vt:lpstr>
      <vt:lpstr>1. LAMBDA EXPRESSION</vt:lpstr>
      <vt:lpstr>1. LAMBDA EXPRESSION</vt:lpstr>
      <vt:lpstr>2. DEFAULT METHOD</vt:lpstr>
      <vt:lpstr>2. DEFAULT METHOD</vt:lpstr>
      <vt:lpstr>3. STREAM</vt:lpstr>
      <vt:lpstr>3. STREAM</vt:lpstr>
      <vt:lpstr>4. OPTIONAL</vt:lpstr>
      <vt:lpstr>4. OPTIONAL</vt:lpstr>
      <vt:lpstr>5. NASHORN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EVOLUTION</dc:title>
  <dc:creator>Phan Thanh Nhan</dc:creator>
  <cp:lastModifiedBy>Phan Thanh Nhan</cp:lastModifiedBy>
  <cp:revision>97</cp:revision>
  <dcterms:created xsi:type="dcterms:W3CDTF">2017-11-03T01:45:44Z</dcterms:created>
  <dcterms:modified xsi:type="dcterms:W3CDTF">2017-11-10T07:59:51Z</dcterms:modified>
</cp:coreProperties>
</file>