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5455B-EA60-4FAD-B4AB-0E99FED3DB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DA93-0583-4092-91C5-2630EB3E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DA93-0583-4092-91C5-2630EB3EB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8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6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7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65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9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7FC9-46DA-46C6-89F5-4B085D683611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37056"/>
            <a:ext cx="1420974" cy="101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3"/>
          <p:cNvSpPr txBox="1">
            <a:spLocks noChangeArrowheads="1"/>
          </p:cNvSpPr>
          <p:nvPr/>
        </p:nvSpPr>
        <p:spPr bwMode="auto">
          <a:xfrm>
            <a:off x="621152" y="2062589"/>
            <a:ext cx="11137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生産（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MOLD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5576" y="116632"/>
            <a:ext cx="988926" cy="3600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生産</a:t>
            </a:r>
            <a:endParaRPr 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15816" y="116632"/>
            <a:ext cx="1029861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ｲﾝﾗｲﾝ</a:t>
            </a:r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QC</a:t>
            </a:r>
            <a:endParaRPr 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99276" y="116633"/>
            <a:ext cx="1084892" cy="3600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ｵﾌﾗｲﾝ</a:t>
            </a:r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QC</a:t>
            </a:r>
            <a:endParaRPr 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88224" y="116516"/>
            <a:ext cx="1017348" cy="3601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倉庫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(W830)</a:t>
            </a:r>
            <a:endParaRPr 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56376" y="131092"/>
            <a:ext cx="1008112" cy="3455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不良品倉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(9902</a:t>
            </a:r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4" y="2092786"/>
            <a:ext cx="413881" cy="19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49" y="1090905"/>
            <a:ext cx="646427" cy="27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10804"/>
            <a:ext cx="776652" cy="83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62" y="1037057"/>
            <a:ext cx="743934" cy="43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56682"/>
            <a:ext cx="646427" cy="27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95" y="1588730"/>
            <a:ext cx="413881" cy="19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85" y="1045677"/>
            <a:ext cx="603655" cy="38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23" y="1516722"/>
            <a:ext cx="446341" cy="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正方形/長方形 4"/>
          <p:cNvSpPr/>
          <p:nvPr/>
        </p:nvSpPr>
        <p:spPr>
          <a:xfrm>
            <a:off x="2483769" y="2043960"/>
            <a:ext cx="864095" cy="284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QC</a:t>
            </a:r>
            <a:r>
              <a:rPr lang="ja-JP" altLang="en-US" sz="1000" dirty="0" smtClean="0">
                <a:solidFill>
                  <a:schemeClr val="tx1"/>
                </a:solidFill>
              </a:rPr>
              <a:t>検収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30" idx="3"/>
            <a:endCxn id="25" idx="2"/>
          </p:cNvCxnSpPr>
          <p:nvPr/>
        </p:nvCxnSpPr>
        <p:spPr>
          <a:xfrm flipV="1">
            <a:off x="3347864" y="1433461"/>
            <a:ext cx="683254" cy="752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3"/>
          <p:cNvSpPr txBox="1">
            <a:spLocks noChangeArrowheads="1"/>
          </p:cNvSpPr>
          <p:nvPr/>
        </p:nvSpPr>
        <p:spPr bwMode="auto">
          <a:xfrm>
            <a:off x="3770558" y="1516722"/>
            <a:ext cx="5568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良い品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8" name="Straight Arrow Connector 37"/>
          <p:cNvCxnSpPr>
            <a:stCxn id="30" idx="3"/>
            <a:endCxn id="1028" idx="1"/>
          </p:cNvCxnSpPr>
          <p:nvPr/>
        </p:nvCxnSpPr>
        <p:spPr>
          <a:xfrm>
            <a:off x="3347864" y="2186167"/>
            <a:ext cx="551670" cy="6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33"/>
          <p:cNvSpPr txBox="1">
            <a:spLocks noChangeArrowheads="1"/>
          </p:cNvSpPr>
          <p:nvPr/>
        </p:nvSpPr>
        <p:spPr bwMode="auto">
          <a:xfrm>
            <a:off x="3779912" y="2236802"/>
            <a:ext cx="709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不良品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2" name="Straight Arrow Connector 41"/>
          <p:cNvCxnSpPr>
            <a:stCxn id="1028" idx="3"/>
            <a:endCxn id="147" idx="1"/>
          </p:cNvCxnSpPr>
          <p:nvPr/>
        </p:nvCxnSpPr>
        <p:spPr>
          <a:xfrm flipV="1">
            <a:off x="4313415" y="2178172"/>
            <a:ext cx="4003001" cy="1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146" idx="1"/>
          </p:cNvCxnSpPr>
          <p:nvPr/>
        </p:nvCxnSpPr>
        <p:spPr>
          <a:xfrm rot="16200000" flipH="1">
            <a:off x="5320839" y="491102"/>
            <a:ext cx="139561" cy="26832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"/>
          <p:cNvSpPr/>
          <p:nvPr/>
        </p:nvSpPr>
        <p:spPr>
          <a:xfrm>
            <a:off x="4671291" y="1444714"/>
            <a:ext cx="764805" cy="284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QC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検収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3"/>
            <a:endCxn id="1030" idx="2"/>
          </p:cNvCxnSpPr>
          <p:nvPr/>
        </p:nvCxnSpPr>
        <p:spPr>
          <a:xfrm flipV="1">
            <a:off x="5436096" y="1367684"/>
            <a:ext cx="396867" cy="219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26" idx="1"/>
          </p:cNvCxnSpPr>
          <p:nvPr/>
        </p:nvCxnSpPr>
        <p:spPr>
          <a:xfrm>
            <a:off x="5436096" y="1586921"/>
            <a:ext cx="306199" cy="101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3"/>
            <a:endCxn id="1034" idx="1"/>
          </p:cNvCxnSpPr>
          <p:nvPr/>
        </p:nvCxnSpPr>
        <p:spPr>
          <a:xfrm flipV="1">
            <a:off x="6156176" y="1674116"/>
            <a:ext cx="2145947" cy="1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30" idx="3"/>
            <a:endCxn id="1033" idx="1"/>
          </p:cNvCxnSpPr>
          <p:nvPr/>
        </p:nvCxnSpPr>
        <p:spPr>
          <a:xfrm>
            <a:off x="6156176" y="1229295"/>
            <a:ext cx="557709" cy="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33"/>
          <p:cNvSpPr txBox="1">
            <a:spLocks noChangeArrowheads="1"/>
          </p:cNvSpPr>
          <p:nvPr/>
        </p:nvSpPr>
        <p:spPr bwMode="auto">
          <a:xfrm>
            <a:off x="3794369" y="2812866"/>
            <a:ext cx="6336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未検収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6" name="Straight Arrow Connector 65"/>
          <p:cNvCxnSpPr>
            <a:stCxn id="30" idx="3"/>
            <a:endCxn id="174" idx="1"/>
          </p:cNvCxnSpPr>
          <p:nvPr/>
        </p:nvCxnSpPr>
        <p:spPr>
          <a:xfrm>
            <a:off x="3347864" y="2186167"/>
            <a:ext cx="576064" cy="547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3"/>
            <a:endCxn id="46" idx="2"/>
          </p:cNvCxnSpPr>
          <p:nvPr/>
        </p:nvCxnSpPr>
        <p:spPr>
          <a:xfrm flipV="1">
            <a:off x="4427984" y="1729127"/>
            <a:ext cx="625710" cy="1206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4"/>
          <p:cNvSpPr/>
          <p:nvPr/>
        </p:nvSpPr>
        <p:spPr>
          <a:xfrm>
            <a:off x="2483769" y="4322033"/>
            <a:ext cx="864096" cy="284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QC</a:t>
            </a:r>
            <a:r>
              <a:rPr lang="ja-JP" altLang="en-US" sz="1000" dirty="0" smtClean="0">
                <a:solidFill>
                  <a:schemeClr val="tx1"/>
                </a:solidFill>
              </a:rPr>
              <a:t>検収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62430"/>
            <a:ext cx="413881" cy="19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69" y="3825611"/>
            <a:ext cx="646427" cy="27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133"/>
          <p:cNvSpPr txBox="1">
            <a:spLocks noChangeArrowheads="1"/>
          </p:cNvSpPr>
          <p:nvPr/>
        </p:nvSpPr>
        <p:spPr bwMode="auto">
          <a:xfrm>
            <a:off x="3799097" y="4030382"/>
            <a:ext cx="5568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良い品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7" name="TextBox 133"/>
          <p:cNvSpPr txBox="1">
            <a:spLocks noChangeArrowheads="1"/>
          </p:cNvSpPr>
          <p:nvPr/>
        </p:nvSpPr>
        <p:spPr bwMode="auto">
          <a:xfrm>
            <a:off x="3790658" y="4648257"/>
            <a:ext cx="709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不良品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9" name="TextBox 133"/>
          <p:cNvSpPr txBox="1">
            <a:spLocks noChangeArrowheads="1"/>
          </p:cNvSpPr>
          <p:nvPr/>
        </p:nvSpPr>
        <p:spPr bwMode="auto">
          <a:xfrm>
            <a:off x="3790658" y="5271011"/>
            <a:ext cx="709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未検収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812360" y="0"/>
            <a:ext cx="0" cy="5271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16216" y="0"/>
            <a:ext cx="0" cy="5313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572000" y="0"/>
            <a:ext cx="0" cy="67413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051720" y="-27384"/>
            <a:ext cx="0" cy="67413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3" idx="3"/>
            <a:endCxn id="75" idx="1"/>
          </p:cNvCxnSpPr>
          <p:nvPr/>
        </p:nvCxnSpPr>
        <p:spPr>
          <a:xfrm flipV="1">
            <a:off x="3347865" y="3964001"/>
            <a:ext cx="411604" cy="500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3" idx="3"/>
            <a:endCxn id="74" idx="1"/>
          </p:cNvCxnSpPr>
          <p:nvPr/>
        </p:nvCxnSpPr>
        <p:spPr>
          <a:xfrm>
            <a:off x="3347865" y="4464240"/>
            <a:ext cx="504055" cy="9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3" idx="3"/>
            <a:endCxn id="176" idx="1"/>
          </p:cNvCxnSpPr>
          <p:nvPr/>
        </p:nvCxnSpPr>
        <p:spPr>
          <a:xfrm>
            <a:off x="3347865" y="4464240"/>
            <a:ext cx="527876" cy="737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3" idx="2"/>
          </p:cNvCxnSpPr>
          <p:nvPr/>
        </p:nvCxnSpPr>
        <p:spPr>
          <a:xfrm rot="10800000">
            <a:off x="2915818" y="4606446"/>
            <a:ext cx="874841" cy="766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68"/>
          <p:cNvCxnSpPr>
            <a:stCxn id="75" idx="3"/>
            <a:endCxn id="46" idx="2"/>
          </p:cNvCxnSpPr>
          <p:nvPr/>
        </p:nvCxnSpPr>
        <p:spPr>
          <a:xfrm flipV="1">
            <a:off x="4405896" y="1729127"/>
            <a:ext cx="647798" cy="22348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4" idx="3"/>
            <a:endCxn id="148" idx="1"/>
          </p:cNvCxnSpPr>
          <p:nvPr/>
        </p:nvCxnSpPr>
        <p:spPr>
          <a:xfrm flipV="1">
            <a:off x="4265801" y="4557052"/>
            <a:ext cx="4010374" cy="5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3"/>
          <p:cNvSpPr txBox="1">
            <a:spLocks noChangeArrowheads="1"/>
          </p:cNvSpPr>
          <p:nvPr/>
        </p:nvSpPr>
        <p:spPr bwMode="auto">
          <a:xfrm>
            <a:off x="2123728" y="652626"/>
            <a:ext cx="2300063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ｲﾝﾗｲ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ﾝ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QC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ｵ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ﾌﾗｲ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ﾝ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QC</a:t>
            </a:r>
          </a:p>
          <a:p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ｲﾝﾗｲﾝ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QC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チェックまたは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ｵﾌﾗｲﾝ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QC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チェック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TextBox 133"/>
          <p:cNvSpPr txBox="1">
            <a:spLocks noChangeArrowheads="1"/>
          </p:cNvSpPr>
          <p:nvPr/>
        </p:nvSpPr>
        <p:spPr bwMode="auto">
          <a:xfrm>
            <a:off x="2123728" y="3368024"/>
            <a:ext cx="238651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②ｲﾝﾗｲﾝ</a:t>
            </a:r>
            <a:r>
              <a:rPr lang="en-US" altLang="ja-JP" dirty="0"/>
              <a:t>QC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ｵﾌﾗｲﾝ</a:t>
            </a:r>
            <a:r>
              <a:rPr lang="en-US" altLang="ja-JP" dirty="0"/>
              <a:t>QC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ｲﾝﾗｲﾝ</a:t>
            </a:r>
            <a:r>
              <a:rPr lang="en-US" altLang="ja-JP" dirty="0"/>
              <a:t>QC</a:t>
            </a:r>
            <a:r>
              <a:rPr lang="ja-JP" altLang="en-US" dirty="0"/>
              <a:t>チェック　－＞ｵﾌﾗｲﾝ</a:t>
            </a:r>
            <a:r>
              <a:rPr lang="en-US" altLang="ja-JP" dirty="0"/>
              <a:t>QC</a:t>
            </a:r>
            <a:r>
              <a:rPr lang="ja-JP" altLang="en-US" dirty="0"/>
              <a:t>チェック</a:t>
            </a:r>
            <a:r>
              <a:rPr lang="en-US" altLang="ja-JP" dirty="0"/>
              <a:t>)</a:t>
            </a:r>
          </a:p>
        </p:txBody>
      </p:sp>
      <p:sp>
        <p:nvSpPr>
          <p:cNvPr id="133" name="TextBox 133"/>
          <p:cNvSpPr txBox="1">
            <a:spLocks noChangeArrowheads="1"/>
          </p:cNvSpPr>
          <p:nvPr/>
        </p:nvSpPr>
        <p:spPr bwMode="auto">
          <a:xfrm>
            <a:off x="2123728" y="5867994"/>
            <a:ext cx="2398774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③ｵﾌﾗｲﾝ</a:t>
            </a:r>
            <a:r>
              <a:rPr lang="en-US" altLang="ja-JP" dirty="0"/>
              <a:t>QC</a:t>
            </a:r>
            <a:r>
              <a:rPr lang="ja-JP" altLang="en-US" dirty="0"/>
              <a:t>　（ｲﾝﾗｲﾝ</a:t>
            </a:r>
            <a:r>
              <a:rPr lang="en-US" altLang="ja-JP" dirty="0"/>
              <a:t>QC</a:t>
            </a:r>
            <a:r>
              <a:rPr lang="ja-JP" altLang="en-US" dirty="0"/>
              <a:t>から検収しない）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ｵﾌﾗｲﾝ</a:t>
            </a:r>
            <a:r>
              <a:rPr lang="en-US" altLang="ja-JP" dirty="0"/>
              <a:t>QC</a:t>
            </a:r>
            <a:r>
              <a:rPr lang="ja-JP" altLang="en-US" dirty="0"/>
              <a:t>のみチェック）</a:t>
            </a:r>
            <a:endParaRPr lang="en-US" altLang="ja-JP" dirty="0"/>
          </a:p>
        </p:txBody>
      </p:sp>
      <p:cxnSp>
        <p:nvCxnSpPr>
          <p:cNvPr id="135" name="Straight Arrow Connector 68"/>
          <p:cNvCxnSpPr>
            <a:stCxn id="137" idx="3"/>
            <a:endCxn id="46" idx="2"/>
          </p:cNvCxnSpPr>
          <p:nvPr/>
        </p:nvCxnSpPr>
        <p:spPr>
          <a:xfrm flipV="1">
            <a:off x="3500265" y="1729127"/>
            <a:ext cx="1553429" cy="47260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4"/>
          <p:cNvSpPr/>
          <p:nvPr/>
        </p:nvSpPr>
        <p:spPr>
          <a:xfrm>
            <a:off x="2627785" y="6312939"/>
            <a:ext cx="872480" cy="284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QC</a:t>
            </a:r>
            <a:r>
              <a:rPr lang="ja-JP" altLang="en-US" sz="1000" dirty="0" smtClean="0">
                <a:solidFill>
                  <a:schemeClr val="tx1"/>
                </a:solidFill>
              </a:rPr>
              <a:t>検収無し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4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12221"/>
            <a:ext cx="603655" cy="38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020778"/>
            <a:ext cx="446341" cy="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75" y="4399658"/>
            <a:ext cx="446341" cy="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Straight Arrow Connector 153"/>
          <p:cNvCxnSpPr>
            <a:stCxn id="14" idx="3"/>
            <a:endCxn id="30" idx="1"/>
          </p:cNvCxnSpPr>
          <p:nvPr/>
        </p:nvCxnSpPr>
        <p:spPr>
          <a:xfrm>
            <a:off x="1734909" y="2185700"/>
            <a:ext cx="748860" cy="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68"/>
          <p:cNvCxnSpPr>
            <a:stCxn id="14" idx="2"/>
            <a:endCxn id="73" idx="1"/>
          </p:cNvCxnSpPr>
          <p:nvPr/>
        </p:nvCxnSpPr>
        <p:spPr>
          <a:xfrm rot="16200000" flipH="1">
            <a:off x="753185" y="2733656"/>
            <a:ext cx="2155430" cy="1305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68"/>
          <p:cNvCxnSpPr>
            <a:stCxn id="14" idx="2"/>
            <a:endCxn id="137" idx="1"/>
          </p:cNvCxnSpPr>
          <p:nvPr/>
        </p:nvCxnSpPr>
        <p:spPr>
          <a:xfrm rot="16200000" flipH="1">
            <a:off x="-170260" y="3657101"/>
            <a:ext cx="4146336" cy="14497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33"/>
          <p:cNvSpPr txBox="1">
            <a:spLocks noChangeArrowheads="1"/>
          </p:cNvSpPr>
          <p:nvPr/>
        </p:nvSpPr>
        <p:spPr bwMode="auto">
          <a:xfrm>
            <a:off x="2879812" y="4759054"/>
            <a:ext cx="9721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未検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収のものは次の直に検収する。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5" name="TextBox 133"/>
          <p:cNvSpPr txBox="1">
            <a:spLocks noChangeArrowheads="1"/>
          </p:cNvSpPr>
          <p:nvPr/>
        </p:nvSpPr>
        <p:spPr bwMode="auto">
          <a:xfrm>
            <a:off x="7812360" y="2483023"/>
            <a:ext cx="12961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不良品についても、箱に入れてバーコードをつけます。バーコードを読み取ってから、実際の数量を入力しシステムに更新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66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95" y="1570177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43960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64" y="3771236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167" y="1471471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22" y="955238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5" y="4365104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19" y="5218576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41" descr="http://www.denso-wave.com/ja/adcd/product/barcode/handy_terminal/bht-800b.img/barcode_bht-800b_main_img__210x23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43212"/>
            <a:ext cx="345785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4283"/>
            <a:ext cx="413881" cy="19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41" y="5101533"/>
            <a:ext cx="413881" cy="19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TextBox 133"/>
          <p:cNvSpPr txBox="1">
            <a:spLocks noChangeArrowheads="1"/>
          </p:cNvSpPr>
          <p:nvPr/>
        </p:nvSpPr>
        <p:spPr bwMode="auto">
          <a:xfrm>
            <a:off x="2046924" y="2492621"/>
            <a:ext cx="18049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未検収分は、タイムに（直変わるなど）数量参照などしたいのため、バーコードを読取って数量を入力してシステムに更新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9" name="TextBox 133"/>
          <p:cNvSpPr txBox="1">
            <a:spLocks noChangeArrowheads="1"/>
          </p:cNvSpPr>
          <p:nvPr/>
        </p:nvSpPr>
        <p:spPr bwMode="auto">
          <a:xfrm>
            <a:off x="5064129" y="2290806"/>
            <a:ext cx="216502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良品の箱を集まって、バーコードを読取り、システムに更新する。品マスタ・箱マ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の設定した数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量よ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り箱ごとの数量（デフォルト）を計算する。必要において（未満の箱）ハンディで実際数量を入力する。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未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満の箱から満箱までの変換機能がある。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機能で、箱数・数量単位で管理・表示する（画面のｻﾝﾌﾟﾙを参照）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0" name="TextBox 133"/>
          <p:cNvSpPr txBox="1">
            <a:spLocks noChangeArrowheads="1"/>
          </p:cNvSpPr>
          <p:nvPr/>
        </p:nvSpPr>
        <p:spPr bwMode="auto">
          <a:xfrm>
            <a:off x="352070" y="3000452"/>
            <a:ext cx="155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ｻﾝﾌﾟﾙ品・ゴミについては、システムに管理しない。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1" name="Picture 180" descr="PC sm"/>
          <p:cNvPicPr>
            <a:picLocks noChangeAspect="1" noChangeArrowheads="1"/>
          </p:cNvPicPr>
          <p:nvPr/>
        </p:nvPicPr>
        <p:blipFill>
          <a:blip r:embed="rId10" cstate="print">
            <a:extLst/>
          </a:blip>
          <a:srcRect/>
          <a:stretch>
            <a:fillRect/>
          </a:stretch>
        </p:blipFill>
        <p:spPr bwMode="auto">
          <a:xfrm flipH="1">
            <a:off x="6270988" y="5517232"/>
            <a:ext cx="452201" cy="51718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/>
        </p:spPr>
      </p:pic>
      <p:sp>
        <p:nvSpPr>
          <p:cNvPr id="184" name="Rounded Rectangle 183"/>
          <p:cNvSpPr/>
          <p:nvPr/>
        </p:nvSpPr>
        <p:spPr>
          <a:xfrm>
            <a:off x="7995289" y="5603701"/>
            <a:ext cx="1008112" cy="3455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PRONES</a:t>
            </a:r>
            <a:endParaRPr 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5" name="TextBox 133"/>
          <p:cNvSpPr txBox="1">
            <a:spLocks noChangeArrowheads="1"/>
          </p:cNvSpPr>
          <p:nvPr/>
        </p:nvSpPr>
        <p:spPr bwMode="auto">
          <a:xfrm>
            <a:off x="5994202" y="6021288"/>
            <a:ext cx="9540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一覧照会機能</a:t>
            </a:r>
          </a:p>
        </p:txBody>
      </p:sp>
      <p:sp>
        <p:nvSpPr>
          <p:cNvPr id="186" name="TextBox 133"/>
          <p:cNvSpPr txBox="1">
            <a:spLocks noChangeArrowheads="1"/>
          </p:cNvSpPr>
          <p:nvPr/>
        </p:nvSpPr>
        <p:spPr bwMode="auto">
          <a:xfrm>
            <a:off x="6869125" y="6165304"/>
            <a:ext cx="2095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画面に、デ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タを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選択して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PRONES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連携す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る（生産数量・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（良品・不良品）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87" name="Straight Arrow Connector 186"/>
          <p:cNvCxnSpPr>
            <a:stCxn id="181" idx="1"/>
            <a:endCxn id="184" idx="1"/>
          </p:cNvCxnSpPr>
          <p:nvPr/>
        </p:nvCxnSpPr>
        <p:spPr>
          <a:xfrm>
            <a:off x="6723189" y="5775826"/>
            <a:ext cx="1272100" cy="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Down Arrow 1053"/>
          <p:cNvSpPr/>
          <p:nvPr/>
        </p:nvSpPr>
        <p:spPr>
          <a:xfrm>
            <a:off x="7236296" y="4894477"/>
            <a:ext cx="288032" cy="5168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9552" y="54868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品目情報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126876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支給</a:t>
            </a:r>
            <a:r>
              <a:rPr kumimoji="1" lang="ja-JP" altLang="en-US" dirty="0" smtClean="0"/>
              <a:t>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15048" y="2564904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完成入庫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PRONES</a:t>
            </a:r>
            <a:r>
              <a:rPr kumimoji="1" lang="ja-JP" altLang="en-US" dirty="0" smtClean="0"/>
              <a:t>上の検査入力の完了）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15048" y="386104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移動先（在庫移動入力にて移動）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843808" y="126876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W100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864408" y="256490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W900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831280" y="386104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W830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860032" y="1556792"/>
            <a:ext cx="3744416" cy="5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製造実績入力をすると必ずシステムで定められた検査倉庫にいく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870104" y="188522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W990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27584" y="193324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検査倉庫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9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08716"/>
              </p:ext>
            </p:extLst>
          </p:nvPr>
        </p:nvGraphicFramePr>
        <p:xfrm>
          <a:off x="35496" y="260647"/>
          <a:ext cx="900099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11"/>
                <a:gridCol w="752641"/>
                <a:gridCol w="684309"/>
                <a:gridCol w="1221295"/>
                <a:gridCol w="1256842"/>
                <a:gridCol w="1256842"/>
                <a:gridCol w="1173053"/>
                <a:gridCol w="1173053"/>
                <a:gridCol w="1173053"/>
              </a:tblGrid>
              <a:tr h="31318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場所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箱の回収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W/H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製造実績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ｼﾌﾄ終了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ｼﾌﾄ終了時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製造実績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ｵｰﾀﾞｰ終了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ｵｰﾀﾞｰ終了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検査実績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QC)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検査実績</a:t>
                      </a:r>
                      <a:endParaRPr kumimoji="1"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W990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完成入庫</a:t>
                      </a:r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未検査品含</a:t>
                      </a:r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W900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未検査品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箱の入数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有の場合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未検査数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W830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箱の入数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無の場合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箱の入数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有の場合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9902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ＰＲＯＮＥＳ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検査実績</a:t>
                      </a:r>
                      <a:endParaRPr kumimoji="1"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W990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完成入庫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W900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W830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lang="ja-JP" altLang="en-US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の良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品数</a:t>
                      </a:r>
                      <a:endParaRPr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lang="ja-JP" altLang="en-US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の良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品数</a:t>
                      </a:r>
                      <a:endParaRPr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9902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の不良品数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の不良品数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3568" y="728700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受入担当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33265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W/H</a:t>
            </a:r>
            <a:r>
              <a:rPr kumimoji="1" lang="ja-JP" altLang="en-US" dirty="0" smtClean="0"/>
              <a:t>回収時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80882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ｼﾌﾄ終了時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458112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ｼﾌﾄ終了後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時間ほど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23842" y="728700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箱に貼られたｵｰﾀﾞｰ№のﾊﾞｰｺｰﾄﾞをｽｷｬﾝする。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全箱をｽｷｬﾝする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2200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>
                <a:solidFill>
                  <a:schemeClr val="tx1"/>
                </a:solidFill>
              </a:rPr>
              <a:t>QC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740352" y="188640"/>
            <a:ext cx="129446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48" y="692696"/>
            <a:ext cx="1259632" cy="97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良品倉庫</a:t>
            </a:r>
            <a:r>
              <a:rPr lang="en-US" altLang="ja-JP" sz="1400" dirty="0" smtClean="0">
                <a:solidFill>
                  <a:schemeClr val="tx1"/>
                </a:solidFill>
              </a:rPr>
              <a:t>(W830)</a:t>
            </a:r>
            <a:r>
              <a:rPr lang="ja-JP" altLang="en-US" sz="1400" dirty="0" smtClean="0">
                <a:solidFill>
                  <a:schemeClr val="tx1"/>
                </a:solidFill>
              </a:rPr>
              <a:t>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72200" y="692696"/>
            <a:ext cx="1259632" cy="97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未検査数として数量ｶｳﾝﾄ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740352" y="692696"/>
            <a:ext cx="1294466" cy="97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未検査数として数量ｶｳﾝﾄ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3568" y="2163322"/>
            <a:ext cx="1440160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ﾓｰﾙﾄﾞ担当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339752" y="2163321"/>
            <a:ext cx="2520280" cy="111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成形機のｶｳﾝﾄ数を登録する</a:t>
            </a:r>
            <a:endParaRPr kumimoji="1"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4048" y="2163321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検査実績（</a:t>
            </a:r>
            <a:r>
              <a:rPr lang="en-US" altLang="ja-JP" sz="1400" dirty="0" smtClean="0">
                <a:solidFill>
                  <a:schemeClr val="tx1"/>
                </a:solidFill>
              </a:rPr>
              <a:t>W990</a:t>
            </a:r>
            <a:r>
              <a:rPr lang="ja-JP" altLang="en-US" sz="1400" dirty="0" smtClean="0">
                <a:solidFill>
                  <a:schemeClr val="tx1"/>
                </a:solidFill>
              </a:rPr>
              <a:t>）及び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完成入庫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(W900)</a:t>
            </a:r>
            <a:r>
              <a:rPr lang="ja-JP" altLang="en-US" sz="1400" dirty="0" smtClean="0">
                <a:solidFill>
                  <a:schemeClr val="tx1"/>
                </a:solidFill>
              </a:rPr>
              <a:t>として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数量</a:t>
            </a:r>
            <a:r>
              <a:rPr lang="ja-JP" altLang="en-US" sz="1400" dirty="0">
                <a:solidFill>
                  <a:schemeClr val="tx1"/>
                </a:solidFill>
              </a:rPr>
              <a:t>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72200" y="2163321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40352" y="2163321"/>
            <a:ext cx="1294466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3568" y="338745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QC</a:t>
            </a:r>
          </a:p>
          <a:p>
            <a:pPr algn="ctr"/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39752" y="3387458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不良数を登録する</a:t>
            </a:r>
            <a:endParaRPr kumimoji="1"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004048" y="3351453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不良数</a:t>
            </a:r>
            <a:r>
              <a:rPr lang="en-US" altLang="ja-JP" sz="1400" dirty="0" smtClean="0">
                <a:solidFill>
                  <a:schemeClr val="tx1"/>
                </a:solidFill>
              </a:rPr>
              <a:t>(9902)</a:t>
            </a:r>
            <a:r>
              <a:rPr lang="ja-JP" altLang="en-US" sz="1400" dirty="0" smtClean="0">
                <a:solidFill>
                  <a:schemeClr val="tx1"/>
                </a:solidFill>
              </a:rPr>
              <a:t>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372200" y="3351453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740352" y="3351453"/>
            <a:ext cx="1294466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83568" y="5013176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r>
              <a:rPr kumimoji="1" lang="ja-JP" altLang="en-US" dirty="0" smtClean="0"/>
              <a:t>ｼｽﾃﾑ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39752" y="5013176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/>
              <a:t>HHT</a:t>
            </a:r>
            <a:r>
              <a:rPr kumimoji="1" lang="ja-JP" altLang="en-US" sz="1600" dirty="0" smtClean="0"/>
              <a:t>側の製造数、良品倉庫の数量、不良数を見て、シフト毎の実績を計上して良いかを判断し、</a:t>
            </a:r>
            <a:r>
              <a:rPr kumimoji="1" lang="en-US" altLang="ja-JP" sz="1600" dirty="0" smtClean="0"/>
              <a:t>OK</a:t>
            </a:r>
            <a:r>
              <a:rPr kumimoji="1" lang="ja-JP" altLang="en-US" sz="1600" dirty="0" smtClean="0"/>
              <a:t>なら</a:t>
            </a:r>
            <a:r>
              <a:rPr kumimoji="1" lang="en-US" altLang="ja-JP" sz="1600" dirty="0" smtClean="0"/>
              <a:t>PRONES</a:t>
            </a:r>
            <a:r>
              <a:rPr kumimoji="1" lang="ja-JP" altLang="en-US" sz="1600" dirty="0" smtClean="0"/>
              <a:t>に連携する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04048" y="5013176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PRONES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372200" y="5013176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740352" y="5013176"/>
            <a:ext cx="1294466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3528" y="404664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ｵｰﾀﾞｰ終了時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176972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ｵｰﾀﾞｰ終了後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時間ほど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2200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>
                <a:solidFill>
                  <a:schemeClr val="tx1"/>
                </a:solidFill>
              </a:rPr>
              <a:t>QC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740352" y="188640"/>
            <a:ext cx="1267170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3568" y="759166"/>
            <a:ext cx="1440160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ﾓｰﾙﾄﾞ担当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339752" y="759165"/>
            <a:ext cx="2520280" cy="111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/>
              <a:t>成</a:t>
            </a:r>
            <a:r>
              <a:rPr lang="ja-JP" altLang="en-US" sz="1600" dirty="0"/>
              <a:t>形機のｶｳﾝﾄ数を登録す</a:t>
            </a:r>
            <a:r>
              <a:rPr lang="ja-JP" altLang="en-US" sz="1600" dirty="0" smtClean="0"/>
              <a:t>る（まだｶｳﾝﾄしない分）</a:t>
            </a:r>
            <a:endParaRPr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4048" y="759165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検査実績（</a:t>
            </a:r>
            <a:r>
              <a:rPr lang="en-US" altLang="ja-JP" sz="1400">
                <a:solidFill>
                  <a:schemeClr val="tx1"/>
                </a:solidFill>
              </a:rPr>
              <a:t>W990</a:t>
            </a:r>
            <a:r>
              <a:rPr lang="ja-JP" altLang="en-US" sz="1400">
                <a:solidFill>
                  <a:schemeClr val="tx1"/>
                </a:solidFill>
              </a:rPr>
              <a:t>）及び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完成入庫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</a:rPr>
              <a:t>(W900)</a:t>
            </a:r>
            <a:r>
              <a:rPr lang="ja-JP" altLang="en-US" sz="1400">
                <a:solidFill>
                  <a:schemeClr val="tx1"/>
                </a:solidFill>
              </a:rPr>
              <a:t>として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72200" y="759165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40352" y="759165"/>
            <a:ext cx="1267170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3568" y="198330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QC</a:t>
            </a:r>
          </a:p>
          <a:p>
            <a:pPr algn="ctr"/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39752" y="1983302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/>
              <a:t>不</a:t>
            </a:r>
            <a:r>
              <a:rPr lang="ja-JP" altLang="en-US" sz="1600" dirty="0"/>
              <a:t>良数を登録す</a:t>
            </a:r>
            <a:r>
              <a:rPr lang="ja-JP" altLang="en-US" sz="1600" dirty="0" smtClean="0"/>
              <a:t>る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（</a:t>
            </a:r>
            <a:r>
              <a:rPr lang="ja-JP" altLang="en-US" sz="1600" dirty="0"/>
              <a:t>ま</a:t>
            </a:r>
            <a:r>
              <a:rPr lang="ja-JP" altLang="en-US" sz="1600" dirty="0" smtClean="0"/>
              <a:t>だｶｳﾝﾄし</a:t>
            </a:r>
            <a:r>
              <a:rPr lang="ja-JP" altLang="en-US" sz="1600" dirty="0"/>
              <a:t>な</a:t>
            </a:r>
            <a:r>
              <a:rPr lang="ja-JP" altLang="en-US" sz="1600" dirty="0" smtClean="0"/>
              <a:t>い分）</a:t>
            </a:r>
            <a:endParaRPr kumimoji="1"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004048" y="1947297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不良数</a:t>
            </a:r>
            <a:r>
              <a:rPr lang="en-US" altLang="ja-JP" sz="1400">
                <a:solidFill>
                  <a:schemeClr val="tx1"/>
                </a:solidFill>
              </a:rPr>
              <a:t>(9902)</a:t>
            </a:r>
            <a:r>
              <a:rPr lang="ja-JP" altLang="en-US" sz="1400">
                <a:solidFill>
                  <a:schemeClr val="tx1"/>
                </a:solidFill>
              </a:rPr>
              <a:t>として数量ｶｳﾝﾄ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372200" y="1947297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同左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740352" y="1947297"/>
            <a:ext cx="1267170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同左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83568" y="3609020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r>
              <a:rPr kumimoji="1" lang="ja-JP" altLang="en-US" dirty="0" smtClean="0"/>
              <a:t>ｼｽﾃﾑ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39752" y="3609020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HHT</a:t>
            </a:r>
            <a:r>
              <a:rPr lang="ja-JP" altLang="en-US" sz="1600" dirty="0"/>
              <a:t>側の製造数、良品倉庫の数量、不良数を見て</a:t>
            </a:r>
            <a:r>
              <a:rPr lang="ja-JP" altLang="en-US" sz="1600" dirty="0" smtClean="0"/>
              <a:t>、</a:t>
            </a:r>
            <a:r>
              <a:rPr lang="ja-JP" altLang="en-US" sz="1600" dirty="0"/>
              <a:t>ｵｰﾀﾞｰ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実</a:t>
            </a:r>
            <a:r>
              <a:rPr lang="ja-JP" altLang="en-US" sz="1600" dirty="0" smtClean="0"/>
              <a:t>績（未連携分）を</a:t>
            </a:r>
            <a:r>
              <a:rPr lang="ja-JP" altLang="en-US" sz="1600" dirty="0"/>
              <a:t>計上して良いかを判断し、</a:t>
            </a:r>
            <a:r>
              <a:rPr lang="en-US" altLang="ja-JP" sz="1600" dirty="0"/>
              <a:t>OK</a:t>
            </a:r>
            <a:r>
              <a:rPr lang="ja-JP" altLang="en-US" sz="1600" dirty="0"/>
              <a:t>なら</a:t>
            </a:r>
            <a:r>
              <a:rPr lang="en-US" altLang="ja-JP" sz="1600" dirty="0"/>
              <a:t>PRONES</a:t>
            </a:r>
            <a:r>
              <a:rPr lang="ja-JP" altLang="en-US" sz="1600" dirty="0"/>
              <a:t>に連携する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04048" y="3609020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PRONES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372200" y="3609020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740352" y="3609020"/>
            <a:ext cx="1267170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23528" y="494116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ｵﾌﾗｲﾝ</a:t>
            </a:r>
            <a:r>
              <a:rPr kumimoji="1" lang="en-US" altLang="ja-JP" dirty="0" smtClean="0"/>
              <a:t>QC</a:t>
            </a:r>
            <a:r>
              <a:rPr kumimoji="1" lang="ja-JP" altLang="en-US" dirty="0" smtClean="0"/>
              <a:t>実績完了時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83568" y="5301208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ｵﾌﾗｲﾝ</a:t>
            </a:r>
            <a:r>
              <a:rPr kumimoji="1" lang="en-US" altLang="ja-JP" dirty="0" smtClean="0"/>
              <a:t>QC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39752" y="5301208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箱に貼られたｵｰﾀﾞｰ№のﾊﾞｰｺｰﾄﾞをｽｷｬ</a:t>
            </a:r>
            <a:r>
              <a:rPr lang="ja-JP" altLang="en-US" sz="1400" dirty="0" smtClean="0"/>
              <a:t>ﾝして</a:t>
            </a:r>
            <a:r>
              <a:rPr lang="en-US" altLang="ja-JP" sz="1400" dirty="0" smtClean="0"/>
              <a:t>HHT</a:t>
            </a:r>
            <a:r>
              <a:rPr lang="ja-JP" altLang="en-US" sz="1400" dirty="0" smtClean="0"/>
              <a:t>システムに更新する（</a:t>
            </a:r>
            <a:r>
              <a:rPr lang="ja-JP" altLang="en-US" sz="1400" dirty="0"/>
              <a:t>不</a:t>
            </a:r>
            <a:r>
              <a:rPr lang="ja-JP" altLang="en-US" sz="1400" dirty="0" smtClean="0"/>
              <a:t>良品があれば、</a:t>
            </a:r>
            <a:r>
              <a:rPr lang="ja-JP" altLang="en-US" sz="1400" dirty="0"/>
              <a:t>不良</a:t>
            </a:r>
            <a:r>
              <a:rPr lang="ja-JP" altLang="en-US" sz="1400" dirty="0" smtClean="0"/>
              <a:t>数も更新する）</a:t>
            </a:r>
            <a:endParaRPr lang="en-US" altLang="ja-JP" sz="1400" dirty="0" smtClean="0"/>
          </a:p>
          <a:p>
            <a:r>
              <a:rPr lang="ja-JP" altLang="en-US" sz="1400" dirty="0" smtClean="0"/>
              <a:t>また、上記のと同じ</a:t>
            </a:r>
            <a:r>
              <a:rPr lang="en-US" altLang="ja-JP" sz="1400" dirty="0" smtClean="0"/>
              <a:t>PRONES</a:t>
            </a:r>
            <a:r>
              <a:rPr lang="ja-JP" altLang="en-US" sz="1400" dirty="0" smtClean="0"/>
              <a:t>に連携する。</a:t>
            </a:r>
            <a:endParaRPr lang="en-US" altLang="ja-JP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5004048" y="5301208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372200" y="5301208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740352" y="5301208"/>
            <a:ext cx="1267170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300" dirty="0" smtClean="0">
                <a:solidFill>
                  <a:schemeClr val="tx1"/>
                </a:solidFill>
              </a:rPr>
              <a:t>HHT</a:t>
            </a:r>
            <a:r>
              <a:rPr lang="ja-JP" altLang="en-US" sz="1300" dirty="0" smtClean="0">
                <a:solidFill>
                  <a:schemeClr val="tx1"/>
                </a:solidFill>
              </a:rPr>
              <a:t>システムに</a:t>
            </a:r>
            <a:r>
              <a:rPr lang="ja-JP" altLang="en-US" sz="1300" dirty="0">
                <a:solidFill>
                  <a:schemeClr val="tx1"/>
                </a:solidFill>
              </a:rPr>
              <a:t>良品倉庫</a:t>
            </a:r>
            <a:r>
              <a:rPr lang="en-US" altLang="ja-JP" sz="1300" dirty="0">
                <a:solidFill>
                  <a:schemeClr val="tx1"/>
                </a:solidFill>
              </a:rPr>
              <a:t>(W830</a:t>
            </a:r>
            <a:r>
              <a:rPr lang="en-US" altLang="ja-JP" sz="1300" dirty="0" smtClean="0">
                <a:solidFill>
                  <a:schemeClr val="tx1"/>
                </a:solidFill>
              </a:rPr>
              <a:t>)</a:t>
            </a:r>
            <a:r>
              <a:rPr lang="ja-JP" altLang="en-US" sz="1300" dirty="0">
                <a:solidFill>
                  <a:schemeClr val="tx1"/>
                </a:solidFill>
              </a:rPr>
              <a:t>・不</a:t>
            </a:r>
            <a:r>
              <a:rPr lang="ja-JP" altLang="en-US" sz="1300" dirty="0" smtClean="0">
                <a:solidFill>
                  <a:schemeClr val="tx1"/>
                </a:solidFill>
              </a:rPr>
              <a:t>良</a:t>
            </a:r>
            <a:r>
              <a:rPr lang="ja-JP" altLang="en-US" sz="1300" dirty="0">
                <a:solidFill>
                  <a:schemeClr val="tx1"/>
                </a:solidFill>
              </a:rPr>
              <a:t>品倉</a:t>
            </a:r>
            <a:r>
              <a:rPr lang="ja-JP" altLang="en-US" sz="1300" dirty="0" smtClean="0">
                <a:solidFill>
                  <a:schemeClr val="tx1"/>
                </a:solidFill>
              </a:rPr>
              <a:t>庫（</a:t>
            </a:r>
            <a:r>
              <a:rPr lang="en-US" altLang="ja-JP" sz="1300" dirty="0" smtClean="0">
                <a:solidFill>
                  <a:schemeClr val="tx1"/>
                </a:solidFill>
              </a:rPr>
              <a:t>9902</a:t>
            </a:r>
            <a:r>
              <a:rPr lang="ja-JP" altLang="en-US" sz="1300" dirty="0" smtClean="0">
                <a:solidFill>
                  <a:schemeClr val="tx1"/>
                </a:solidFill>
              </a:rPr>
              <a:t>）と</a:t>
            </a:r>
            <a:r>
              <a:rPr lang="ja-JP" altLang="en-US" sz="1300" dirty="0">
                <a:solidFill>
                  <a:schemeClr val="tx1"/>
                </a:solidFill>
              </a:rPr>
              <a:t>して数量ｶｳﾝ</a:t>
            </a:r>
            <a:r>
              <a:rPr lang="ja-JP" altLang="en-US" sz="1300" dirty="0" smtClean="0">
                <a:solidFill>
                  <a:schemeClr val="tx1"/>
                </a:solidFill>
              </a:rPr>
              <a:t>ﾄ</a:t>
            </a:r>
            <a:endParaRPr lang="en-US" altLang="ja-JP" sz="1300" dirty="0" smtClean="0">
              <a:solidFill>
                <a:schemeClr val="tx1"/>
              </a:solidFill>
            </a:endParaRPr>
          </a:p>
          <a:p>
            <a:r>
              <a:rPr lang="en-US" altLang="ja-JP" sz="1300" dirty="0" smtClean="0">
                <a:solidFill>
                  <a:schemeClr val="tx1"/>
                </a:solidFill>
              </a:rPr>
              <a:t>PRONES</a:t>
            </a:r>
          </a:p>
        </p:txBody>
      </p:sp>
    </p:spTree>
    <p:extLst>
      <p:ext uri="{BB962C8B-B14F-4D97-AF65-F5344CB8AC3E}">
        <p14:creationId xmlns:p14="http://schemas.microsoft.com/office/powerpoint/2010/main" val="1683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1492</Words>
  <Application>Microsoft Office PowerPoint</Application>
  <PresentationFormat>On-screen Show (4:3)</PresentationFormat>
  <Paragraphs>171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三谷産業株式会社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まつしま ただゆき</dc:creator>
  <cp:lastModifiedBy>Mr. Ta Phuong Minh</cp:lastModifiedBy>
  <cp:revision>75</cp:revision>
  <cp:lastPrinted>2016-02-01T08:58:06Z</cp:lastPrinted>
  <dcterms:created xsi:type="dcterms:W3CDTF">2016-02-01T07:36:12Z</dcterms:created>
  <dcterms:modified xsi:type="dcterms:W3CDTF">2016-03-07T10:03:52Z</dcterms:modified>
</cp:coreProperties>
</file>