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sldIdLst>
    <p:sldId id="272" r:id="rId3"/>
    <p:sldId id="273" r:id="rId4"/>
    <p:sldId id="274" r:id="rId5"/>
    <p:sldId id="275" r:id="rId6"/>
    <p:sldId id="276" r:id="rId7"/>
    <p:sldId id="281" r:id="rId8"/>
    <p:sldId id="282" r:id="rId9"/>
    <p:sldId id="280" r:id="rId10"/>
    <p:sldId id="283" r:id="rId11"/>
    <p:sldId id="278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6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10/7/2016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: Java / .NET</a:t>
            </a:r>
            <a:endParaRPr lang="en-US" dirty="0"/>
          </a:p>
          <a:p>
            <a:r>
              <a:rPr lang="en-US" dirty="0" smtClean="0"/>
              <a:t>Database: </a:t>
            </a:r>
            <a:r>
              <a:rPr lang="en-US" dirty="0" err="1" smtClean="0"/>
              <a:t>Postgre</a:t>
            </a:r>
            <a:r>
              <a:rPr lang="en-US" dirty="0" smtClean="0"/>
              <a:t> / MySQL / </a:t>
            </a:r>
            <a:r>
              <a:rPr lang="en-US" dirty="0" err="1" smtClean="0"/>
              <a:t>SQLServer</a:t>
            </a:r>
            <a:endParaRPr lang="en-US" dirty="0"/>
          </a:p>
          <a:p>
            <a:r>
              <a:rPr lang="en-US" dirty="0" err="1" smtClean="0"/>
              <a:t>WebServer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Suy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nghĩ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thương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PE </a:t>
            </a:r>
            <a:r>
              <a:rPr lang="en-US" dirty="0" err="1" smtClean="0"/>
              <a:t>Addon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PowerEgg</a:t>
            </a:r>
            <a:r>
              <a:rPr lang="en-US" dirty="0" smtClean="0"/>
              <a:t>: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apply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apply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PowerEgg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PowerEgg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apply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/>
              <a:t>1: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2: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working </a:t>
            </a:r>
            <a:r>
              <a:rPr lang="en-US" dirty="0" smtClean="0"/>
              <a:t>report</a:t>
            </a:r>
          </a:p>
          <a:p>
            <a:pPr marL="0" indent="0">
              <a:buNone/>
            </a:pPr>
            <a:r>
              <a:rPr lang="en-US" dirty="0" smtClean="0"/>
              <a:t>		  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 smtClean="0"/>
          </a:p>
          <a:p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3: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bug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ty,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, skill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task,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task</a:t>
            </a:r>
          </a:p>
          <a:p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ở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(Excel, PE </a:t>
            </a:r>
            <a:r>
              <a:rPr lang="en-US" dirty="0" err="1" smtClean="0"/>
              <a:t>kintai</a:t>
            </a:r>
            <a:r>
              <a:rPr lang="en-US" dirty="0" smtClean="0"/>
              <a:t>..)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,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từng</a:t>
            </a:r>
            <a:r>
              <a:rPr lang="en-US" dirty="0" smtClean="0"/>
              <a:t> task, hay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bug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tool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,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PM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-&gt;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nhăn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working report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smtClean="0"/>
              <a:t>bug</a:t>
            </a:r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anken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/ import / </a:t>
            </a:r>
            <a:r>
              <a:rPr lang="en-US" dirty="0" err="1" smtClean="0"/>
              <a:t>xuất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anken</a:t>
            </a:r>
            <a:endParaRPr lang="en-US" dirty="0" smtClean="0"/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(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 smtClean="0"/>
              <a:t>khứ</a:t>
            </a:r>
            <a:r>
              <a:rPr lang="en-US" dirty="0" smtClean="0"/>
              <a:t>…)</a:t>
            </a:r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(apply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PowerEgg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task</a:t>
            </a:r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/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schedule,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schedule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từng</a:t>
            </a:r>
            <a:r>
              <a:rPr lang="en-US" dirty="0" smtClean="0"/>
              <a:t> task…)</a:t>
            </a:r>
            <a:endParaRPr lang="en-US" dirty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working report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task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working report (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C, E, M, P..)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bug (</a:t>
            </a:r>
            <a:r>
              <a:rPr lang="en-US" altLang="ja-JP" dirty="0" smtClean="0"/>
              <a:t>※ </a:t>
            </a:r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WebDB</a:t>
            </a:r>
            <a:r>
              <a:rPr lang="en-US" altLang="ja-JP" dirty="0" smtClean="0"/>
              <a:t>?)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bug</a:t>
            </a:r>
          </a:p>
          <a:p>
            <a:pPr lvl="1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bug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Q&amp;A…),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, output…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smtClean="0"/>
              <a:t>Check working report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9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27"/>
          <p:cNvSpPr>
            <a:spLocks noChangeArrowheads="1"/>
          </p:cNvSpPr>
          <p:nvPr/>
        </p:nvSpPr>
        <p:spPr bwMode="auto">
          <a:xfrm>
            <a:off x="1558925" y="1277939"/>
            <a:ext cx="1404938" cy="784225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27432" bIns="0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endParaRPr lang="ja-JP" altLang="en-US" sz="11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lang="ja-JP" altLang="en-US" sz="110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お客さまの要件</a:t>
            </a:r>
          </a:p>
        </p:txBody>
      </p:sp>
      <p:sp>
        <p:nvSpPr>
          <p:cNvPr id="4100" name="AutoShape 56"/>
          <p:cNvSpPr>
            <a:spLocks noChangeArrowheads="1"/>
          </p:cNvSpPr>
          <p:nvPr/>
        </p:nvSpPr>
        <p:spPr bwMode="auto">
          <a:xfrm>
            <a:off x="3143251" y="1362075"/>
            <a:ext cx="1223963" cy="609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①案件・プロジェクト管理（リスト・入力）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01" name="AutoShape 56"/>
          <p:cNvSpPr>
            <a:spLocks noChangeArrowheads="1"/>
          </p:cNvSpPr>
          <p:nvPr/>
        </p:nvSpPr>
        <p:spPr bwMode="auto">
          <a:xfrm>
            <a:off x="4583113" y="1370013"/>
            <a:ext cx="1225550" cy="6080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②案件明細（</a:t>
            </a:r>
            <a:r>
              <a:rPr lang="en-US" altLang="ja-JP" sz="1000" b="1">
                <a:latin typeface="HG丸ｺﾞｼｯｸM-PRO" pitchFamily="50" charset="-128"/>
                <a:ea typeface="HGP創英角ｺﾞｼｯｸUB" pitchFamily="50" charset="-128"/>
              </a:rPr>
              <a:t>SE</a:t>
            </a:r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見積リストの入力・取込み）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02" name="AutoShape 15"/>
          <p:cNvSpPr>
            <a:spLocks noChangeArrowheads="1"/>
          </p:cNvSpPr>
          <p:nvPr/>
        </p:nvSpPr>
        <p:spPr bwMode="auto">
          <a:xfrm>
            <a:off x="6137275" y="1039813"/>
            <a:ext cx="947738" cy="373062"/>
          </a:xfrm>
          <a:prstGeom prst="flowChartDocumen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27432" bIns="0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作業一覧</a:t>
            </a:r>
            <a:endParaRPr lang="ja-JP" altLang="en-US" sz="11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03" name="AutoShape 15"/>
          <p:cNvSpPr>
            <a:spLocks noChangeArrowheads="1"/>
          </p:cNvSpPr>
          <p:nvPr/>
        </p:nvSpPr>
        <p:spPr bwMode="auto">
          <a:xfrm>
            <a:off x="7751764" y="1276351"/>
            <a:ext cx="947737" cy="423863"/>
          </a:xfrm>
          <a:prstGeom prst="flowChartDocumen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27432" bIns="0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見積書</a:t>
            </a:r>
            <a:endParaRPr lang="ja-JP" altLang="en-US" sz="11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6021389" y="1827214"/>
            <a:ext cx="1189037" cy="377825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r>
              <a:rPr lang="ja-JP" altLang="en-US" sz="1200"/>
              <a:t>社内で検討会</a:t>
            </a:r>
            <a:endParaRPr lang="en-US" altLang="en-US" sz="1200"/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7740650" y="1827214"/>
            <a:ext cx="947738" cy="377825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r>
              <a:rPr lang="en-US" altLang="ja-JP" sz="1200"/>
              <a:t>PE</a:t>
            </a:r>
            <a:r>
              <a:rPr lang="ja-JP" altLang="en-US" sz="1200"/>
              <a:t>に稟議</a:t>
            </a:r>
            <a:endParaRPr lang="en-US" altLang="en-US" sz="1200"/>
          </a:p>
        </p:txBody>
      </p:sp>
      <p:cxnSp>
        <p:nvCxnSpPr>
          <p:cNvPr id="4106" name="AutoShape 120"/>
          <p:cNvCxnSpPr>
            <a:cxnSpLocks noChangeShapeType="1"/>
            <a:stCxn id="4101" idx="3"/>
            <a:endCxn id="4102" idx="1"/>
          </p:cNvCxnSpPr>
          <p:nvPr/>
        </p:nvCxnSpPr>
        <p:spPr bwMode="auto">
          <a:xfrm flipV="1">
            <a:off x="5808663" y="1226344"/>
            <a:ext cx="328612" cy="447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7" name="AutoShape 120"/>
          <p:cNvCxnSpPr>
            <a:cxnSpLocks noChangeShapeType="1"/>
            <a:stCxn id="4101" idx="3"/>
            <a:endCxn id="4103" idx="1"/>
          </p:cNvCxnSpPr>
          <p:nvPr/>
        </p:nvCxnSpPr>
        <p:spPr bwMode="auto">
          <a:xfrm flipV="1">
            <a:off x="5808663" y="1488283"/>
            <a:ext cx="1943101" cy="18573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AutoShape 30"/>
          <p:cNvCxnSpPr>
            <a:cxnSpLocks noChangeShapeType="1"/>
            <a:stCxn id="4102" idx="2"/>
            <a:endCxn id="4104" idx="0"/>
          </p:cNvCxnSpPr>
          <p:nvPr/>
        </p:nvCxnSpPr>
        <p:spPr bwMode="auto">
          <a:xfrm>
            <a:off x="6611144" y="1388211"/>
            <a:ext cx="4764" cy="43900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AutoShape 30"/>
          <p:cNvCxnSpPr>
            <a:cxnSpLocks noChangeShapeType="1"/>
            <a:stCxn id="4103" idx="2"/>
            <a:endCxn id="4105" idx="0"/>
          </p:cNvCxnSpPr>
          <p:nvPr/>
        </p:nvCxnSpPr>
        <p:spPr bwMode="auto">
          <a:xfrm flipH="1">
            <a:off x="8214519" y="1672192"/>
            <a:ext cx="11114" cy="15502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30"/>
          <p:cNvCxnSpPr>
            <a:cxnSpLocks noChangeShapeType="1"/>
            <a:stCxn id="4104" idx="2"/>
          </p:cNvCxnSpPr>
          <p:nvPr/>
        </p:nvCxnSpPr>
        <p:spPr bwMode="auto">
          <a:xfrm rot="5400000">
            <a:off x="4329907" y="351632"/>
            <a:ext cx="433387" cy="41402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Rectangle 33"/>
          <p:cNvSpPr>
            <a:spLocks noChangeArrowheads="1"/>
          </p:cNvSpPr>
          <p:nvPr/>
        </p:nvSpPr>
        <p:spPr bwMode="auto">
          <a:xfrm>
            <a:off x="3165476" y="2297114"/>
            <a:ext cx="143351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お客様との議論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2" name="AutoShape 15"/>
          <p:cNvSpPr>
            <a:spLocks noChangeArrowheads="1"/>
          </p:cNvSpPr>
          <p:nvPr/>
        </p:nvSpPr>
        <p:spPr bwMode="auto">
          <a:xfrm>
            <a:off x="1592264" y="2192338"/>
            <a:ext cx="949325" cy="404812"/>
          </a:xfrm>
          <a:prstGeom prst="flowChartDocumen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27432" bIns="0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作業一覧</a:t>
            </a:r>
            <a:endParaRPr lang="ja-JP" altLang="en-US" sz="11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113" name="AutoShape 30"/>
          <p:cNvCxnSpPr>
            <a:cxnSpLocks noChangeShapeType="1"/>
            <a:stCxn id="4104" idx="3"/>
            <a:endCxn id="4105" idx="1"/>
          </p:cNvCxnSpPr>
          <p:nvPr/>
        </p:nvCxnSpPr>
        <p:spPr bwMode="auto">
          <a:xfrm>
            <a:off x="7210426" y="2016127"/>
            <a:ext cx="53022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30"/>
          <p:cNvCxnSpPr>
            <a:cxnSpLocks noChangeShapeType="1"/>
            <a:stCxn id="4105" idx="2"/>
          </p:cNvCxnSpPr>
          <p:nvPr/>
        </p:nvCxnSpPr>
        <p:spPr bwMode="auto">
          <a:xfrm rot="5400000">
            <a:off x="4870451" y="-314325"/>
            <a:ext cx="823912" cy="5862637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AutoShape 15"/>
          <p:cNvSpPr>
            <a:spLocks noChangeArrowheads="1"/>
          </p:cNvSpPr>
          <p:nvPr/>
        </p:nvSpPr>
        <p:spPr bwMode="auto">
          <a:xfrm>
            <a:off x="1577975" y="2679701"/>
            <a:ext cx="947738" cy="390525"/>
          </a:xfrm>
          <a:prstGeom prst="flowChartDocumen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27432" bIns="0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見積書</a:t>
            </a:r>
            <a:endParaRPr lang="ja-JP" altLang="en-US" sz="11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16" name="Rectangle 43"/>
          <p:cNvSpPr>
            <a:spLocks noChangeArrowheads="1"/>
          </p:cNvSpPr>
          <p:nvPr/>
        </p:nvSpPr>
        <p:spPr bwMode="auto">
          <a:xfrm>
            <a:off x="3143250" y="2698751"/>
            <a:ext cx="18732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お客様に見積書を送付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17" name="AutoShape 30"/>
          <p:cNvCxnSpPr>
            <a:cxnSpLocks noChangeShapeType="1"/>
            <a:stCxn id="4099" idx="3"/>
            <a:endCxn id="4100" idx="1"/>
          </p:cNvCxnSpPr>
          <p:nvPr/>
        </p:nvCxnSpPr>
        <p:spPr bwMode="auto">
          <a:xfrm flipV="1">
            <a:off x="2963863" y="1666875"/>
            <a:ext cx="179388" cy="31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30"/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4367214" y="1666875"/>
            <a:ext cx="215899" cy="71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9" name="AutoShape 56"/>
          <p:cNvSpPr>
            <a:spLocks noChangeArrowheads="1"/>
          </p:cNvSpPr>
          <p:nvPr/>
        </p:nvSpPr>
        <p:spPr bwMode="auto">
          <a:xfrm>
            <a:off x="8975726" y="1123950"/>
            <a:ext cx="1223963" cy="609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①案件・プロジェクト管理（リスト・入力）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20" name="Rectangle 52"/>
          <p:cNvSpPr>
            <a:spLocks noChangeArrowheads="1"/>
          </p:cNvSpPr>
          <p:nvPr/>
        </p:nvSpPr>
        <p:spPr bwMode="auto">
          <a:xfrm>
            <a:off x="8816975" y="1773239"/>
            <a:ext cx="16716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r>
              <a:rPr lang="ja-JP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案件→プロジェクトに変更（または、案件なしように変更）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21" name="AutoShape 30"/>
          <p:cNvCxnSpPr>
            <a:cxnSpLocks noChangeShapeType="1"/>
            <a:stCxn id="4105" idx="3"/>
            <a:endCxn id="4119" idx="1"/>
          </p:cNvCxnSpPr>
          <p:nvPr/>
        </p:nvCxnSpPr>
        <p:spPr bwMode="auto">
          <a:xfrm flipV="1">
            <a:off x="8688388" y="1428750"/>
            <a:ext cx="287338" cy="5873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2" name="AutoShape 56"/>
          <p:cNvSpPr>
            <a:spLocks noChangeArrowheads="1"/>
          </p:cNvSpPr>
          <p:nvPr/>
        </p:nvSpPr>
        <p:spPr bwMode="auto">
          <a:xfrm>
            <a:off x="8977313" y="2420938"/>
            <a:ext cx="1223962" cy="6080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③スケジュールを生成・入力・追加・修正・取込み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123" name="AutoShape 30"/>
          <p:cNvCxnSpPr>
            <a:cxnSpLocks noChangeShapeType="1"/>
            <a:stCxn id="4119" idx="2"/>
            <a:endCxn id="4122" idx="0"/>
          </p:cNvCxnSpPr>
          <p:nvPr/>
        </p:nvCxnSpPr>
        <p:spPr bwMode="auto">
          <a:xfrm>
            <a:off x="9587708" y="1733550"/>
            <a:ext cx="1586" cy="6873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4" name="AutoShape 120"/>
          <p:cNvCxnSpPr>
            <a:cxnSpLocks noChangeShapeType="1"/>
            <a:stCxn id="4102" idx="3"/>
            <a:endCxn id="4122" idx="1"/>
          </p:cNvCxnSpPr>
          <p:nvPr/>
        </p:nvCxnSpPr>
        <p:spPr bwMode="auto">
          <a:xfrm>
            <a:off x="7085013" y="1226344"/>
            <a:ext cx="1892300" cy="149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5" name="AutoShape 56"/>
          <p:cNvSpPr>
            <a:spLocks noChangeArrowheads="1"/>
          </p:cNvSpPr>
          <p:nvPr/>
        </p:nvSpPr>
        <p:spPr bwMode="auto">
          <a:xfrm>
            <a:off x="8966201" y="3284538"/>
            <a:ext cx="1223963" cy="609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④工程・社員などの所属リスト・妥当性チェック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126" name="AutoShape 30"/>
          <p:cNvCxnSpPr>
            <a:cxnSpLocks noChangeShapeType="1"/>
            <a:stCxn id="4122" idx="2"/>
            <a:endCxn id="4125" idx="0"/>
          </p:cNvCxnSpPr>
          <p:nvPr/>
        </p:nvCxnSpPr>
        <p:spPr bwMode="auto">
          <a:xfrm flipH="1">
            <a:off x="9578183" y="3028950"/>
            <a:ext cx="11111" cy="255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7" name="AutoShape 56"/>
          <p:cNvSpPr>
            <a:spLocks noChangeArrowheads="1"/>
          </p:cNvSpPr>
          <p:nvPr/>
        </p:nvSpPr>
        <p:spPr bwMode="auto">
          <a:xfrm>
            <a:off x="7608888" y="3284538"/>
            <a:ext cx="1223962" cy="609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⑤変更一覧の元に</a:t>
            </a:r>
            <a:r>
              <a:rPr lang="en-US" altLang="ja-JP" sz="1000" b="1">
                <a:latin typeface="HG丸ｺﾞｼｯｸM-PRO" pitchFamily="50" charset="-128"/>
                <a:ea typeface="HGP創英角ｺﾞｼｯｸUB" pitchFamily="50" charset="-128"/>
              </a:rPr>
              <a:t>,</a:t>
            </a:r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ｽｹｼﾞｭｰﾙを再作成・変更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28" name="AutoShape 15"/>
          <p:cNvSpPr>
            <a:spLocks noChangeArrowheads="1"/>
          </p:cNvSpPr>
          <p:nvPr/>
        </p:nvSpPr>
        <p:spPr bwMode="auto">
          <a:xfrm>
            <a:off x="1592264" y="3421063"/>
            <a:ext cx="949325" cy="457200"/>
          </a:xfrm>
          <a:prstGeom prst="flowChartDocumen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27432" bIns="0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作業変更</a:t>
            </a:r>
            <a:endParaRPr lang="ja-JP" altLang="en-US" sz="11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129" name="AutoShape 30"/>
          <p:cNvCxnSpPr>
            <a:cxnSpLocks noChangeShapeType="1"/>
            <a:stCxn id="4101" idx="2"/>
            <a:endCxn id="4104" idx="1"/>
          </p:cNvCxnSpPr>
          <p:nvPr/>
        </p:nvCxnSpPr>
        <p:spPr bwMode="auto">
          <a:xfrm>
            <a:off x="5195888" y="1978025"/>
            <a:ext cx="825501" cy="381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0" name="AutoShape 30"/>
          <p:cNvCxnSpPr>
            <a:cxnSpLocks noChangeShapeType="1"/>
            <a:stCxn id="4128" idx="3"/>
            <a:endCxn id="4101" idx="2"/>
          </p:cNvCxnSpPr>
          <p:nvPr/>
        </p:nvCxnSpPr>
        <p:spPr bwMode="auto">
          <a:xfrm flipV="1">
            <a:off x="2541588" y="1978025"/>
            <a:ext cx="2654300" cy="1671638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1" name="AutoShape 56"/>
          <p:cNvSpPr>
            <a:spLocks noChangeArrowheads="1"/>
          </p:cNvSpPr>
          <p:nvPr/>
        </p:nvSpPr>
        <p:spPr bwMode="auto">
          <a:xfrm>
            <a:off x="8966201" y="4148138"/>
            <a:ext cx="1223963" cy="609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⑥業務報告・作業日報入力（</a:t>
            </a:r>
            <a:r>
              <a:rPr lang="en-US" altLang="ja-JP" sz="1000" b="1">
                <a:latin typeface="HG丸ｺﾞｼｯｸM-PRO" pitchFamily="50" charset="-128"/>
                <a:ea typeface="HGP創英角ｺﾞｼｯｸUB" pitchFamily="50" charset="-128"/>
              </a:rPr>
              <a:t>Excel</a:t>
            </a:r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との連携もある）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32" name="AutoShape 56"/>
          <p:cNvSpPr>
            <a:spLocks noChangeArrowheads="1"/>
          </p:cNvSpPr>
          <p:nvPr/>
        </p:nvSpPr>
        <p:spPr bwMode="auto">
          <a:xfrm>
            <a:off x="7608888" y="4148138"/>
            <a:ext cx="1223962" cy="609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⑧</a:t>
            </a:r>
            <a:r>
              <a:rPr lang="en-US" altLang="ja-JP" sz="1000" b="1">
                <a:latin typeface="HG丸ｺﾞｼｯｸM-PRO" pitchFamily="50" charset="-128"/>
                <a:ea typeface="HGP創英角ｺﾞｼｯｸUB" pitchFamily="50" charset="-128"/>
              </a:rPr>
              <a:t>SE</a:t>
            </a:r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のバグ・</a:t>
            </a:r>
            <a:r>
              <a:rPr lang="en-US" altLang="ja-JP" sz="1000" b="1">
                <a:latin typeface="HG丸ｺﾞｼｯｸM-PRO" pitchFamily="50" charset="-128"/>
                <a:ea typeface="HGP創英角ｺﾞｼｯｸUB" pitchFamily="50" charset="-128"/>
              </a:rPr>
              <a:t>QA</a:t>
            </a:r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管理（入力、他のシステムより取込み）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33" name="AutoShape 56"/>
          <p:cNvSpPr>
            <a:spLocks noChangeArrowheads="1"/>
          </p:cNvSpPr>
          <p:nvPr/>
        </p:nvSpPr>
        <p:spPr bwMode="auto">
          <a:xfrm>
            <a:off x="8878889" y="5084763"/>
            <a:ext cx="1392237" cy="647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⑦プロジェクト全体進捗・プロジェクト明細進捗の参照・出荷確認・出荷状況参照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34" name="AutoShape 56"/>
          <p:cNvSpPr>
            <a:spLocks noChangeArrowheads="1"/>
          </p:cNvSpPr>
          <p:nvPr/>
        </p:nvSpPr>
        <p:spPr bwMode="auto">
          <a:xfrm>
            <a:off x="8966201" y="5876925"/>
            <a:ext cx="1223963" cy="609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ctr"/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⑨プロジェクト・社員・期間ごとの集計</a:t>
            </a:r>
            <a:endParaRPr lang="ja-JP" altLang="en-US" sz="100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135" name="Straight Connector 72"/>
          <p:cNvCxnSpPr>
            <a:cxnSpLocks noChangeShapeType="1"/>
          </p:cNvCxnSpPr>
          <p:nvPr/>
        </p:nvCxnSpPr>
        <p:spPr bwMode="auto">
          <a:xfrm>
            <a:off x="3076576" y="1039814"/>
            <a:ext cx="22225" cy="56292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136" name="Rectangle 157"/>
          <p:cNvSpPr>
            <a:spLocks noChangeArrowheads="1"/>
          </p:cNvSpPr>
          <p:nvPr/>
        </p:nvSpPr>
        <p:spPr bwMode="auto">
          <a:xfrm>
            <a:off x="4551364" y="998538"/>
            <a:ext cx="947737" cy="227012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r>
              <a:rPr lang="ja-JP" altLang="en-US" sz="1200" b="1"/>
              <a:t>社内側</a:t>
            </a:r>
            <a:endParaRPr lang="en-US" altLang="en-US" sz="1200" b="1"/>
          </a:p>
        </p:txBody>
      </p:sp>
      <p:sp>
        <p:nvSpPr>
          <p:cNvPr id="4137" name="Rectangle 158"/>
          <p:cNvSpPr>
            <a:spLocks noChangeArrowheads="1"/>
          </p:cNvSpPr>
          <p:nvPr/>
        </p:nvSpPr>
        <p:spPr bwMode="auto">
          <a:xfrm>
            <a:off x="1811339" y="982664"/>
            <a:ext cx="947737" cy="242887"/>
          </a:xfrm>
          <a:prstGeom prst="rect">
            <a:avLst/>
          </a:prstGeom>
          <a:solidFill>
            <a:srgbClr val="C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r>
              <a:rPr lang="ja-JP" altLang="en-US" sz="1200" b="1"/>
              <a:t>御客様側</a:t>
            </a:r>
            <a:endParaRPr lang="en-US" altLang="en-US" sz="1200" b="1"/>
          </a:p>
        </p:txBody>
      </p:sp>
      <p:cxnSp>
        <p:nvCxnSpPr>
          <p:cNvPr id="4138" name="AutoShape 30"/>
          <p:cNvCxnSpPr>
            <a:cxnSpLocks noChangeShapeType="1"/>
            <a:stCxn id="4125" idx="2"/>
            <a:endCxn id="4131" idx="0"/>
          </p:cNvCxnSpPr>
          <p:nvPr/>
        </p:nvCxnSpPr>
        <p:spPr bwMode="auto">
          <a:xfrm>
            <a:off x="9578183" y="3894138"/>
            <a:ext cx="0" cy="254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9" name="AutoShape 30"/>
          <p:cNvCxnSpPr>
            <a:cxnSpLocks noChangeShapeType="1"/>
            <a:stCxn id="4131" idx="2"/>
            <a:endCxn id="4133" idx="0"/>
          </p:cNvCxnSpPr>
          <p:nvPr/>
        </p:nvCxnSpPr>
        <p:spPr bwMode="auto">
          <a:xfrm flipH="1">
            <a:off x="9575008" y="4757738"/>
            <a:ext cx="3175" cy="32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0" name="AutoShape 30"/>
          <p:cNvCxnSpPr>
            <a:cxnSpLocks noChangeShapeType="1"/>
            <a:stCxn id="4133" idx="2"/>
            <a:endCxn id="4134" idx="0"/>
          </p:cNvCxnSpPr>
          <p:nvPr/>
        </p:nvCxnSpPr>
        <p:spPr bwMode="auto">
          <a:xfrm>
            <a:off x="9575008" y="5732463"/>
            <a:ext cx="3175" cy="144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1" name="AutoShape 30"/>
          <p:cNvCxnSpPr>
            <a:cxnSpLocks noChangeShapeType="1"/>
            <a:stCxn id="4132" idx="2"/>
            <a:endCxn id="4133" idx="1"/>
          </p:cNvCxnSpPr>
          <p:nvPr/>
        </p:nvCxnSpPr>
        <p:spPr bwMode="auto">
          <a:xfrm>
            <a:off x="8220869" y="4757738"/>
            <a:ext cx="658020" cy="650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2" name="AutoShape 30"/>
          <p:cNvCxnSpPr>
            <a:cxnSpLocks noChangeShapeType="1"/>
            <a:stCxn id="4132" idx="2"/>
            <a:endCxn id="4134" idx="1"/>
          </p:cNvCxnSpPr>
          <p:nvPr/>
        </p:nvCxnSpPr>
        <p:spPr bwMode="auto">
          <a:xfrm>
            <a:off x="8220869" y="4757738"/>
            <a:ext cx="745332" cy="1423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43" name="AutoShape 56"/>
          <p:cNvSpPr>
            <a:spLocks noChangeArrowheads="1"/>
          </p:cNvSpPr>
          <p:nvPr/>
        </p:nvSpPr>
        <p:spPr bwMode="auto">
          <a:xfrm>
            <a:off x="7593013" y="5876925"/>
            <a:ext cx="1223962" cy="609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7432" tIns="18288" rIns="27432" bIns="18288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⑩その他機能（マスタ、</a:t>
            </a:r>
            <a:r>
              <a:rPr lang="en-US" altLang="ja-JP" sz="1000" b="1">
                <a:latin typeface="HG丸ｺﾞｼｯｸM-PRO" pitchFamily="50" charset="-128"/>
                <a:ea typeface="HGP創英角ｺﾞｼｯｸUB" pitchFamily="50" charset="-128"/>
              </a:rPr>
              <a:t>CMMI</a:t>
            </a:r>
            <a:r>
              <a:rPr lang="ja-JP" altLang="en-US" sz="1000" b="1">
                <a:latin typeface="HG丸ｺﾞｼｯｸM-PRO" pitchFamily="50" charset="-128"/>
                <a:ea typeface="HGP創英角ｺﾞｼｯｸUB" pitchFamily="50" charset="-128"/>
              </a:rPr>
              <a:t>に対する必要な機能）</a:t>
            </a:r>
            <a:endParaRPr lang="en-US" altLang="ja-JP" sz="1000" b="1">
              <a:latin typeface="HG丸ｺﾞｼｯｸM-PRO" pitchFamily="50" charset="-128"/>
              <a:ea typeface="HGP創英角ｺﾞｼｯｸUB" pitchFamily="50" charset="-128"/>
            </a:endParaRPr>
          </a:p>
        </p:txBody>
      </p:sp>
      <p:cxnSp>
        <p:nvCxnSpPr>
          <p:cNvPr id="4144" name="Straight Connector 90"/>
          <p:cNvCxnSpPr>
            <a:cxnSpLocks noChangeShapeType="1"/>
          </p:cNvCxnSpPr>
          <p:nvPr/>
        </p:nvCxnSpPr>
        <p:spPr bwMode="auto">
          <a:xfrm>
            <a:off x="3143250" y="5408613"/>
            <a:ext cx="75247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4145" name="Straight Connector 180"/>
          <p:cNvCxnSpPr>
            <a:cxnSpLocks noChangeShapeType="1"/>
          </p:cNvCxnSpPr>
          <p:nvPr/>
        </p:nvCxnSpPr>
        <p:spPr bwMode="auto">
          <a:xfrm>
            <a:off x="3098800" y="4103688"/>
            <a:ext cx="75692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146" name="Rectangle 181"/>
          <p:cNvSpPr>
            <a:spLocks noChangeArrowheads="1"/>
          </p:cNvSpPr>
          <p:nvPr/>
        </p:nvSpPr>
        <p:spPr bwMode="auto">
          <a:xfrm>
            <a:off x="9653589" y="2159000"/>
            <a:ext cx="979487" cy="261938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r"/>
            <a:r>
              <a:rPr lang="en-US" altLang="ja-JP" sz="1200" b="1"/>
              <a:t>PM</a:t>
            </a:r>
            <a:endParaRPr lang="en-US" altLang="en-US" sz="1200" b="1"/>
          </a:p>
        </p:txBody>
      </p:sp>
      <p:sp>
        <p:nvSpPr>
          <p:cNvPr id="4147" name="Rectangle 183"/>
          <p:cNvSpPr>
            <a:spLocks noChangeArrowheads="1"/>
          </p:cNvSpPr>
          <p:nvPr/>
        </p:nvSpPr>
        <p:spPr bwMode="auto">
          <a:xfrm>
            <a:off x="9653588" y="4797425"/>
            <a:ext cx="989012" cy="26035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r"/>
            <a:r>
              <a:rPr lang="en-US" altLang="ja-JP" sz="1200" b="1"/>
              <a:t>PM,SE</a:t>
            </a:r>
            <a:endParaRPr lang="en-US" altLang="en-US" sz="1200" b="1"/>
          </a:p>
        </p:txBody>
      </p:sp>
      <p:sp>
        <p:nvSpPr>
          <p:cNvPr id="4148" name="Rectangle 184"/>
          <p:cNvSpPr>
            <a:spLocks noChangeArrowheads="1"/>
          </p:cNvSpPr>
          <p:nvPr/>
        </p:nvSpPr>
        <p:spPr bwMode="auto">
          <a:xfrm>
            <a:off x="9653589" y="6381750"/>
            <a:ext cx="979487" cy="26035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HG創英角ｺﾞｼｯｸUB" pitchFamily="49" charset="-128"/>
              </a:defRPr>
            </a:lvl9pPr>
          </a:lstStyle>
          <a:p>
            <a:pPr algn="r"/>
            <a:r>
              <a:rPr lang="en-US" altLang="ja-JP" sz="1200" b="1"/>
              <a:t>QA,PM, SE</a:t>
            </a:r>
            <a:endParaRPr lang="en-US" altLang="en-US" sz="1200" b="1"/>
          </a:p>
        </p:txBody>
      </p:sp>
      <p:pic>
        <p:nvPicPr>
          <p:cNvPr id="192" name="Picture 191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3710605" y="1837277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193" name="Picture 192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4703972" y="1818050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194" name="Picture 193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10081732" y="1340520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195" name="Picture 194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10036288" y="2777898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196" name="Picture 195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7371992" y="3649742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197" name="Picture 196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10036287" y="3662900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198" name="Picture 197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7360079" y="4540508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199" name="Picture 198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10108296" y="4364856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200" name="Picture 199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10200457" y="5372968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201" name="Picture 200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8808287" y="6294273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pic>
        <p:nvPicPr>
          <p:cNvPr id="202" name="Picture 201" descr="PC sm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flipH="1">
            <a:off x="7285631" y="6305005"/>
            <a:ext cx="380193" cy="4348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8108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922</Words>
  <Application>Microsoft Office PowerPoint</Application>
  <PresentationFormat>Custom</PresentationFormat>
  <Paragraphs>100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Presentation on brainstorming</vt:lpstr>
      <vt:lpstr>Tool Quản Lý</vt:lpstr>
      <vt:lpstr>Mục lục</vt:lpstr>
      <vt:lpstr>Khái quát</vt:lpstr>
      <vt:lpstr>Vấn đề hiện tại</vt:lpstr>
      <vt:lpstr>Giải pháp</vt:lpstr>
      <vt:lpstr>Chức năng</vt:lpstr>
      <vt:lpstr>Chức năng</vt:lpstr>
      <vt:lpstr>Chức năng (tiếp)</vt:lpstr>
      <vt:lpstr>PowerPoint Presentation</vt:lpstr>
      <vt:lpstr>Công cụ phát triển</vt:lpstr>
      <vt:lpstr>Kế hoạch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2016-03-30T07:29:10Z</dcterms:created>
  <dcterms:modified xsi:type="dcterms:W3CDTF">2016-10-07T07:43:08Z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