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70" r:id="rId6"/>
    <p:sldId id="259" r:id="rId7"/>
    <p:sldId id="271" r:id="rId8"/>
    <p:sldId id="272" r:id="rId9"/>
    <p:sldId id="260" r:id="rId10"/>
    <p:sldId id="263" r:id="rId11"/>
    <p:sldId id="267"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Rutuja" userId="63571c1520347470" providerId="LiveId" clId="{3BCDA3FB-DDEF-4989-A3BF-663AEFA2CADB}"/>
    <pc:docChg chg="modSld">
      <pc:chgData name="Patil Rutuja" userId="63571c1520347470" providerId="LiveId" clId="{3BCDA3FB-DDEF-4989-A3BF-663AEFA2CADB}" dt="2022-02-23T16:02:03.986" v="1" actId="255"/>
      <pc:docMkLst>
        <pc:docMk/>
      </pc:docMkLst>
      <pc:sldChg chg="modSp mod">
        <pc:chgData name="Patil Rutuja" userId="63571c1520347470" providerId="LiveId" clId="{3BCDA3FB-DDEF-4989-A3BF-663AEFA2CADB}" dt="2022-02-23T16:02:03.986" v="1" actId="255"/>
        <pc:sldMkLst>
          <pc:docMk/>
          <pc:sldMk cId="2808021889" sldId="256"/>
        </pc:sldMkLst>
        <pc:spChg chg="mod">
          <ac:chgData name="Patil Rutuja" userId="63571c1520347470" providerId="LiveId" clId="{3BCDA3FB-DDEF-4989-A3BF-663AEFA2CADB}" dt="2022-02-23T16:02:03.986" v="1" actId="255"/>
          <ac:spMkLst>
            <pc:docMk/>
            <pc:sldMk cId="2808021889" sldId="256"/>
            <ac:spMk id="2" creationId="{2B7F6BF1-5830-4D07-BCD9-FB1B23E75C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669C-1C17-49EF-8A21-AE7475B05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029EE9-8A2A-4405-B5E9-6FA155AFD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83A6B-4907-48C1-B33D-1063D92A3699}"/>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F0868986-C208-441E-8E4D-2D3F7A45C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5D0E-DDD5-4A84-8059-A7D60F3C1EC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6332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6A9-DE7F-4B9B-A99C-FE4F5AB84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3A6C0-DB63-4F18-836A-7254EF7F2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5DAEF-9817-49F0-8D94-23821BDF96DE}"/>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4FE44501-7516-456D-9B72-B4203553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6541-99C0-4E47-8DF5-25466F7CDDD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518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96651-1D8B-4199-BD14-6626F90F0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BE060-31EC-4D25-B5C8-FA68B8ADE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55BF0-9292-41C3-BB4F-BA17B09BB5D8}"/>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1E41A268-319C-43B3-B836-4FA5937A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90EC-DB67-4F58-A282-31CBE700CE72}"/>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6052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51-3B46-4279-95D1-F9D337DBA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592-E232-49C8-91DC-CED9B92F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83244-8F4F-452B-AE34-94FB94D54572}"/>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B5CF8447-96E8-4664-B0D8-EC1DF6ECD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D057-3224-4BC0-9D2C-E07DF304437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807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F30-CA78-4A04-B39A-6418C151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5F81B-13D3-4082-A70B-0C166FF87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34E1-B95A-4377-8169-AA62F811A4E8}"/>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486603AE-02DF-41AD-8419-9DD66ABB1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AC54-8EF4-419D-BA11-06CD9B5EA2EE}"/>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58507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B5-B822-44D2-9ACA-FCDB429C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C197B-D0CF-44F8-81FD-958E6E7D4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78A1C-C0B1-4246-ACFD-46F22D46E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A0142-A867-4941-9D2F-5B25532AE5BA}"/>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6" name="Footer Placeholder 5">
            <a:extLst>
              <a:ext uri="{FF2B5EF4-FFF2-40B4-BE49-F238E27FC236}">
                <a16:creationId xmlns:a16="http://schemas.microsoft.com/office/drawing/2014/main" id="{E2E14BD5-9F6B-4BFA-A0B5-2D556CF0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739EB-0A00-4917-BB10-B66988913A43}"/>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7589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A98-D7A6-4D4F-9FED-887D5AFCA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04F9C-2E7D-49F6-AAA1-891EDB315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10DA1-F953-43CB-868B-54A0B3AE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9CE97-9173-4D4E-BC77-0E47979F0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329D-4830-4212-8946-9C4899578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1EA5B-7AA0-4D06-8D5F-BE2CC8C62E87}"/>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8" name="Footer Placeholder 7">
            <a:extLst>
              <a:ext uri="{FF2B5EF4-FFF2-40B4-BE49-F238E27FC236}">
                <a16:creationId xmlns:a16="http://schemas.microsoft.com/office/drawing/2014/main" id="{3C0FED59-6534-4D02-8B5A-750E4AB03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C4E4-9F39-4996-9DCD-9CDB9DEC5C27}"/>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2497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008-4EE6-4F6D-8E41-2E52CC2C7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46186-67DC-4BD7-ABB6-903BAED4B239}"/>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4" name="Footer Placeholder 3">
            <a:extLst>
              <a:ext uri="{FF2B5EF4-FFF2-40B4-BE49-F238E27FC236}">
                <a16:creationId xmlns:a16="http://schemas.microsoft.com/office/drawing/2014/main" id="{FAD9ECD5-6710-4C8A-AF7D-D6B13B8C9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63EDA-13BD-4219-AA1E-0EB4BC02C0A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766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63C6C-353A-41CE-912E-9AC460CE17A6}"/>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3" name="Footer Placeholder 2">
            <a:extLst>
              <a:ext uri="{FF2B5EF4-FFF2-40B4-BE49-F238E27FC236}">
                <a16:creationId xmlns:a16="http://schemas.microsoft.com/office/drawing/2014/main" id="{D8AF08BE-7AE7-4607-97D0-AF36CB8C7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67863-2B2F-4920-81AC-23F5DA5A2B9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47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DC5E-D1FB-4E9C-8C8D-2BB4C4D50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BC33D-FAFC-4B13-94B9-17B54F848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E31CB-8FD6-4B39-ACB9-8EC582637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5696-398A-4010-B8AD-7F5497F30862}"/>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6" name="Footer Placeholder 5">
            <a:extLst>
              <a:ext uri="{FF2B5EF4-FFF2-40B4-BE49-F238E27FC236}">
                <a16:creationId xmlns:a16="http://schemas.microsoft.com/office/drawing/2014/main" id="{1B172BCE-13DF-4736-A888-5C94245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AC2CF-D147-45DE-B0D8-364C41C29F08}"/>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3531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242-DC78-4AD9-900F-41CFC2CB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73A4-EF00-4337-8D35-7DDB3972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654EA-A46F-4318-A65A-CE6EFEC1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7F6F-DCE2-487A-8CD2-9228CEB2B235}"/>
              </a:ext>
            </a:extLst>
          </p:cNvPr>
          <p:cNvSpPr>
            <a:spLocks noGrp="1"/>
          </p:cNvSpPr>
          <p:nvPr>
            <p:ph type="dt" sz="half" idx="10"/>
          </p:nvPr>
        </p:nvSpPr>
        <p:spPr/>
        <p:txBody>
          <a:bodyPr/>
          <a:lstStyle/>
          <a:p>
            <a:fld id="{DFD37E02-D807-4658-B9ED-A1324E69A778}" type="datetimeFigureOut">
              <a:rPr lang="en-IN" smtClean="0"/>
              <a:t>24-02-2022</a:t>
            </a:fld>
            <a:endParaRPr lang="en-IN"/>
          </a:p>
        </p:txBody>
      </p:sp>
      <p:sp>
        <p:nvSpPr>
          <p:cNvPr id="6" name="Footer Placeholder 5">
            <a:extLst>
              <a:ext uri="{FF2B5EF4-FFF2-40B4-BE49-F238E27FC236}">
                <a16:creationId xmlns:a16="http://schemas.microsoft.com/office/drawing/2014/main" id="{A5D10EE9-7A98-442F-8F8A-CDFA99ED2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47EB3-4B6D-4FFD-B79A-AD7FB539542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7621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79ED-9188-439E-A098-C17EBD221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FED3E-C661-4938-BABC-4B88ADDA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40CB-953B-4564-A042-94AA9F15C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E02-D807-4658-B9ED-A1324E69A778}" type="datetimeFigureOut">
              <a:rPr lang="en-IN" smtClean="0"/>
              <a:t>24-02-2022</a:t>
            </a:fld>
            <a:endParaRPr lang="en-IN"/>
          </a:p>
        </p:txBody>
      </p:sp>
      <p:sp>
        <p:nvSpPr>
          <p:cNvPr id="5" name="Footer Placeholder 4">
            <a:extLst>
              <a:ext uri="{FF2B5EF4-FFF2-40B4-BE49-F238E27FC236}">
                <a16:creationId xmlns:a16="http://schemas.microsoft.com/office/drawing/2014/main" id="{22441743-5B38-4387-A5C4-A010D9DA0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86771-490B-4A17-B7F0-E1341110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75B8-4340-4844-8B05-5E52962E2838}" type="slidenum">
              <a:rPr lang="en-IN" smtClean="0"/>
              <a:t>‹#›</a:t>
            </a:fld>
            <a:endParaRPr lang="en-IN"/>
          </a:p>
        </p:txBody>
      </p:sp>
    </p:spTree>
    <p:extLst>
      <p:ext uri="{BB962C8B-B14F-4D97-AF65-F5344CB8AC3E}">
        <p14:creationId xmlns:p14="http://schemas.microsoft.com/office/powerpoint/2010/main" val="47215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BF1-5830-4D07-BCD9-FB1B23E75C8C}"/>
              </a:ext>
            </a:extLst>
          </p:cNvPr>
          <p:cNvSpPr>
            <a:spLocks noGrp="1"/>
          </p:cNvSpPr>
          <p:nvPr>
            <p:ph type="ctrTitle"/>
          </p:nvPr>
        </p:nvSpPr>
        <p:spPr>
          <a:xfrm>
            <a:off x="1524000" y="861134"/>
            <a:ext cx="9144000" cy="3417903"/>
          </a:xfrm>
        </p:spPr>
        <p:txBody>
          <a:bodyPr>
            <a:normAutofit/>
          </a:bodyPr>
          <a:lstStyle/>
          <a:p>
            <a:br>
              <a:rPr lang="en-US" b="1" dirty="0"/>
            </a:b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Car Price Prediction Project</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5F99-3441-4C2F-BA07-8903FF30DF2A}"/>
              </a:ext>
            </a:extLst>
          </p:cNvPr>
          <p:cNvSpPr>
            <a:spLocks noGrp="1"/>
          </p:cNvSpPr>
          <p:nvPr>
            <p:ph type="title"/>
          </p:nvPr>
        </p:nvSpPr>
        <p:spPr>
          <a:xfrm>
            <a:off x="838199" y="189729"/>
            <a:ext cx="10515600" cy="65580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Analysis of the output of each model</a:t>
            </a:r>
          </a:p>
        </p:txBody>
      </p:sp>
      <p:sp>
        <p:nvSpPr>
          <p:cNvPr id="3" name="Content Placeholder 2">
            <a:extLst>
              <a:ext uri="{FF2B5EF4-FFF2-40B4-BE49-F238E27FC236}">
                <a16:creationId xmlns:a16="http://schemas.microsoft.com/office/drawing/2014/main" id="{2ABB695D-4EE0-4BCF-8C84-2481E8445D2A}"/>
              </a:ext>
            </a:extLst>
          </p:cNvPr>
          <p:cNvSpPr>
            <a:spLocks noGrp="1"/>
          </p:cNvSpPr>
          <p:nvPr>
            <p:ph idx="1"/>
          </p:nvPr>
        </p:nvSpPr>
        <p:spPr>
          <a:xfrm>
            <a:off x="655836" y="859993"/>
            <a:ext cx="10880325" cy="5808278"/>
          </a:xfrm>
        </p:spPr>
        <p:txBody>
          <a:bodyPr>
            <a:noAutofit/>
          </a:bodyPr>
          <a:lstStyle/>
          <a:p>
            <a:pPr marL="342900" lvl="0" indent="-342900">
              <a:lnSpc>
                <a:spcPct val="107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buNone/>
            </a:pPr>
            <a:r>
              <a:rPr lang="en-IN" sz="1800" b="0" dirty="0">
                <a:effectLst/>
                <a:latin typeface="Times New Roman" panose="02020603050405020304" pitchFamily="18" charset="0"/>
              </a:rPr>
              <a:t>2.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Regression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buNone/>
            </a:pPr>
            <a:endParaRPr lang="en-IN" sz="1800" b="0" dirty="0">
              <a:effectLst/>
              <a:latin typeface="Times New Roman" panose="02020603050405020304" pitchFamily="18" charset="0"/>
            </a:endParaRPr>
          </a:p>
          <a:p>
            <a:pPr marL="0" indent="0">
              <a:lnSpc>
                <a:spcPct val="107000"/>
              </a:lnSpc>
              <a:buNone/>
            </a:pPr>
            <a:endParaRPr lang="en-IN" sz="1800" b="0" dirty="0">
              <a:effectLst/>
              <a:latin typeface="Times New Roman" panose="02020603050405020304" pitchFamily="18" charset="0"/>
            </a:endParaRPr>
          </a:p>
          <a:p>
            <a:pPr marL="342900" indent="-342900">
              <a:lnSpc>
                <a:spcPct val="107000"/>
              </a:lnSpc>
              <a:buFont typeface="+mj-lt"/>
              <a:buAutoNum type="arabicPeriod"/>
            </a:pPr>
            <a:endParaRPr lang="en-IN" sz="1800" dirty="0">
              <a:latin typeface="Times New Roman" panose="02020603050405020304" pitchFamily="18" charset="0"/>
            </a:endParaRPr>
          </a:p>
          <a:p>
            <a:pPr marL="342900" indent="-342900">
              <a:lnSpc>
                <a:spcPct val="107000"/>
              </a:lnSpc>
              <a:buFont typeface="+mj-lt"/>
              <a:buAutoNum type="arabicPeriod"/>
            </a:pPr>
            <a:endParaRPr lang="en-IN" sz="1800" b="1" dirty="0">
              <a:effectLst/>
              <a:latin typeface="Times New Roman" panose="02020603050405020304" pitchFamily="18" charset="0"/>
            </a:endParaRPr>
          </a:p>
          <a:p>
            <a:pPr marL="342900" lvl="0" indent="-342900">
              <a:lnSpc>
                <a:spcPct val="107000"/>
              </a:lnSpc>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34EC892-4FD1-43C7-98A5-87D8509F66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3958" y="1240432"/>
            <a:ext cx="5707380" cy="2606040"/>
          </a:xfrm>
          <a:prstGeom prst="rect">
            <a:avLst/>
          </a:prstGeom>
          <a:noFill/>
          <a:ln>
            <a:noFill/>
          </a:ln>
        </p:spPr>
      </p:pic>
      <p:pic>
        <p:nvPicPr>
          <p:cNvPr id="11" name="Picture 10">
            <a:extLst>
              <a:ext uri="{FF2B5EF4-FFF2-40B4-BE49-F238E27FC236}">
                <a16:creationId xmlns:a16="http://schemas.microsoft.com/office/drawing/2014/main" id="{9D1F1B6B-B939-4B36-993E-87192FD831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3958" y="4226911"/>
            <a:ext cx="5707380" cy="2399635"/>
          </a:xfrm>
          <a:prstGeom prst="rect">
            <a:avLst/>
          </a:prstGeom>
          <a:noFill/>
          <a:ln>
            <a:noFill/>
          </a:ln>
        </p:spPr>
      </p:pic>
    </p:spTree>
    <p:extLst>
      <p:ext uri="{BB962C8B-B14F-4D97-AF65-F5344CB8AC3E}">
        <p14:creationId xmlns:p14="http://schemas.microsoft.com/office/powerpoint/2010/main" val="340742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ED567-46F8-446E-90CF-1E2E5A85B4A7}"/>
              </a:ext>
            </a:extLst>
          </p:cNvPr>
          <p:cNvSpPr>
            <a:spLocks noGrp="1"/>
          </p:cNvSpPr>
          <p:nvPr>
            <p:ph idx="1"/>
          </p:nvPr>
        </p:nvSpPr>
        <p:spPr>
          <a:xfrm>
            <a:off x="838200" y="195309"/>
            <a:ext cx="10515600" cy="6507332"/>
          </a:xfrm>
        </p:spPr>
        <p:txBody>
          <a:bodyPr>
            <a:noAutofit/>
          </a:bodyPr>
          <a:lstStyle/>
          <a:p>
            <a:pPr marL="0" indent="0" algn="just">
              <a:buNone/>
            </a:pPr>
            <a:r>
              <a:rPr lang="en-IN" sz="1800" b="0" dirty="0">
                <a:effectLst/>
                <a:latin typeface="Times New Roman" panose="02020603050405020304" pitchFamily="18" charset="0"/>
              </a:rPr>
              <a:t>3. </a:t>
            </a:r>
            <a:r>
              <a:rPr lang="en-IN" sz="1800" dirty="0">
                <a:effectLst/>
                <a:latin typeface="Times New Roman" panose="02020603050405020304" pitchFamily="18" charset="0"/>
                <a:ea typeface="Times New Roman" panose="02020603050405020304" pitchFamily="18" charset="0"/>
              </a:rPr>
              <a:t>Lasso Regression-</a:t>
            </a:r>
            <a:endParaRPr lang="en-IN" sz="1800" b="0" dirty="0">
              <a:effectLst/>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r>
              <a:rPr lang="en-IN" sz="1800" dirty="0">
                <a:latin typeface="Times New Roman" panose="02020603050405020304" pitchFamily="18" charset="0"/>
              </a:rPr>
              <a:t>4.</a:t>
            </a:r>
            <a:r>
              <a:rPr lang="en-IN" sz="1800" b="0" dirty="0">
                <a:effectLst/>
                <a:latin typeface="Times New Roman" panose="02020603050405020304" pitchFamily="18" charset="0"/>
              </a:rPr>
              <a:t>Random Forest</a:t>
            </a:r>
          </a:p>
          <a:p>
            <a:pPr marL="0" indent="0" algn="just">
              <a:buNone/>
            </a:pPr>
            <a:endParaRPr lang="en-IN" sz="1800" b="1" dirty="0">
              <a:effectLst/>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b="1" dirty="0">
              <a:effectLst/>
              <a:latin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4B90D51-1C1A-43D5-A608-A296FD413B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2702" y="538503"/>
            <a:ext cx="5707380" cy="2606040"/>
          </a:xfrm>
          <a:prstGeom prst="rect">
            <a:avLst/>
          </a:prstGeom>
          <a:noFill/>
          <a:ln>
            <a:noFill/>
          </a:ln>
        </p:spPr>
      </p:pic>
      <p:pic>
        <p:nvPicPr>
          <p:cNvPr id="9" name="Picture 8">
            <a:extLst>
              <a:ext uri="{FF2B5EF4-FFF2-40B4-BE49-F238E27FC236}">
                <a16:creationId xmlns:a16="http://schemas.microsoft.com/office/drawing/2014/main" id="{16BDC943-666A-47A4-9E2F-556A4795E3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0558" y="3730026"/>
            <a:ext cx="5707380" cy="2606040"/>
          </a:xfrm>
          <a:prstGeom prst="rect">
            <a:avLst/>
          </a:prstGeom>
          <a:noFill/>
          <a:ln>
            <a:noFill/>
          </a:ln>
        </p:spPr>
      </p:pic>
    </p:spTree>
    <p:extLst>
      <p:ext uri="{BB962C8B-B14F-4D97-AF65-F5344CB8AC3E}">
        <p14:creationId xmlns:p14="http://schemas.microsoft.com/office/powerpoint/2010/main" val="4404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3CFE-7DFA-4430-A9B9-A339D20FC896}"/>
              </a:ext>
            </a:extLst>
          </p:cNvPr>
          <p:cNvSpPr>
            <a:spLocks noGrp="1"/>
          </p:cNvSpPr>
          <p:nvPr>
            <p:ph idx="1"/>
          </p:nvPr>
        </p:nvSpPr>
        <p:spPr>
          <a:xfrm>
            <a:off x="838200" y="337351"/>
            <a:ext cx="10515600" cy="5786346"/>
          </a:xfrm>
        </p:spPr>
        <p:txBody>
          <a:bodyPr/>
          <a:lstStyle/>
          <a:p>
            <a:r>
              <a:rPr lang="en-IN" sz="1800" b="0" dirty="0">
                <a:effectLst/>
                <a:latin typeface="Times New Roman" panose="02020603050405020304" pitchFamily="18" charset="0"/>
              </a:rPr>
              <a:t>Gradient Boosting Classifier</a:t>
            </a:r>
            <a:endParaRPr lang="en-IN" sz="1800" b="1" dirty="0">
              <a:effectLst/>
              <a:latin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BD940ADA-A974-4EF6-AE63-BA6791D0C1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9820" y="822960"/>
            <a:ext cx="5623560" cy="2606040"/>
          </a:xfrm>
          <a:prstGeom prst="rect">
            <a:avLst/>
          </a:prstGeom>
          <a:noFill/>
          <a:ln>
            <a:noFill/>
          </a:ln>
        </p:spPr>
      </p:pic>
      <p:graphicFrame>
        <p:nvGraphicFramePr>
          <p:cNvPr id="2" name="Table 1">
            <a:extLst>
              <a:ext uri="{FF2B5EF4-FFF2-40B4-BE49-F238E27FC236}">
                <a16:creationId xmlns:a16="http://schemas.microsoft.com/office/drawing/2014/main" id="{7BD35F80-BD16-4783-AEDA-F00800461EF8}"/>
              </a:ext>
            </a:extLst>
          </p:cNvPr>
          <p:cNvGraphicFramePr>
            <a:graphicFrameLocks noGrp="1"/>
          </p:cNvGraphicFramePr>
          <p:nvPr>
            <p:extLst>
              <p:ext uri="{D42A27DB-BD31-4B8C-83A1-F6EECF244321}">
                <p14:modId xmlns:p14="http://schemas.microsoft.com/office/powerpoint/2010/main" val="179592346"/>
              </p:ext>
            </p:extLst>
          </p:nvPr>
        </p:nvGraphicFramePr>
        <p:xfrm>
          <a:off x="2602997" y="4306449"/>
          <a:ext cx="6478860" cy="1628140"/>
        </p:xfrm>
        <a:graphic>
          <a:graphicData uri="http://schemas.openxmlformats.org/drawingml/2006/table">
            <a:tbl>
              <a:tblPr firstRow="1" firstCol="1" bandRow="1">
                <a:tableStyleId>{5C22544A-7EE6-4342-B048-85BDC9FD1C3A}</a:tableStyleId>
              </a:tblPr>
              <a:tblGrid>
                <a:gridCol w="160056">
                  <a:extLst>
                    <a:ext uri="{9D8B030D-6E8A-4147-A177-3AD203B41FA5}">
                      <a16:colId xmlns:a16="http://schemas.microsoft.com/office/drawing/2014/main" val="3773958937"/>
                    </a:ext>
                  </a:extLst>
                </a:gridCol>
                <a:gridCol w="2101652">
                  <a:extLst>
                    <a:ext uri="{9D8B030D-6E8A-4147-A177-3AD203B41FA5}">
                      <a16:colId xmlns:a16="http://schemas.microsoft.com/office/drawing/2014/main" val="3021886071"/>
                    </a:ext>
                  </a:extLst>
                </a:gridCol>
                <a:gridCol w="650692">
                  <a:extLst>
                    <a:ext uri="{9D8B030D-6E8A-4147-A177-3AD203B41FA5}">
                      <a16:colId xmlns:a16="http://schemas.microsoft.com/office/drawing/2014/main" val="2847208468"/>
                    </a:ext>
                  </a:extLst>
                </a:gridCol>
                <a:gridCol w="1376172">
                  <a:extLst>
                    <a:ext uri="{9D8B030D-6E8A-4147-A177-3AD203B41FA5}">
                      <a16:colId xmlns:a16="http://schemas.microsoft.com/office/drawing/2014/main" val="1217325694"/>
                    </a:ext>
                  </a:extLst>
                </a:gridCol>
                <a:gridCol w="2190288">
                  <a:extLst>
                    <a:ext uri="{9D8B030D-6E8A-4147-A177-3AD203B41FA5}">
                      <a16:colId xmlns:a16="http://schemas.microsoft.com/office/drawing/2014/main" val="2700288478"/>
                    </a:ext>
                  </a:extLst>
                </a:gridCol>
              </a:tblGrid>
              <a:tr h="0">
                <a:tc>
                  <a:txBody>
                    <a:bodyPr/>
                    <a:lstStyle/>
                    <a:p>
                      <a:pPr>
                        <a:lnSpc>
                          <a:spcPct val="107000"/>
                        </a:lnSpc>
                      </a:pPr>
                      <a:endParaRPr lang="en-IN" sz="1100">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07000"/>
                        </a:lnSpc>
                        <a:spcAft>
                          <a:spcPts val="800"/>
                        </a:spcAft>
                      </a:pPr>
                      <a:r>
                        <a:rPr lang="en-IN" sz="1200" dirty="0">
                          <a:effectLst/>
                        </a:rPr>
                        <a:t>Model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a:effectLst/>
                        </a:rPr>
                        <a:t>R Squared(Train)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a:effectLst/>
                        </a:rPr>
                        <a:t>R Squared(Test)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a:effectLst/>
                        </a:rPr>
                        <a:t>CV score mean(Train)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4426133"/>
                  </a:ext>
                </a:extLst>
              </a:tr>
              <a:tr h="0">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LinearRegression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3360717"/>
                  </a:ext>
                </a:extLst>
              </a:tr>
              <a:tr h="0">
                <a:tc>
                  <a:txBody>
                    <a:bodyPr/>
                    <a:lstStyle/>
                    <a:p>
                      <a:pPr algn="ctr">
                        <a:lnSpc>
                          <a:spcPct val="107000"/>
                        </a:lnSpc>
                        <a:spcAft>
                          <a:spcPts val="800"/>
                        </a:spcAft>
                      </a:pPr>
                      <a:r>
                        <a:rPr lang="en-IN" sz="12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Ridge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5288902"/>
                  </a:ext>
                </a:extLst>
              </a:tr>
              <a:tr h="0">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Lasso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9760507"/>
                  </a:ext>
                </a:extLst>
              </a:tr>
              <a:tr h="0">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RandomForestRegressor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0.95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0.87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9745545"/>
                  </a:ext>
                </a:extLst>
              </a:tr>
              <a:tr h="0">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GradientBoostingRegressor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a:effectLst/>
                        </a:rPr>
                        <a:t>0.94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dirty="0">
                          <a:effectLst/>
                        </a:rPr>
                        <a:t>0.87</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9487117"/>
                  </a:ext>
                </a:extLst>
              </a:tr>
            </a:tbl>
          </a:graphicData>
        </a:graphic>
      </p:graphicFrame>
      <p:sp>
        <p:nvSpPr>
          <p:cNvPr id="7" name="Rectangle 1">
            <a:extLst>
              <a:ext uri="{FF2B5EF4-FFF2-40B4-BE49-F238E27FC236}">
                <a16:creationId xmlns:a16="http://schemas.microsoft.com/office/drawing/2014/main" id="{0E3B1E51-8550-4F86-B897-23EED3581B19}"/>
              </a:ext>
            </a:extLst>
          </p:cNvPr>
          <p:cNvSpPr>
            <a:spLocks noChangeArrowheads="1"/>
          </p:cNvSpPr>
          <p:nvPr/>
        </p:nvSpPr>
        <p:spPr bwMode="auto">
          <a:xfrm>
            <a:off x="745724" y="3721376"/>
            <a:ext cx="125913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Interpretation of the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846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991-9389-4FF3-B64E-A2286E79D73B}"/>
              </a:ext>
            </a:extLst>
          </p:cNvPr>
          <p:cNvSpPr>
            <a:spLocks noGrp="1"/>
          </p:cNvSpPr>
          <p:nvPr>
            <p:ph type="title"/>
          </p:nvPr>
        </p:nvSpPr>
        <p:spPr>
          <a:xfrm>
            <a:off x="838200" y="365126"/>
            <a:ext cx="10515600" cy="1019792"/>
          </a:xfrm>
        </p:spPr>
        <p:txBody>
          <a:bodyPr>
            <a:normAutofit fontScale="90000"/>
          </a:bodyPr>
          <a:lstStyle/>
          <a:p>
            <a:pPr algn="ctr"/>
            <a:r>
              <a:rPr lang="en-IN" sz="4000" u="sng" dirty="0">
                <a:latin typeface="Times New Roman" panose="02020603050405020304" pitchFamily="18" charset="0"/>
                <a:cs typeface="Times New Roman" panose="02020603050405020304" pitchFamily="18" charset="0"/>
              </a:rPr>
              <a:t>Conclusion</a:t>
            </a:r>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B7918-4FB4-4C20-8167-EA7E73BE9117}"/>
              </a:ext>
            </a:extLst>
          </p:cNvPr>
          <p:cNvSpPr>
            <a:spLocks noGrp="1"/>
          </p:cNvSpPr>
          <p:nvPr>
            <p:ph idx="1"/>
          </p:nvPr>
        </p:nvSpPr>
        <p:spPr>
          <a:xfrm>
            <a:off x="900344" y="1500326"/>
            <a:ext cx="10515600" cy="4001934"/>
          </a:xfrm>
        </p:spPr>
        <p:txBody>
          <a:bodyPr>
            <a:normAutofit lnSpcReduction="10000"/>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Key Findings and Conclusions of the Study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Car price prediction can be a challenging task due to</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high number of attributes that should be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considered for the accurate prediction. The major step in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prediction process is collection and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of the data. In this project, web scraping were built to normalize, standardize and clean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to avoid unnecessary noise for machine learning algorithms.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As a part of future work, we aim at the variable choices over the algorithms that were used in the project. We could only explore two algorithms whereas many other algorithms which exist and might be more accurate. More specifications will be added in a system or providing more accuracy in terms of price in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9CB-7381-40B9-9F57-463F46AB8108}"/>
              </a:ext>
            </a:extLst>
          </p:cNvPr>
          <p:cNvSpPr>
            <a:spLocks noGrp="1"/>
          </p:cNvSpPr>
          <p:nvPr>
            <p:ph type="title"/>
          </p:nvPr>
        </p:nvSpPr>
        <p:spPr>
          <a:xfrm>
            <a:off x="838200" y="365126"/>
            <a:ext cx="10515600" cy="957648"/>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5091-A9C3-4DCA-8D47-A6C4834ACB7B}"/>
              </a:ext>
            </a:extLst>
          </p:cNvPr>
          <p:cNvSpPr>
            <a:spLocks noGrp="1"/>
          </p:cNvSpPr>
          <p:nvPr>
            <p:ph idx="1"/>
          </p:nvPr>
        </p:nvSpPr>
        <p:spPr>
          <a:xfrm>
            <a:off x="838200" y="1233995"/>
            <a:ext cx="10515600" cy="49429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p>
          <a:p>
            <a:r>
              <a:rPr lang="en-US" sz="2400" dirty="0">
                <a:latin typeface="Times New Roman" panose="02020603050405020304" pitchFamily="18" charset="0"/>
                <a:cs typeface="Times New Roman" panose="02020603050405020304" pitchFamily="18" charset="0"/>
              </a:rPr>
              <a:t>Analysis of the output of each model</a:t>
            </a:r>
          </a:p>
          <a:p>
            <a:r>
              <a:rPr lang="en-US" sz="24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7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6F9-DBF5-4CE9-A7CC-20D77FACFD4E}"/>
              </a:ext>
            </a:extLst>
          </p:cNvPr>
          <p:cNvSpPr>
            <a:spLocks noGrp="1"/>
          </p:cNvSpPr>
          <p:nvPr>
            <p:ph type="title"/>
          </p:nvPr>
        </p:nvSpPr>
        <p:spPr>
          <a:xfrm>
            <a:off x="838200" y="365126"/>
            <a:ext cx="10515600" cy="886626"/>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E9E3-E0D4-4E6A-802A-A8CCCAC99D8D}"/>
              </a:ext>
            </a:extLst>
          </p:cNvPr>
          <p:cNvSpPr>
            <a:spLocks noGrp="1"/>
          </p:cNvSpPr>
          <p:nvPr>
            <p:ph idx="1"/>
          </p:nvPr>
        </p:nvSpPr>
        <p:spPr>
          <a:xfrm>
            <a:off x="838200" y="1559295"/>
            <a:ext cx="10515600" cy="4351338"/>
          </a:xfrm>
        </p:spPr>
        <p:txBody>
          <a:bodyPr>
            <a:normAutofit/>
          </a:bodyPr>
          <a:lstStyle/>
          <a:p>
            <a:pPr marL="0" indent="0">
              <a:lnSpc>
                <a:spcPct val="107000"/>
              </a:lnSpc>
              <a:spcAft>
                <a:spcPts val="800"/>
              </a:spcAft>
              <a:buNone/>
            </a:pPr>
            <a:r>
              <a:rPr lang="en-US" sz="2000" dirty="0">
                <a:latin typeface="Times New Roman" panose="02020603050405020304" pitchFamily="18" charset="0"/>
                <a:cs typeface="Times New Roman" panose="02020603050405020304" pitchFamily="18" charset="0"/>
              </a:rPr>
              <a:t>Scrape at least 5000 used cars data. After collecting the data, build a machine learning model. Before model building do all data pre-processing steps. Try different models with different hyper parameters and select the best model.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068E-36E8-484C-874A-2C8404A09D28}"/>
              </a:ext>
            </a:extLst>
          </p:cNvPr>
          <p:cNvSpPr>
            <a:spLocks noGrp="1"/>
          </p:cNvSpPr>
          <p:nvPr>
            <p:ph type="title"/>
          </p:nvPr>
        </p:nvSpPr>
        <p:spPr>
          <a:xfrm>
            <a:off x="838200" y="365126"/>
            <a:ext cx="10515600" cy="673562"/>
          </a:xfrm>
        </p:spPr>
        <p:txBody>
          <a:bodyPr>
            <a:normAutofit/>
          </a:bodyPr>
          <a:lstStyle/>
          <a:p>
            <a:pPr algn="ctr"/>
            <a:r>
              <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17C1C-145E-45CF-830C-C9A9D0A79CB3}"/>
              </a:ext>
            </a:extLst>
          </p:cNvPr>
          <p:cNvSpPr>
            <a:spLocks noGrp="1"/>
          </p:cNvSpPr>
          <p:nvPr>
            <p:ph idx="1"/>
          </p:nvPr>
        </p:nvSpPr>
        <p:spPr>
          <a:xfrm>
            <a:off x="838200" y="1038688"/>
            <a:ext cx="10515600" cy="4838330"/>
          </a:xfrm>
        </p:spPr>
        <p:txBody>
          <a:bodyPr>
            <a:noAutofit/>
          </a:bodyPr>
          <a:lstStyle/>
          <a:p>
            <a:pPr>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From a long time since being, a continuous paradigm of transactions of commodities has been into existence. Earlier these transactions were in the form of barter system which later was translated into a monetary system. And with consideration into these, all changes that were brought about the pattern of re-selling items was affected as well. There are two ways in which the re-selling of the item is carried out. One is offline and the other being online. In offline transactions, there is a mediator present in between who is very vulnerable to being corrupt and make overly profitable transactions. The second option is online wherein there is a certain platform which lets the user find the price he might get if he goes for selling.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Kilometers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traveled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We know that the number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kilometers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traveled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by a vehicle has a huge role to play while putting the vehicle up for sale. The more the vehicle has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traveled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older it 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Year of registration – It is the year when the vehicle was registered with the Road Transport Authority. The newer the vehicle is; the better value it will yield. By every passing year, the value will depreciate.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Fuel Type – There were two types of fuel types present in the dataset that we had. Petrol and Diesel. It was relatively less dominant.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It's due to the above factors that we need a system that can develop a self-learning machine learning-based system. This was the basis on which a set of objectives was supposed to be formulated. One thing that was pre-determined was that this is going to be a real-time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4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66547-050B-458A-82EE-48F236B92D79}"/>
              </a:ext>
            </a:extLst>
          </p:cNvPr>
          <p:cNvSpPr>
            <a:spLocks noGrp="1"/>
          </p:cNvSpPr>
          <p:nvPr>
            <p:ph idx="1"/>
          </p:nvPr>
        </p:nvSpPr>
        <p:spPr>
          <a:xfrm>
            <a:off x="705035" y="316420"/>
            <a:ext cx="10515600" cy="5968969"/>
          </a:xfrm>
        </p:spPr>
        <p:txBody>
          <a:bodyPr>
            <a:noAutofit/>
          </a:bodyPr>
          <a:lstStyle/>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342900" lvl="0" indent="-342900">
              <a:lnSpc>
                <a:spcPct val="107000"/>
              </a:lnSpc>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build a supervised machine learning model for forecasting value of a vehicle based on multiple attributes.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that is being built must be feature based i.e. feature wise prediction must be possible</a:t>
            </a: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457200" indent="0" algn="just">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this project, we discuss various applications and methods which inspired us to build our project. We did a background survey regarding the basic ideas of our project and used those ideas for the collection of information like the technological stack, algorithms, and shortcomings of our project which led us to build a better project.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1)CARS24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Cars24 is a web platform where seller can sell their used car. It is an Indian Start-up with a simplified user interface which asks seller parameters like car model,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kilometers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traveled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year of registration and vehicle type (petrol, diesel). These allow the web model to run certain algorithms on given parameters and predict the price.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2)GET VEHICLE PRICE-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Get Vehicle Price is an android app which works on similar parameters as of Cars24. This app predicts vehicle prices on various parameter like Fiscal power, horsepower,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kilometers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traveled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This app uses a machine learning approach to predict the price of a car, bike, electric vehicle and hybrid vehicle. This app can predict the price of any vehicle because of the smartly optimized algorithm.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IN" sz="1800" dirty="0"/>
          </a:p>
        </p:txBody>
      </p:sp>
    </p:spTree>
    <p:extLst>
      <p:ext uri="{BB962C8B-B14F-4D97-AF65-F5344CB8AC3E}">
        <p14:creationId xmlns:p14="http://schemas.microsoft.com/office/powerpoint/2010/main" val="388381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EFE-D767-4E51-9D90-EE0DE61FF0AD}"/>
              </a:ext>
            </a:extLst>
          </p:cNvPr>
          <p:cNvSpPr>
            <a:spLocks noGrp="1"/>
          </p:cNvSpPr>
          <p:nvPr>
            <p:ph type="title"/>
          </p:nvPr>
        </p:nvSpPr>
        <p:spPr>
          <a:xfrm>
            <a:off x="838200" y="575645"/>
            <a:ext cx="10515600" cy="993158"/>
          </a:xfrm>
        </p:spPr>
        <p:txBody>
          <a:bodyPr>
            <a:noAutofit/>
          </a:bodyPr>
          <a:lstStyle/>
          <a:p>
            <a:pPr algn="ctr"/>
            <a:r>
              <a:rPr lang="en-IN" sz="3200" u="sng"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br>
              <a:rPr lang="en-IN" sz="4000" u="sng" dirty="0">
                <a:effectLst/>
                <a:latin typeface="Calibri" panose="020F0502020204030204" pitchFamily="34" charset="0"/>
                <a:ea typeface="Times New Roman" panose="02020603050405020304" pitchFamily="18" charset="0"/>
                <a:cs typeface="Times New Roman" panose="02020603050405020304" pitchFamily="18" charset="0"/>
              </a:rPr>
            </a:b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5A1E0F-DC7D-46F0-8246-EED09CFF5B2C}"/>
              </a:ext>
            </a:extLst>
          </p:cNvPr>
          <p:cNvSpPr>
            <a:spLocks noGrp="1"/>
          </p:cNvSpPr>
          <p:nvPr>
            <p:ph idx="1"/>
          </p:nvPr>
        </p:nvSpPr>
        <p:spPr>
          <a:xfrm>
            <a:off x="838200" y="953077"/>
            <a:ext cx="10515600" cy="5669665"/>
          </a:xfrm>
        </p:spPr>
        <p:txBody>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of the Problem-</a:t>
            </a:r>
          </a:p>
          <a:p>
            <a:pPr marL="342900" indent="-342900">
              <a:buAutoNum type="arabicParenR"/>
            </a:pPr>
            <a:r>
              <a:rPr lang="en-IN" sz="1800" dirty="0">
                <a:effectLst/>
                <a:latin typeface="Times New Roman" panose="02020603050405020304" pitchFamily="18" charset="0"/>
                <a:ea typeface="Times New Roman" panose="02020603050405020304" pitchFamily="18" charset="0"/>
              </a:rPr>
              <a:t>Univariate Analysis-</a:t>
            </a:r>
          </a:p>
          <a:p>
            <a:pPr marL="0" indent="0">
              <a:buNone/>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85B769-7BB7-4C0F-82A7-A055882196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7101" y="1837737"/>
            <a:ext cx="5731510" cy="2240280"/>
          </a:xfrm>
          <a:prstGeom prst="rect">
            <a:avLst/>
          </a:prstGeom>
          <a:noFill/>
          <a:ln>
            <a:noFill/>
          </a:ln>
        </p:spPr>
      </p:pic>
      <p:pic>
        <p:nvPicPr>
          <p:cNvPr id="5" name="Picture 4">
            <a:extLst>
              <a:ext uri="{FF2B5EF4-FFF2-40B4-BE49-F238E27FC236}">
                <a16:creationId xmlns:a16="http://schemas.microsoft.com/office/drawing/2014/main" id="{CE6039B2-D2AB-479F-957E-3AAD7C9FE8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7585" y="4218809"/>
            <a:ext cx="5731510" cy="2263140"/>
          </a:xfrm>
          <a:prstGeom prst="rect">
            <a:avLst/>
          </a:prstGeom>
          <a:noFill/>
          <a:ln>
            <a:noFill/>
          </a:ln>
        </p:spPr>
      </p:pic>
    </p:spTree>
    <p:extLst>
      <p:ext uri="{BB962C8B-B14F-4D97-AF65-F5344CB8AC3E}">
        <p14:creationId xmlns:p14="http://schemas.microsoft.com/office/powerpoint/2010/main" val="413217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5F326-023D-4171-AADD-6B3B80894A88}"/>
              </a:ext>
            </a:extLst>
          </p:cNvPr>
          <p:cNvSpPr>
            <a:spLocks noGrp="1"/>
          </p:cNvSpPr>
          <p:nvPr>
            <p:ph idx="1"/>
          </p:nvPr>
        </p:nvSpPr>
        <p:spPr>
          <a:xfrm>
            <a:off x="838200" y="221942"/>
            <a:ext cx="10515600" cy="6303145"/>
          </a:xfrm>
        </p:spPr>
        <p:txBody>
          <a:bodyPr>
            <a:normAutofit fontScale="92500" lnSpcReduction="10000"/>
          </a:bodyPr>
          <a:lstStyle/>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2)Multi variate 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Data Sources -</a:t>
            </a:r>
          </a:p>
          <a:p>
            <a:pPr marL="0" indent="0">
              <a:buNone/>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this project, we are using the dataset on used car sales from a data analysis, Regression algorithms.</a:t>
            </a: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this section we plotted our data in two steps-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1)creating dummies for categorical features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2)Train-test split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786905-E01D-473A-A033-BE888A466C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814" y="707670"/>
            <a:ext cx="5684520" cy="3171872"/>
          </a:xfrm>
          <a:prstGeom prst="rect">
            <a:avLst/>
          </a:prstGeom>
          <a:noFill/>
          <a:ln>
            <a:noFill/>
          </a:ln>
        </p:spPr>
      </p:pic>
    </p:spTree>
    <p:extLst>
      <p:ext uri="{BB962C8B-B14F-4D97-AF65-F5344CB8AC3E}">
        <p14:creationId xmlns:p14="http://schemas.microsoft.com/office/powerpoint/2010/main" val="338080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287F0-47D9-40D3-A5E7-DFD0F7915F79}"/>
              </a:ext>
            </a:extLst>
          </p:cNvPr>
          <p:cNvSpPr>
            <a:spLocks noGrp="1"/>
          </p:cNvSpPr>
          <p:nvPr>
            <p:ph idx="1"/>
          </p:nvPr>
        </p:nvSpPr>
        <p:spPr>
          <a:xfrm>
            <a:off x="838200" y="239697"/>
            <a:ext cx="10515600" cy="5937266"/>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Python was the major technology used for the implementation of machine learning concepts the reason being that there are numerous inbuilt methods in the form of packaged libraries present in python. Following are prominent libraries/tools we used in our project.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1)NUMPY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NumPy is a general-purpose array-processing package. it provides a high-performance multidimensional array object and tools for working with these arrays. It is the fundamental package for scientific computing with Python. Besides its obvious scientific uses, NumPy can also be used as an efficient multi-dimensional container of generic data.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Arbitrary data-types can be defined using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allows NumPy to seamlessly and speedily integrate with a wide variety of databases.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2)JUPYTER NOTEBOOK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It includes data cleaning and transformation, numerical simulation, statistical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visualization, machine learning, and much more.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739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52A4B-0D41-4AF7-B305-04E268B6065B}"/>
              </a:ext>
            </a:extLst>
          </p:cNvPr>
          <p:cNvSpPr>
            <a:spLocks noGrp="1"/>
          </p:cNvSpPr>
          <p:nvPr>
            <p:ph idx="1"/>
          </p:nvPr>
        </p:nvSpPr>
        <p:spPr>
          <a:xfrm>
            <a:off x="838200" y="701336"/>
            <a:ext cx="10515600" cy="6036815"/>
          </a:xfrm>
        </p:spPr>
        <p:txBody>
          <a:bodyPr>
            <a:normAutofit fontScale="92500" lnSpcReduction="10000"/>
          </a:bodyPr>
          <a:lstStyle/>
          <a:p>
            <a:pPr indent="0" algn="ctr">
              <a:lnSpc>
                <a:spcPct val="107000"/>
              </a:lnSpc>
              <a:spcAft>
                <a:spcPts val="800"/>
              </a:spcAft>
              <a:buNone/>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1)Reading and Understanding the dataset.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2)Data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Exploratory Data 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rPr>
              <a:t>    4)Model creation and Evaluation </a:t>
            </a:r>
          </a:p>
          <a:p>
            <a:pPr marL="0" indent="0">
              <a:buNone/>
            </a:pPr>
            <a:endParaRPr lang="en-IN" sz="1800" b="1" u="sng"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Linear Regression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Regression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Lasso Regression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Gradient Boosting regression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3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1152</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 Car Price Prediction Project   </vt:lpstr>
      <vt:lpstr>Contents</vt:lpstr>
      <vt:lpstr>Problem Statement</vt:lpstr>
      <vt:lpstr>INTRODUCTION</vt:lpstr>
      <vt:lpstr>PowerPoint Presentation</vt:lpstr>
      <vt:lpstr>Analytical Problem Framing  </vt:lpstr>
      <vt:lpstr>PowerPoint Presentation</vt:lpstr>
      <vt:lpstr>PowerPoint Presentation</vt:lpstr>
      <vt:lpstr>PowerPoint Presentation</vt:lpstr>
      <vt:lpstr>Analysis of the output of each model</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20</cp:revision>
  <dcterms:created xsi:type="dcterms:W3CDTF">2022-01-17T05:21:23Z</dcterms:created>
  <dcterms:modified xsi:type="dcterms:W3CDTF">2022-02-24T04:34:20Z</dcterms:modified>
</cp:coreProperties>
</file>