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72" r:id="rId7"/>
    <p:sldId id="260" r:id="rId8"/>
    <p:sldId id="273" r:id="rId9"/>
    <p:sldId id="27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669C-1C17-49EF-8A21-AE7475B05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029EE9-8A2A-4405-B5E9-6FA155AFD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583A6B-4907-48C1-B33D-1063D92A3699}"/>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5" name="Footer Placeholder 4">
            <a:extLst>
              <a:ext uri="{FF2B5EF4-FFF2-40B4-BE49-F238E27FC236}">
                <a16:creationId xmlns:a16="http://schemas.microsoft.com/office/drawing/2014/main" id="{F0868986-C208-441E-8E4D-2D3F7A45C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05D0E-DDD5-4A84-8059-A7D60F3C1EC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6332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06A9-DE7F-4B9B-A99C-FE4F5AB840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B3A6C0-DB63-4F18-836A-7254EF7F2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5DAEF-9817-49F0-8D94-23821BDF96DE}"/>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5" name="Footer Placeholder 4">
            <a:extLst>
              <a:ext uri="{FF2B5EF4-FFF2-40B4-BE49-F238E27FC236}">
                <a16:creationId xmlns:a16="http://schemas.microsoft.com/office/drawing/2014/main" id="{4FE44501-7516-456D-9B72-B42035539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96541-99C0-4E47-8DF5-25466F7CDDD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5189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96651-1D8B-4199-BD14-6626F90F0B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5BE060-31EC-4D25-B5C8-FA68B8ADE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55BF0-9292-41C3-BB4F-BA17B09BB5D8}"/>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5" name="Footer Placeholder 4">
            <a:extLst>
              <a:ext uri="{FF2B5EF4-FFF2-40B4-BE49-F238E27FC236}">
                <a16:creationId xmlns:a16="http://schemas.microsoft.com/office/drawing/2014/main" id="{1E41A268-319C-43B3-B836-4FA5937A0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B90EC-DB67-4F58-A282-31CBE700CE72}"/>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60528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C151-3B46-4279-95D1-F9D337DBA7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8B592-E232-49C8-91DC-CED9B92F4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83244-8F4F-452B-AE34-94FB94D54572}"/>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5" name="Footer Placeholder 4">
            <a:extLst>
              <a:ext uri="{FF2B5EF4-FFF2-40B4-BE49-F238E27FC236}">
                <a16:creationId xmlns:a16="http://schemas.microsoft.com/office/drawing/2014/main" id="{B5CF8447-96E8-4664-B0D8-EC1DF6ECD8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9D057-3224-4BC0-9D2C-E07DF304437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80740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F30-CA78-4A04-B39A-6418C15188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75F81B-13D3-4082-A70B-0C166FF87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834E1-B95A-4377-8169-AA62F811A4E8}"/>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5" name="Footer Placeholder 4">
            <a:extLst>
              <a:ext uri="{FF2B5EF4-FFF2-40B4-BE49-F238E27FC236}">
                <a16:creationId xmlns:a16="http://schemas.microsoft.com/office/drawing/2014/main" id="{486603AE-02DF-41AD-8419-9DD66ABB1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2AC54-8EF4-419D-BA11-06CD9B5EA2EE}"/>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58507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65B5-B822-44D2-9ACA-FCDB429C7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CC197B-D0CF-44F8-81FD-958E6E7D4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478A1C-C0B1-4246-ACFD-46F22D46E3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8A0142-A867-4941-9D2F-5B25532AE5BA}"/>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6" name="Footer Placeholder 5">
            <a:extLst>
              <a:ext uri="{FF2B5EF4-FFF2-40B4-BE49-F238E27FC236}">
                <a16:creationId xmlns:a16="http://schemas.microsoft.com/office/drawing/2014/main" id="{E2E14BD5-9F6B-4BFA-A0B5-2D556CF0B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739EB-0A00-4917-BB10-B66988913A43}"/>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75896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1A98-D7A6-4D4F-9FED-887D5AFCA7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04F9C-2E7D-49F6-AAA1-891EDB315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10DA1-F953-43CB-868B-54A0B3AEE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F9CE97-9173-4D4E-BC77-0E47979F0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0329D-4830-4212-8946-9C4899578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81EA5B-7AA0-4D06-8D5F-BE2CC8C62E87}"/>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8" name="Footer Placeholder 7">
            <a:extLst>
              <a:ext uri="{FF2B5EF4-FFF2-40B4-BE49-F238E27FC236}">
                <a16:creationId xmlns:a16="http://schemas.microsoft.com/office/drawing/2014/main" id="{3C0FED59-6534-4D02-8B5A-750E4AB038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5C4E4-9F39-4996-9DCD-9CDB9DEC5C27}"/>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24975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2008-4EE6-4F6D-8E41-2E52CC2C7D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346186-67DC-4BD7-ABB6-903BAED4B239}"/>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4" name="Footer Placeholder 3">
            <a:extLst>
              <a:ext uri="{FF2B5EF4-FFF2-40B4-BE49-F238E27FC236}">
                <a16:creationId xmlns:a16="http://schemas.microsoft.com/office/drawing/2014/main" id="{FAD9ECD5-6710-4C8A-AF7D-D6B13B8C9C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363EDA-13BD-4219-AA1E-0EB4BC02C0A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7662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63C6C-353A-41CE-912E-9AC460CE17A6}"/>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3" name="Footer Placeholder 2">
            <a:extLst>
              <a:ext uri="{FF2B5EF4-FFF2-40B4-BE49-F238E27FC236}">
                <a16:creationId xmlns:a16="http://schemas.microsoft.com/office/drawing/2014/main" id="{D8AF08BE-7AE7-4607-97D0-AF36CB8C77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A67863-2B2F-4920-81AC-23F5DA5A2B9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470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DC5E-D1FB-4E9C-8C8D-2BB4C4D50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0BC33D-FAFC-4B13-94B9-17B54F848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8E31CB-8FD6-4B39-ACB9-8EC582637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E5696-398A-4010-B8AD-7F5497F30862}"/>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6" name="Footer Placeholder 5">
            <a:extLst>
              <a:ext uri="{FF2B5EF4-FFF2-40B4-BE49-F238E27FC236}">
                <a16:creationId xmlns:a16="http://schemas.microsoft.com/office/drawing/2014/main" id="{1B172BCE-13DF-4736-A888-5C94245AD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AC2CF-D147-45DE-B0D8-364C41C29F08}"/>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3531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9242-DC78-4AD9-900F-41CFC2CB2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0773A4-EF00-4337-8D35-7DDB39726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5654EA-A46F-4318-A65A-CE6EFEC11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7F6F-DCE2-487A-8CD2-9228CEB2B235}"/>
              </a:ext>
            </a:extLst>
          </p:cNvPr>
          <p:cNvSpPr>
            <a:spLocks noGrp="1"/>
          </p:cNvSpPr>
          <p:nvPr>
            <p:ph type="dt" sz="half" idx="10"/>
          </p:nvPr>
        </p:nvSpPr>
        <p:spPr/>
        <p:txBody>
          <a:bodyPr/>
          <a:lstStyle/>
          <a:p>
            <a:fld id="{DFD37E02-D807-4658-B9ED-A1324E69A778}" type="datetimeFigureOut">
              <a:rPr lang="en-IN" smtClean="0"/>
              <a:t>11-03-2022</a:t>
            </a:fld>
            <a:endParaRPr lang="en-IN"/>
          </a:p>
        </p:txBody>
      </p:sp>
      <p:sp>
        <p:nvSpPr>
          <p:cNvPr id="6" name="Footer Placeholder 5">
            <a:extLst>
              <a:ext uri="{FF2B5EF4-FFF2-40B4-BE49-F238E27FC236}">
                <a16:creationId xmlns:a16="http://schemas.microsoft.com/office/drawing/2014/main" id="{A5D10EE9-7A98-442F-8F8A-CDFA99ED2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47EB3-4B6D-4FFD-B79A-AD7FB539542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7621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C79ED-9188-439E-A098-C17EBD221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1FED3E-C661-4938-BABC-4B88ADDA6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040CB-953B-4564-A042-94AA9F15C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37E02-D807-4658-B9ED-A1324E69A778}" type="datetimeFigureOut">
              <a:rPr lang="en-IN" smtClean="0"/>
              <a:t>11-03-2022</a:t>
            </a:fld>
            <a:endParaRPr lang="en-IN"/>
          </a:p>
        </p:txBody>
      </p:sp>
      <p:sp>
        <p:nvSpPr>
          <p:cNvPr id="5" name="Footer Placeholder 4">
            <a:extLst>
              <a:ext uri="{FF2B5EF4-FFF2-40B4-BE49-F238E27FC236}">
                <a16:creationId xmlns:a16="http://schemas.microsoft.com/office/drawing/2014/main" id="{22441743-5B38-4387-A5C4-A010D9DA0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586771-490B-4A17-B7F0-E1341110D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375B8-4340-4844-8B05-5E52962E2838}" type="slidenum">
              <a:rPr lang="en-IN" smtClean="0"/>
              <a:t>‹#›</a:t>
            </a:fld>
            <a:endParaRPr lang="en-IN"/>
          </a:p>
        </p:txBody>
      </p:sp>
    </p:spTree>
    <p:extLst>
      <p:ext uri="{BB962C8B-B14F-4D97-AF65-F5344CB8AC3E}">
        <p14:creationId xmlns:p14="http://schemas.microsoft.com/office/powerpoint/2010/main" val="47215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6BF1-5830-4D07-BCD9-FB1B23E75C8C}"/>
              </a:ext>
            </a:extLst>
          </p:cNvPr>
          <p:cNvSpPr>
            <a:spLocks noGrp="1"/>
          </p:cNvSpPr>
          <p:nvPr>
            <p:ph type="ctrTitle"/>
          </p:nvPr>
        </p:nvSpPr>
        <p:spPr>
          <a:xfrm>
            <a:off x="1524000" y="2396971"/>
            <a:ext cx="9144000" cy="781235"/>
          </a:xfrm>
        </p:spPr>
        <p:txBody>
          <a:bodyPr>
            <a:normAutofit/>
          </a:bodyPr>
          <a:lstStyle/>
          <a:p>
            <a:pPr algn="ctr">
              <a:lnSpc>
                <a:spcPct val="107000"/>
              </a:lnSpc>
              <a:spcAft>
                <a:spcPts val="800"/>
              </a:spcAft>
            </a:pP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HOUSING: PRICE PREDICTION</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2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A991-9389-4FF3-B64E-A2286E79D73B}"/>
              </a:ext>
            </a:extLst>
          </p:cNvPr>
          <p:cNvSpPr>
            <a:spLocks noGrp="1"/>
          </p:cNvSpPr>
          <p:nvPr>
            <p:ph type="title"/>
          </p:nvPr>
        </p:nvSpPr>
        <p:spPr>
          <a:xfrm>
            <a:off x="838200" y="365126"/>
            <a:ext cx="10515600" cy="1019792"/>
          </a:xfrm>
        </p:spPr>
        <p:txBody>
          <a:bodyPr>
            <a:normAutofit fontScale="90000"/>
          </a:bodyPr>
          <a:lstStyle/>
          <a:p>
            <a:pPr algn="ctr"/>
            <a:r>
              <a:rPr lang="en-IN" sz="4000" u="sng" dirty="0">
                <a:latin typeface="Times New Roman" panose="02020603050405020304" pitchFamily="18" charset="0"/>
                <a:cs typeface="Times New Roman" panose="02020603050405020304" pitchFamily="18" charset="0"/>
              </a:rPr>
              <a:t>Conclusion</a:t>
            </a:r>
            <a:br>
              <a:rPr lang="en-IN" sz="2800" u="sng" dirty="0">
                <a:latin typeface="Times New Roman" panose="02020603050405020304" pitchFamily="18" charset="0"/>
                <a:cs typeface="Times New Roman" panose="02020603050405020304" pitchFamily="18" charset="0"/>
              </a:rPr>
            </a:b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8B7918-4FB4-4C20-8167-EA7E73BE9117}"/>
              </a:ext>
            </a:extLst>
          </p:cNvPr>
          <p:cNvSpPr>
            <a:spLocks noGrp="1"/>
          </p:cNvSpPr>
          <p:nvPr>
            <p:ph idx="1"/>
          </p:nvPr>
        </p:nvSpPr>
        <p:spPr>
          <a:xfrm>
            <a:off x="900344" y="1500326"/>
            <a:ext cx="10515600" cy="4001934"/>
          </a:xfrm>
        </p:spPr>
        <p:txBody>
          <a:bodyPr>
            <a:norm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accurate prediction model would allow investors or house buyers to determine the realistic price of a house as  well as the house developers to decide the affordable house price. This paper addressed the attributes used by previous researchers to forecast a house price using various prediction models.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These models were developed based on several input attributes and they work significantly positive with house price. In conclusion, the impact of this research was intended to help and assist other researchers in developing a real model which can easily and accurately predict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house prices. Further work on a real model needs to be done with the utilization of our findings to confirm them.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5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49CB-7381-40B9-9F57-463F46AB8108}"/>
              </a:ext>
            </a:extLst>
          </p:cNvPr>
          <p:cNvSpPr>
            <a:spLocks noGrp="1"/>
          </p:cNvSpPr>
          <p:nvPr>
            <p:ph type="title"/>
          </p:nvPr>
        </p:nvSpPr>
        <p:spPr>
          <a:xfrm>
            <a:off x="838200" y="365126"/>
            <a:ext cx="10515600" cy="957648"/>
          </a:xfrm>
        </p:spPr>
        <p:txBody>
          <a:bodyPr>
            <a:normAutofit/>
          </a:bodyPr>
          <a:lstStyle/>
          <a:p>
            <a:pPr algn="ctr"/>
            <a:r>
              <a:rPr lang="en-US" sz="4000" u="sng" dirty="0">
                <a:latin typeface="Times New Roman" panose="02020603050405020304" pitchFamily="18" charset="0"/>
                <a:cs typeface="Times New Roman" panose="02020603050405020304" pitchFamily="18" charset="0"/>
              </a:rPr>
              <a:t>Contents</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595091-A9C3-4DCA-8D47-A6C4834ACB7B}"/>
              </a:ext>
            </a:extLst>
          </p:cNvPr>
          <p:cNvSpPr>
            <a:spLocks noGrp="1"/>
          </p:cNvSpPr>
          <p:nvPr>
            <p:ph idx="1"/>
          </p:nvPr>
        </p:nvSpPr>
        <p:spPr>
          <a:xfrm>
            <a:off x="838200" y="1233995"/>
            <a:ext cx="10515600" cy="4942967"/>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Introduction</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p>
          <a:p>
            <a:r>
              <a:rPr lang="en-US" sz="2400" dirty="0">
                <a:latin typeface="Times New Roman" panose="02020603050405020304" pitchFamily="18" charset="0"/>
                <a:cs typeface="Times New Roman" panose="02020603050405020304" pitchFamily="18" charset="0"/>
              </a:rPr>
              <a:t>Conclusion</a:t>
            </a:r>
          </a:p>
          <a:p>
            <a:endParaRPr lang="en-US"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079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06F9-DBF5-4CE9-A7CC-20D77FACFD4E}"/>
              </a:ext>
            </a:extLst>
          </p:cNvPr>
          <p:cNvSpPr>
            <a:spLocks noGrp="1"/>
          </p:cNvSpPr>
          <p:nvPr>
            <p:ph type="title"/>
          </p:nvPr>
        </p:nvSpPr>
        <p:spPr>
          <a:xfrm>
            <a:off x="838200" y="365126"/>
            <a:ext cx="10515600" cy="886626"/>
          </a:xfrm>
        </p:spPr>
        <p:txBody>
          <a:bodyPr>
            <a:normAutofit/>
          </a:bodyPr>
          <a:lstStyle/>
          <a:p>
            <a:pPr algn="ctr"/>
            <a:r>
              <a:rPr lang="en-US" sz="4000" u="sng" dirty="0">
                <a:latin typeface="Times New Roman" panose="02020603050405020304" pitchFamily="18" charset="0"/>
                <a:cs typeface="Times New Roman" panose="02020603050405020304" pitchFamily="18" charset="0"/>
              </a:rPr>
              <a:t>Problem Statement</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8EE9E3-E0D4-4E6A-802A-A8CCCAC99D8D}"/>
              </a:ext>
            </a:extLst>
          </p:cNvPr>
          <p:cNvSpPr>
            <a:spLocks noGrp="1"/>
          </p:cNvSpPr>
          <p:nvPr>
            <p:ph idx="1"/>
          </p:nvPr>
        </p:nvSpPr>
        <p:spPr>
          <a:xfrm>
            <a:off x="713912" y="1550417"/>
            <a:ext cx="10515600" cy="4351338"/>
          </a:xfrm>
        </p:spPr>
        <p:txBody>
          <a:bodyPr>
            <a:noAutofit/>
          </a:bodyPr>
          <a:lstStyle/>
          <a:p>
            <a:pPr marL="0" indent="0" algn="just">
              <a:lnSpc>
                <a:spcPct val="107000"/>
              </a:lnSpc>
              <a:spcAft>
                <a:spcPts val="800"/>
              </a:spcAft>
              <a:buNone/>
            </a:pPr>
            <a:r>
              <a:rPr lang="en-US" sz="1600" dirty="0">
                <a:latin typeface="Times New Roman" panose="02020603050405020304" pitchFamily="18" charset="0"/>
                <a:cs typeface="Times New Roman" panose="02020603050405020304"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a:t>
            </a:r>
          </a:p>
          <a:p>
            <a:pPr marL="0" indent="0" algn="just">
              <a:lnSpc>
                <a:spcPct val="107000"/>
              </a:lnSpc>
              <a:spcAft>
                <a:spcPts val="800"/>
              </a:spcAft>
              <a:buNone/>
            </a:pPr>
            <a:r>
              <a:rPr lang="en-US" sz="1600" dirty="0">
                <a:latin typeface="Times New Roman" panose="02020603050405020304" pitchFamily="18" charset="0"/>
                <a:cs typeface="Times New Roman" panose="02020603050405020304" pitchFamily="18" charset="0"/>
              </a:rPr>
              <a:t> You are required to build a model using Machine Learning in order to predict the actual value of the prospective properties and decide whether to invest in them or not. For this company wants to know: </a:t>
            </a:r>
          </a:p>
          <a:p>
            <a:pPr marL="0" indent="0" algn="just">
              <a:lnSpc>
                <a:spcPct val="107000"/>
              </a:lnSpc>
              <a:spcAft>
                <a:spcPts val="800"/>
              </a:spcAft>
              <a:buNone/>
            </a:pPr>
            <a:r>
              <a:rPr lang="en-US" sz="1600" dirty="0">
                <a:latin typeface="Times New Roman" panose="02020603050405020304" pitchFamily="18" charset="0"/>
                <a:cs typeface="Times New Roman" panose="02020603050405020304" pitchFamily="18" charset="0"/>
              </a:rPr>
              <a:t>• Which variables are important to predict the price of variable? </a:t>
            </a:r>
          </a:p>
          <a:p>
            <a:pPr marL="0" indent="0" algn="just">
              <a:lnSpc>
                <a:spcPct val="107000"/>
              </a:lnSpc>
              <a:spcAft>
                <a:spcPts val="800"/>
              </a:spcAft>
              <a:buNone/>
            </a:pPr>
            <a:r>
              <a:rPr lang="en-US" sz="1600" dirty="0">
                <a:latin typeface="Times New Roman" panose="02020603050405020304" pitchFamily="18" charset="0"/>
                <a:cs typeface="Times New Roman" panose="02020603050405020304" pitchFamily="18" charset="0"/>
              </a:rPr>
              <a:t>• How do these variables describe the price of the house?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48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068E-36E8-484C-874A-2C8404A09D28}"/>
              </a:ext>
            </a:extLst>
          </p:cNvPr>
          <p:cNvSpPr>
            <a:spLocks noGrp="1"/>
          </p:cNvSpPr>
          <p:nvPr>
            <p:ph type="title"/>
          </p:nvPr>
        </p:nvSpPr>
        <p:spPr>
          <a:xfrm>
            <a:off x="838200" y="365126"/>
            <a:ext cx="10515600" cy="673562"/>
          </a:xfrm>
        </p:spPr>
        <p:txBody>
          <a:bodyPr>
            <a:normAutofit/>
          </a:bodyPr>
          <a:lstStyle/>
          <a:p>
            <a:pPr algn="ctr"/>
            <a:r>
              <a:rPr lang="en-IN" sz="2000" b="1" u="sng"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A17C1C-145E-45CF-830C-C9A9D0A79CB3}"/>
              </a:ext>
            </a:extLst>
          </p:cNvPr>
          <p:cNvSpPr>
            <a:spLocks noGrp="1"/>
          </p:cNvSpPr>
          <p:nvPr>
            <p:ph idx="1"/>
          </p:nvPr>
        </p:nvSpPr>
        <p:spPr>
          <a:xfrm>
            <a:off x="838200" y="1038688"/>
            <a:ext cx="10515600" cy="4838330"/>
          </a:xfrm>
        </p:spPr>
        <p:txBody>
          <a:bodyPr>
            <a:noAutofit/>
          </a:bodyPr>
          <a:lstStyle/>
          <a:p>
            <a:pPr>
              <a:lnSpc>
                <a:spcPct val="107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marL="457200"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implement model we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Create an effective price prediction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Validate the model’s prediction accuracy.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Identify the important home price attributes which feed the model’s predictive power.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49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1EFE-D767-4E51-9D90-EE0DE61FF0AD}"/>
              </a:ext>
            </a:extLst>
          </p:cNvPr>
          <p:cNvSpPr>
            <a:spLocks noGrp="1"/>
          </p:cNvSpPr>
          <p:nvPr>
            <p:ph type="title"/>
          </p:nvPr>
        </p:nvSpPr>
        <p:spPr>
          <a:xfrm>
            <a:off x="838200" y="575645"/>
            <a:ext cx="10515600" cy="993158"/>
          </a:xfrm>
        </p:spPr>
        <p:txBody>
          <a:bodyPr>
            <a:noAutofit/>
          </a:bodyPr>
          <a:lstStyle/>
          <a:p>
            <a:pPr algn="ctr"/>
            <a:r>
              <a:rPr lang="en-IN" sz="3200" u="sng"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br>
              <a:rPr lang="en-IN" sz="4000" u="sng" dirty="0">
                <a:effectLst/>
                <a:latin typeface="Calibri" panose="020F0502020204030204" pitchFamily="34" charset="0"/>
                <a:ea typeface="Times New Roman" panose="02020603050405020304" pitchFamily="18" charset="0"/>
                <a:cs typeface="Times New Roman" panose="02020603050405020304" pitchFamily="18" charset="0"/>
              </a:rPr>
            </a:br>
            <a:br>
              <a:rPr lang="en-IN" sz="4000" u="sng" dirty="0">
                <a:latin typeface="Times New Roman" panose="02020603050405020304" pitchFamily="18" charset="0"/>
                <a:cs typeface="Times New Roman" panose="02020603050405020304" pitchFamily="18" charset="0"/>
              </a:rPr>
            </a:b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5A1E0F-DC7D-46F0-8246-EED09CFF5B2C}"/>
              </a:ext>
            </a:extLst>
          </p:cNvPr>
          <p:cNvSpPr>
            <a:spLocks noGrp="1"/>
          </p:cNvSpPr>
          <p:nvPr>
            <p:ph idx="1"/>
          </p:nvPr>
        </p:nvSpPr>
        <p:spPr>
          <a:xfrm>
            <a:off x="838200" y="953077"/>
            <a:ext cx="10515600" cy="5669665"/>
          </a:xfrm>
        </p:spPr>
        <p:txBody>
          <a:bodyPr/>
          <a:lstStyle/>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Done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1.Data Exploration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2.Data cleaning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3.Data Visualization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4.Feature Selection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5.Build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17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287F0-47D9-40D3-A5E7-DFD0F7915F79}"/>
              </a:ext>
            </a:extLst>
          </p:cNvPr>
          <p:cNvSpPr>
            <a:spLocks noGrp="1"/>
          </p:cNvSpPr>
          <p:nvPr>
            <p:ph idx="1"/>
          </p:nvPr>
        </p:nvSpPr>
        <p:spPr>
          <a:xfrm>
            <a:off x="838200" y="239697"/>
            <a:ext cx="10515600" cy="5937266"/>
          </a:xfrm>
        </p:spPr>
        <p:txBody>
          <a:bodyPr>
            <a:normAutofit lnSpcReduction="10000"/>
          </a:bodyPr>
          <a:lstStyle/>
          <a:p>
            <a:pPr marL="342900" lvl="0" indent="-342900">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Hardware and Software Requirements and Tools Used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Python was the major technology used for the implementation of machine learning concepts the reason being that there are numerous inbuilt methods in the form of packaged libraries present in python. Following are prominent libraries/tools we used in our project.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1)NUMPY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NumPy is a general-purpose array-processing package. it provides a high-performance multidimensional array object and tools for working with these arrays. It is the fundamental package for scientific computing with Python. Besides its obvious scientific uses, NumPy can also be used as an efficient multi-dimensional container of generic data.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Arbitrary data-types can be defined using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which allows NumPy to seamlessly and speedily integrate with a wide variety of databases.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2)JUPYTER NOTEBOOK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Notebook is an open-source web application that allows you to create and share documents that contain live code, equations, visualizations, and narrative text. It includes data cleaning and transformation, numerical simulation, statistical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 visualization, machine learning, and much more.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6739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52A4B-0D41-4AF7-B305-04E268B6065B}"/>
              </a:ext>
            </a:extLst>
          </p:cNvPr>
          <p:cNvSpPr>
            <a:spLocks noGrp="1"/>
          </p:cNvSpPr>
          <p:nvPr>
            <p:ph idx="1"/>
          </p:nvPr>
        </p:nvSpPr>
        <p:spPr>
          <a:xfrm>
            <a:off x="838200" y="701336"/>
            <a:ext cx="10515600" cy="6036815"/>
          </a:xfrm>
        </p:spPr>
        <p:txBody>
          <a:bodyPr>
            <a:normAutofit/>
          </a:bodyPr>
          <a:lstStyle/>
          <a:p>
            <a:pPr indent="0" algn="ctr">
              <a:lnSpc>
                <a:spcPct val="107000"/>
              </a:lnSpc>
              <a:spcAft>
                <a:spcPts val="800"/>
              </a:spcAft>
              <a:buNone/>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endParaRPr lang="en-IN"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Basic Stats</a:t>
            </a: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describe() shows a summary of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numerial</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which can be visualized using boxplots and histograms.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value_counts</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can be used to generate a summary of categorical features</a:t>
            </a:r>
            <a:endParaRPr lang="en-IN" sz="14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34C9B03-7714-406C-A4C3-5CA496EC87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2381" y="2183907"/>
            <a:ext cx="6791417" cy="4350057"/>
          </a:xfrm>
          <a:prstGeom prst="rect">
            <a:avLst/>
          </a:prstGeom>
          <a:noFill/>
          <a:ln>
            <a:noFill/>
          </a:ln>
        </p:spPr>
      </p:pic>
    </p:spTree>
    <p:extLst>
      <p:ext uri="{BB962C8B-B14F-4D97-AF65-F5344CB8AC3E}">
        <p14:creationId xmlns:p14="http://schemas.microsoft.com/office/powerpoint/2010/main" val="308836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EE853-80E1-47A6-A6E2-9387E6E5FE42}"/>
              </a:ext>
            </a:extLst>
          </p:cNvPr>
          <p:cNvSpPr>
            <a:spLocks noGrp="1"/>
          </p:cNvSpPr>
          <p:nvPr>
            <p:ph idx="1"/>
          </p:nvPr>
        </p:nvSpPr>
        <p:spPr>
          <a:xfrm>
            <a:off x="838200" y="594804"/>
            <a:ext cx="10515600" cy="5582159"/>
          </a:xfrm>
        </p:spPr>
        <p:txBody>
          <a:bodyPr>
            <a:normAutofit/>
          </a:bodyPr>
          <a:lstStyle/>
          <a:p>
            <a:pPr marL="342900" lvl="0" indent="-342900">
              <a:lnSpc>
                <a:spcPct val="107000"/>
              </a:lnSpc>
              <a:spcAft>
                <a:spcPts val="800"/>
              </a:spcAft>
              <a:buFont typeface="+mj-lt"/>
              <a:buAutoNum type="arabicPeriod"/>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Do the data make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sence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scan each column and see whether the data make sense at a high level.</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longitude, latitude and house median age seem to be OK. </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total rooms and total bedrooms are in hundreds and thousands - this does make sense given each row is a district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population seems to be OK but you want to know what's the unit for the number, e.g., thousands? millions? households are numbers of people living together, which is OK. Households mean is 499 and population mean is 1425, so you can tell that population is just the total number of people in each district not in thousands or millions. </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median income is apparently problematic - how can mean income be 3.87? Actually, this is because median income has been scaled and capped between 15.0001 (max) and 0.4999 (min).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Preprocessed</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attributes like this are common.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Knowning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how the data is calculated is critical.</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median house value data is OK and this is our target variable, i.e., we want to build a model to predict this value.</a:t>
            </a:r>
          </a:p>
          <a:p>
            <a:pPr marL="342900" lvl="0" indent="-342900">
              <a:lnSpc>
                <a:spcPct val="107000"/>
              </a:lnSpc>
              <a:spcAft>
                <a:spcPts val="800"/>
              </a:spcAft>
              <a:buFont typeface="+mj-lt"/>
              <a:buAutoNum type="arabicPeriod"/>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Feature scaling: you have noticed that the features have very different scales, which we need to handle later</a:t>
            </a:r>
          </a:p>
          <a:p>
            <a:pPr marL="342900" lvl="0" indent="-342900">
              <a:lnSpc>
                <a:spcPct val="107000"/>
              </a:lnSpc>
              <a:spcAft>
                <a:spcPts val="800"/>
              </a:spcAft>
              <a:buFont typeface="+mj-lt"/>
              <a:buAutoNum type="arabicPeriod"/>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Distribution: from the histograms, we can tell many of them are skewed, i.e., having a long tail on one side or the other. In many cases, we need to transform the data so that they have more bell-shaped distributions.</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27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ACEB7-8A04-4E3B-9584-A24AFC06F344}"/>
              </a:ext>
            </a:extLst>
          </p:cNvPr>
          <p:cNvSpPr>
            <a:spLocks noGrp="1"/>
          </p:cNvSpPr>
          <p:nvPr>
            <p:ph idx="1"/>
          </p:nvPr>
        </p:nvSpPr>
        <p:spPr>
          <a:xfrm>
            <a:off x="838200" y="479394"/>
            <a:ext cx="10515600" cy="5697569"/>
          </a:xfrm>
        </p:spPr>
        <p:txBody>
          <a:bodyPr>
            <a:norm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Data Exploration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conduct analysis on data collected by multiple data sources and stored in data warehouses,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 </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Data Visualization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dirty="0">
                <a:effectLst/>
                <a:latin typeface="Times New Roman" panose="02020603050405020304" pitchFamily="18" charset="0"/>
                <a:ea typeface="Times New Roman" panose="02020603050405020304" pitchFamily="18" charset="0"/>
              </a:rPr>
              <a:t>	Data visualization is the graphical representation of information and data. By using visual elements like charts, graphs, and maps, data visualization tools provide an accessible way to see and understand trends, outliers, and patterns in data. In the world of Big Data, data visualization tools and technologies are essential to analyse massive amounts of information and make data-driven decisions.</a:t>
            </a:r>
            <a:endParaRPr lang="en-IN" dirty="0"/>
          </a:p>
        </p:txBody>
      </p:sp>
    </p:spTree>
    <p:extLst>
      <p:ext uri="{BB962C8B-B14F-4D97-AF65-F5344CB8AC3E}">
        <p14:creationId xmlns:p14="http://schemas.microsoft.com/office/powerpoint/2010/main" val="2635606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1266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Symbol</vt:lpstr>
      <vt:lpstr>Times New Roman</vt:lpstr>
      <vt:lpstr>Office Theme</vt:lpstr>
      <vt:lpstr>HOUSING: PRICE PREDICTION</vt:lpstr>
      <vt:lpstr>Contents</vt:lpstr>
      <vt:lpstr>Problem Statement</vt:lpstr>
      <vt:lpstr>INTRODUCTION</vt:lpstr>
      <vt:lpstr>Analytical Problem Framing  </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Rutuja</dc:creator>
  <cp:lastModifiedBy>Patil Rutuja</cp:lastModifiedBy>
  <cp:revision>21</cp:revision>
  <dcterms:created xsi:type="dcterms:W3CDTF">2022-01-17T05:21:23Z</dcterms:created>
  <dcterms:modified xsi:type="dcterms:W3CDTF">2022-03-11T06:00:31Z</dcterms:modified>
</cp:coreProperties>
</file>