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3" r:id="rId8"/>
    <p:sldId id="267" r:id="rId9"/>
    <p:sldId id="269"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669C-1C17-49EF-8A21-AE7475B05C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029EE9-8A2A-4405-B5E9-6FA155AFDB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583A6B-4907-48C1-B33D-1063D92A3699}"/>
              </a:ext>
            </a:extLst>
          </p:cNvPr>
          <p:cNvSpPr>
            <a:spLocks noGrp="1"/>
          </p:cNvSpPr>
          <p:nvPr>
            <p:ph type="dt" sz="half" idx="10"/>
          </p:nvPr>
        </p:nvSpPr>
        <p:spPr/>
        <p:txBody>
          <a:bodyPr/>
          <a:lstStyle/>
          <a:p>
            <a:fld id="{DFD37E02-D807-4658-B9ED-A1324E69A778}" type="datetimeFigureOut">
              <a:rPr lang="en-IN" smtClean="0"/>
              <a:t>10-04-2022</a:t>
            </a:fld>
            <a:endParaRPr lang="en-IN"/>
          </a:p>
        </p:txBody>
      </p:sp>
      <p:sp>
        <p:nvSpPr>
          <p:cNvPr id="5" name="Footer Placeholder 4">
            <a:extLst>
              <a:ext uri="{FF2B5EF4-FFF2-40B4-BE49-F238E27FC236}">
                <a16:creationId xmlns:a16="http://schemas.microsoft.com/office/drawing/2014/main" id="{F0868986-C208-441E-8E4D-2D3F7A45C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05D0E-DDD5-4A84-8059-A7D60F3C1ECA}"/>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63320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06A9-DE7F-4B9B-A99C-FE4F5AB840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B3A6C0-DB63-4F18-836A-7254EF7F2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5DAEF-9817-49F0-8D94-23821BDF96DE}"/>
              </a:ext>
            </a:extLst>
          </p:cNvPr>
          <p:cNvSpPr>
            <a:spLocks noGrp="1"/>
          </p:cNvSpPr>
          <p:nvPr>
            <p:ph type="dt" sz="half" idx="10"/>
          </p:nvPr>
        </p:nvSpPr>
        <p:spPr/>
        <p:txBody>
          <a:bodyPr/>
          <a:lstStyle/>
          <a:p>
            <a:fld id="{DFD37E02-D807-4658-B9ED-A1324E69A778}" type="datetimeFigureOut">
              <a:rPr lang="en-IN" smtClean="0"/>
              <a:t>10-04-2022</a:t>
            </a:fld>
            <a:endParaRPr lang="en-IN"/>
          </a:p>
        </p:txBody>
      </p:sp>
      <p:sp>
        <p:nvSpPr>
          <p:cNvPr id="5" name="Footer Placeholder 4">
            <a:extLst>
              <a:ext uri="{FF2B5EF4-FFF2-40B4-BE49-F238E27FC236}">
                <a16:creationId xmlns:a16="http://schemas.microsoft.com/office/drawing/2014/main" id="{4FE44501-7516-456D-9B72-B42035539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96541-99C0-4E47-8DF5-25466F7CDDD0}"/>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5189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096651-1D8B-4199-BD14-6626F90F0B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5BE060-31EC-4D25-B5C8-FA68B8ADE2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955BF0-9292-41C3-BB4F-BA17B09BB5D8}"/>
              </a:ext>
            </a:extLst>
          </p:cNvPr>
          <p:cNvSpPr>
            <a:spLocks noGrp="1"/>
          </p:cNvSpPr>
          <p:nvPr>
            <p:ph type="dt" sz="half" idx="10"/>
          </p:nvPr>
        </p:nvSpPr>
        <p:spPr/>
        <p:txBody>
          <a:bodyPr/>
          <a:lstStyle/>
          <a:p>
            <a:fld id="{DFD37E02-D807-4658-B9ED-A1324E69A778}" type="datetimeFigureOut">
              <a:rPr lang="en-IN" smtClean="0"/>
              <a:t>10-04-2022</a:t>
            </a:fld>
            <a:endParaRPr lang="en-IN"/>
          </a:p>
        </p:txBody>
      </p:sp>
      <p:sp>
        <p:nvSpPr>
          <p:cNvPr id="5" name="Footer Placeholder 4">
            <a:extLst>
              <a:ext uri="{FF2B5EF4-FFF2-40B4-BE49-F238E27FC236}">
                <a16:creationId xmlns:a16="http://schemas.microsoft.com/office/drawing/2014/main" id="{1E41A268-319C-43B3-B836-4FA5937A05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B90EC-DB67-4F58-A282-31CBE700CE72}"/>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60528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C151-3B46-4279-95D1-F9D337DBA7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58B592-E232-49C8-91DC-CED9B92F4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83244-8F4F-452B-AE34-94FB94D54572}"/>
              </a:ext>
            </a:extLst>
          </p:cNvPr>
          <p:cNvSpPr>
            <a:spLocks noGrp="1"/>
          </p:cNvSpPr>
          <p:nvPr>
            <p:ph type="dt" sz="half" idx="10"/>
          </p:nvPr>
        </p:nvSpPr>
        <p:spPr/>
        <p:txBody>
          <a:bodyPr/>
          <a:lstStyle/>
          <a:p>
            <a:fld id="{DFD37E02-D807-4658-B9ED-A1324E69A778}" type="datetimeFigureOut">
              <a:rPr lang="en-IN" smtClean="0"/>
              <a:t>10-04-2022</a:t>
            </a:fld>
            <a:endParaRPr lang="en-IN"/>
          </a:p>
        </p:txBody>
      </p:sp>
      <p:sp>
        <p:nvSpPr>
          <p:cNvPr id="5" name="Footer Placeholder 4">
            <a:extLst>
              <a:ext uri="{FF2B5EF4-FFF2-40B4-BE49-F238E27FC236}">
                <a16:creationId xmlns:a16="http://schemas.microsoft.com/office/drawing/2014/main" id="{B5CF8447-96E8-4664-B0D8-EC1DF6ECD8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69D057-3224-4BC0-9D2C-E07DF304437A}"/>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80740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AF30-CA78-4A04-B39A-6418C15188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75F81B-13D3-4082-A70B-0C166FF871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8834E1-B95A-4377-8169-AA62F811A4E8}"/>
              </a:ext>
            </a:extLst>
          </p:cNvPr>
          <p:cNvSpPr>
            <a:spLocks noGrp="1"/>
          </p:cNvSpPr>
          <p:nvPr>
            <p:ph type="dt" sz="half" idx="10"/>
          </p:nvPr>
        </p:nvSpPr>
        <p:spPr/>
        <p:txBody>
          <a:bodyPr/>
          <a:lstStyle/>
          <a:p>
            <a:fld id="{DFD37E02-D807-4658-B9ED-A1324E69A778}" type="datetimeFigureOut">
              <a:rPr lang="en-IN" smtClean="0"/>
              <a:t>10-04-2022</a:t>
            </a:fld>
            <a:endParaRPr lang="en-IN"/>
          </a:p>
        </p:txBody>
      </p:sp>
      <p:sp>
        <p:nvSpPr>
          <p:cNvPr id="5" name="Footer Placeholder 4">
            <a:extLst>
              <a:ext uri="{FF2B5EF4-FFF2-40B4-BE49-F238E27FC236}">
                <a16:creationId xmlns:a16="http://schemas.microsoft.com/office/drawing/2014/main" id="{486603AE-02DF-41AD-8419-9DD66ABB18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2AC54-8EF4-419D-BA11-06CD9B5EA2EE}"/>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58507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65B5-B822-44D2-9ACA-FCDB429C71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CC197B-D0CF-44F8-81FD-958E6E7D46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478A1C-C0B1-4246-ACFD-46F22D46E3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8A0142-A867-4941-9D2F-5B25532AE5BA}"/>
              </a:ext>
            </a:extLst>
          </p:cNvPr>
          <p:cNvSpPr>
            <a:spLocks noGrp="1"/>
          </p:cNvSpPr>
          <p:nvPr>
            <p:ph type="dt" sz="half" idx="10"/>
          </p:nvPr>
        </p:nvSpPr>
        <p:spPr/>
        <p:txBody>
          <a:bodyPr/>
          <a:lstStyle/>
          <a:p>
            <a:fld id="{DFD37E02-D807-4658-B9ED-A1324E69A778}" type="datetimeFigureOut">
              <a:rPr lang="en-IN" smtClean="0"/>
              <a:t>10-04-2022</a:t>
            </a:fld>
            <a:endParaRPr lang="en-IN"/>
          </a:p>
        </p:txBody>
      </p:sp>
      <p:sp>
        <p:nvSpPr>
          <p:cNvPr id="6" name="Footer Placeholder 5">
            <a:extLst>
              <a:ext uri="{FF2B5EF4-FFF2-40B4-BE49-F238E27FC236}">
                <a16:creationId xmlns:a16="http://schemas.microsoft.com/office/drawing/2014/main" id="{E2E14BD5-9F6B-4BFA-A0B5-2D556CF0BF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F739EB-0A00-4917-BB10-B66988913A43}"/>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175896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1A98-D7A6-4D4F-9FED-887D5AFCA7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04F9C-2E7D-49F6-AAA1-891EDB315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F10DA1-F953-43CB-868B-54A0B3AEE6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F9CE97-9173-4D4E-BC77-0E47979F08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0329D-4830-4212-8946-9C4899578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81EA5B-7AA0-4D06-8D5F-BE2CC8C62E87}"/>
              </a:ext>
            </a:extLst>
          </p:cNvPr>
          <p:cNvSpPr>
            <a:spLocks noGrp="1"/>
          </p:cNvSpPr>
          <p:nvPr>
            <p:ph type="dt" sz="half" idx="10"/>
          </p:nvPr>
        </p:nvSpPr>
        <p:spPr/>
        <p:txBody>
          <a:bodyPr/>
          <a:lstStyle/>
          <a:p>
            <a:fld id="{DFD37E02-D807-4658-B9ED-A1324E69A778}" type="datetimeFigureOut">
              <a:rPr lang="en-IN" smtClean="0"/>
              <a:t>10-04-2022</a:t>
            </a:fld>
            <a:endParaRPr lang="en-IN"/>
          </a:p>
        </p:txBody>
      </p:sp>
      <p:sp>
        <p:nvSpPr>
          <p:cNvPr id="8" name="Footer Placeholder 7">
            <a:extLst>
              <a:ext uri="{FF2B5EF4-FFF2-40B4-BE49-F238E27FC236}">
                <a16:creationId xmlns:a16="http://schemas.microsoft.com/office/drawing/2014/main" id="{3C0FED59-6534-4D02-8B5A-750E4AB038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25C4E4-9F39-4996-9DCD-9CDB9DEC5C27}"/>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224975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2008-4EE6-4F6D-8E41-2E52CC2C7D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346186-67DC-4BD7-ABB6-903BAED4B239}"/>
              </a:ext>
            </a:extLst>
          </p:cNvPr>
          <p:cNvSpPr>
            <a:spLocks noGrp="1"/>
          </p:cNvSpPr>
          <p:nvPr>
            <p:ph type="dt" sz="half" idx="10"/>
          </p:nvPr>
        </p:nvSpPr>
        <p:spPr/>
        <p:txBody>
          <a:bodyPr/>
          <a:lstStyle/>
          <a:p>
            <a:fld id="{DFD37E02-D807-4658-B9ED-A1324E69A778}" type="datetimeFigureOut">
              <a:rPr lang="en-IN" smtClean="0"/>
              <a:t>10-04-2022</a:t>
            </a:fld>
            <a:endParaRPr lang="en-IN"/>
          </a:p>
        </p:txBody>
      </p:sp>
      <p:sp>
        <p:nvSpPr>
          <p:cNvPr id="4" name="Footer Placeholder 3">
            <a:extLst>
              <a:ext uri="{FF2B5EF4-FFF2-40B4-BE49-F238E27FC236}">
                <a16:creationId xmlns:a16="http://schemas.microsoft.com/office/drawing/2014/main" id="{FAD9ECD5-6710-4C8A-AF7D-D6B13B8C9C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363EDA-13BD-4219-AA1E-0EB4BC02C0AF}"/>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27662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63C6C-353A-41CE-912E-9AC460CE17A6}"/>
              </a:ext>
            </a:extLst>
          </p:cNvPr>
          <p:cNvSpPr>
            <a:spLocks noGrp="1"/>
          </p:cNvSpPr>
          <p:nvPr>
            <p:ph type="dt" sz="half" idx="10"/>
          </p:nvPr>
        </p:nvSpPr>
        <p:spPr/>
        <p:txBody>
          <a:bodyPr/>
          <a:lstStyle/>
          <a:p>
            <a:fld id="{DFD37E02-D807-4658-B9ED-A1324E69A778}" type="datetimeFigureOut">
              <a:rPr lang="en-IN" smtClean="0"/>
              <a:t>10-04-2022</a:t>
            </a:fld>
            <a:endParaRPr lang="en-IN"/>
          </a:p>
        </p:txBody>
      </p:sp>
      <p:sp>
        <p:nvSpPr>
          <p:cNvPr id="3" name="Footer Placeholder 2">
            <a:extLst>
              <a:ext uri="{FF2B5EF4-FFF2-40B4-BE49-F238E27FC236}">
                <a16:creationId xmlns:a16="http://schemas.microsoft.com/office/drawing/2014/main" id="{D8AF08BE-7AE7-4607-97D0-AF36CB8C77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A67863-2B2F-4920-81AC-23F5DA5A2B90}"/>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9470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DC5E-D1FB-4E9C-8C8D-2BB4C4D50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0BC33D-FAFC-4B13-94B9-17B54F848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8E31CB-8FD6-4B39-ACB9-8EC582637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0E5696-398A-4010-B8AD-7F5497F30862}"/>
              </a:ext>
            </a:extLst>
          </p:cNvPr>
          <p:cNvSpPr>
            <a:spLocks noGrp="1"/>
          </p:cNvSpPr>
          <p:nvPr>
            <p:ph type="dt" sz="half" idx="10"/>
          </p:nvPr>
        </p:nvSpPr>
        <p:spPr/>
        <p:txBody>
          <a:bodyPr/>
          <a:lstStyle/>
          <a:p>
            <a:fld id="{DFD37E02-D807-4658-B9ED-A1324E69A778}" type="datetimeFigureOut">
              <a:rPr lang="en-IN" smtClean="0"/>
              <a:t>10-04-2022</a:t>
            </a:fld>
            <a:endParaRPr lang="en-IN"/>
          </a:p>
        </p:txBody>
      </p:sp>
      <p:sp>
        <p:nvSpPr>
          <p:cNvPr id="6" name="Footer Placeholder 5">
            <a:extLst>
              <a:ext uri="{FF2B5EF4-FFF2-40B4-BE49-F238E27FC236}">
                <a16:creationId xmlns:a16="http://schemas.microsoft.com/office/drawing/2014/main" id="{1B172BCE-13DF-4736-A888-5C94245AD8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BAC2CF-D147-45DE-B0D8-364C41C29F08}"/>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35316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9242-DC78-4AD9-900F-41CFC2CB2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0773A4-EF00-4337-8D35-7DDB39726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5654EA-A46F-4318-A65A-CE6EFEC11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D7F6F-DCE2-487A-8CD2-9228CEB2B235}"/>
              </a:ext>
            </a:extLst>
          </p:cNvPr>
          <p:cNvSpPr>
            <a:spLocks noGrp="1"/>
          </p:cNvSpPr>
          <p:nvPr>
            <p:ph type="dt" sz="half" idx="10"/>
          </p:nvPr>
        </p:nvSpPr>
        <p:spPr/>
        <p:txBody>
          <a:bodyPr/>
          <a:lstStyle/>
          <a:p>
            <a:fld id="{DFD37E02-D807-4658-B9ED-A1324E69A778}" type="datetimeFigureOut">
              <a:rPr lang="en-IN" smtClean="0"/>
              <a:t>10-04-2022</a:t>
            </a:fld>
            <a:endParaRPr lang="en-IN"/>
          </a:p>
        </p:txBody>
      </p:sp>
      <p:sp>
        <p:nvSpPr>
          <p:cNvPr id="6" name="Footer Placeholder 5">
            <a:extLst>
              <a:ext uri="{FF2B5EF4-FFF2-40B4-BE49-F238E27FC236}">
                <a16:creationId xmlns:a16="http://schemas.microsoft.com/office/drawing/2014/main" id="{A5D10EE9-7A98-442F-8F8A-CDFA99ED28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047EB3-4B6D-4FFD-B79A-AD7FB539542F}"/>
              </a:ext>
            </a:extLst>
          </p:cNvPr>
          <p:cNvSpPr>
            <a:spLocks noGrp="1"/>
          </p:cNvSpPr>
          <p:nvPr>
            <p:ph type="sldNum" sz="quarter" idx="12"/>
          </p:nvPr>
        </p:nvSpPr>
        <p:spPr/>
        <p:txBody>
          <a:bodyPr/>
          <a:lstStyle/>
          <a:p>
            <a:fld id="{87D375B8-4340-4844-8B05-5E52962E2838}" type="slidenum">
              <a:rPr lang="en-IN" smtClean="0"/>
              <a:t>‹#›</a:t>
            </a:fld>
            <a:endParaRPr lang="en-IN"/>
          </a:p>
        </p:txBody>
      </p:sp>
    </p:spTree>
    <p:extLst>
      <p:ext uri="{BB962C8B-B14F-4D97-AF65-F5344CB8AC3E}">
        <p14:creationId xmlns:p14="http://schemas.microsoft.com/office/powerpoint/2010/main" val="397621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C79ED-9188-439E-A098-C17EBD221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1FED3E-C661-4938-BABC-4B88ADDA6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040CB-953B-4564-A042-94AA9F15C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37E02-D807-4658-B9ED-A1324E69A778}" type="datetimeFigureOut">
              <a:rPr lang="en-IN" smtClean="0"/>
              <a:t>10-04-2022</a:t>
            </a:fld>
            <a:endParaRPr lang="en-IN"/>
          </a:p>
        </p:txBody>
      </p:sp>
      <p:sp>
        <p:nvSpPr>
          <p:cNvPr id="5" name="Footer Placeholder 4">
            <a:extLst>
              <a:ext uri="{FF2B5EF4-FFF2-40B4-BE49-F238E27FC236}">
                <a16:creationId xmlns:a16="http://schemas.microsoft.com/office/drawing/2014/main" id="{22441743-5B38-4387-A5C4-A010D9DA0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586771-490B-4A17-B7F0-E1341110D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375B8-4340-4844-8B05-5E52962E2838}" type="slidenum">
              <a:rPr lang="en-IN" smtClean="0"/>
              <a:t>‹#›</a:t>
            </a:fld>
            <a:endParaRPr lang="en-IN"/>
          </a:p>
        </p:txBody>
      </p:sp>
    </p:spTree>
    <p:extLst>
      <p:ext uri="{BB962C8B-B14F-4D97-AF65-F5344CB8AC3E}">
        <p14:creationId xmlns:p14="http://schemas.microsoft.com/office/powerpoint/2010/main" val="472153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F6BF1-5830-4D07-BCD9-FB1B23E75C8C}"/>
              </a:ext>
            </a:extLst>
          </p:cNvPr>
          <p:cNvSpPr>
            <a:spLocks noGrp="1"/>
          </p:cNvSpPr>
          <p:nvPr>
            <p:ph type="ctrTitle"/>
          </p:nvPr>
        </p:nvSpPr>
        <p:spPr>
          <a:xfrm>
            <a:off x="1524000" y="861134"/>
            <a:ext cx="9144000" cy="3417903"/>
          </a:xfrm>
        </p:spPr>
        <p:txBody>
          <a:bodyPr>
            <a:normAutofit/>
          </a:bodyPr>
          <a:lstStyle/>
          <a:p>
            <a:br>
              <a:rPr lang="en-US" b="1" dirty="0"/>
            </a:br>
            <a:r>
              <a:rPr lang="en-IN" sz="4000" dirty="0">
                <a:effectLst/>
                <a:latin typeface="Times New Roman" panose="02020603050405020304" pitchFamily="18" charset="0"/>
                <a:ea typeface="Times New Roman" panose="02020603050405020304" pitchFamily="18" charset="0"/>
                <a:cs typeface="Times New Roman" panose="02020603050405020304" pitchFamily="18" charset="0"/>
              </a:rPr>
              <a:t>Malignant-Comments-Classifier</a:t>
            </a:r>
            <a:br>
              <a:rPr lang="en-IN" sz="4000" dirty="0">
                <a:effectLst/>
                <a:latin typeface="Calibri" panose="020F0502020204030204" pitchFamily="34" charset="0"/>
                <a:ea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02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A991-9389-4FF3-B64E-A2286E79D73B}"/>
              </a:ext>
            </a:extLst>
          </p:cNvPr>
          <p:cNvSpPr>
            <a:spLocks noGrp="1"/>
          </p:cNvSpPr>
          <p:nvPr>
            <p:ph type="title"/>
          </p:nvPr>
        </p:nvSpPr>
        <p:spPr>
          <a:xfrm>
            <a:off x="838200" y="365126"/>
            <a:ext cx="10515600" cy="1019792"/>
          </a:xfrm>
        </p:spPr>
        <p:txBody>
          <a:bodyPr>
            <a:normAutofit fontScale="90000"/>
          </a:bodyPr>
          <a:lstStyle/>
          <a:p>
            <a:pPr algn="ctr"/>
            <a:r>
              <a:rPr lang="en-IN" sz="4000" u="sng" dirty="0">
                <a:latin typeface="Times New Roman" panose="02020603050405020304" pitchFamily="18" charset="0"/>
                <a:cs typeface="Times New Roman" panose="02020603050405020304" pitchFamily="18" charset="0"/>
              </a:rPr>
              <a:t>Conclusion</a:t>
            </a:r>
            <a:br>
              <a:rPr lang="en-IN" sz="2800" u="sng" dirty="0">
                <a:latin typeface="Times New Roman" panose="02020603050405020304" pitchFamily="18" charset="0"/>
                <a:cs typeface="Times New Roman" panose="02020603050405020304" pitchFamily="18" charset="0"/>
              </a:rPr>
            </a:br>
            <a:endParaRPr lang="en-IN" sz="28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8B7918-4FB4-4C20-8167-EA7E73BE9117}"/>
              </a:ext>
            </a:extLst>
          </p:cNvPr>
          <p:cNvSpPr>
            <a:spLocks noGrp="1"/>
          </p:cNvSpPr>
          <p:nvPr>
            <p:ph idx="1"/>
          </p:nvPr>
        </p:nvSpPr>
        <p:spPr>
          <a:xfrm>
            <a:off x="838200" y="2175029"/>
            <a:ext cx="10515600" cy="4001934"/>
          </a:xfrm>
        </p:spPr>
        <p:txBody>
          <a:bodyPr>
            <a:normAutofit/>
          </a:bodyPr>
          <a:lstStyle/>
          <a:p>
            <a:pPr marL="0" indent="0" algn="jus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Toxic comment classification is a complex research problem tackled by several machine learning methods</a:t>
            </a:r>
            <a:r>
              <a:rPr lang="en-IN" sz="1800" dirty="0">
                <a:effectLst/>
                <a:latin typeface="Arial" panose="020B060402020202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Our research has shown that harmful or toxic comments in the social media space have many negative impacts to society. The ability to readily and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accu</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rately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identify comments as toxic could provide many benefits while mitigating</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harm. Also, our research has shown the capability of readily available algo-</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rithms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to be employed in such a way to address this challenge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65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49CB-7381-40B9-9F57-463F46AB8108}"/>
              </a:ext>
            </a:extLst>
          </p:cNvPr>
          <p:cNvSpPr>
            <a:spLocks noGrp="1"/>
          </p:cNvSpPr>
          <p:nvPr>
            <p:ph type="title"/>
          </p:nvPr>
        </p:nvSpPr>
        <p:spPr>
          <a:xfrm>
            <a:off x="838200" y="365126"/>
            <a:ext cx="10515600" cy="957648"/>
          </a:xfrm>
        </p:spPr>
        <p:txBody>
          <a:bodyPr>
            <a:normAutofit/>
          </a:bodyPr>
          <a:lstStyle/>
          <a:p>
            <a:pPr algn="ctr"/>
            <a:r>
              <a:rPr lang="en-US" sz="4000" u="sng" dirty="0">
                <a:latin typeface="Times New Roman" panose="02020603050405020304" pitchFamily="18" charset="0"/>
                <a:cs typeface="Times New Roman" panose="02020603050405020304" pitchFamily="18" charset="0"/>
              </a:rPr>
              <a:t>Contents</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595091-A9C3-4DCA-8D47-A6C4834ACB7B}"/>
              </a:ext>
            </a:extLst>
          </p:cNvPr>
          <p:cNvSpPr>
            <a:spLocks noGrp="1"/>
          </p:cNvSpPr>
          <p:nvPr>
            <p:ph idx="1"/>
          </p:nvPr>
        </p:nvSpPr>
        <p:spPr>
          <a:xfrm>
            <a:off x="838200" y="1233995"/>
            <a:ext cx="10515600" cy="4942967"/>
          </a:xfrm>
        </p:spPr>
        <p:txBody>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Problem Statement</a:t>
            </a:r>
          </a:p>
          <a:p>
            <a:r>
              <a:rPr lang="en-US"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Exploratory Data Analysis</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 </a:t>
            </a:r>
          </a:p>
          <a:p>
            <a:r>
              <a:rPr lang="en-US" sz="2400" dirty="0">
                <a:latin typeface="Times New Roman" panose="02020603050405020304" pitchFamily="18" charset="0"/>
                <a:cs typeface="Times New Roman" panose="02020603050405020304" pitchFamily="18" charset="0"/>
              </a:rPr>
              <a:t>Analysis of the output of each model</a:t>
            </a:r>
          </a:p>
          <a:p>
            <a:r>
              <a:rPr lang="en-US" sz="2400" dirty="0">
                <a:latin typeface="Times New Roman" panose="02020603050405020304" pitchFamily="18" charset="0"/>
                <a:cs typeface="Times New Roman" panose="02020603050405020304" pitchFamily="18" charset="0"/>
              </a:rPr>
              <a:t>Conclusion</a:t>
            </a:r>
          </a:p>
          <a:p>
            <a:endParaRPr lang="en-US" u="sng"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079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06F9-DBF5-4CE9-A7CC-20D77FACFD4E}"/>
              </a:ext>
            </a:extLst>
          </p:cNvPr>
          <p:cNvSpPr>
            <a:spLocks noGrp="1"/>
          </p:cNvSpPr>
          <p:nvPr>
            <p:ph type="title"/>
          </p:nvPr>
        </p:nvSpPr>
        <p:spPr>
          <a:xfrm>
            <a:off x="838200" y="365126"/>
            <a:ext cx="10515600" cy="886626"/>
          </a:xfrm>
        </p:spPr>
        <p:txBody>
          <a:bodyPr>
            <a:normAutofit/>
          </a:bodyPr>
          <a:lstStyle/>
          <a:p>
            <a:pPr algn="ctr"/>
            <a:r>
              <a:rPr lang="en-US" sz="4000" u="sng" dirty="0">
                <a:latin typeface="Times New Roman" panose="02020603050405020304" pitchFamily="18" charset="0"/>
                <a:cs typeface="Times New Roman" panose="02020603050405020304" pitchFamily="18" charset="0"/>
              </a:rPr>
              <a:t>Problem Statement</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8EE9E3-E0D4-4E6A-802A-A8CCCAC99D8D}"/>
              </a:ext>
            </a:extLst>
          </p:cNvPr>
          <p:cNvSpPr>
            <a:spLocks noGrp="1"/>
          </p:cNvSpPr>
          <p:nvPr>
            <p:ph idx="1"/>
          </p:nvPr>
        </p:nvSpPr>
        <p:spPr>
          <a:xfrm>
            <a:off x="838200" y="1559295"/>
            <a:ext cx="10515600" cy="4351338"/>
          </a:xfrm>
        </p:spPr>
        <p:txBody>
          <a:bodyPr>
            <a:normAutofit fontScale="85000"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pPr marL="0" indent="0">
              <a:buNone/>
            </a:pPr>
            <a:endParaRPr lang="en-IN" dirty="0"/>
          </a:p>
        </p:txBody>
      </p:sp>
    </p:spTree>
    <p:extLst>
      <p:ext uri="{BB962C8B-B14F-4D97-AF65-F5344CB8AC3E}">
        <p14:creationId xmlns:p14="http://schemas.microsoft.com/office/powerpoint/2010/main" val="387048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068E-36E8-484C-874A-2C8404A09D28}"/>
              </a:ext>
            </a:extLst>
          </p:cNvPr>
          <p:cNvSpPr>
            <a:spLocks noGrp="1"/>
          </p:cNvSpPr>
          <p:nvPr>
            <p:ph type="title"/>
          </p:nvPr>
        </p:nvSpPr>
        <p:spPr>
          <a:xfrm>
            <a:off x="838200" y="365126"/>
            <a:ext cx="10515600" cy="673562"/>
          </a:xfrm>
        </p:spPr>
        <p:txBody>
          <a:bodyPr>
            <a:normAutofit/>
          </a:bodyPr>
          <a:lstStyle/>
          <a:p>
            <a:pPr algn="ctr"/>
            <a:r>
              <a:rPr lang="en-IN" sz="2000" b="1" u="sng"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sz="2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A17C1C-145E-45CF-830C-C9A9D0A79CB3}"/>
              </a:ext>
            </a:extLst>
          </p:cNvPr>
          <p:cNvSpPr>
            <a:spLocks noGrp="1"/>
          </p:cNvSpPr>
          <p:nvPr>
            <p:ph idx="1"/>
          </p:nvPr>
        </p:nvSpPr>
        <p:spPr>
          <a:xfrm>
            <a:off x="838200" y="1260629"/>
            <a:ext cx="10515600" cy="4838330"/>
          </a:xfrm>
        </p:spPr>
        <p:txBody>
          <a:bodyPr>
            <a:noAutofit/>
          </a:bodyPr>
          <a:lstStyle/>
          <a:p>
            <a:pPr>
              <a:lnSpc>
                <a:spcPct val="107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Business Problem Framing</a:t>
            </a:r>
          </a:p>
          <a:p>
            <a:pPr indent="0" algn="just">
              <a:lnSpc>
                <a:spcPct val="107000"/>
              </a:lnSpc>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indent="0" algn="just">
              <a:lnSpc>
                <a:spcPct val="107000"/>
              </a:lnSpc>
              <a:buNone/>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Conceptual Background of the Domain Problem</a:t>
            </a:r>
          </a:p>
          <a:p>
            <a:pPr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Toxic comments are defined as comments that are rude, disrespectful, or that</a:t>
            </a: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tend to force users to leave the discussion. If these toxic comment can be automatically identified, we could have safer discussions on various social networks, news portals, or online forums. Manual moderation of comments is costly, in-effective, and sometimes infeasible. Automatic or semi-automatic detection of</a:t>
            </a:r>
            <a:br>
              <a:rPr lang="en-IN" sz="1400" dirty="0">
                <a:effectLst/>
                <a:latin typeface="Calibri" panose="020F0502020204030204" pitchFamily="34" charset="0"/>
                <a:ea typeface="Times New Roman" panose="02020603050405020304" pitchFamily="18" charset="0"/>
                <a:cs typeface="Times New Roman" panose="02020603050405020304" pitchFamily="18" charset="0"/>
              </a:rPr>
            </a:b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toxic comment is done by using different machine learning methods, mostly different deep neural networks architectures</a:t>
            </a:r>
            <a:r>
              <a:rPr lang="en-IN" sz="1400" dirty="0">
                <a:effectLst/>
                <a:latin typeface="Arial" panose="020B0604020202020204" pitchFamily="34" charset="0"/>
                <a:ea typeface="Times New Roman" panose="02020603050405020304" pitchFamily="18" charset="0"/>
                <a:cs typeface="Times New Roman" panose="02020603050405020304" pitchFamily="18" charset="0"/>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Review of Literature</a:t>
            </a:r>
          </a:p>
          <a:p>
            <a:pPr indent="0" algn="just">
              <a:lnSpc>
                <a:spcPct val="107000"/>
              </a:lnSpc>
              <a:spcAft>
                <a:spcPts val="8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Recently, there is a significant number of research papers on the toxic comment classification problem, but, to date, there has not been a systematic</a:t>
            </a: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 literature review of this research theme, making it difficult to assess the maturity, trends and research gaps. In this work, our main aim was to overcome this by systematically listing, comparing and classifying the existing research on toxic comment classification to find promising research directions. The results</a:t>
            </a:r>
            <a:br>
              <a:rPr lang="en-IN" sz="1400" dirty="0">
                <a:effectLst/>
                <a:latin typeface="Calibri" panose="020F0502020204030204" pitchFamily="34" charset="0"/>
                <a:ea typeface="Times New Roman" panose="02020603050405020304" pitchFamily="18" charset="0"/>
                <a:cs typeface="Times New Roman" panose="02020603050405020304" pitchFamily="18" charset="0"/>
              </a:rPr>
            </a:br>
            <a:r>
              <a:rPr lang="en-IN" sz="1400" dirty="0">
                <a:effectLst/>
                <a:latin typeface="Calibri" panose="020F0502020204030204" pitchFamily="34" charset="0"/>
                <a:ea typeface="Times New Roman" panose="02020603050405020304" pitchFamily="18" charset="0"/>
                <a:cs typeface="Times New Roman" panose="02020603050405020304" pitchFamily="18" charset="0"/>
              </a:rPr>
              <a:t>of this systematic literature review are beneficial for researchers and natural language processing practitioners.</a:t>
            </a:r>
          </a:p>
          <a:p>
            <a:pPr marL="0" indent="0">
              <a:lnSpc>
                <a:spcPct val="107000"/>
              </a:lnSpc>
              <a:spcAft>
                <a:spcPts val="800"/>
              </a:spcAft>
              <a:buNone/>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49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D1EFE-D767-4E51-9D90-EE0DE61FF0AD}"/>
              </a:ext>
            </a:extLst>
          </p:cNvPr>
          <p:cNvSpPr>
            <a:spLocks noGrp="1"/>
          </p:cNvSpPr>
          <p:nvPr>
            <p:ph type="title"/>
          </p:nvPr>
        </p:nvSpPr>
        <p:spPr>
          <a:xfrm>
            <a:off x="838200" y="540135"/>
            <a:ext cx="10515600" cy="993158"/>
          </a:xfrm>
        </p:spPr>
        <p:txBody>
          <a:bodyPr>
            <a:noAutofit/>
          </a:bodyPr>
          <a:lstStyle/>
          <a:p>
            <a:pPr algn="ctr"/>
            <a:r>
              <a:rPr lang="en-IN" sz="4000" u="sng" dirty="0">
                <a:latin typeface="Times New Roman" panose="02020603050405020304" pitchFamily="18" charset="0"/>
                <a:cs typeface="Times New Roman" panose="02020603050405020304" pitchFamily="18" charset="0"/>
              </a:rPr>
              <a:t>Exploratory Data Analysis</a:t>
            </a:r>
            <a:br>
              <a:rPr lang="en-IN" sz="4000" u="sng" dirty="0">
                <a:latin typeface="Times New Roman" panose="02020603050405020304" pitchFamily="18" charset="0"/>
                <a:cs typeface="Times New Roman" panose="02020603050405020304" pitchFamily="18" charset="0"/>
              </a:rPr>
            </a:b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5A1E0F-DC7D-46F0-8246-EED09CFF5B2C}"/>
              </a:ext>
            </a:extLst>
          </p:cNvPr>
          <p:cNvSpPr>
            <a:spLocks noGrp="1"/>
          </p:cNvSpPr>
          <p:nvPr>
            <p:ph idx="1"/>
          </p:nvPr>
        </p:nvSpPr>
        <p:spPr>
          <a:xfrm>
            <a:off x="900344" y="1541029"/>
            <a:ext cx="10515600" cy="4951845"/>
          </a:xfrm>
        </p:spPr>
        <p:txBody>
          <a:bodyPr/>
          <a:lstStyle/>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1.Data Exploration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2.Data cleaning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3.Data Visualization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4.Feature Selection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5.Build model</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17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A52A4B-0D41-4AF7-B305-04E268B6065B}"/>
              </a:ext>
            </a:extLst>
          </p:cNvPr>
          <p:cNvSpPr>
            <a:spLocks noGrp="1"/>
          </p:cNvSpPr>
          <p:nvPr>
            <p:ph idx="1"/>
          </p:nvPr>
        </p:nvSpPr>
        <p:spPr>
          <a:xfrm>
            <a:off x="838200" y="701336"/>
            <a:ext cx="10515600" cy="6036815"/>
          </a:xfrm>
        </p:spPr>
        <p:txBody>
          <a:bodyPr>
            <a:normAutofit/>
          </a:bodyPr>
          <a:lstStyle/>
          <a:p>
            <a:pPr indent="0" algn="ctr">
              <a:lnSpc>
                <a:spcPct val="107000"/>
              </a:lnSpc>
              <a:spcAft>
                <a:spcPts val="800"/>
              </a:spcAft>
              <a:buNone/>
            </a:pP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Models Development and Evaluation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Testing of Identified Approaches (Algorithms)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07000"/>
              </a:lnSpc>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07000"/>
              </a:lnSpc>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Decision Tree Classifier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07000"/>
              </a:lnSpc>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07000"/>
              </a:lnSpc>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07000"/>
              </a:lnSpc>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AdaBoost Classifier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07000"/>
              </a:lnSpc>
              <a:buFont typeface="+mj-lt"/>
              <a:buAutoNum type="alphaL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KNeighbors</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Classifier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1"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07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2CB536F-90E8-4D22-998E-36B775F9AA8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58D8C4B4-D701-46CA-AA57-6220AB78FABE}"/>
              </a:ext>
            </a:extLst>
          </p:cNvPr>
          <p:cNvSpPr>
            <a:spLocks noChangeArrowheads="1"/>
          </p:cNvSpPr>
          <p:nvPr/>
        </p:nvSpPr>
        <p:spPr bwMode="auto">
          <a:xfrm>
            <a:off x="152400"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836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45F99-3441-4C2F-BA07-8903FF30DF2A}"/>
              </a:ext>
            </a:extLst>
          </p:cNvPr>
          <p:cNvSpPr>
            <a:spLocks noGrp="1"/>
          </p:cNvSpPr>
          <p:nvPr>
            <p:ph type="title"/>
          </p:nvPr>
        </p:nvSpPr>
        <p:spPr>
          <a:xfrm>
            <a:off x="838199" y="189729"/>
            <a:ext cx="10515600" cy="655807"/>
          </a:xfrm>
        </p:spPr>
        <p:txBody>
          <a:bodyPr>
            <a:normAutofit/>
          </a:bodyPr>
          <a:lstStyle/>
          <a:p>
            <a:pPr algn="ctr"/>
            <a:r>
              <a:rPr lang="en-US" sz="2400" b="1" u="sng" dirty="0">
                <a:latin typeface="Times New Roman" panose="02020603050405020304" pitchFamily="18" charset="0"/>
                <a:cs typeface="Times New Roman" panose="02020603050405020304" pitchFamily="18" charset="0"/>
              </a:rPr>
              <a:t>Analysis of the output of each model</a:t>
            </a:r>
          </a:p>
        </p:txBody>
      </p:sp>
      <p:sp>
        <p:nvSpPr>
          <p:cNvPr id="3" name="Content Placeholder 2">
            <a:extLst>
              <a:ext uri="{FF2B5EF4-FFF2-40B4-BE49-F238E27FC236}">
                <a16:creationId xmlns:a16="http://schemas.microsoft.com/office/drawing/2014/main" id="{2ABB695D-4EE0-4BCF-8C84-2481E8445D2A}"/>
              </a:ext>
            </a:extLst>
          </p:cNvPr>
          <p:cNvSpPr>
            <a:spLocks noGrp="1"/>
          </p:cNvSpPr>
          <p:nvPr>
            <p:ph idx="1"/>
          </p:nvPr>
        </p:nvSpPr>
        <p:spPr>
          <a:xfrm>
            <a:off x="655836" y="859993"/>
            <a:ext cx="10880325" cy="5808278"/>
          </a:xfrm>
        </p:spPr>
        <p:txBody>
          <a:bodyPr>
            <a:noAutofit/>
          </a:bodyPr>
          <a:lstStyle/>
          <a:p>
            <a:pPr marL="342900" lvl="0" indent="-342900">
              <a:lnSpc>
                <a:spcPct val="107000"/>
              </a:lnSpc>
              <a:buFont typeface="+mj-lt"/>
              <a:buAutoNum type="arabicPeriod"/>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precision        recall    f1-score   support</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           0       0.96      0.99      0.98     42950</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           1       0.93      0.61      0.74      4922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    accuracy                           0.96     47872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   macro </a:t>
            </a:r>
            <a:r>
              <a:rPr lang="en-IN" sz="100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       0.94      0.80      0.86     47872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weighted </a:t>
            </a:r>
            <a:r>
              <a:rPr lang="en-IN" sz="100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       0.95      0.96      0.95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47872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buNone/>
            </a:pPr>
            <a:r>
              <a:rPr lang="en-IN" sz="1800" b="0" dirty="0">
                <a:effectLst/>
                <a:latin typeface="Times New Roman" panose="02020603050405020304" pitchFamily="18" charset="0"/>
              </a:rPr>
              <a:t>2.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Decision Tree Classifier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precision    recall  f1-score   support</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0       0.96      0.97      0.97     42950</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1       0.71      0.69      0.70      4922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accuracy                           0.94     47872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macro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0.84      0.83      0.83     47872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weighted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0.94      0.94      0.94     47872</a:t>
            </a:r>
          </a:p>
          <a:p>
            <a:pPr marL="0" indent="0">
              <a:lnSpc>
                <a:spcPct val="107000"/>
              </a:lnSpc>
              <a:buNone/>
            </a:pPr>
            <a:endParaRPr lang="en-IN" sz="1800" b="0" dirty="0">
              <a:effectLst/>
              <a:latin typeface="Times New Roman" panose="02020603050405020304" pitchFamily="18" charset="0"/>
            </a:endParaRPr>
          </a:p>
          <a:p>
            <a:pPr marL="0" indent="0">
              <a:lnSpc>
                <a:spcPct val="107000"/>
              </a:lnSpc>
              <a:buNone/>
            </a:pPr>
            <a:endParaRPr lang="en-IN" sz="1800" b="0" dirty="0">
              <a:effectLst/>
              <a:latin typeface="Times New Roman" panose="02020603050405020304" pitchFamily="18" charset="0"/>
            </a:endParaRPr>
          </a:p>
          <a:p>
            <a:pPr marL="342900" indent="-342900">
              <a:lnSpc>
                <a:spcPct val="107000"/>
              </a:lnSpc>
              <a:buFont typeface="+mj-lt"/>
              <a:buAutoNum type="arabicPeriod"/>
            </a:pPr>
            <a:endParaRPr lang="en-IN" sz="1800" dirty="0">
              <a:latin typeface="Times New Roman" panose="02020603050405020304" pitchFamily="18" charset="0"/>
            </a:endParaRPr>
          </a:p>
          <a:p>
            <a:pPr marL="342900" indent="-342900">
              <a:lnSpc>
                <a:spcPct val="107000"/>
              </a:lnSpc>
              <a:buFont typeface="+mj-lt"/>
              <a:buAutoNum type="arabicPeriod"/>
            </a:pPr>
            <a:endParaRPr lang="en-IN" sz="1800" b="1" dirty="0">
              <a:effectLst/>
              <a:latin typeface="Times New Roman" panose="02020603050405020304" pitchFamily="18" charset="0"/>
            </a:endParaRPr>
          </a:p>
          <a:p>
            <a:pPr marL="342900" lvl="0" indent="-342900">
              <a:lnSpc>
                <a:spcPct val="107000"/>
              </a:lnSpc>
              <a:buFont typeface="+mj-lt"/>
              <a:buAutoNum type="arabicPeriod"/>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7000"/>
              </a:lnSpc>
              <a:spcAft>
                <a:spcPts val="8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742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ED567-46F8-446E-90CF-1E2E5A85B4A7}"/>
              </a:ext>
            </a:extLst>
          </p:cNvPr>
          <p:cNvSpPr>
            <a:spLocks noGrp="1"/>
          </p:cNvSpPr>
          <p:nvPr>
            <p:ph idx="1"/>
          </p:nvPr>
        </p:nvSpPr>
        <p:spPr>
          <a:xfrm>
            <a:off x="838200" y="195309"/>
            <a:ext cx="10515600" cy="6507332"/>
          </a:xfrm>
        </p:spPr>
        <p:txBody>
          <a:bodyPr>
            <a:noAutofit/>
          </a:bodyPr>
          <a:lstStyle/>
          <a:p>
            <a:pPr marL="0" indent="0" algn="just">
              <a:buNone/>
            </a:pPr>
            <a:r>
              <a:rPr lang="en-IN" sz="1800" b="0" dirty="0">
                <a:effectLst/>
                <a:latin typeface="Times New Roman" panose="02020603050405020304" pitchFamily="18" charset="0"/>
              </a:rPr>
              <a:t>3.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precision    recall  f1-score   support</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0       0.96      0.99      0.98     42950</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1       0.85      0.67      0.75      4922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accuracy                           0.95     47872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macro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0.91      0.83      0.86     47872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weighted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0.95      0.95      0.95     47872</a:t>
            </a:r>
            <a:endParaRPr lang="en-IN" sz="1800" b="0" dirty="0">
              <a:effectLst/>
              <a:latin typeface="Times New Roman" panose="02020603050405020304" pitchFamily="18" charset="0"/>
            </a:endParaRPr>
          </a:p>
          <a:p>
            <a:pPr marL="0" indent="0" algn="just">
              <a:buNone/>
            </a:pPr>
            <a:r>
              <a:rPr lang="en-IN" sz="1800" dirty="0">
                <a:latin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endParaRPr lang="en-IN" sz="1800" b="1" dirty="0">
              <a:effectLst/>
              <a:latin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precision    recall  f1-score   support</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0       0.96      0.99      0.97     42950</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1       0.92      0.59      0.72      4922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accuracy                           0.95     47872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macro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0.94      0.79      0.85     47872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weighted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0.95      0.95      0.95     47872</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46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13CFE-7DFA-4430-A9B9-A339D20FC896}"/>
              </a:ext>
            </a:extLst>
          </p:cNvPr>
          <p:cNvSpPr>
            <a:spLocks noGrp="1"/>
          </p:cNvSpPr>
          <p:nvPr>
            <p:ph idx="1"/>
          </p:nvPr>
        </p:nvSpPr>
        <p:spPr>
          <a:xfrm>
            <a:off x="838200" y="363984"/>
            <a:ext cx="10515600" cy="5786346"/>
          </a:xfrm>
        </p:spPr>
        <p:txBody>
          <a:bodyPr>
            <a:normAutofit fontScale="92500" lnSpcReduction="20000"/>
          </a:bodyPr>
          <a:lstStyle/>
          <a:p>
            <a:pPr marL="457200" lvl="1" indent="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5)AdaBoost Classifier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precision    recall  f1-score   support</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0       0.95      0.99      0.97     42950</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1       0.88      0.58      0.70      4922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accuracy                           0.95     47872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macro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0.92      0.79      0.84     47872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weighted </a:t>
            </a:r>
            <a:r>
              <a:rPr lang="en-IN" sz="120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0.95      0.95      0.94     47872</a:t>
            </a:r>
            <a:endParaRPr lang="en-IN"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dirty="0" err="1">
                <a:effectLst/>
                <a:latin typeface="Times New Roman" panose="02020603050405020304" pitchFamily="18" charset="0"/>
                <a:ea typeface="Times New Roman" panose="02020603050405020304" pitchFamily="18" charset="0"/>
                <a:cs typeface="Times New Roman" panose="02020603050405020304" pitchFamily="18" charset="0"/>
              </a:rPr>
              <a:t>KNeighbors</a:t>
            </a:r>
            <a: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t> Classifier</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precision    recall  f1-score   support</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0       0.92      1.00      0.96     42950</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1       0.89      0.22      0.36      4922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accuracy                           0.92     47872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macro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0.90      0.61      0.66     47872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weighted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0.91      0.92      0.89     47872</a:t>
            </a: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8465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TotalTime>
  <Words>906</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Symbol</vt:lpstr>
      <vt:lpstr>Times New Roman</vt:lpstr>
      <vt:lpstr>Office Theme</vt:lpstr>
      <vt:lpstr> Malignant-Comments-Classifier  </vt:lpstr>
      <vt:lpstr>Contents</vt:lpstr>
      <vt:lpstr>Problem Statement</vt:lpstr>
      <vt:lpstr>INTRODUCTION</vt:lpstr>
      <vt:lpstr>Exploratory Data Analysis </vt:lpstr>
      <vt:lpstr>PowerPoint Presentation</vt:lpstr>
      <vt:lpstr>Analysis of the output of each model</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Rutuja</dc:creator>
  <cp:lastModifiedBy>Patil Rutuja</cp:lastModifiedBy>
  <cp:revision>21</cp:revision>
  <dcterms:created xsi:type="dcterms:W3CDTF">2022-01-17T05:21:23Z</dcterms:created>
  <dcterms:modified xsi:type="dcterms:W3CDTF">2022-04-10T08:04:49Z</dcterms:modified>
</cp:coreProperties>
</file>