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3" r:id="rId9"/>
    <p:sldId id="267" r:id="rId10"/>
    <p:sldId id="26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669C-1C17-49EF-8A21-AE7475B05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029EE9-8A2A-4405-B5E9-6FA155AFD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583A6B-4907-48C1-B33D-1063D92A3699}"/>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5" name="Footer Placeholder 4">
            <a:extLst>
              <a:ext uri="{FF2B5EF4-FFF2-40B4-BE49-F238E27FC236}">
                <a16:creationId xmlns:a16="http://schemas.microsoft.com/office/drawing/2014/main" id="{F0868986-C208-441E-8E4D-2D3F7A45C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05D0E-DDD5-4A84-8059-A7D60F3C1EC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6332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06A9-DE7F-4B9B-A99C-FE4F5AB840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B3A6C0-DB63-4F18-836A-7254EF7F2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5DAEF-9817-49F0-8D94-23821BDF96DE}"/>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5" name="Footer Placeholder 4">
            <a:extLst>
              <a:ext uri="{FF2B5EF4-FFF2-40B4-BE49-F238E27FC236}">
                <a16:creationId xmlns:a16="http://schemas.microsoft.com/office/drawing/2014/main" id="{4FE44501-7516-456D-9B72-B42035539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96541-99C0-4E47-8DF5-25466F7CDDD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518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96651-1D8B-4199-BD14-6626F90F0B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5BE060-31EC-4D25-B5C8-FA68B8ADE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55BF0-9292-41C3-BB4F-BA17B09BB5D8}"/>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5" name="Footer Placeholder 4">
            <a:extLst>
              <a:ext uri="{FF2B5EF4-FFF2-40B4-BE49-F238E27FC236}">
                <a16:creationId xmlns:a16="http://schemas.microsoft.com/office/drawing/2014/main" id="{1E41A268-319C-43B3-B836-4FA5937A0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B90EC-DB67-4F58-A282-31CBE700CE72}"/>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60528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C151-3B46-4279-95D1-F9D337DBA7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8B592-E232-49C8-91DC-CED9B92F4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83244-8F4F-452B-AE34-94FB94D54572}"/>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5" name="Footer Placeholder 4">
            <a:extLst>
              <a:ext uri="{FF2B5EF4-FFF2-40B4-BE49-F238E27FC236}">
                <a16:creationId xmlns:a16="http://schemas.microsoft.com/office/drawing/2014/main" id="{B5CF8447-96E8-4664-B0D8-EC1DF6ECD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9D057-3224-4BC0-9D2C-E07DF304437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80740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F30-CA78-4A04-B39A-6418C15188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5F81B-13D3-4082-A70B-0C166FF87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834E1-B95A-4377-8169-AA62F811A4E8}"/>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5" name="Footer Placeholder 4">
            <a:extLst>
              <a:ext uri="{FF2B5EF4-FFF2-40B4-BE49-F238E27FC236}">
                <a16:creationId xmlns:a16="http://schemas.microsoft.com/office/drawing/2014/main" id="{486603AE-02DF-41AD-8419-9DD66ABB1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2AC54-8EF4-419D-BA11-06CD9B5EA2EE}"/>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58507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65B5-B822-44D2-9ACA-FCDB429C7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CC197B-D0CF-44F8-81FD-958E6E7D4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478A1C-C0B1-4246-ACFD-46F22D46E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8A0142-A867-4941-9D2F-5B25532AE5BA}"/>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6" name="Footer Placeholder 5">
            <a:extLst>
              <a:ext uri="{FF2B5EF4-FFF2-40B4-BE49-F238E27FC236}">
                <a16:creationId xmlns:a16="http://schemas.microsoft.com/office/drawing/2014/main" id="{E2E14BD5-9F6B-4BFA-A0B5-2D556CF0B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739EB-0A00-4917-BB10-B66988913A43}"/>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75896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1A98-D7A6-4D4F-9FED-887D5AFCA7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04F9C-2E7D-49F6-AAA1-891EDB315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10DA1-F953-43CB-868B-54A0B3AEE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F9CE97-9173-4D4E-BC77-0E47979F0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0329D-4830-4212-8946-9C4899578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81EA5B-7AA0-4D06-8D5F-BE2CC8C62E87}"/>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8" name="Footer Placeholder 7">
            <a:extLst>
              <a:ext uri="{FF2B5EF4-FFF2-40B4-BE49-F238E27FC236}">
                <a16:creationId xmlns:a16="http://schemas.microsoft.com/office/drawing/2014/main" id="{3C0FED59-6534-4D02-8B5A-750E4AB038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5C4E4-9F39-4996-9DCD-9CDB9DEC5C27}"/>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24975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2008-4EE6-4F6D-8E41-2E52CC2C7D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346186-67DC-4BD7-ABB6-903BAED4B239}"/>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4" name="Footer Placeholder 3">
            <a:extLst>
              <a:ext uri="{FF2B5EF4-FFF2-40B4-BE49-F238E27FC236}">
                <a16:creationId xmlns:a16="http://schemas.microsoft.com/office/drawing/2014/main" id="{FAD9ECD5-6710-4C8A-AF7D-D6B13B8C9C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363EDA-13BD-4219-AA1E-0EB4BC02C0A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7662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63C6C-353A-41CE-912E-9AC460CE17A6}"/>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3" name="Footer Placeholder 2">
            <a:extLst>
              <a:ext uri="{FF2B5EF4-FFF2-40B4-BE49-F238E27FC236}">
                <a16:creationId xmlns:a16="http://schemas.microsoft.com/office/drawing/2014/main" id="{D8AF08BE-7AE7-4607-97D0-AF36CB8C77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A67863-2B2F-4920-81AC-23F5DA5A2B9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470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DC5E-D1FB-4E9C-8C8D-2BB4C4D50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0BC33D-FAFC-4B13-94B9-17B54F848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8E31CB-8FD6-4B39-ACB9-8EC582637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E5696-398A-4010-B8AD-7F5497F30862}"/>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6" name="Footer Placeholder 5">
            <a:extLst>
              <a:ext uri="{FF2B5EF4-FFF2-40B4-BE49-F238E27FC236}">
                <a16:creationId xmlns:a16="http://schemas.microsoft.com/office/drawing/2014/main" id="{1B172BCE-13DF-4736-A888-5C94245AD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AC2CF-D147-45DE-B0D8-364C41C29F08}"/>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3531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9242-DC78-4AD9-900F-41CFC2CB2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0773A4-EF00-4337-8D35-7DDB39726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5654EA-A46F-4318-A65A-CE6EFEC11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7F6F-DCE2-487A-8CD2-9228CEB2B235}"/>
              </a:ext>
            </a:extLst>
          </p:cNvPr>
          <p:cNvSpPr>
            <a:spLocks noGrp="1"/>
          </p:cNvSpPr>
          <p:nvPr>
            <p:ph type="dt" sz="half" idx="10"/>
          </p:nvPr>
        </p:nvSpPr>
        <p:spPr/>
        <p:txBody>
          <a:bodyPr/>
          <a:lstStyle/>
          <a:p>
            <a:fld id="{DFD37E02-D807-4658-B9ED-A1324E69A778}" type="datetimeFigureOut">
              <a:rPr lang="en-IN" smtClean="0"/>
              <a:t>10-02-2022</a:t>
            </a:fld>
            <a:endParaRPr lang="en-IN"/>
          </a:p>
        </p:txBody>
      </p:sp>
      <p:sp>
        <p:nvSpPr>
          <p:cNvPr id="6" name="Footer Placeholder 5">
            <a:extLst>
              <a:ext uri="{FF2B5EF4-FFF2-40B4-BE49-F238E27FC236}">
                <a16:creationId xmlns:a16="http://schemas.microsoft.com/office/drawing/2014/main" id="{A5D10EE9-7A98-442F-8F8A-CDFA99ED2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47EB3-4B6D-4FFD-B79A-AD7FB539542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7621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79ED-9188-439E-A098-C17EBD221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FED3E-C661-4938-BABC-4B88ADDA6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040CB-953B-4564-A042-94AA9F15C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37E02-D807-4658-B9ED-A1324E69A778}" type="datetimeFigureOut">
              <a:rPr lang="en-IN" smtClean="0"/>
              <a:t>10-02-2022</a:t>
            </a:fld>
            <a:endParaRPr lang="en-IN"/>
          </a:p>
        </p:txBody>
      </p:sp>
      <p:sp>
        <p:nvSpPr>
          <p:cNvPr id="5" name="Footer Placeholder 4">
            <a:extLst>
              <a:ext uri="{FF2B5EF4-FFF2-40B4-BE49-F238E27FC236}">
                <a16:creationId xmlns:a16="http://schemas.microsoft.com/office/drawing/2014/main" id="{22441743-5B38-4387-A5C4-A010D9DA0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586771-490B-4A17-B7F0-E1341110D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375B8-4340-4844-8B05-5E52962E2838}" type="slidenum">
              <a:rPr lang="en-IN" smtClean="0"/>
              <a:t>‹#›</a:t>
            </a:fld>
            <a:endParaRPr lang="en-IN"/>
          </a:p>
        </p:txBody>
      </p:sp>
    </p:spTree>
    <p:extLst>
      <p:ext uri="{BB962C8B-B14F-4D97-AF65-F5344CB8AC3E}">
        <p14:creationId xmlns:p14="http://schemas.microsoft.com/office/powerpoint/2010/main" val="47215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6BF1-5830-4D07-BCD9-FB1B23E75C8C}"/>
              </a:ext>
            </a:extLst>
          </p:cNvPr>
          <p:cNvSpPr>
            <a:spLocks noGrp="1"/>
          </p:cNvSpPr>
          <p:nvPr>
            <p:ph type="ctrTitle"/>
          </p:nvPr>
        </p:nvSpPr>
        <p:spPr>
          <a:xfrm>
            <a:off x="1524000" y="861134"/>
            <a:ext cx="9144000" cy="3417903"/>
          </a:xfrm>
        </p:spPr>
        <p:txBody>
          <a:bodyPr>
            <a:normAutofit/>
          </a:bodyPr>
          <a:lstStyle/>
          <a:p>
            <a:br>
              <a:rPr lang="en-US" b="1" dirty="0"/>
            </a:b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Micro Credit Defaulter Project</a:t>
            </a:r>
            <a:br>
              <a:rPr lang="en-IN" sz="4000" dirty="0">
                <a:effectLst/>
                <a:latin typeface="Calibri" panose="020F0502020204030204" pitchFamily="34" charset="0"/>
                <a:ea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2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13CFE-7DFA-4430-A9B9-A339D20FC896}"/>
              </a:ext>
            </a:extLst>
          </p:cNvPr>
          <p:cNvSpPr>
            <a:spLocks noGrp="1"/>
          </p:cNvSpPr>
          <p:nvPr>
            <p:ph idx="1"/>
          </p:nvPr>
        </p:nvSpPr>
        <p:spPr>
          <a:xfrm>
            <a:off x="838200" y="363984"/>
            <a:ext cx="10515600" cy="5786346"/>
          </a:xfrm>
        </p:spPr>
        <p:txBody>
          <a:bodyPr/>
          <a:lstStyle/>
          <a:p>
            <a:r>
              <a:rPr lang="en-IN" sz="1800" b="0" dirty="0">
                <a:effectLst/>
                <a:latin typeface="Times New Roman" panose="02020603050405020304" pitchFamily="18" charset="0"/>
              </a:rPr>
              <a:t>Gradient Boosting Classifier</a:t>
            </a:r>
            <a:endParaRPr lang="en-IN" sz="1800" b="1" dirty="0">
              <a:effectLst/>
              <a:latin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49895640-E02B-4DAB-8D74-F922FB7C17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8534" y="961230"/>
            <a:ext cx="4075923" cy="2208098"/>
          </a:xfrm>
          <a:prstGeom prst="rect">
            <a:avLst/>
          </a:prstGeom>
          <a:noFill/>
          <a:ln>
            <a:noFill/>
          </a:ln>
        </p:spPr>
      </p:pic>
      <p:pic>
        <p:nvPicPr>
          <p:cNvPr id="5" name="Picture 4">
            <a:extLst>
              <a:ext uri="{FF2B5EF4-FFF2-40B4-BE49-F238E27FC236}">
                <a16:creationId xmlns:a16="http://schemas.microsoft.com/office/drawing/2014/main" id="{2DC8F2DB-D86A-45E9-894A-17F15F2318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4387" y="961230"/>
            <a:ext cx="3987073" cy="2625349"/>
          </a:xfrm>
          <a:prstGeom prst="rect">
            <a:avLst/>
          </a:prstGeom>
          <a:noFill/>
          <a:ln>
            <a:noFill/>
          </a:ln>
        </p:spPr>
      </p:pic>
    </p:spTree>
    <p:extLst>
      <p:ext uri="{BB962C8B-B14F-4D97-AF65-F5344CB8AC3E}">
        <p14:creationId xmlns:p14="http://schemas.microsoft.com/office/powerpoint/2010/main" val="101846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A991-9389-4FF3-B64E-A2286E79D73B}"/>
              </a:ext>
            </a:extLst>
          </p:cNvPr>
          <p:cNvSpPr>
            <a:spLocks noGrp="1"/>
          </p:cNvSpPr>
          <p:nvPr>
            <p:ph type="title"/>
          </p:nvPr>
        </p:nvSpPr>
        <p:spPr>
          <a:xfrm>
            <a:off x="838200" y="365126"/>
            <a:ext cx="10515600" cy="1019792"/>
          </a:xfrm>
        </p:spPr>
        <p:txBody>
          <a:bodyPr>
            <a:normAutofit fontScale="90000"/>
          </a:bodyPr>
          <a:lstStyle/>
          <a:p>
            <a:pPr algn="ctr"/>
            <a:r>
              <a:rPr lang="en-IN" sz="4000" u="sng" dirty="0">
                <a:latin typeface="Times New Roman" panose="02020603050405020304" pitchFamily="18" charset="0"/>
                <a:cs typeface="Times New Roman" panose="02020603050405020304" pitchFamily="18" charset="0"/>
              </a:rPr>
              <a:t>Conclusion</a:t>
            </a:r>
            <a:br>
              <a:rPr lang="en-IN" sz="2800" u="sng" dirty="0">
                <a:latin typeface="Times New Roman" panose="02020603050405020304" pitchFamily="18" charset="0"/>
                <a:cs typeface="Times New Roman" panose="02020603050405020304" pitchFamily="18" charset="0"/>
              </a:rPr>
            </a:b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8B7918-4FB4-4C20-8167-EA7E73BE9117}"/>
              </a:ext>
            </a:extLst>
          </p:cNvPr>
          <p:cNvSpPr>
            <a:spLocks noGrp="1"/>
          </p:cNvSpPr>
          <p:nvPr>
            <p:ph idx="1"/>
          </p:nvPr>
        </p:nvSpPr>
        <p:spPr>
          <a:xfrm>
            <a:off x="838200" y="2175029"/>
            <a:ext cx="10515600" cy="4001934"/>
          </a:xfrm>
        </p:spPr>
        <p:txBody>
          <a:bodyPr>
            <a:normAutofit/>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performance metrics, Random Forrest scores highest in accuracy. Also, the curve is tending towards the ideal shape. Hence, Random Forrest looks like the best fit for this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5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49CB-7381-40B9-9F57-463F46AB8108}"/>
              </a:ext>
            </a:extLst>
          </p:cNvPr>
          <p:cNvSpPr>
            <a:spLocks noGrp="1"/>
          </p:cNvSpPr>
          <p:nvPr>
            <p:ph type="title"/>
          </p:nvPr>
        </p:nvSpPr>
        <p:spPr>
          <a:xfrm>
            <a:off x="838200" y="365126"/>
            <a:ext cx="10515600" cy="957648"/>
          </a:xfrm>
        </p:spPr>
        <p:txBody>
          <a:bodyPr>
            <a:normAutofit/>
          </a:bodyPr>
          <a:lstStyle/>
          <a:p>
            <a:pPr algn="ctr"/>
            <a:r>
              <a:rPr lang="en-US" sz="4000" u="sng" dirty="0">
                <a:latin typeface="Times New Roman" panose="02020603050405020304" pitchFamily="18" charset="0"/>
                <a:cs typeface="Times New Roman" panose="02020603050405020304" pitchFamily="18" charset="0"/>
              </a:rPr>
              <a:t>Contents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595091-A9C3-4DCA-8D47-A6C4834ACB7B}"/>
              </a:ext>
            </a:extLst>
          </p:cNvPr>
          <p:cNvSpPr>
            <a:spLocks noGrp="1"/>
          </p:cNvSpPr>
          <p:nvPr>
            <p:ph idx="1"/>
          </p:nvPr>
        </p:nvSpPr>
        <p:spPr>
          <a:xfrm>
            <a:off x="838200" y="1233995"/>
            <a:ext cx="10515600" cy="4942967"/>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Exploratory Data Analysis</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p>
          <a:p>
            <a:r>
              <a:rPr lang="en-US" sz="2400" dirty="0">
                <a:latin typeface="Times New Roman" panose="02020603050405020304" pitchFamily="18" charset="0"/>
                <a:cs typeface="Times New Roman" panose="02020603050405020304" pitchFamily="18" charset="0"/>
              </a:rPr>
              <a:t>Analysis of the output of each model</a:t>
            </a:r>
          </a:p>
          <a:p>
            <a:r>
              <a:rPr lang="en-US" sz="2400" dirty="0">
                <a:latin typeface="Times New Roman" panose="02020603050405020304" pitchFamily="18" charset="0"/>
                <a:cs typeface="Times New Roman" panose="02020603050405020304" pitchFamily="18" charset="0"/>
              </a:rPr>
              <a:t>Conclusion</a:t>
            </a:r>
          </a:p>
          <a:p>
            <a:endParaRPr lang="en-US"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079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06F9-DBF5-4CE9-A7CC-20D77FACFD4E}"/>
              </a:ext>
            </a:extLst>
          </p:cNvPr>
          <p:cNvSpPr>
            <a:spLocks noGrp="1"/>
          </p:cNvSpPr>
          <p:nvPr>
            <p:ph type="title"/>
          </p:nvPr>
        </p:nvSpPr>
        <p:spPr>
          <a:xfrm>
            <a:off x="838200" y="365126"/>
            <a:ext cx="10515600" cy="886626"/>
          </a:xfrm>
        </p:spPr>
        <p:txBody>
          <a:bodyPr>
            <a:normAutofit/>
          </a:bodyPr>
          <a:lstStyle/>
          <a:p>
            <a:pPr algn="ctr"/>
            <a:r>
              <a:rPr lang="en-US" sz="4000" u="sng" dirty="0">
                <a:latin typeface="Times New Roman" panose="02020603050405020304" pitchFamily="18" charset="0"/>
                <a:cs typeface="Times New Roman" panose="02020603050405020304" pitchFamily="18" charset="0"/>
              </a:rPr>
              <a:t>Problem Statement</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8EE9E3-E0D4-4E6A-802A-A8CCCAC99D8D}"/>
              </a:ext>
            </a:extLst>
          </p:cNvPr>
          <p:cNvSpPr>
            <a:spLocks noGrp="1"/>
          </p:cNvSpPr>
          <p:nvPr>
            <p:ph idx="1"/>
          </p:nvPr>
        </p:nvSpPr>
        <p:spPr>
          <a:xfrm>
            <a:off x="838200" y="1559295"/>
            <a:ext cx="10515600" cy="4351338"/>
          </a:xfrm>
        </p:spPr>
        <p:txBody>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Non- defaulter, while, Label ‘0’ indicates that the loan has not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defaulter.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04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068E-36E8-484C-874A-2C8404A09D28}"/>
              </a:ext>
            </a:extLst>
          </p:cNvPr>
          <p:cNvSpPr>
            <a:spLocks noGrp="1"/>
          </p:cNvSpPr>
          <p:nvPr>
            <p:ph type="title"/>
          </p:nvPr>
        </p:nvSpPr>
        <p:spPr>
          <a:xfrm>
            <a:off x="838200" y="365126"/>
            <a:ext cx="10515600" cy="673562"/>
          </a:xfrm>
        </p:spPr>
        <p:txBody>
          <a:bodyPr>
            <a:normAutofit/>
          </a:bodyPr>
          <a:lstStyle/>
          <a:p>
            <a:pPr algn="ctr"/>
            <a:r>
              <a:rPr lang="en-IN" sz="2000" b="1" u="sng"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17C1C-145E-45CF-830C-C9A9D0A79CB3}"/>
              </a:ext>
            </a:extLst>
          </p:cNvPr>
          <p:cNvSpPr>
            <a:spLocks noGrp="1"/>
          </p:cNvSpPr>
          <p:nvPr>
            <p:ph idx="1"/>
          </p:nvPr>
        </p:nvSpPr>
        <p:spPr>
          <a:xfrm>
            <a:off x="838200" y="1260629"/>
            <a:ext cx="10515600" cy="4838330"/>
          </a:xfrm>
        </p:spPr>
        <p:txBody>
          <a:bodyPr>
            <a:noAutofit/>
          </a:bodyPr>
          <a:lstStyle/>
          <a:p>
            <a:pPr>
              <a:lnSpc>
                <a:spcPct val="107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indent="0" algn="just">
              <a:lnSpc>
                <a:spcPct val="107000"/>
              </a:lnSpc>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is a classic Business problem which helps Micro Financing Institutions and other Lending companies reduce Credit risks by recognizing potential Defaulters.</a:t>
            </a:r>
          </a:p>
          <a:p>
            <a:pPr marL="342900" lvl="0" indent="-342900">
              <a:lnSpc>
                <a:spcPct val="107000"/>
              </a:lnSpc>
              <a:buFont typeface="Symbol" panose="05050102010706020507" pitchFamily="18" charset="2"/>
              <a:buChar cha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p>
          <a:p>
            <a:pPr indent="0" algn="just">
              <a:lnSpc>
                <a:spcPct val="107000"/>
              </a:lnSpc>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Before advancement of Data Science, loan lending companies used to risk a high rate of defaulting. Many a times a perfect candidate would display erratic financial and repayment behaviour after being approved for loan. Machine Learning can help lenders predict potential defaulters before approving their candidature using their past data. The candidates’ income, past debt and repayment behaviour can be important metrics for the same.</a:t>
            </a:r>
          </a:p>
          <a:p>
            <a:pPr marL="342900" lvl="0" indent="-342900">
              <a:lnSpc>
                <a:spcPct val="107000"/>
              </a:lnSpc>
              <a:buFont typeface="Symbol" panose="05050102010706020507" pitchFamily="18" charset="2"/>
              <a:buChar cha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indent="0" algn="just">
              <a:lnSpc>
                <a:spcPct val="107000"/>
              </a:lnSpc>
              <a:spcAft>
                <a:spcPts val="8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“Microfinance” is often seen as financial services for poor and low-income clients. In practice, the term is often used more narrowly to refer to loans and other services from providers that identify themselves as “microfinance institutions”. Microfinance can also be described as a setup of a number of different operators focusing on the financially under-served people with the aim of satisfying their need for poverty alleviation, social promotion, emancipation, and inclusion. Microfinance institutions reach and serve their target market in very innovative ways</a:t>
            </a:r>
          </a:p>
          <a:p>
            <a:pPr marL="0" indent="0">
              <a:lnSpc>
                <a:spcPct val="107000"/>
              </a:lnSpc>
              <a:spcAft>
                <a:spcPts val="8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49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1EFE-D767-4E51-9D90-EE0DE61FF0AD}"/>
              </a:ext>
            </a:extLst>
          </p:cNvPr>
          <p:cNvSpPr>
            <a:spLocks noGrp="1"/>
          </p:cNvSpPr>
          <p:nvPr>
            <p:ph type="title"/>
          </p:nvPr>
        </p:nvSpPr>
        <p:spPr>
          <a:xfrm>
            <a:off x="838200" y="540135"/>
            <a:ext cx="10515600" cy="993158"/>
          </a:xfrm>
        </p:spPr>
        <p:txBody>
          <a:bodyPr>
            <a:noAutofit/>
          </a:bodyPr>
          <a:lstStyle/>
          <a:p>
            <a:pPr algn="ctr"/>
            <a:r>
              <a:rPr lang="en-IN" sz="4000" u="sng" dirty="0">
                <a:latin typeface="Times New Roman" panose="02020603050405020304" pitchFamily="18" charset="0"/>
                <a:cs typeface="Times New Roman" panose="02020603050405020304" pitchFamily="18" charset="0"/>
              </a:rPr>
              <a:t>Exploratory Data Analysis</a:t>
            </a:r>
            <a:br>
              <a:rPr lang="en-IN" sz="4000" u="sng" dirty="0">
                <a:latin typeface="Times New Roman" panose="02020603050405020304" pitchFamily="18" charset="0"/>
                <a:cs typeface="Times New Roman" panose="02020603050405020304" pitchFamily="18" charset="0"/>
              </a:rPr>
            </a:b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5A1E0F-DC7D-46F0-8246-EED09CFF5B2C}"/>
              </a:ext>
            </a:extLst>
          </p:cNvPr>
          <p:cNvSpPr>
            <a:spLocks noGrp="1"/>
          </p:cNvSpPr>
          <p:nvPr>
            <p:ph idx="1"/>
          </p:nvPr>
        </p:nvSpPr>
        <p:spPr>
          <a:xfrm>
            <a:off x="900344" y="1541029"/>
            <a:ext cx="10515600" cy="4951845"/>
          </a:xfrm>
        </p:spPr>
        <p:txBody>
          <a:bodyPr/>
          <a:lstStyle/>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1.Data Exploration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2.Data cleaning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3.Data Visualization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4.Feature Selection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5.Build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17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52A4B-0D41-4AF7-B305-04E268B6065B}"/>
              </a:ext>
            </a:extLst>
          </p:cNvPr>
          <p:cNvSpPr>
            <a:spLocks noGrp="1"/>
          </p:cNvSpPr>
          <p:nvPr>
            <p:ph idx="1"/>
          </p:nvPr>
        </p:nvSpPr>
        <p:spPr>
          <a:xfrm>
            <a:off x="838200" y="701336"/>
            <a:ext cx="10515600" cy="6036815"/>
          </a:xfrm>
        </p:spPr>
        <p:txBody>
          <a:bodyPr>
            <a:normAutofit/>
          </a:bodyPr>
          <a:lstStyle/>
          <a:p>
            <a:pPr indent="0" algn="ctr">
              <a:lnSpc>
                <a:spcPct val="107000"/>
              </a:lnSpc>
              <a:spcAft>
                <a:spcPts val="800"/>
              </a:spcAft>
              <a:buNone/>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p>
          <a:p>
            <a:pPr indent="0" algn="ctr">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Data Exploration and Cleaning On data exploration, I found that the dataset was imbalanced for the target feature(87.5% for Non-defaulters and 12.5% for Defaulters). Also, I found that the data had some very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unrealitic</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values such as 999860 days which is not possible. Also, there were negative values for variables which must not have one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example:frequency,amount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of recharge etc). All these unrealistic values were dropped which caused a data loss of 8% only.</a:t>
            </a:r>
          </a:p>
          <a:p>
            <a:pPr marL="342900" lvl="0" indent="-342900" algn="just">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Since there were 36 features, many of which I suspected were redundant because of the data duplication. It was imperative to select only most significant of them to make ML models more efficient and cost effective. The method used was 'Univariate Selection' using chi-square test. I selected top 20 features which were highly significant.</a:t>
            </a:r>
          </a:p>
          <a:p>
            <a:pPr marL="342900" lvl="0" indent="-342900" algn="just">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Data Visualization On visualizing data, there were two important insights I gathered. a. Imbalance of data b. Distribution was not normal</a:t>
            </a:r>
          </a:p>
          <a:p>
            <a:pPr marL="0" lvl="0" indent="0" algn="just">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3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3692-601B-410D-9460-D05B4DF68C13}"/>
              </a:ext>
            </a:extLst>
          </p:cNvPr>
          <p:cNvSpPr>
            <a:spLocks noGrp="1"/>
          </p:cNvSpPr>
          <p:nvPr>
            <p:ph idx="1"/>
          </p:nvPr>
        </p:nvSpPr>
        <p:spPr>
          <a:xfrm>
            <a:off x="514905" y="1899821"/>
            <a:ext cx="11016449" cy="4740676"/>
          </a:xfrm>
        </p:spPr>
        <p:txBody>
          <a:bodyPr>
            <a:normAutofit/>
          </a:bodyPr>
          <a:lstStyle/>
          <a:p>
            <a:pPr marL="342900" lvl="0" indent="-342900" algn="just">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Data Normalization Since the data was not normal, I normalized all the features except the target variable which was dichotomous(Values '1' and '0').</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Oversampling of Minority class Since the data was expensive, I did not want to lose out on data by under sampling the majority class. Instead, I decided to oversample the minority class using SMOTE.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Build Models Since it was a supervised classification problem, I built 5 models to evaluate performance of each of them: a. Logistic Regression b. Linear SVM c. Decision Tree d. Random forest e. Gradient Boost Classifier Since the data was imbalanced, accuracy was not the correct performance metric. Instead I focused on other metrics like precision, recall and ROC-AUC curve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5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5F99-3441-4C2F-BA07-8903FF30DF2A}"/>
              </a:ext>
            </a:extLst>
          </p:cNvPr>
          <p:cNvSpPr>
            <a:spLocks noGrp="1"/>
          </p:cNvSpPr>
          <p:nvPr>
            <p:ph type="title"/>
          </p:nvPr>
        </p:nvSpPr>
        <p:spPr>
          <a:xfrm>
            <a:off x="838199" y="189729"/>
            <a:ext cx="10515600" cy="655807"/>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Analysis of the output of each model</a:t>
            </a:r>
          </a:p>
        </p:txBody>
      </p:sp>
      <p:sp>
        <p:nvSpPr>
          <p:cNvPr id="3" name="Content Placeholder 2">
            <a:extLst>
              <a:ext uri="{FF2B5EF4-FFF2-40B4-BE49-F238E27FC236}">
                <a16:creationId xmlns:a16="http://schemas.microsoft.com/office/drawing/2014/main" id="{2ABB695D-4EE0-4BCF-8C84-2481E8445D2A}"/>
              </a:ext>
            </a:extLst>
          </p:cNvPr>
          <p:cNvSpPr>
            <a:spLocks noGrp="1"/>
          </p:cNvSpPr>
          <p:nvPr>
            <p:ph idx="1"/>
          </p:nvPr>
        </p:nvSpPr>
        <p:spPr>
          <a:xfrm>
            <a:off x="655836" y="859993"/>
            <a:ext cx="10880325" cy="5808278"/>
          </a:xfrm>
        </p:spPr>
        <p:txBody>
          <a:bodyPr>
            <a:noAutofit/>
          </a:bodyPr>
          <a:lstStyle/>
          <a:p>
            <a:pPr marL="342900" lvl="0" indent="-342900">
              <a:lnSpc>
                <a:spcPct val="107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p>
          <a:p>
            <a:pPr marL="342900" lvl="0" indent="-342900">
              <a:lnSpc>
                <a:spcPct val="107000"/>
              </a:lnSpc>
              <a:buFont typeface="+mj-lt"/>
              <a:buAutoNum type="arabicPeriod"/>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buNone/>
            </a:pPr>
            <a:r>
              <a:rPr lang="en-IN" sz="1800" b="0" dirty="0">
                <a:effectLst/>
                <a:latin typeface="Times New Roman" panose="02020603050405020304" pitchFamily="18" charset="0"/>
              </a:rPr>
              <a:t>2. Linear SVM</a:t>
            </a:r>
          </a:p>
          <a:p>
            <a:pPr marL="0" indent="0">
              <a:lnSpc>
                <a:spcPct val="107000"/>
              </a:lnSpc>
              <a:buNone/>
            </a:pPr>
            <a:endParaRPr lang="en-IN" sz="1800" b="0" dirty="0">
              <a:effectLst/>
              <a:latin typeface="Times New Roman" panose="02020603050405020304" pitchFamily="18" charset="0"/>
            </a:endParaRPr>
          </a:p>
          <a:p>
            <a:pPr marL="342900" indent="-342900">
              <a:lnSpc>
                <a:spcPct val="107000"/>
              </a:lnSpc>
              <a:buFont typeface="+mj-lt"/>
              <a:buAutoNum type="arabicPeriod"/>
            </a:pPr>
            <a:endParaRPr lang="en-IN" sz="1800" dirty="0">
              <a:latin typeface="Times New Roman" panose="02020603050405020304" pitchFamily="18" charset="0"/>
            </a:endParaRPr>
          </a:p>
          <a:p>
            <a:pPr marL="342900" indent="-342900">
              <a:lnSpc>
                <a:spcPct val="107000"/>
              </a:lnSpc>
              <a:buFont typeface="+mj-lt"/>
              <a:buAutoNum type="arabicPeriod"/>
            </a:pPr>
            <a:endParaRPr lang="en-IN" sz="1800" b="1" dirty="0">
              <a:effectLst/>
              <a:latin typeface="Times New Roman" panose="02020603050405020304" pitchFamily="18" charset="0"/>
            </a:endParaRPr>
          </a:p>
          <a:p>
            <a:pPr marL="342900" lvl="0" indent="-342900">
              <a:lnSpc>
                <a:spcPct val="107000"/>
              </a:lnSpc>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4830DD-6CE6-46EF-8008-10733FACBD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9640" y="1501510"/>
            <a:ext cx="3827163" cy="1927490"/>
          </a:xfrm>
          <a:prstGeom prst="rect">
            <a:avLst/>
          </a:prstGeom>
          <a:noFill/>
          <a:ln>
            <a:noFill/>
          </a:ln>
        </p:spPr>
      </p:pic>
      <p:pic>
        <p:nvPicPr>
          <p:cNvPr id="5" name="Picture 4">
            <a:extLst>
              <a:ext uri="{FF2B5EF4-FFF2-40B4-BE49-F238E27FC236}">
                <a16:creationId xmlns:a16="http://schemas.microsoft.com/office/drawing/2014/main" id="{6C61DC72-6B90-4B00-AECF-D6DD9209AD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7648" y="1313895"/>
            <a:ext cx="4955960" cy="2115105"/>
          </a:xfrm>
          <a:prstGeom prst="rect">
            <a:avLst/>
          </a:prstGeom>
          <a:noFill/>
          <a:ln>
            <a:noFill/>
          </a:ln>
        </p:spPr>
      </p:pic>
      <p:pic>
        <p:nvPicPr>
          <p:cNvPr id="8" name="Picture 7">
            <a:extLst>
              <a:ext uri="{FF2B5EF4-FFF2-40B4-BE49-F238E27FC236}">
                <a16:creationId xmlns:a16="http://schemas.microsoft.com/office/drawing/2014/main" id="{3E8BC844-24A1-4B72-A87F-7A663DE3005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0757" y="4314548"/>
            <a:ext cx="4096045" cy="2130640"/>
          </a:xfrm>
          <a:prstGeom prst="rect">
            <a:avLst/>
          </a:prstGeom>
          <a:noFill/>
          <a:ln>
            <a:noFill/>
          </a:ln>
        </p:spPr>
      </p:pic>
      <p:pic>
        <p:nvPicPr>
          <p:cNvPr id="9" name="Picture 8">
            <a:extLst>
              <a:ext uri="{FF2B5EF4-FFF2-40B4-BE49-F238E27FC236}">
                <a16:creationId xmlns:a16="http://schemas.microsoft.com/office/drawing/2014/main" id="{273FF775-1A30-4047-AA63-024F7761996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77648" y="4314548"/>
            <a:ext cx="4512076" cy="2201662"/>
          </a:xfrm>
          <a:prstGeom prst="rect">
            <a:avLst/>
          </a:prstGeom>
          <a:noFill/>
          <a:ln>
            <a:noFill/>
          </a:ln>
        </p:spPr>
      </p:pic>
    </p:spTree>
    <p:extLst>
      <p:ext uri="{BB962C8B-B14F-4D97-AF65-F5344CB8AC3E}">
        <p14:creationId xmlns:p14="http://schemas.microsoft.com/office/powerpoint/2010/main" val="340742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ED567-46F8-446E-90CF-1E2E5A85B4A7}"/>
              </a:ext>
            </a:extLst>
          </p:cNvPr>
          <p:cNvSpPr>
            <a:spLocks noGrp="1"/>
          </p:cNvSpPr>
          <p:nvPr>
            <p:ph idx="1"/>
          </p:nvPr>
        </p:nvSpPr>
        <p:spPr>
          <a:xfrm>
            <a:off x="838200" y="195309"/>
            <a:ext cx="10515600" cy="6507332"/>
          </a:xfrm>
        </p:spPr>
        <p:txBody>
          <a:bodyPr>
            <a:noAutofit/>
          </a:bodyPr>
          <a:lstStyle/>
          <a:p>
            <a:pPr marL="0" indent="0" algn="just">
              <a:buNone/>
            </a:pPr>
            <a:r>
              <a:rPr lang="en-IN" sz="1800" b="0" dirty="0">
                <a:effectLst/>
                <a:latin typeface="Times New Roman" panose="02020603050405020304" pitchFamily="18" charset="0"/>
              </a:rPr>
              <a:t>3. Decision Tree</a:t>
            </a:r>
          </a:p>
          <a:p>
            <a:pPr marL="0" indent="0" algn="just">
              <a:buNone/>
            </a:pPr>
            <a:endParaRPr lang="en-IN" sz="1800" b="0" dirty="0">
              <a:effectLst/>
              <a:latin typeface="Times New Roman" panose="02020603050405020304" pitchFamily="18" charset="0"/>
            </a:endParaRPr>
          </a:p>
          <a:p>
            <a:pPr marL="0" indent="0" algn="just">
              <a:buNone/>
            </a:pPr>
            <a:endParaRPr lang="en-IN" sz="1800" dirty="0">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endParaRPr lang="en-IN" sz="1800" dirty="0">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endParaRPr lang="en-IN" sz="1800" dirty="0">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r>
              <a:rPr lang="en-IN" sz="1800" dirty="0">
                <a:latin typeface="Times New Roman" panose="02020603050405020304" pitchFamily="18" charset="0"/>
              </a:rPr>
              <a:t>4.</a:t>
            </a:r>
            <a:r>
              <a:rPr lang="en-IN" sz="1800" b="0" dirty="0">
                <a:effectLst/>
                <a:latin typeface="Times New Roman" panose="02020603050405020304" pitchFamily="18" charset="0"/>
              </a:rPr>
              <a:t>Random Forest</a:t>
            </a:r>
          </a:p>
          <a:p>
            <a:pPr marL="0" indent="0" algn="just">
              <a:buNone/>
            </a:pPr>
            <a:endParaRPr lang="en-IN" sz="1800" b="1" dirty="0">
              <a:effectLst/>
              <a:latin typeface="Times New Roman" panose="02020603050405020304" pitchFamily="18" charset="0"/>
            </a:endParaRPr>
          </a:p>
          <a:p>
            <a:pPr marL="0" indent="0" algn="just">
              <a:buNone/>
            </a:pPr>
            <a:endParaRPr lang="en-IN" sz="1800" b="0" dirty="0">
              <a:effectLst/>
              <a:latin typeface="Times New Roman" panose="02020603050405020304" pitchFamily="18" charset="0"/>
            </a:endParaRPr>
          </a:p>
          <a:p>
            <a:pPr marL="0" indent="0" algn="just">
              <a:buNone/>
            </a:pPr>
            <a:endParaRPr lang="en-IN" sz="1800" b="1" dirty="0">
              <a:effectLst/>
              <a:latin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4E990A-8E47-43A8-8271-CB3D23A7D3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6927" y="932045"/>
            <a:ext cx="3938653" cy="2059730"/>
          </a:xfrm>
          <a:prstGeom prst="rect">
            <a:avLst/>
          </a:prstGeom>
          <a:noFill/>
          <a:ln>
            <a:noFill/>
          </a:ln>
        </p:spPr>
      </p:pic>
      <p:pic>
        <p:nvPicPr>
          <p:cNvPr id="5" name="Picture 4">
            <a:extLst>
              <a:ext uri="{FF2B5EF4-FFF2-40B4-BE49-F238E27FC236}">
                <a16:creationId xmlns:a16="http://schemas.microsoft.com/office/drawing/2014/main" id="{6BA19C6B-5AAB-4403-82C5-6EE0E3BC29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2642" y="736847"/>
            <a:ext cx="3818508" cy="2159975"/>
          </a:xfrm>
          <a:prstGeom prst="rect">
            <a:avLst/>
          </a:prstGeom>
          <a:noFill/>
          <a:ln>
            <a:noFill/>
          </a:ln>
        </p:spPr>
      </p:pic>
      <p:pic>
        <p:nvPicPr>
          <p:cNvPr id="6" name="Picture 5">
            <a:extLst>
              <a:ext uri="{FF2B5EF4-FFF2-40B4-BE49-F238E27FC236}">
                <a16:creationId xmlns:a16="http://schemas.microsoft.com/office/drawing/2014/main" id="{A6588D77-FD6B-449B-8DE1-0D33C8266F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9904" y="3713457"/>
            <a:ext cx="4065676" cy="2212498"/>
          </a:xfrm>
          <a:prstGeom prst="rect">
            <a:avLst/>
          </a:prstGeom>
          <a:noFill/>
          <a:ln>
            <a:noFill/>
          </a:ln>
        </p:spPr>
      </p:pic>
      <p:pic>
        <p:nvPicPr>
          <p:cNvPr id="7" name="Picture 6">
            <a:extLst>
              <a:ext uri="{FF2B5EF4-FFF2-40B4-BE49-F238E27FC236}">
                <a16:creationId xmlns:a16="http://schemas.microsoft.com/office/drawing/2014/main" id="{C9ED02AB-0530-4D8D-B757-7DFBDB73EE8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15770" y="3765980"/>
            <a:ext cx="4125380" cy="2159975"/>
          </a:xfrm>
          <a:prstGeom prst="rect">
            <a:avLst/>
          </a:prstGeom>
          <a:noFill/>
          <a:ln>
            <a:noFill/>
          </a:ln>
        </p:spPr>
      </p:pic>
    </p:spTree>
    <p:extLst>
      <p:ext uri="{BB962C8B-B14F-4D97-AF65-F5344CB8AC3E}">
        <p14:creationId xmlns:p14="http://schemas.microsoft.com/office/powerpoint/2010/main" val="4404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714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Office Theme</vt:lpstr>
      <vt:lpstr> Micro Credit Defaulter Project  </vt:lpstr>
      <vt:lpstr>Contents</vt:lpstr>
      <vt:lpstr>Problem Statement</vt:lpstr>
      <vt:lpstr>INTRODUCTION</vt:lpstr>
      <vt:lpstr>Exploratory Data Analysis </vt:lpstr>
      <vt:lpstr>PowerPoint Presentation</vt:lpstr>
      <vt:lpstr>PowerPoint Presentation</vt:lpstr>
      <vt:lpstr>Analysis of the output of each model</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Rutuja</dc:creator>
  <cp:lastModifiedBy>Patil Rutuja</cp:lastModifiedBy>
  <cp:revision>17</cp:revision>
  <dcterms:created xsi:type="dcterms:W3CDTF">2022-01-17T05:21:23Z</dcterms:created>
  <dcterms:modified xsi:type="dcterms:W3CDTF">2022-02-10T04:56:17Z</dcterms:modified>
</cp:coreProperties>
</file>