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65" r:id="rId6"/>
    <p:sldId id="264" r:id="rId7"/>
    <p:sldId id="263" r:id="rId8"/>
    <p:sldId id="262" r:id="rId9"/>
    <p:sldId id="258" r:id="rId10"/>
    <p:sldId id="261" r:id="rId11"/>
    <p:sldId id="260" r:id="rId12"/>
    <p:sldId id="259" r:id="rId13"/>
    <p:sldId id="275" r:id="rId14"/>
    <p:sldId id="274" r:id="rId15"/>
    <p:sldId id="273" r:id="rId16"/>
    <p:sldId id="272" r:id="rId17"/>
    <p:sldId id="270" r:id="rId18"/>
    <p:sldId id="269" r:id="rId19"/>
    <p:sldId id="268" r:id="rId20"/>
    <p:sldId id="280"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3504" y="525280"/>
          <a:ext cx="2377509" cy="59437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Web Scraping</a:t>
          </a:r>
        </a:p>
      </dsp:txBody>
      <dsp:txXfrm>
        <a:off x="20913" y="542689"/>
        <a:ext cx="2342691" cy="559559"/>
      </dsp:txXfrm>
    </dsp:sp>
    <dsp:sp modelId="{1B1F80F4-E9A5-4A99-A630-6548067B7CB5}">
      <dsp:nvSpPr>
        <dsp:cNvPr id="0" name=""/>
        <dsp:cNvSpPr/>
      </dsp:nvSpPr>
      <dsp:spPr>
        <a:xfrm rot="5400000">
          <a:off x="1140251" y="1171665"/>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3504" y="1327689"/>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Ensure that the webpages allow legal scraping of data</a:t>
          </a:r>
        </a:p>
      </dsp:txBody>
      <dsp:txXfrm>
        <a:off x="20913" y="1345098"/>
        <a:ext cx="2342691" cy="559559"/>
      </dsp:txXfrm>
    </dsp:sp>
    <dsp:sp modelId="{7CAEA63C-96B5-40D4-900F-409598FDB0C1}">
      <dsp:nvSpPr>
        <dsp:cNvPr id="0" name=""/>
        <dsp:cNvSpPr/>
      </dsp:nvSpPr>
      <dsp:spPr>
        <a:xfrm rot="5400000">
          <a:off x="1140251" y="1974074"/>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3504" y="2130098"/>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the product URL’s from Amazon and Flipkart</a:t>
          </a:r>
        </a:p>
      </dsp:txBody>
      <dsp:txXfrm>
        <a:off x="20913" y="2147507"/>
        <a:ext cx="2342691" cy="559559"/>
      </dsp:txXfrm>
    </dsp:sp>
    <dsp:sp modelId="{A65C4264-24F4-4122-844B-F5E582EC0111}">
      <dsp:nvSpPr>
        <dsp:cNvPr id="0" name=""/>
        <dsp:cNvSpPr/>
      </dsp:nvSpPr>
      <dsp:spPr>
        <a:xfrm rot="5400000">
          <a:off x="1140251" y="2776484"/>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3504" y="2932508"/>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dataframe with Reviews and Ratings columns</a:t>
          </a:r>
        </a:p>
      </dsp:txBody>
      <dsp:txXfrm>
        <a:off x="20913" y="2949917"/>
        <a:ext cx="2342691" cy="559559"/>
      </dsp:txXfrm>
    </dsp:sp>
    <dsp:sp modelId="{3FBD4BD3-B74D-4AAB-9295-AE19DCC50691}">
      <dsp:nvSpPr>
        <dsp:cNvPr id="0" name=""/>
        <dsp:cNvSpPr/>
      </dsp:nvSpPr>
      <dsp:spPr>
        <a:xfrm rot="5400000">
          <a:off x="1140251" y="3578893"/>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3504" y="3734917"/>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Save the dataframe in CSV format</a:t>
          </a:r>
        </a:p>
      </dsp:txBody>
      <dsp:txXfrm>
        <a:off x="20913" y="3752326"/>
        <a:ext cx="2342691" cy="559559"/>
      </dsp:txXfrm>
    </dsp:sp>
    <dsp:sp modelId="{09ADE9CE-20B7-4A4E-BED6-D56E4ED1D855}">
      <dsp:nvSpPr>
        <dsp:cNvPr id="0" name=""/>
        <dsp:cNvSpPr/>
      </dsp:nvSpPr>
      <dsp:spPr>
        <a:xfrm>
          <a:off x="2713865" y="525280"/>
          <a:ext cx="2377509" cy="59437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EDA</a:t>
          </a:r>
        </a:p>
      </dsp:txBody>
      <dsp:txXfrm>
        <a:off x="2731274" y="542689"/>
        <a:ext cx="2342691" cy="559559"/>
      </dsp:txXfrm>
    </dsp:sp>
    <dsp:sp modelId="{C8CE6287-76AA-46C4-B478-0F9183DE6118}">
      <dsp:nvSpPr>
        <dsp:cNvPr id="0" name=""/>
        <dsp:cNvSpPr/>
      </dsp:nvSpPr>
      <dsp:spPr>
        <a:xfrm rot="5400000">
          <a:off x="3850611" y="1171665"/>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713865" y="1327689"/>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Check for missing values</a:t>
          </a:r>
        </a:p>
      </dsp:txBody>
      <dsp:txXfrm>
        <a:off x="2731274" y="1345098"/>
        <a:ext cx="2342691" cy="559559"/>
      </dsp:txXfrm>
    </dsp:sp>
    <dsp:sp modelId="{DDA5CBC7-AA05-481A-A03A-3964C1BBBB5A}">
      <dsp:nvSpPr>
        <dsp:cNvPr id="0" name=""/>
        <dsp:cNvSpPr/>
      </dsp:nvSpPr>
      <dsp:spPr>
        <a:xfrm rot="5400000">
          <a:off x="3850611" y="1974074"/>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713865" y="2130098"/>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steps</a:t>
          </a:r>
        </a:p>
      </dsp:txBody>
      <dsp:txXfrm>
        <a:off x="2731274" y="2147507"/>
        <a:ext cx="2342691" cy="559559"/>
      </dsp:txXfrm>
    </dsp:sp>
    <dsp:sp modelId="{E7F7C4A8-2F3A-49BA-B2E4-CF48FCA5D8D8}">
      <dsp:nvSpPr>
        <dsp:cNvPr id="0" name=""/>
        <dsp:cNvSpPr/>
      </dsp:nvSpPr>
      <dsp:spPr>
        <a:xfrm rot="5400000">
          <a:off x="3850611" y="2776484"/>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713865" y="2932508"/>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Handle outliers and class imbalance to avoid model biasness</a:t>
          </a:r>
        </a:p>
      </dsp:txBody>
      <dsp:txXfrm>
        <a:off x="2731274" y="2949917"/>
        <a:ext cx="2342691" cy="559559"/>
      </dsp:txXfrm>
    </dsp:sp>
    <dsp:sp modelId="{67971461-EE07-4B5E-A0C3-A166C6559682}">
      <dsp:nvSpPr>
        <dsp:cNvPr id="0" name=""/>
        <dsp:cNvSpPr/>
      </dsp:nvSpPr>
      <dsp:spPr>
        <a:xfrm>
          <a:off x="5424225" y="525280"/>
          <a:ext cx="2377509" cy="59437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Visualization</a:t>
          </a:r>
        </a:p>
      </dsp:txBody>
      <dsp:txXfrm>
        <a:off x="5441634" y="542689"/>
        <a:ext cx="2342691" cy="559559"/>
      </dsp:txXfrm>
    </dsp:sp>
    <dsp:sp modelId="{BF9CEF10-4726-4D20-AC2F-85DE706D0D00}">
      <dsp:nvSpPr>
        <dsp:cNvPr id="0" name=""/>
        <dsp:cNvSpPr/>
      </dsp:nvSpPr>
      <dsp:spPr>
        <a:xfrm rot="5400000">
          <a:off x="6560972" y="1171665"/>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424225" y="1327689"/>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 Pandas Profiling to get initial insight on our dataset</a:t>
          </a:r>
        </a:p>
      </dsp:txBody>
      <dsp:txXfrm>
        <a:off x="5441634" y="1345098"/>
        <a:ext cx="2342691" cy="559559"/>
      </dsp:txXfrm>
    </dsp:sp>
    <dsp:sp modelId="{0C1CAC8B-CC80-49DA-9707-021AB163C55F}">
      <dsp:nvSpPr>
        <dsp:cNvPr id="0" name=""/>
        <dsp:cNvSpPr/>
      </dsp:nvSpPr>
      <dsp:spPr>
        <a:xfrm rot="5400000">
          <a:off x="6560972" y="1974074"/>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424225" y="2130098"/>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various visualization plots and Word Cloud</a:t>
          </a:r>
        </a:p>
      </dsp:txBody>
      <dsp:txXfrm>
        <a:off x="5441634" y="2147507"/>
        <a:ext cx="2342691" cy="559559"/>
      </dsp:txXfrm>
    </dsp:sp>
    <dsp:sp modelId="{DA50ACFD-2722-4D29-B376-5CF3C8F3EB41}">
      <dsp:nvSpPr>
        <dsp:cNvPr id="0" name=""/>
        <dsp:cNvSpPr/>
      </dsp:nvSpPr>
      <dsp:spPr>
        <a:xfrm>
          <a:off x="8134586" y="525280"/>
          <a:ext cx="2377509" cy="59437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Model Building</a:t>
          </a:r>
        </a:p>
      </dsp:txBody>
      <dsp:txXfrm>
        <a:off x="8151995" y="542689"/>
        <a:ext cx="2342691" cy="559559"/>
      </dsp:txXfrm>
    </dsp:sp>
    <dsp:sp modelId="{E31C91BC-3A8F-4AC7-8DBF-330AFF31351C}">
      <dsp:nvSpPr>
        <dsp:cNvPr id="0" name=""/>
        <dsp:cNvSpPr/>
      </dsp:nvSpPr>
      <dsp:spPr>
        <a:xfrm rot="5400000">
          <a:off x="9271332" y="1171665"/>
          <a:ext cx="104016" cy="10401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8134586" y="1327689"/>
          <a:ext cx="2377509" cy="59437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Function for Classification Models and Evaluation Metrics</a:t>
          </a:r>
        </a:p>
      </dsp:txBody>
      <dsp:txXfrm>
        <a:off x="8151995" y="1345098"/>
        <a:ext cx="2342691" cy="55955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EFA6-2655-43BC-85C3-B5824B3AAF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1C95C0-6695-41C8-9D4C-2A499347C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633274-C72E-44EA-A880-4779B33657C9}"/>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5" name="Footer Placeholder 4">
            <a:extLst>
              <a:ext uri="{FF2B5EF4-FFF2-40B4-BE49-F238E27FC236}">
                <a16:creationId xmlns:a16="http://schemas.microsoft.com/office/drawing/2014/main" id="{B3CFD7E7-B79B-476F-9C45-469F8A17F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E58A7-84F8-4B92-B967-E3157F8DDFE8}"/>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97745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1670-C0F5-4CCC-A54C-FA274DB184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0AC583-F189-4B01-92B5-E5E55A22DB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1A69E-50FB-4DF9-A92B-1DCC924C8ABE}"/>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5" name="Footer Placeholder 4">
            <a:extLst>
              <a:ext uri="{FF2B5EF4-FFF2-40B4-BE49-F238E27FC236}">
                <a16:creationId xmlns:a16="http://schemas.microsoft.com/office/drawing/2014/main" id="{5C76D5AC-A9DA-4B28-B31F-7540D154B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D3AB60-67B2-479E-AC6F-D9BC9271B268}"/>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204560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2BC63-42B9-40C0-86A5-B2A505462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8CC9B4-59E9-4A69-A32D-A53B43FC57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4CE91-A3D5-4D09-AE31-826079B4BAC6}"/>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5" name="Footer Placeholder 4">
            <a:extLst>
              <a:ext uri="{FF2B5EF4-FFF2-40B4-BE49-F238E27FC236}">
                <a16:creationId xmlns:a16="http://schemas.microsoft.com/office/drawing/2014/main" id="{F17026E5-24C7-450F-A4C0-A42DC1C5B8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0B93EB-ECEF-4745-B1DD-6A764C19FBF1}"/>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374530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1432-1BB4-470B-A015-85E3936198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D988F7-12C1-4070-9B96-7457EC981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EE322-3C40-4649-BA62-F75B14B7382A}"/>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5" name="Footer Placeholder 4">
            <a:extLst>
              <a:ext uri="{FF2B5EF4-FFF2-40B4-BE49-F238E27FC236}">
                <a16:creationId xmlns:a16="http://schemas.microsoft.com/office/drawing/2014/main" id="{32D5C5A1-0993-4567-AA71-4F7D0BCA77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A1D5A4-0517-465A-AAE4-E26D671A3184}"/>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60299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A1F-FD3D-4B61-B19A-80676233CB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7A61C-472E-49CB-B64C-17690F2BB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6EFA55-86CF-4991-9313-F06E07981604}"/>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5" name="Footer Placeholder 4">
            <a:extLst>
              <a:ext uri="{FF2B5EF4-FFF2-40B4-BE49-F238E27FC236}">
                <a16:creationId xmlns:a16="http://schemas.microsoft.com/office/drawing/2014/main" id="{97061F36-A249-42A0-B3F3-44C7BB04F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0573D5-693C-44A9-ADA7-30B69C5598EE}"/>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141706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9599-DA39-419B-805F-2A5833D322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2079D8-AD19-4B6C-818E-BD4428FBD4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0FC98F-094D-41F5-AD9C-3378A9C77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2A1638-F504-460A-ABD4-47D58A7A1C93}"/>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6" name="Footer Placeholder 5">
            <a:extLst>
              <a:ext uri="{FF2B5EF4-FFF2-40B4-BE49-F238E27FC236}">
                <a16:creationId xmlns:a16="http://schemas.microsoft.com/office/drawing/2014/main" id="{B239CBE7-0A04-4772-A5CF-6D659BEC54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F1DBDE-6406-4BBA-BE68-EBC63AE1DD02}"/>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185227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F8BF-A045-404D-99B0-6FB2330228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70B51F-7B21-4F58-87B6-73C16E29C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51F8C-29BA-4C7B-A612-E357F2BAC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5CF072-3444-4666-B36C-C54F697DC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59B07-A3DE-41D3-99A7-80138F77C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A570EC-CF28-4BF9-A418-9810375EA427}"/>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8" name="Footer Placeholder 7">
            <a:extLst>
              <a:ext uri="{FF2B5EF4-FFF2-40B4-BE49-F238E27FC236}">
                <a16:creationId xmlns:a16="http://schemas.microsoft.com/office/drawing/2014/main" id="{0065FDDC-E95D-4355-A1D5-2AE5D33D42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E792ED-6B1B-4D9B-9B5D-9E3AF07575BD}"/>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388807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F9CE-193A-47DD-9311-4B64A6B66C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A1E482-1A38-4A8C-8C35-CF99CA6D1E49}"/>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4" name="Footer Placeholder 3">
            <a:extLst>
              <a:ext uri="{FF2B5EF4-FFF2-40B4-BE49-F238E27FC236}">
                <a16:creationId xmlns:a16="http://schemas.microsoft.com/office/drawing/2014/main" id="{F3896C18-8772-49BF-901F-2D5231AFA4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D6D5B9-4182-43A8-881D-1D3EFC8C256C}"/>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245063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00E27-B114-4A02-B354-CD305A3363FE}"/>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3" name="Footer Placeholder 2">
            <a:extLst>
              <a:ext uri="{FF2B5EF4-FFF2-40B4-BE49-F238E27FC236}">
                <a16:creationId xmlns:a16="http://schemas.microsoft.com/office/drawing/2014/main" id="{50E6CADF-F570-4102-B786-61EC17FE82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AFF555-B341-4CD3-8AE1-254E239E73E4}"/>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344690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E1C3-99A2-4DB9-A15D-80E4965EE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DED222-ECF6-424F-B1AC-2B33A0358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51EBD0-AFAD-440F-A539-7C5D0EA48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99946-A25F-42F9-95A8-28AB778DC005}"/>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6" name="Footer Placeholder 5">
            <a:extLst>
              <a:ext uri="{FF2B5EF4-FFF2-40B4-BE49-F238E27FC236}">
                <a16:creationId xmlns:a16="http://schemas.microsoft.com/office/drawing/2014/main" id="{B65E55E4-27B2-4B9B-92DC-FBCC34CA5D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0480C6-95BD-4DCC-A33E-1639281A964D}"/>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353971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78A0-7396-4A9E-9032-6A21586E7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2B1428-7D20-4BE5-8E3F-7B7880394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F9C18E-735C-4DA0-B906-00270CE04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EA96C-98B1-4F3F-8AA5-F45C4D20178D}"/>
              </a:ext>
            </a:extLst>
          </p:cNvPr>
          <p:cNvSpPr>
            <a:spLocks noGrp="1"/>
          </p:cNvSpPr>
          <p:nvPr>
            <p:ph type="dt" sz="half" idx="10"/>
          </p:nvPr>
        </p:nvSpPr>
        <p:spPr/>
        <p:txBody>
          <a:bodyPr/>
          <a:lstStyle/>
          <a:p>
            <a:fld id="{78B37352-8293-47FD-94AB-3A79AABADE24}" type="datetimeFigureOut">
              <a:rPr lang="en-IN" smtClean="0"/>
              <a:t>24-04-2022</a:t>
            </a:fld>
            <a:endParaRPr lang="en-IN"/>
          </a:p>
        </p:txBody>
      </p:sp>
      <p:sp>
        <p:nvSpPr>
          <p:cNvPr id="6" name="Footer Placeholder 5">
            <a:extLst>
              <a:ext uri="{FF2B5EF4-FFF2-40B4-BE49-F238E27FC236}">
                <a16:creationId xmlns:a16="http://schemas.microsoft.com/office/drawing/2014/main" id="{B0C29D03-4930-495F-B349-E31F9E1F7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622E7D-B29A-47B3-9557-EF77F250BC34}"/>
              </a:ext>
            </a:extLst>
          </p:cNvPr>
          <p:cNvSpPr>
            <a:spLocks noGrp="1"/>
          </p:cNvSpPr>
          <p:nvPr>
            <p:ph type="sldNum" sz="quarter" idx="12"/>
          </p:nvPr>
        </p:nvSpPr>
        <p:spPr/>
        <p:txBody>
          <a:bodyPr/>
          <a:lstStyle/>
          <a:p>
            <a:fld id="{FDA1D201-D04C-4243-96E4-DE7DB74B349F}" type="slidenum">
              <a:rPr lang="en-IN" smtClean="0"/>
              <a:t>‹#›</a:t>
            </a:fld>
            <a:endParaRPr lang="en-IN"/>
          </a:p>
        </p:txBody>
      </p:sp>
    </p:spTree>
    <p:extLst>
      <p:ext uri="{BB962C8B-B14F-4D97-AF65-F5344CB8AC3E}">
        <p14:creationId xmlns:p14="http://schemas.microsoft.com/office/powerpoint/2010/main" val="163017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D1017-8D63-4D83-A7E7-3E092E0CC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EEAA8C-3850-4DEF-813B-EFFDDBA031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A918E-43A0-49C7-888A-BD609B4AA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37352-8293-47FD-94AB-3A79AABADE24}" type="datetimeFigureOut">
              <a:rPr lang="en-IN" smtClean="0"/>
              <a:t>24-04-2022</a:t>
            </a:fld>
            <a:endParaRPr lang="en-IN"/>
          </a:p>
        </p:txBody>
      </p:sp>
      <p:sp>
        <p:nvSpPr>
          <p:cNvPr id="5" name="Footer Placeholder 4">
            <a:extLst>
              <a:ext uri="{FF2B5EF4-FFF2-40B4-BE49-F238E27FC236}">
                <a16:creationId xmlns:a16="http://schemas.microsoft.com/office/drawing/2014/main" id="{9DA77B1A-C789-4A30-ADC0-BE8367BC5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EFE1FC-F2C7-48D1-8F31-5FD7A22833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1D201-D04C-4243-96E4-DE7DB74B349F}" type="slidenum">
              <a:rPr lang="en-IN" smtClean="0"/>
              <a:t>‹#›</a:t>
            </a:fld>
            <a:endParaRPr lang="en-IN"/>
          </a:p>
        </p:txBody>
      </p:sp>
    </p:spTree>
    <p:extLst>
      <p:ext uri="{BB962C8B-B14F-4D97-AF65-F5344CB8AC3E}">
        <p14:creationId xmlns:p14="http://schemas.microsoft.com/office/powerpoint/2010/main" val="2843555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B607-D191-4ECB-B317-21B84AE43884}"/>
              </a:ext>
            </a:extLst>
          </p:cNvPr>
          <p:cNvSpPr>
            <a:spLocks noGrp="1"/>
          </p:cNvSpPr>
          <p:nvPr>
            <p:ph type="ctrTitle"/>
          </p:nvPr>
        </p:nvSpPr>
        <p:spPr/>
        <p:txBody>
          <a:bodyPr>
            <a:normAutofit/>
          </a:bodyPr>
          <a:lstStyle/>
          <a:p>
            <a:r>
              <a:rPr lang="en-IN" sz="4000" b="1" dirty="0">
                <a:latin typeface="Times New Roman" panose="02020603050405020304" pitchFamily="18" charset="0"/>
                <a:cs typeface="Times New Roman" panose="02020603050405020304" pitchFamily="18" charset="0"/>
              </a:rPr>
              <a:t>Ratings Prediction Project</a:t>
            </a:r>
          </a:p>
        </p:txBody>
      </p:sp>
      <p:sp>
        <p:nvSpPr>
          <p:cNvPr id="3" name="Subtitle 2">
            <a:extLst>
              <a:ext uri="{FF2B5EF4-FFF2-40B4-BE49-F238E27FC236}">
                <a16:creationId xmlns:a16="http://schemas.microsoft.com/office/drawing/2014/main" id="{53399CF6-3466-4379-9242-5869C9670DDE}"/>
              </a:ext>
            </a:extLst>
          </p:cNvPr>
          <p:cNvSpPr>
            <a:spLocks noGrp="1"/>
          </p:cNvSpPr>
          <p:nvPr>
            <p:ph type="subTitle" idx="1"/>
          </p:nvPr>
        </p:nvSpPr>
        <p:spPr>
          <a:xfrm>
            <a:off x="1189608" y="3897298"/>
            <a:ext cx="9942990" cy="2672178"/>
          </a:xfrm>
        </p:spPr>
        <p:txBody>
          <a:bodyPr>
            <a:normAutofit/>
          </a:bodyPr>
          <a:lstStyle/>
          <a:p>
            <a:endParaRPr lang="en-IN" dirty="0"/>
          </a:p>
          <a:p>
            <a:endParaRPr lang="en-IN" dirty="0"/>
          </a:p>
          <a:p>
            <a:endParaRPr lang="en-IN" dirty="0"/>
          </a:p>
          <a:p>
            <a:r>
              <a:rPr lang="en-US" sz="2300" dirty="0">
                <a:latin typeface="Times New Roman" panose="02020603050405020304" pitchFamily="18" charset="0"/>
                <a:cs typeface="Times New Roman" panose="02020603050405020304" pitchFamily="18" charset="0"/>
              </a:rPr>
              <a:t>Submitted by</a:t>
            </a:r>
          </a:p>
          <a:p>
            <a:r>
              <a:rPr lang="en-US" sz="2300" dirty="0">
                <a:latin typeface="Times New Roman" panose="02020603050405020304" pitchFamily="18" charset="0"/>
                <a:cs typeface="Times New Roman" panose="02020603050405020304" pitchFamily="18" charset="0"/>
              </a:rPr>
              <a:t>Rutuja Patil</a:t>
            </a:r>
          </a:p>
          <a:p>
            <a:endParaRPr lang="en-IN" dirty="0"/>
          </a:p>
        </p:txBody>
      </p:sp>
    </p:spTree>
    <p:extLst>
      <p:ext uri="{BB962C8B-B14F-4D97-AF65-F5344CB8AC3E}">
        <p14:creationId xmlns:p14="http://schemas.microsoft.com/office/powerpoint/2010/main" val="61554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E93724-E491-4ED0-BA64-11C0115F726B}"/>
              </a:ext>
            </a:extLst>
          </p:cNvPr>
          <p:cNvPicPr>
            <a:picLocks noGrp="1" noChangeAspect="1"/>
          </p:cNvPicPr>
          <p:nvPr>
            <p:ph idx="1"/>
          </p:nvPr>
        </p:nvPicPr>
        <p:blipFill>
          <a:blip r:embed="rId2"/>
          <a:stretch>
            <a:fillRect/>
          </a:stretch>
        </p:blipFill>
        <p:spPr>
          <a:xfrm>
            <a:off x="86305" y="203801"/>
            <a:ext cx="8983225" cy="5768975"/>
          </a:xfrm>
          <a:prstGeom prst="rect">
            <a:avLst/>
          </a:prstGeom>
        </p:spPr>
      </p:pic>
      <p:sp>
        <p:nvSpPr>
          <p:cNvPr id="5" name="TextBox 4">
            <a:extLst>
              <a:ext uri="{FF2B5EF4-FFF2-40B4-BE49-F238E27FC236}">
                <a16:creationId xmlns:a16="http://schemas.microsoft.com/office/drawing/2014/main" id="{F0D8C22B-7CC9-4631-BE99-EB42CE7D5195}"/>
              </a:ext>
            </a:extLst>
          </p:cNvPr>
          <p:cNvSpPr txBox="1"/>
          <p:nvPr/>
        </p:nvSpPr>
        <p:spPr>
          <a:xfrm>
            <a:off x="8886548" y="2272685"/>
            <a:ext cx="283197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MISSING </a:t>
            </a:r>
          </a:p>
          <a:p>
            <a:r>
              <a:rPr lang="en-US" b="1" dirty="0">
                <a:latin typeface="Times New Roman" panose="02020603050405020304" pitchFamily="18" charset="0"/>
                <a:cs typeface="Times New Roman" panose="02020603050405020304" pitchFamily="18" charset="0"/>
              </a:rPr>
              <a:t>VALUES</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1DD79C-EC16-43DC-8D2B-8D7AF1B4CDA7}"/>
              </a:ext>
            </a:extLst>
          </p:cNvPr>
          <p:cNvSpPr txBox="1"/>
          <p:nvPr/>
        </p:nvSpPr>
        <p:spPr>
          <a:xfrm>
            <a:off x="8886548" y="2919016"/>
            <a:ext cx="2325949" cy="2862322"/>
          </a:xfrm>
          <a:prstGeom prst="rect">
            <a:avLst/>
          </a:prstGeom>
          <a:noFill/>
        </p:spPr>
        <p:txBody>
          <a:bodyPr wrap="square" rtlCol="0">
            <a:spAutoFit/>
          </a:bodyPr>
          <a:lstStyle/>
          <a:p>
            <a:pPr algn="just"/>
            <a:r>
              <a:rPr lang="en-US" dirty="0"/>
              <a:t>I used the </a:t>
            </a:r>
            <a:r>
              <a:rPr lang="en-US" dirty="0" err="1"/>
              <a:t>missingno</a:t>
            </a:r>
            <a:r>
              <a:rPr lang="en-US" dirty="0"/>
              <a:t> matrix feature to get a visual on all the </a:t>
            </a:r>
            <a:r>
              <a:rPr lang="en-US" dirty="0" err="1"/>
              <a:t>NaN</a:t>
            </a:r>
            <a:r>
              <a:rPr lang="en-US" dirty="0"/>
              <a:t> values present in our dataset and then decided to drop them all so that we were left with meaningful information.</a:t>
            </a:r>
          </a:p>
          <a:p>
            <a:pPr algn="just"/>
            <a:endParaRPr lang="en-IN" dirty="0"/>
          </a:p>
        </p:txBody>
      </p:sp>
    </p:spTree>
    <p:extLst>
      <p:ext uri="{BB962C8B-B14F-4D97-AF65-F5344CB8AC3E}">
        <p14:creationId xmlns:p14="http://schemas.microsoft.com/office/powerpoint/2010/main" val="255627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B7475E-5D6D-481F-A007-2F2D062F8A37}"/>
              </a:ext>
            </a:extLst>
          </p:cNvPr>
          <p:cNvPicPr>
            <a:picLocks noGrp="1" noChangeAspect="1"/>
          </p:cNvPicPr>
          <p:nvPr>
            <p:ph idx="1"/>
          </p:nvPr>
        </p:nvPicPr>
        <p:blipFill>
          <a:blip r:embed="rId2"/>
          <a:stretch>
            <a:fillRect/>
          </a:stretch>
        </p:blipFill>
        <p:spPr>
          <a:xfrm>
            <a:off x="181252" y="264370"/>
            <a:ext cx="9024892" cy="5746601"/>
          </a:xfrm>
          <a:prstGeom prst="rect">
            <a:avLst/>
          </a:prstGeom>
        </p:spPr>
      </p:pic>
      <p:sp>
        <p:nvSpPr>
          <p:cNvPr id="6" name="TextBox 5">
            <a:extLst>
              <a:ext uri="{FF2B5EF4-FFF2-40B4-BE49-F238E27FC236}">
                <a16:creationId xmlns:a16="http://schemas.microsoft.com/office/drawing/2014/main" id="{6DB889E8-8338-40ED-A36C-132ADE2BC1B1}"/>
              </a:ext>
            </a:extLst>
          </p:cNvPr>
          <p:cNvSpPr txBox="1"/>
          <p:nvPr/>
        </p:nvSpPr>
        <p:spPr>
          <a:xfrm>
            <a:off x="9321553" y="2592280"/>
            <a:ext cx="2689195" cy="369332"/>
          </a:xfrm>
          <a:prstGeom prst="rect">
            <a:avLst/>
          </a:prstGeom>
          <a:noFill/>
        </p:spPr>
        <p:txBody>
          <a:bodyPr wrap="square" rtlCol="0">
            <a:spAutoFit/>
          </a:bodyPr>
          <a:lstStyle/>
          <a:p>
            <a:r>
              <a:rPr lang="en-US" b="1" dirty="0"/>
              <a:t>PANDAS PROFILING</a:t>
            </a:r>
            <a:endParaRPr lang="en-IN" b="1" dirty="0"/>
          </a:p>
        </p:txBody>
      </p:sp>
      <p:sp>
        <p:nvSpPr>
          <p:cNvPr id="8" name="TextBox 7">
            <a:extLst>
              <a:ext uri="{FF2B5EF4-FFF2-40B4-BE49-F238E27FC236}">
                <a16:creationId xmlns:a16="http://schemas.microsoft.com/office/drawing/2014/main" id="{A0026FC4-43D0-461A-B1F4-28EC6CF0FC11}"/>
              </a:ext>
            </a:extLst>
          </p:cNvPr>
          <p:cNvSpPr txBox="1"/>
          <p:nvPr/>
        </p:nvSpPr>
        <p:spPr>
          <a:xfrm>
            <a:off x="9410330" y="2953004"/>
            <a:ext cx="2467992" cy="2585323"/>
          </a:xfrm>
          <a:prstGeom prst="rect">
            <a:avLst/>
          </a:prstGeom>
          <a:noFill/>
        </p:spPr>
        <p:txBody>
          <a:bodyPr wrap="square" rtlCol="0">
            <a:spAutoFit/>
          </a:bodyPr>
          <a:lstStyle/>
          <a:p>
            <a:pPr algn="just"/>
            <a:r>
              <a:rPr lang="en-US" dirty="0"/>
              <a:t>I used the pandas-profiling feature to get an insight on the initial dataset details and check out the application of all the data preprocessing steps on it.</a:t>
            </a:r>
            <a:endParaRPr lang="en-IN" dirty="0"/>
          </a:p>
          <a:p>
            <a:pPr algn="just"/>
            <a:endParaRPr lang="en-IN" dirty="0"/>
          </a:p>
        </p:txBody>
      </p:sp>
    </p:spTree>
    <p:extLst>
      <p:ext uri="{BB962C8B-B14F-4D97-AF65-F5344CB8AC3E}">
        <p14:creationId xmlns:p14="http://schemas.microsoft.com/office/powerpoint/2010/main" val="349254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a:extLst>
              <a:ext uri="{FF2B5EF4-FFF2-40B4-BE49-F238E27FC236}">
                <a16:creationId xmlns:a16="http://schemas.microsoft.com/office/drawing/2014/main" id="{6A5D4AB1-AF8E-409E-9CA9-E7F844839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741" y="1400175"/>
            <a:ext cx="5943600" cy="4057650"/>
          </a:xfrm>
        </p:spPr>
      </p:pic>
      <p:sp>
        <p:nvSpPr>
          <p:cNvPr id="5" name="TextBox 4">
            <a:extLst>
              <a:ext uri="{FF2B5EF4-FFF2-40B4-BE49-F238E27FC236}">
                <a16:creationId xmlns:a16="http://schemas.microsoft.com/office/drawing/2014/main" id="{470B92FA-6938-44B7-8A7A-9422EE7FC6E8}"/>
              </a:ext>
            </a:extLst>
          </p:cNvPr>
          <p:cNvSpPr txBox="1"/>
          <p:nvPr/>
        </p:nvSpPr>
        <p:spPr>
          <a:xfrm>
            <a:off x="7732451" y="1535838"/>
            <a:ext cx="2086252"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WORD AND CHARACTER COUNT</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627334-39CA-4E15-A5CA-10AC363194D4}"/>
              </a:ext>
            </a:extLst>
          </p:cNvPr>
          <p:cNvSpPr txBox="1"/>
          <p:nvPr/>
        </p:nvSpPr>
        <p:spPr>
          <a:xfrm>
            <a:off x="7732451" y="2551501"/>
            <a:ext cx="2534574" cy="3416320"/>
          </a:xfrm>
          <a:prstGeom prst="rect">
            <a:avLst/>
          </a:prstGeom>
          <a:noFill/>
        </p:spPr>
        <p:txBody>
          <a:bodyPr wrap="square" rtlCol="0">
            <a:spAutoFit/>
          </a:bodyPr>
          <a:lstStyle/>
          <a:p>
            <a:pPr algn="just"/>
            <a:r>
              <a:rPr lang="en-US" dirty="0"/>
              <a:t>Created the histogram + distribution plots for Word Counts and Character Counts before and after cleaning the text data. We basically removed all the stop words, punctuations, smiley, special characters, white spaces etc.</a:t>
            </a:r>
            <a:endParaRPr lang="en-IN" dirty="0"/>
          </a:p>
          <a:p>
            <a:pPr algn="just"/>
            <a:endParaRPr lang="en-IN" dirty="0"/>
          </a:p>
        </p:txBody>
      </p:sp>
    </p:spTree>
    <p:extLst>
      <p:ext uri="{BB962C8B-B14F-4D97-AF65-F5344CB8AC3E}">
        <p14:creationId xmlns:p14="http://schemas.microsoft.com/office/powerpoint/2010/main" val="243934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2FCD585-F0FB-40BF-BDE3-11C115A44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009" y="1097656"/>
            <a:ext cx="8176065" cy="4351338"/>
          </a:xfrm>
        </p:spPr>
      </p:pic>
      <p:sp>
        <p:nvSpPr>
          <p:cNvPr id="5" name="TextBox 4">
            <a:extLst>
              <a:ext uri="{FF2B5EF4-FFF2-40B4-BE49-F238E27FC236}">
                <a16:creationId xmlns:a16="http://schemas.microsoft.com/office/drawing/2014/main" id="{075325AB-E030-495A-9303-10D8F9CC7ABC}"/>
              </a:ext>
            </a:extLst>
          </p:cNvPr>
          <p:cNvSpPr txBox="1"/>
          <p:nvPr/>
        </p:nvSpPr>
        <p:spPr>
          <a:xfrm>
            <a:off x="9090733" y="1988598"/>
            <a:ext cx="23821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RATINGS PLOT</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E19061-3B04-4936-A323-9970603AECD8}"/>
              </a:ext>
            </a:extLst>
          </p:cNvPr>
          <p:cNvSpPr txBox="1"/>
          <p:nvPr/>
        </p:nvSpPr>
        <p:spPr>
          <a:xfrm>
            <a:off x="9206145" y="2388708"/>
            <a:ext cx="2266763"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Created the histogram + distribution plots for our target label and observed each and every rating class for word counts as well as their character counts.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43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A0976458-2AB5-4DD8-A607-1ABDF22674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13" y="1145219"/>
            <a:ext cx="8061941" cy="4091296"/>
          </a:xfrm>
        </p:spPr>
      </p:pic>
      <p:sp>
        <p:nvSpPr>
          <p:cNvPr id="5" name="TextBox 4">
            <a:extLst>
              <a:ext uri="{FF2B5EF4-FFF2-40B4-BE49-F238E27FC236}">
                <a16:creationId xmlns:a16="http://schemas.microsoft.com/office/drawing/2014/main" id="{A6FCD936-70E4-401E-8AB9-ADE3C582189C}"/>
              </a:ext>
            </a:extLst>
          </p:cNvPr>
          <p:cNvSpPr txBox="1"/>
          <p:nvPr/>
        </p:nvSpPr>
        <p:spPr>
          <a:xfrm>
            <a:off x="8780015" y="2201662"/>
            <a:ext cx="212176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BAR PLOTS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3B1E81-7570-425F-A004-524FBB02BDAF}"/>
              </a:ext>
            </a:extLst>
          </p:cNvPr>
          <p:cNvSpPr txBox="1"/>
          <p:nvPr/>
        </p:nvSpPr>
        <p:spPr>
          <a:xfrm flipH="1">
            <a:off x="8780015" y="2601772"/>
            <a:ext cx="2716568" cy="2308324"/>
          </a:xfrm>
          <a:prstGeom prst="rect">
            <a:avLst/>
          </a:prstGeom>
          <a:noFill/>
        </p:spPr>
        <p:txBody>
          <a:bodyPr wrap="square" rtlCol="0">
            <a:spAutoFit/>
          </a:bodyPr>
          <a:lstStyle/>
          <a:p>
            <a:pPr algn="just"/>
            <a:r>
              <a:rPr lang="en-US" dirty="0"/>
              <a:t>Generated these bar plots for most frequently used words in review summary and least or rarely used words in a review summary by any customer in our dataset.</a:t>
            </a:r>
            <a:endParaRPr lang="en-IN" dirty="0"/>
          </a:p>
          <a:p>
            <a:pPr algn="just"/>
            <a:endParaRPr lang="en-IN" dirty="0"/>
          </a:p>
        </p:txBody>
      </p:sp>
    </p:spTree>
    <p:extLst>
      <p:ext uri="{BB962C8B-B14F-4D97-AF65-F5344CB8AC3E}">
        <p14:creationId xmlns:p14="http://schemas.microsoft.com/office/powerpoint/2010/main" val="2871179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A2E158E2-F31E-401B-973F-1B5D879D8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54" y="1109754"/>
            <a:ext cx="7599286" cy="4048125"/>
          </a:xfrm>
        </p:spPr>
      </p:pic>
      <p:sp>
        <p:nvSpPr>
          <p:cNvPr id="7" name="TextBox 6">
            <a:extLst>
              <a:ext uri="{FF2B5EF4-FFF2-40B4-BE49-F238E27FC236}">
                <a16:creationId xmlns:a16="http://schemas.microsoft.com/office/drawing/2014/main" id="{F301A218-D29F-48D1-AB73-5C37229F0045}"/>
              </a:ext>
            </a:extLst>
          </p:cNvPr>
          <p:cNvSpPr txBox="1"/>
          <p:nvPr/>
        </p:nvSpPr>
        <p:spPr>
          <a:xfrm>
            <a:off x="8424908" y="2299316"/>
            <a:ext cx="247687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Count Plots</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E59B137-A565-495B-9E7A-0DD9C33A019D}"/>
              </a:ext>
            </a:extLst>
          </p:cNvPr>
          <p:cNvSpPr txBox="1"/>
          <p:nvPr/>
        </p:nvSpPr>
        <p:spPr>
          <a:xfrm>
            <a:off x="8424908" y="2699426"/>
            <a:ext cx="3151573" cy="2308324"/>
          </a:xfrm>
          <a:prstGeom prst="rect">
            <a:avLst/>
          </a:prstGeom>
          <a:noFill/>
        </p:spPr>
        <p:txBody>
          <a:bodyPr wrap="square" rtlCol="0">
            <a:spAutoFit/>
          </a:bodyPr>
          <a:lstStyle/>
          <a:p>
            <a:pPr algn="just"/>
            <a:r>
              <a:rPr lang="en-US" dirty="0"/>
              <a:t>Generated these count plots before and after handling the data imbalance concern where we notice that the </a:t>
            </a:r>
            <a:r>
              <a:rPr lang="en-US" dirty="0" err="1"/>
              <a:t>dataframe</a:t>
            </a:r>
            <a:r>
              <a:rPr lang="en-US" dirty="0"/>
              <a:t> consisted of different number of rating reviews that needed to be equalized.</a:t>
            </a:r>
            <a:endParaRPr lang="en-IN" dirty="0"/>
          </a:p>
          <a:p>
            <a:pPr algn="just"/>
            <a:endParaRPr lang="en-IN" dirty="0"/>
          </a:p>
        </p:txBody>
      </p:sp>
    </p:spTree>
    <p:extLst>
      <p:ext uri="{BB962C8B-B14F-4D97-AF65-F5344CB8AC3E}">
        <p14:creationId xmlns:p14="http://schemas.microsoft.com/office/powerpoint/2010/main" val="1481405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4CDC0DD-A3E5-4DCB-AFED-FD92D72E0931}"/>
              </a:ext>
            </a:extLst>
          </p:cNvPr>
          <p:cNvPicPr>
            <a:picLocks noGrp="1" noChangeAspect="1"/>
          </p:cNvPicPr>
          <p:nvPr>
            <p:ph idx="1"/>
          </p:nvPr>
        </p:nvPicPr>
        <p:blipFill>
          <a:blip r:embed="rId2"/>
          <a:stretch>
            <a:fillRect/>
          </a:stretch>
        </p:blipFill>
        <p:spPr>
          <a:xfrm>
            <a:off x="861135" y="1012054"/>
            <a:ext cx="7483876" cy="5164909"/>
          </a:xfrm>
          <a:prstGeom prst="rect">
            <a:avLst/>
          </a:prstGeom>
        </p:spPr>
      </p:pic>
      <p:sp>
        <p:nvSpPr>
          <p:cNvPr id="5" name="TextBox 4">
            <a:extLst>
              <a:ext uri="{FF2B5EF4-FFF2-40B4-BE49-F238E27FC236}">
                <a16:creationId xmlns:a16="http://schemas.microsoft.com/office/drawing/2014/main" id="{A186EA41-4971-41C8-994C-2D02CF7F1C98}"/>
              </a:ext>
            </a:extLst>
          </p:cNvPr>
          <p:cNvSpPr txBox="1"/>
          <p:nvPr/>
        </p:nvSpPr>
        <p:spPr>
          <a:xfrm>
            <a:off x="8673483" y="2263806"/>
            <a:ext cx="238809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WORD CLOUD</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8B962E-88BA-47AF-9397-084CD7D6C220}"/>
              </a:ext>
            </a:extLst>
          </p:cNvPr>
          <p:cNvSpPr txBox="1"/>
          <p:nvPr/>
        </p:nvSpPr>
        <p:spPr>
          <a:xfrm>
            <a:off x="8771138" y="2663916"/>
            <a:ext cx="2559727"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Word Cloud as the name suggests is a cloud of words. It is a visualization technique for text data wherein each word is picturized with its importance in the context or its frequency.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00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CCF8-E75B-4F86-AEB8-A3B79E5EB99C}"/>
              </a:ext>
            </a:extLst>
          </p:cNvPr>
          <p:cNvSpPr>
            <a:spLocks noGrp="1"/>
          </p:cNvSpPr>
          <p:nvPr>
            <p:ph type="title"/>
          </p:nvPr>
        </p:nvSpPr>
        <p:spPr>
          <a:xfrm>
            <a:off x="838200" y="365126"/>
            <a:ext cx="10515600" cy="886626"/>
          </a:xfrm>
        </p:spPr>
        <p:txBody>
          <a:bodyPr/>
          <a:lstStyle/>
          <a:p>
            <a:pPr algn="ctr"/>
            <a:r>
              <a:rPr lang="en-US" dirty="0">
                <a:latin typeface="Times New Roman" panose="02020603050405020304" pitchFamily="18" charset="0"/>
                <a:cs typeface="Times New Roman" panose="02020603050405020304" pitchFamily="18" charset="0"/>
              </a:rPr>
              <a:t>Model Development Algorithms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2F8045-912C-4403-BDED-D3C77D107BDD}"/>
              </a:ext>
            </a:extLst>
          </p:cNvPr>
          <p:cNvSpPr>
            <a:spLocks noGrp="1"/>
          </p:cNvSpPr>
          <p:nvPr>
            <p:ph idx="1"/>
          </p:nvPr>
        </p:nvSpPr>
        <p:spPr>
          <a:xfrm>
            <a:off x="838200" y="1251752"/>
            <a:ext cx="6929761" cy="4925211"/>
          </a:xfrm>
        </p:spPr>
        <p:txBody>
          <a:bodyPr>
            <a:normAutofit/>
          </a:bodyPr>
          <a:lstStyle/>
          <a:p>
            <a:pPr marR="0" lvl="0">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XGB Classifier</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B50DCA-50FA-460A-BA34-78670EBB19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2530136"/>
            <a:ext cx="3486684" cy="4039360"/>
          </a:xfrm>
          <a:prstGeom prst="rect">
            <a:avLst/>
          </a:prstGeom>
        </p:spPr>
      </p:pic>
    </p:spTree>
    <p:extLst>
      <p:ext uri="{BB962C8B-B14F-4D97-AF65-F5344CB8AC3E}">
        <p14:creationId xmlns:p14="http://schemas.microsoft.com/office/powerpoint/2010/main" val="196716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28F0-C7E2-4D4F-A7F2-B4D08317DEA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Model Creation And Evaluation</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F1C4E9B-58EA-4E8E-8181-0FE7E7F09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603" y="1825625"/>
            <a:ext cx="7702794" cy="4351338"/>
          </a:xfrm>
          <a:prstGeom prst="rect">
            <a:avLst/>
          </a:prstGeom>
        </p:spPr>
      </p:pic>
    </p:spTree>
    <p:extLst>
      <p:ext uri="{BB962C8B-B14F-4D97-AF65-F5344CB8AC3E}">
        <p14:creationId xmlns:p14="http://schemas.microsoft.com/office/powerpoint/2010/main" val="250889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A71D-A1E1-472F-9ED4-9B44DD16C8F9}"/>
              </a:ext>
            </a:extLst>
          </p:cNvPr>
          <p:cNvSpPr>
            <a:spLocks noGrp="1"/>
          </p:cNvSpPr>
          <p:nvPr>
            <p:ph type="title"/>
          </p:nvPr>
        </p:nvSpPr>
        <p:spPr>
          <a:xfrm>
            <a:off x="838200" y="338492"/>
            <a:ext cx="10515600" cy="1325563"/>
          </a:xfrm>
        </p:spPr>
        <p:txBody>
          <a:bodyPr/>
          <a:lstStyle/>
          <a:p>
            <a:pPr algn="ctr"/>
            <a:r>
              <a:rPr lang="en-US" dirty="0">
                <a:latin typeface="Times New Roman" panose="02020603050405020304" pitchFamily="18" charset="0"/>
                <a:cs typeface="Times New Roman" panose="02020603050405020304" pitchFamily="18" charset="0"/>
              </a:rPr>
              <a:t>Final Model</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3CBC700-BEC7-4B57-8B3F-38CF1C48C9B3}"/>
              </a:ext>
            </a:extLst>
          </p:cNvPr>
          <p:cNvPicPr>
            <a:picLocks noGrp="1" noChangeAspect="1"/>
          </p:cNvPicPr>
          <p:nvPr>
            <p:ph idx="1"/>
          </p:nvPr>
        </p:nvPicPr>
        <p:blipFill>
          <a:blip r:embed="rId2"/>
          <a:stretch>
            <a:fillRect/>
          </a:stretch>
        </p:blipFill>
        <p:spPr>
          <a:xfrm>
            <a:off x="1753408" y="1375716"/>
            <a:ext cx="8685183" cy="4837112"/>
          </a:xfrm>
          <a:prstGeom prst="rect">
            <a:avLst/>
          </a:prstGeom>
        </p:spPr>
      </p:pic>
    </p:spTree>
    <p:extLst>
      <p:ext uri="{BB962C8B-B14F-4D97-AF65-F5344CB8AC3E}">
        <p14:creationId xmlns:p14="http://schemas.microsoft.com/office/powerpoint/2010/main" val="106845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83A2-06A8-4D23-ADB8-F8D17AB8CA4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0AF851-C503-42EF-817C-C9A6B9CB385C}"/>
              </a:ext>
            </a:extLst>
          </p:cNvPr>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 Collection Phase</a:t>
            </a:r>
          </a:p>
          <a:p>
            <a:r>
              <a:rPr lang="en-IN" dirty="0">
                <a:latin typeface="Times New Roman" panose="02020603050405020304" pitchFamily="18" charset="0"/>
                <a:cs typeface="Times New Roman" panose="02020603050405020304" pitchFamily="18" charset="0"/>
              </a:rPr>
              <a:t>Model Building Phase</a:t>
            </a:r>
          </a:p>
          <a:p>
            <a:r>
              <a:rPr lang="en-US" dirty="0">
                <a:latin typeface="Times New Roman" panose="02020603050405020304" pitchFamily="18" charset="0"/>
                <a:cs typeface="Times New Roman" panose="02020603050405020304" pitchFamily="18" charset="0"/>
              </a:rPr>
              <a:t>Project Flow</a:t>
            </a:r>
          </a:p>
          <a:p>
            <a:r>
              <a:rPr lang="en-IN" sz="2800" dirty="0">
                <a:latin typeface="Times New Roman" panose="02020603050405020304" pitchFamily="18" charset="0"/>
                <a:cs typeface="Times New Roman" panose="02020603050405020304" pitchFamily="18" charset="0"/>
              </a:rPr>
              <a:t>Hardware</a:t>
            </a:r>
            <a:r>
              <a:rPr lang="en-US" dirty="0">
                <a:latin typeface="Times New Roman" panose="02020603050405020304" pitchFamily="18" charset="0"/>
                <a:cs typeface="Times New Roman" panose="02020603050405020304" pitchFamily="18" charset="0"/>
              </a:rPr>
              <a:t> And </a:t>
            </a:r>
            <a:r>
              <a:rPr lang="en-IN" sz="2800" dirty="0">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Requirements</a:t>
            </a:r>
          </a:p>
          <a:p>
            <a:r>
              <a:rPr lang="en-US" dirty="0">
                <a:latin typeface="Times New Roman" panose="02020603050405020304" pitchFamily="18" charset="0"/>
                <a:cs typeface="Times New Roman" panose="02020603050405020304" pitchFamily="18" charset="0"/>
              </a:rPr>
              <a:t>Model Development Algorithms</a:t>
            </a:r>
          </a:p>
          <a:p>
            <a:r>
              <a:rPr lang="en-US" dirty="0">
                <a:latin typeface="Times New Roman" panose="02020603050405020304" pitchFamily="18" charset="0"/>
                <a:cs typeface="Times New Roman" panose="02020603050405020304" pitchFamily="18" charset="0"/>
              </a:rPr>
              <a:t>Model Creation And Evaluation</a:t>
            </a:r>
            <a:endParaRPr lang="en-IN"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Conclusion</a:t>
            </a:r>
          </a:p>
          <a:p>
            <a:endParaRPr lang="en-US" u="sng"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832942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785B-392F-4693-A9E6-A3FC98204325}"/>
              </a:ext>
            </a:extLst>
          </p:cNvPr>
          <p:cNvSpPr>
            <a:spLocks noGrp="1"/>
          </p:cNvSpPr>
          <p:nvPr>
            <p:ph type="title"/>
          </p:nvPr>
        </p:nvSpPr>
        <p:spPr>
          <a:xfrm>
            <a:off x="838200" y="365126"/>
            <a:ext cx="10515600" cy="895504"/>
          </a:xfrm>
        </p:spPr>
        <p:txBody>
          <a:bodyPr/>
          <a:lstStyle/>
          <a:p>
            <a:pPr algn="ctr"/>
            <a:r>
              <a:rPr lang="en-US" dirty="0">
                <a:latin typeface="Times New Roman" panose="02020603050405020304" pitchFamily="18" charset="0"/>
                <a:cs typeface="Times New Roman" panose="02020603050405020304" pitchFamily="18" charset="0"/>
              </a:rPr>
              <a:t>Normalized Confusion Matrix</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69EEA81-141A-435D-87FE-A5E9C275BF6D}"/>
              </a:ext>
            </a:extLst>
          </p:cNvPr>
          <p:cNvPicPr>
            <a:picLocks noGrp="1" noChangeAspect="1"/>
          </p:cNvPicPr>
          <p:nvPr>
            <p:ph idx="1"/>
          </p:nvPr>
        </p:nvPicPr>
        <p:blipFill>
          <a:blip r:embed="rId2"/>
          <a:stretch>
            <a:fillRect/>
          </a:stretch>
        </p:blipFill>
        <p:spPr>
          <a:xfrm>
            <a:off x="1038687" y="1706471"/>
            <a:ext cx="5057313" cy="4786403"/>
          </a:xfrm>
          <a:prstGeom prst="rect">
            <a:avLst/>
          </a:prstGeom>
        </p:spPr>
      </p:pic>
      <p:pic>
        <p:nvPicPr>
          <p:cNvPr id="5" name="Picture 4">
            <a:extLst>
              <a:ext uri="{FF2B5EF4-FFF2-40B4-BE49-F238E27FC236}">
                <a16:creationId xmlns:a16="http://schemas.microsoft.com/office/drawing/2014/main" id="{E92C551F-BFBE-4E92-8CB3-E17364529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672781"/>
            <a:ext cx="5181600" cy="4820093"/>
          </a:xfrm>
          <a:prstGeom prst="rect">
            <a:avLst/>
          </a:prstGeom>
        </p:spPr>
      </p:pic>
    </p:spTree>
    <p:extLst>
      <p:ext uri="{BB962C8B-B14F-4D97-AF65-F5344CB8AC3E}">
        <p14:creationId xmlns:p14="http://schemas.microsoft.com/office/powerpoint/2010/main" val="145647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75F8-D4A7-48B9-B906-83043F58ED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855C78-1C56-4F1C-BC5A-350B0D6365B2}"/>
              </a:ext>
            </a:extLst>
          </p:cNvPr>
          <p:cNvSpPr>
            <a:spLocks noGrp="1"/>
          </p:cNvSpPr>
          <p:nvPr>
            <p:ph idx="1"/>
          </p:nvPr>
        </p:nvSpPr>
        <p:spPr>
          <a:xfrm>
            <a:off x="838200" y="1322773"/>
            <a:ext cx="10515600" cy="4854190"/>
          </a:xfrm>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97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7B875-08AB-4B10-8409-DC90F89D7CB9}"/>
              </a:ext>
            </a:extLst>
          </p:cNvPr>
          <p:cNvSpPr>
            <a:spLocks noGrp="1"/>
          </p:cNvSpPr>
          <p:nvPr>
            <p:ph idx="1"/>
          </p:nvPr>
        </p:nvSpPr>
        <p:spPr>
          <a:xfrm>
            <a:off x="642892" y="884592"/>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Areas of improvement:</a:t>
            </a:r>
          </a:p>
          <a:p>
            <a:pPr marL="514350" indent="-514350" algn="just">
              <a:buFont typeface="+mj-lt"/>
              <a:buAutoNum type="romanUcPeriod"/>
            </a:pPr>
            <a:r>
              <a:rPr lang="en-US" sz="2000" dirty="0">
                <a:latin typeface="Times New Roman" panose="02020603050405020304" pitchFamily="18" charset="0"/>
                <a:cs typeface="Times New Roman" panose="02020603050405020304" pitchFamily="18" charset="0"/>
              </a:rPr>
              <a:t>	Less time complexity</a:t>
            </a:r>
          </a:p>
          <a:p>
            <a:pPr marL="514350" indent="-514350" algn="just">
              <a:buFont typeface="+mj-lt"/>
              <a:buAutoNum type="romanUcPeriod"/>
            </a:pPr>
            <a:r>
              <a:rPr lang="en-US" sz="2000" dirty="0">
                <a:latin typeface="Times New Roman" panose="02020603050405020304" pitchFamily="18" charset="0"/>
                <a:cs typeface="Times New Roman" panose="02020603050405020304" pitchFamily="18" charset="0"/>
              </a:rPr>
              <a:t>	More computational power can be given</a:t>
            </a:r>
          </a:p>
          <a:p>
            <a:pPr marL="514350" indent="-514350" algn="just">
              <a:buFont typeface="+mj-lt"/>
              <a:buAutoNum type="romanUcPeriod"/>
            </a:pPr>
            <a:r>
              <a:rPr lang="en-US" sz="2000" dirty="0">
                <a:latin typeface="Times New Roman" panose="02020603050405020304" pitchFamily="18" charset="0"/>
                <a:cs typeface="Times New Roman" panose="02020603050405020304" pitchFamily="18" charset="0"/>
              </a:rPr>
              <a:t>	More accurate reviews can be given</a:t>
            </a:r>
          </a:p>
          <a:p>
            <a:pPr marL="514350" indent="-514350" algn="just">
              <a:buFont typeface="+mj-lt"/>
              <a:buAutoNum type="romanUcPeriod"/>
            </a:pPr>
            <a:r>
              <a:rPr lang="en-US" sz="2000" dirty="0">
                <a:latin typeface="Times New Roman" panose="02020603050405020304" pitchFamily="18" charset="0"/>
                <a:cs typeface="Times New Roman" panose="02020603050405020304" pitchFamily="18" charset="0"/>
              </a:rPr>
              <a:t>	Many more permutations and combinations in hyper parameter tuning can 	be used to obtain better parameter list</a:t>
            </a:r>
          </a:p>
          <a:p>
            <a:pPr algn="just"/>
            <a:r>
              <a:rPr lang="en-US" sz="2000" dirty="0">
                <a:latin typeface="Times New Roman" panose="02020603050405020304" pitchFamily="18" charset="0"/>
                <a:cs typeface="Times New Roman" panose="02020603050405020304" pitchFamily="18" charset="0"/>
              </a:rPr>
              <a:t>Final Remarks: After applying the hyper parameter tuning the best accuracy score obtained was 72.33278955954323% which can be further improved by obtaining more data and working up through other parameter combinations.</a:t>
            </a:r>
          </a:p>
          <a:p>
            <a:pPr algn="just"/>
            <a:r>
              <a:rPr lang="en-IN" sz="2000" dirty="0">
                <a:latin typeface="Times New Roman" panose="02020603050405020304" pitchFamily="18" charset="0"/>
                <a:cs typeface="Times New Roman" panose="02020603050405020304" pitchFamily="18" charset="0"/>
              </a:rPr>
              <a:t>We were able to create a rating prediction model that can be used to identify rating details just by evaluating the comments posted by a customer.</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79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F2EB-F303-475B-9FF4-7387C0CB7081}"/>
              </a:ext>
            </a:extLst>
          </p:cNvPr>
          <p:cNvSpPr>
            <a:spLocks noGrp="1"/>
          </p:cNvSpPr>
          <p:nvPr>
            <p:ph type="title"/>
          </p:nvPr>
        </p:nvSpPr>
        <p:spPr>
          <a:xfrm>
            <a:off x="838200" y="365125"/>
            <a:ext cx="10515600" cy="922137"/>
          </a:xfrm>
        </p:spPr>
        <p:txBody>
          <a:bodyPr>
            <a:normAutofit/>
          </a:bodyPr>
          <a:lstStyle/>
          <a:p>
            <a:pPr algn="ctr"/>
            <a:r>
              <a:rPr lang="en-US" sz="4400"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9FB76ACD-F911-43DE-91BC-876A0949C822}"/>
              </a:ext>
            </a:extLst>
          </p:cNvPr>
          <p:cNvSpPr>
            <a:spLocks noGrp="1"/>
          </p:cNvSpPr>
          <p:nvPr>
            <p:ph idx="1"/>
          </p:nvPr>
        </p:nvSpPr>
        <p:spPr>
          <a:xfrm>
            <a:off x="838200" y="1154097"/>
            <a:ext cx="10515600" cy="5022866"/>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ability to successfully decide whether a review will be helpful to other customers and thus give the product more exposure is vital to companies that support these reviews, companies like Google, Amazon, Flipkart etc.</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18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FD66-E493-4EEB-A0DF-E58AA891234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160487-67A9-4CAF-8C3C-BE74C565A4F2}"/>
              </a:ext>
            </a:extLst>
          </p:cNvPr>
          <p:cNvSpPr>
            <a:spLocks noGrp="1"/>
          </p:cNvSpPr>
          <p:nvPr>
            <p:ph idx="1"/>
          </p:nvPr>
        </p:nvSpPr>
        <p:spPr/>
        <p:txBody>
          <a:bodyPr>
            <a:normAutofit fontScale="85000" lnSpcReduction="10000"/>
          </a:bodyPr>
          <a:lstStyle/>
          <a:p>
            <a:pPr algn="just"/>
            <a:r>
              <a:rPr lang="en-US" sz="2400" dirty="0">
                <a:latin typeface="Times New Roman" panose="02020603050405020304" pitchFamily="18" charset="0"/>
                <a:cs typeface="Times New Roman" panose="02020603050405020304" pitchFamily="18" charset="0"/>
              </a:rPr>
              <a:t>This is a Machine Learning Project performed on customer reviews. Reviews are processed using common NLP techniques.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This task is similar to Sentiment Analysis, but instead of predicting the positive and negative sentiment (sometimes neutral also), here we need to predict the rating.</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725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BE4E-4093-4E1B-ADF9-54E3B3B7B0D3}"/>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Data Collection Phase</a:t>
            </a:r>
          </a:p>
        </p:txBody>
      </p:sp>
      <p:sp>
        <p:nvSpPr>
          <p:cNvPr id="3" name="Content Placeholder 2">
            <a:extLst>
              <a:ext uri="{FF2B5EF4-FFF2-40B4-BE49-F238E27FC236}">
                <a16:creationId xmlns:a16="http://schemas.microsoft.com/office/drawing/2014/main" id="{9B85D016-B601-4E34-A9D8-B3E6E68BFA15}"/>
              </a:ext>
            </a:extLst>
          </p:cNvPr>
          <p:cNvSpPr>
            <a:spLocks noGrp="1"/>
          </p:cNvSpPr>
          <p:nvPr>
            <p:ph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Basically, we need these columns:</a:t>
            </a:r>
          </a:p>
          <a:p>
            <a:pPr marL="0" indent="0" algn="just">
              <a:buNone/>
            </a:pPr>
            <a:r>
              <a:rPr lang="en-US" sz="2000" dirty="0">
                <a:latin typeface="Times New Roman" panose="02020603050405020304" pitchFamily="18" charset="0"/>
                <a:cs typeface="Times New Roman" panose="02020603050405020304" pitchFamily="18" charset="0"/>
              </a:rPr>
              <a:t>	1) reviews of the product.</a:t>
            </a:r>
          </a:p>
          <a:p>
            <a:pPr marL="0" indent="0" algn="just">
              <a:buNone/>
            </a:pPr>
            <a:r>
              <a:rPr lang="en-US" sz="2000" dirty="0">
                <a:latin typeface="Times New Roman" panose="02020603050405020304" pitchFamily="18" charset="0"/>
                <a:cs typeface="Times New Roman" panose="02020603050405020304" pitchFamily="18" charset="0"/>
              </a:rPr>
              <a:t>	2) rating of the product.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34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3771-EB6E-4D60-8C03-8F841F13613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Model Building Phase</a:t>
            </a:r>
          </a:p>
        </p:txBody>
      </p:sp>
      <p:sp>
        <p:nvSpPr>
          <p:cNvPr id="3" name="Content Placeholder 2">
            <a:extLst>
              <a:ext uri="{FF2B5EF4-FFF2-40B4-BE49-F238E27FC236}">
                <a16:creationId xmlns:a16="http://schemas.microsoft.com/office/drawing/2014/main" id="{60FEBFA6-E367-4D2C-AA67-F1059D04158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sz="2000" dirty="0">
                <a:latin typeface="Times New Roman" panose="02020603050405020304" pitchFamily="18" charset="0"/>
                <a:cs typeface="Times New Roman" panose="02020603050405020304" pitchFamily="18" charset="0"/>
              </a:rPr>
              <a:t>	1. Data Cleaning</a:t>
            </a:r>
          </a:p>
          <a:p>
            <a:pPr marL="0" indent="0">
              <a:buNone/>
            </a:pPr>
            <a:r>
              <a:rPr lang="en-US" sz="2000" dirty="0">
                <a:latin typeface="Times New Roman" panose="02020603050405020304" pitchFamily="18" charset="0"/>
                <a:cs typeface="Times New Roman" panose="02020603050405020304" pitchFamily="18" charset="0"/>
              </a:rPr>
              <a:t>	2. Exploratory Data Analysis and Visualization</a:t>
            </a:r>
          </a:p>
          <a:p>
            <a:pPr marL="0" indent="0">
              <a:buNone/>
            </a:pPr>
            <a:r>
              <a:rPr lang="en-US" sz="2000" dirty="0">
                <a:latin typeface="Times New Roman" panose="02020603050405020304" pitchFamily="18" charset="0"/>
                <a:cs typeface="Times New Roman" panose="02020603050405020304" pitchFamily="18" charset="0"/>
              </a:rPr>
              <a:t>	3. Data Pre-processing</a:t>
            </a:r>
          </a:p>
          <a:p>
            <a:pPr marL="0" indent="0">
              <a:buNone/>
            </a:pPr>
            <a:r>
              <a:rPr lang="en-US" sz="2000" dirty="0">
                <a:latin typeface="Times New Roman" panose="02020603050405020304" pitchFamily="18" charset="0"/>
                <a:cs typeface="Times New Roman" panose="02020603050405020304" pitchFamily="18" charset="0"/>
              </a:rPr>
              <a:t>	4. Model Building</a:t>
            </a:r>
          </a:p>
          <a:p>
            <a:pPr marL="0" indent="0">
              <a:buNone/>
            </a:pPr>
            <a:r>
              <a:rPr lang="en-US" sz="2000" dirty="0">
                <a:latin typeface="Times New Roman" panose="02020603050405020304" pitchFamily="18" charset="0"/>
                <a:cs typeface="Times New Roman" panose="02020603050405020304" pitchFamily="18" charset="0"/>
              </a:rPr>
              <a:t>	5. Model Evaluation</a:t>
            </a:r>
          </a:p>
          <a:p>
            <a:pPr marL="0" indent="0">
              <a:buNone/>
            </a:pPr>
            <a:r>
              <a:rPr lang="en-US" sz="2000" dirty="0">
                <a:latin typeface="Times New Roman" panose="02020603050405020304" pitchFamily="18" charset="0"/>
                <a:cs typeface="Times New Roman" panose="02020603050405020304" pitchFamily="18" charset="0"/>
              </a:rPr>
              <a:t>	6. Selecting the Best classification model</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23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70A1-D413-48B4-A28E-D5F54BC08A1B}"/>
              </a:ext>
            </a:extLst>
          </p:cNvPr>
          <p:cNvSpPr>
            <a:spLocks noGrp="1"/>
          </p:cNvSpPr>
          <p:nvPr>
            <p:ph type="title"/>
          </p:nvPr>
        </p:nvSpPr>
        <p:spPr>
          <a:xfrm>
            <a:off x="838200" y="365125"/>
            <a:ext cx="10515600" cy="442743"/>
          </a:xfrm>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Project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Flow</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69249DEE-11E8-4764-86D8-AC2282B680EB}"/>
              </a:ext>
            </a:extLst>
          </p:cNvPr>
          <p:cNvGraphicFramePr>
            <a:graphicFrameLocks noGrp="1"/>
          </p:cNvGraphicFramePr>
          <p:nvPr>
            <p:ph idx="1"/>
            <p:extLst>
              <p:ext uri="{D42A27DB-BD31-4B8C-83A1-F6EECF244321}">
                <p14:modId xmlns:p14="http://schemas.microsoft.com/office/powerpoint/2010/main" val="2483589837"/>
              </p:ext>
            </p:extLst>
          </p:nvPr>
        </p:nvGraphicFramePr>
        <p:xfrm>
          <a:off x="838200" y="1322388"/>
          <a:ext cx="10515600" cy="485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63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38F8-693E-433E-94C5-111F1DB86868}"/>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Hardware</a:t>
            </a:r>
            <a:r>
              <a:rPr lang="en-US" dirty="0">
                <a:latin typeface="Times New Roman" panose="02020603050405020304" pitchFamily="18" charset="0"/>
                <a:cs typeface="Times New Roman" panose="02020603050405020304" pitchFamily="18" charset="0"/>
              </a:rPr>
              <a:t> And </a:t>
            </a:r>
            <a:r>
              <a:rPr lang="en-IN" sz="4400" dirty="0">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8E183F-714B-486A-8DED-6EC09B1788BF}"/>
              </a:ext>
            </a:extLst>
          </p:cNvPr>
          <p:cNvSpPr>
            <a:spLocks noGrp="1"/>
          </p:cNvSpPr>
          <p:nvPr>
            <p:ph idx="1"/>
          </p:nvPr>
        </p:nvSpPr>
        <p:spPr/>
        <p:txBody>
          <a:bodyPr>
            <a:normAutofit/>
          </a:bodyPr>
          <a:lstStyle/>
          <a:p>
            <a:r>
              <a:rPr lang="en-IN" sz="2000">
                <a:latin typeface="Times New Roman" panose="02020603050405020304" pitchFamily="18" charset="0"/>
                <a:cs typeface="Times New Roman" panose="02020603050405020304" pitchFamily="18" charset="0"/>
              </a:rPr>
              <a:t>Software </a:t>
            </a:r>
            <a:r>
              <a:rPr lang="en-IN" sz="2000" dirty="0">
                <a:latin typeface="Times New Roman" panose="02020603050405020304" pitchFamily="18" charset="0"/>
                <a:cs typeface="Times New Roman" panose="02020603050405020304" pitchFamily="18" charset="0"/>
              </a:rPr>
              <a:t>technology being used.</a:t>
            </a:r>
          </a:p>
          <a:p>
            <a:pPr marL="0" indent="0">
              <a:buNone/>
            </a:pPr>
            <a:r>
              <a:rPr lang="en-IN" sz="2000" dirty="0">
                <a:latin typeface="Times New Roman" panose="02020603050405020304" pitchFamily="18" charset="0"/>
                <a:cs typeface="Times New Roman" panose="02020603050405020304" pitchFamily="18" charset="0"/>
              </a:rPr>
              <a:t>	Programming language 		: Python</a:t>
            </a:r>
          </a:p>
          <a:p>
            <a:pPr marL="0" indent="0">
              <a:buNone/>
            </a:pPr>
            <a:r>
              <a:rPr lang="en-IN" sz="2000" dirty="0">
                <a:latin typeface="Times New Roman" panose="02020603050405020304" pitchFamily="18" charset="0"/>
                <a:cs typeface="Times New Roman" panose="02020603050405020304" pitchFamily="18" charset="0"/>
              </a:rPr>
              <a:t>	Distribution 			: Anaconda Navigator</a:t>
            </a:r>
          </a:p>
          <a:p>
            <a:pPr marL="0" indent="0">
              <a:buNone/>
            </a:pPr>
            <a:r>
              <a:rPr lang="en-IN" sz="2000" dirty="0">
                <a:latin typeface="Times New Roman" panose="02020603050405020304" pitchFamily="18" charset="0"/>
                <a:cs typeface="Times New Roman" panose="02020603050405020304" pitchFamily="18" charset="0"/>
              </a:rPr>
              <a:t>	Browser based language shell 	: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a:t>
            </a:r>
          </a:p>
          <a:p>
            <a:r>
              <a:rPr lang="en-IN" sz="2000" dirty="0">
                <a:latin typeface="Times New Roman" panose="02020603050405020304" pitchFamily="18" charset="0"/>
                <a:cs typeface="Times New Roman" panose="02020603050405020304" pitchFamily="18" charset="0"/>
              </a:rPr>
              <a:t>Libraries/Packages specifically being used.</a:t>
            </a:r>
          </a:p>
          <a:p>
            <a:pPr marL="0" indent="0">
              <a:buNone/>
            </a:pPr>
            <a:r>
              <a:rPr lang="en-IN" sz="2000" dirty="0">
                <a:latin typeface="Times New Roman" panose="02020603050405020304" pitchFamily="18" charset="0"/>
                <a:cs typeface="Times New Roman" panose="02020603050405020304" pitchFamily="18" charset="0"/>
              </a:rPr>
              <a:t>Pandas, NumPy, matplotlib, seaborn, scikit-learn, pandas-profiling, </a:t>
            </a:r>
            <a:r>
              <a:rPr lang="en-IN" sz="2000" dirty="0" err="1">
                <a:latin typeface="Times New Roman" panose="02020603050405020304" pitchFamily="18" charset="0"/>
                <a:cs typeface="Times New Roman" panose="02020603050405020304" pitchFamily="18" charset="0"/>
              </a:rPr>
              <a:t>missingno</a:t>
            </a:r>
            <a:r>
              <a:rPr lang="en-IN" sz="2000" dirty="0">
                <a:latin typeface="Times New Roman" panose="02020603050405020304" pitchFamily="18" charset="0"/>
                <a:cs typeface="Times New Roman" panose="02020603050405020304" pitchFamily="18" charset="0"/>
              </a:rPr>
              <a:t>, NLTK</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25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82A6-2FAC-4DBE-BF76-71BBB052869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a:t>
            </a:r>
            <a:r>
              <a:rPr lang="en-IN"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1CDD71-910D-4AAB-907C-97A435D506D7}"/>
              </a:ext>
            </a:extLst>
          </p:cNvPr>
          <p:cNvSpPr>
            <a:spLocks noGrp="1"/>
          </p:cNvSpPr>
          <p:nvPr>
            <p:ph idx="1"/>
          </p:nvPr>
        </p:nvSpPr>
        <p:spPr>
          <a:xfrm>
            <a:off x="838200" y="1873187"/>
            <a:ext cx="10515600" cy="4303775"/>
          </a:xfrm>
        </p:spPr>
        <p:txBody>
          <a:bodyPr>
            <a:normAutofit/>
          </a:bodyPr>
          <a:lstStyle/>
          <a:p>
            <a:r>
              <a:rPr lang="en-US" sz="2000" dirty="0">
                <a:latin typeface="Times New Roman" panose="02020603050405020304" pitchFamily="18" charset="0"/>
                <a:cs typeface="Times New Roman" panose="02020603050405020304" pitchFamily="18" charset="0"/>
              </a:rPr>
              <a:t>Importing the necessary libraries/dependencies</a:t>
            </a:r>
          </a:p>
          <a:p>
            <a:r>
              <a:rPr lang="en-US" sz="2000" dirty="0">
                <a:latin typeface="Times New Roman" panose="02020603050405020304" pitchFamily="18" charset="0"/>
                <a:cs typeface="Times New Roman" panose="02020603050405020304" pitchFamily="18" charset="0"/>
              </a:rPr>
              <a:t>Checking dataset dimensions and null value details</a:t>
            </a:r>
          </a:p>
          <a:p>
            <a:r>
              <a:rPr lang="en-IN" sz="2000" dirty="0">
                <a:latin typeface="Times New Roman" panose="02020603050405020304" pitchFamily="18" charset="0"/>
                <a:cs typeface="Times New Roman" panose="02020603050405020304" pitchFamily="18" charset="0"/>
              </a:rPr>
              <a:t>Taking a look at various label categories using the Unique method</a:t>
            </a:r>
          </a:p>
          <a:p>
            <a:r>
              <a:rPr lang="en-IN" sz="2000" dirty="0">
                <a:latin typeface="Times New Roman" panose="02020603050405020304" pitchFamily="18" charset="0"/>
                <a:cs typeface="Times New Roman" panose="02020603050405020304" pitchFamily="18" charset="0"/>
              </a:rPr>
              <a:t>Performing data cleaning and then visualization steps</a:t>
            </a:r>
          </a:p>
          <a:p>
            <a:r>
              <a:rPr lang="en-IN" sz="2000" dirty="0">
                <a:latin typeface="Times New Roman" panose="02020603050405020304" pitchFamily="18" charset="0"/>
                <a:cs typeface="Times New Roman" panose="02020603050405020304" pitchFamily="18" charset="0"/>
              </a:rPr>
              <a:t>Making Word Clouds for loud words in each label class</a:t>
            </a:r>
          </a:p>
          <a:p>
            <a:r>
              <a:rPr lang="en-IN" sz="2000" dirty="0">
                <a:latin typeface="Times New Roman" panose="02020603050405020304" pitchFamily="18" charset="0"/>
                <a:cs typeface="Times New Roman" panose="02020603050405020304" pitchFamily="18" charset="0"/>
              </a:rPr>
              <a:t>Handling the class imbalance issue manually and fixing it</a:t>
            </a:r>
          </a:p>
          <a:p>
            <a:r>
              <a:rPr lang="en-IN" sz="2000" dirty="0">
                <a:latin typeface="Times New Roman" panose="02020603050405020304" pitchFamily="18" charset="0"/>
                <a:cs typeface="Times New Roman" panose="02020603050405020304" pitchFamily="18" charset="0"/>
              </a:rPr>
              <a:t>Converting text into vectors using the TF-IDF Vectorizer</a:t>
            </a:r>
          </a:p>
          <a:p>
            <a:r>
              <a:rPr lang="en-IN" sz="2000" dirty="0">
                <a:latin typeface="Times New Roman" panose="02020603050405020304" pitchFamily="18" charset="0"/>
                <a:cs typeface="Times New Roman" panose="02020603050405020304" pitchFamily="18" charset="0"/>
              </a:rPr>
              <a:t>Splitting the dataset into train and test to build classification models</a:t>
            </a:r>
          </a:p>
          <a:p>
            <a:r>
              <a:rPr lang="en-IN" sz="2000" dirty="0">
                <a:latin typeface="Times New Roman" panose="02020603050405020304" pitchFamily="18" charset="0"/>
                <a:cs typeface="Times New Roman" panose="02020603050405020304" pitchFamily="18" charset="0"/>
              </a:rPr>
              <a:t>Evaluating the classification models with necessary metrics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42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1477</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Ratings Prediction Project</vt:lpstr>
      <vt:lpstr>Contents</vt:lpstr>
      <vt:lpstr>Problem Statement</vt:lpstr>
      <vt:lpstr>Introduction</vt:lpstr>
      <vt:lpstr>Data Collection Phase</vt:lpstr>
      <vt:lpstr>Model Building Phase</vt:lpstr>
      <vt:lpstr> Project Flow</vt:lpstr>
      <vt:lpstr>Hardware And Software Requirements</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Development Algorithms</vt:lpstr>
      <vt:lpstr>Model Creation And Evaluation</vt:lpstr>
      <vt:lpstr>Final Model</vt:lpstr>
      <vt:lpstr>Normalized Confusion Matrix</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Rutuja</dc:creator>
  <cp:lastModifiedBy>Patil Rutuja</cp:lastModifiedBy>
  <cp:revision>17</cp:revision>
  <dcterms:created xsi:type="dcterms:W3CDTF">2022-04-24T08:01:18Z</dcterms:created>
  <dcterms:modified xsi:type="dcterms:W3CDTF">2022-04-24T16:57:15Z</dcterms:modified>
</cp:coreProperties>
</file>