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75" r:id="rId6"/>
    <p:sldId id="259" r:id="rId7"/>
    <p:sldId id="272" r:id="rId8"/>
    <p:sldId id="260" r:id="rId9"/>
    <p:sldId id="276" r:id="rId10"/>
    <p:sldId id="277" r:id="rId11"/>
    <p:sldId id="278" r:id="rId12"/>
    <p:sldId id="281" r:id="rId13"/>
    <p:sldId id="280" r:id="rId14"/>
    <p:sldId id="279"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669C-1C17-49EF-8A21-AE7475B05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029EE9-8A2A-4405-B5E9-6FA155AFD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83A6B-4907-48C1-B33D-1063D92A3699}"/>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5" name="Footer Placeholder 4">
            <a:extLst>
              <a:ext uri="{FF2B5EF4-FFF2-40B4-BE49-F238E27FC236}">
                <a16:creationId xmlns:a16="http://schemas.microsoft.com/office/drawing/2014/main" id="{F0868986-C208-441E-8E4D-2D3F7A45C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05D0E-DDD5-4A84-8059-A7D60F3C1EC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6332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6A9-DE7F-4B9B-A99C-FE4F5AB84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3A6C0-DB63-4F18-836A-7254EF7F2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5DAEF-9817-49F0-8D94-23821BDF96DE}"/>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5" name="Footer Placeholder 4">
            <a:extLst>
              <a:ext uri="{FF2B5EF4-FFF2-40B4-BE49-F238E27FC236}">
                <a16:creationId xmlns:a16="http://schemas.microsoft.com/office/drawing/2014/main" id="{4FE44501-7516-456D-9B72-B42035539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96541-99C0-4E47-8DF5-25466F7CDDD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518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96651-1D8B-4199-BD14-6626F90F0B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BE060-31EC-4D25-B5C8-FA68B8ADE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55BF0-9292-41C3-BB4F-BA17B09BB5D8}"/>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5" name="Footer Placeholder 4">
            <a:extLst>
              <a:ext uri="{FF2B5EF4-FFF2-40B4-BE49-F238E27FC236}">
                <a16:creationId xmlns:a16="http://schemas.microsoft.com/office/drawing/2014/main" id="{1E41A268-319C-43B3-B836-4FA5937A0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B90EC-DB67-4F58-A282-31CBE700CE72}"/>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6052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51-3B46-4279-95D1-F9D337DBA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8B592-E232-49C8-91DC-CED9B92F4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83244-8F4F-452B-AE34-94FB94D54572}"/>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5" name="Footer Placeholder 4">
            <a:extLst>
              <a:ext uri="{FF2B5EF4-FFF2-40B4-BE49-F238E27FC236}">
                <a16:creationId xmlns:a16="http://schemas.microsoft.com/office/drawing/2014/main" id="{B5CF8447-96E8-4664-B0D8-EC1DF6ECD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9D057-3224-4BC0-9D2C-E07DF304437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8074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F30-CA78-4A04-B39A-6418C1518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5F81B-13D3-4082-A70B-0C166FF87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834E1-B95A-4377-8169-AA62F811A4E8}"/>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5" name="Footer Placeholder 4">
            <a:extLst>
              <a:ext uri="{FF2B5EF4-FFF2-40B4-BE49-F238E27FC236}">
                <a16:creationId xmlns:a16="http://schemas.microsoft.com/office/drawing/2014/main" id="{486603AE-02DF-41AD-8419-9DD66ABB1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2AC54-8EF4-419D-BA11-06CD9B5EA2EE}"/>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58507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B5-B822-44D2-9ACA-FCDB429C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C197B-D0CF-44F8-81FD-958E6E7D4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478A1C-C0B1-4246-ACFD-46F22D46E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8A0142-A867-4941-9D2F-5B25532AE5BA}"/>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6" name="Footer Placeholder 5">
            <a:extLst>
              <a:ext uri="{FF2B5EF4-FFF2-40B4-BE49-F238E27FC236}">
                <a16:creationId xmlns:a16="http://schemas.microsoft.com/office/drawing/2014/main" id="{E2E14BD5-9F6B-4BFA-A0B5-2D556CF0B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739EB-0A00-4917-BB10-B66988913A43}"/>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7589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A98-D7A6-4D4F-9FED-887D5AFCA7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04F9C-2E7D-49F6-AAA1-891EDB315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10DA1-F953-43CB-868B-54A0B3AEE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9CE97-9173-4D4E-BC77-0E47979F0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0329D-4830-4212-8946-9C4899578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81EA5B-7AA0-4D06-8D5F-BE2CC8C62E87}"/>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8" name="Footer Placeholder 7">
            <a:extLst>
              <a:ext uri="{FF2B5EF4-FFF2-40B4-BE49-F238E27FC236}">
                <a16:creationId xmlns:a16="http://schemas.microsoft.com/office/drawing/2014/main" id="{3C0FED59-6534-4D02-8B5A-750E4AB03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C4E4-9F39-4996-9DCD-9CDB9DEC5C27}"/>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2497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2008-4EE6-4F6D-8E41-2E52CC2C7D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46186-67DC-4BD7-ABB6-903BAED4B239}"/>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4" name="Footer Placeholder 3">
            <a:extLst>
              <a:ext uri="{FF2B5EF4-FFF2-40B4-BE49-F238E27FC236}">
                <a16:creationId xmlns:a16="http://schemas.microsoft.com/office/drawing/2014/main" id="{FAD9ECD5-6710-4C8A-AF7D-D6B13B8C9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363EDA-13BD-4219-AA1E-0EB4BC02C0A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7662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63C6C-353A-41CE-912E-9AC460CE17A6}"/>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3" name="Footer Placeholder 2">
            <a:extLst>
              <a:ext uri="{FF2B5EF4-FFF2-40B4-BE49-F238E27FC236}">
                <a16:creationId xmlns:a16="http://schemas.microsoft.com/office/drawing/2014/main" id="{D8AF08BE-7AE7-4607-97D0-AF36CB8C7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67863-2B2F-4920-81AC-23F5DA5A2B9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47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DC5E-D1FB-4E9C-8C8D-2BB4C4D50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0BC33D-FAFC-4B13-94B9-17B54F848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E31CB-8FD6-4B39-ACB9-8EC582637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5696-398A-4010-B8AD-7F5497F30862}"/>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6" name="Footer Placeholder 5">
            <a:extLst>
              <a:ext uri="{FF2B5EF4-FFF2-40B4-BE49-F238E27FC236}">
                <a16:creationId xmlns:a16="http://schemas.microsoft.com/office/drawing/2014/main" id="{1B172BCE-13DF-4736-A888-5C94245AD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AC2CF-D147-45DE-B0D8-364C41C29F08}"/>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3531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9242-DC78-4AD9-900F-41CFC2CB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0773A4-EF00-4337-8D35-7DDB39726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654EA-A46F-4318-A65A-CE6EFEC1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7F6F-DCE2-487A-8CD2-9228CEB2B235}"/>
              </a:ext>
            </a:extLst>
          </p:cNvPr>
          <p:cNvSpPr>
            <a:spLocks noGrp="1"/>
          </p:cNvSpPr>
          <p:nvPr>
            <p:ph type="dt" sz="half" idx="10"/>
          </p:nvPr>
        </p:nvSpPr>
        <p:spPr/>
        <p:txBody>
          <a:bodyPr/>
          <a:lstStyle/>
          <a:p>
            <a:fld id="{DFD37E02-D807-4658-B9ED-A1324E69A778}" type="datetimeFigureOut">
              <a:rPr lang="en-IN" smtClean="0"/>
              <a:t>25-03-2022</a:t>
            </a:fld>
            <a:endParaRPr lang="en-IN"/>
          </a:p>
        </p:txBody>
      </p:sp>
      <p:sp>
        <p:nvSpPr>
          <p:cNvPr id="6" name="Footer Placeholder 5">
            <a:extLst>
              <a:ext uri="{FF2B5EF4-FFF2-40B4-BE49-F238E27FC236}">
                <a16:creationId xmlns:a16="http://schemas.microsoft.com/office/drawing/2014/main" id="{A5D10EE9-7A98-442F-8F8A-CDFA99ED2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47EB3-4B6D-4FFD-B79A-AD7FB539542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7621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79ED-9188-439E-A098-C17EBD221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FED3E-C661-4938-BABC-4B88ADDA6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040CB-953B-4564-A042-94AA9F15C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7E02-D807-4658-B9ED-A1324E69A778}" type="datetimeFigureOut">
              <a:rPr lang="en-IN" smtClean="0"/>
              <a:t>25-03-2022</a:t>
            </a:fld>
            <a:endParaRPr lang="en-IN"/>
          </a:p>
        </p:txBody>
      </p:sp>
      <p:sp>
        <p:nvSpPr>
          <p:cNvPr id="5" name="Footer Placeholder 4">
            <a:extLst>
              <a:ext uri="{FF2B5EF4-FFF2-40B4-BE49-F238E27FC236}">
                <a16:creationId xmlns:a16="http://schemas.microsoft.com/office/drawing/2014/main" id="{22441743-5B38-4387-A5C4-A010D9DA0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86771-490B-4A17-B7F0-E1341110D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75B8-4340-4844-8B05-5E52962E2838}" type="slidenum">
              <a:rPr lang="en-IN" smtClean="0"/>
              <a:t>‹#›</a:t>
            </a:fld>
            <a:endParaRPr lang="en-IN"/>
          </a:p>
        </p:txBody>
      </p:sp>
    </p:spTree>
    <p:extLst>
      <p:ext uri="{BB962C8B-B14F-4D97-AF65-F5344CB8AC3E}">
        <p14:creationId xmlns:p14="http://schemas.microsoft.com/office/powerpoint/2010/main" val="47215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6BF1-5830-4D07-BCD9-FB1B23E75C8C}"/>
              </a:ext>
            </a:extLst>
          </p:cNvPr>
          <p:cNvSpPr>
            <a:spLocks noGrp="1"/>
          </p:cNvSpPr>
          <p:nvPr>
            <p:ph type="ctrTitle"/>
          </p:nvPr>
        </p:nvSpPr>
        <p:spPr>
          <a:xfrm>
            <a:off x="1524000" y="2396971"/>
            <a:ext cx="9144000" cy="781235"/>
          </a:xfrm>
        </p:spPr>
        <p:txBody>
          <a:bodyPr>
            <a:normAutofit/>
          </a:bodyPr>
          <a:lstStyle/>
          <a:p>
            <a:pPr algn="ctr">
              <a:lnSpc>
                <a:spcPct val="107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FLIGHT PRICE PREDICTION</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C95-3F6F-48E9-ACF0-CD836362AA1A}"/>
              </a:ext>
            </a:extLst>
          </p:cNvPr>
          <p:cNvSpPr>
            <a:spLocks noGrp="1"/>
          </p:cNvSpPr>
          <p:nvPr>
            <p:ph type="title"/>
          </p:nvPr>
        </p:nvSpPr>
        <p:spPr>
          <a:xfrm>
            <a:off x="838200" y="365126"/>
            <a:ext cx="10515600" cy="788972"/>
          </a:xfrm>
        </p:spPr>
        <p:txBody>
          <a:bodyPr>
            <a:normAutofit/>
          </a:bodyPr>
          <a:lstStyle/>
          <a:p>
            <a:pPr marL="342900" lvl="0" indent="-342900" algn="ctr">
              <a:lnSpc>
                <a:spcPct val="107000"/>
              </a:lnSpc>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Interpretation of the Results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19ABA8-F1F9-415A-A0F8-62E155907CDF}"/>
              </a:ext>
            </a:extLst>
          </p:cNvPr>
          <p:cNvSpPr>
            <a:spLocks noGrp="1"/>
          </p:cNvSpPr>
          <p:nvPr>
            <p:ph idx="1"/>
          </p:nvPr>
        </p:nvSpPr>
        <p:spPr>
          <a:xfrm>
            <a:off x="838200" y="1305017"/>
            <a:ext cx="10515600" cy="4871946"/>
          </a:xfrm>
        </p:spPr>
        <p:txBody>
          <a:bodyPr>
            <a:normAutofit/>
          </a:bodyPr>
          <a:lstStyle/>
          <a:p>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Does prices vary with airlines?</a:t>
            </a:r>
            <a:br>
              <a:rPr lang="en-IN" sz="1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1400" dirty="0"/>
          </a:p>
        </p:txBody>
      </p:sp>
      <p:pic>
        <p:nvPicPr>
          <p:cNvPr id="4" name="Picture 3">
            <a:extLst>
              <a:ext uri="{FF2B5EF4-FFF2-40B4-BE49-F238E27FC236}">
                <a16:creationId xmlns:a16="http://schemas.microsoft.com/office/drawing/2014/main" id="{A3568BA9-A048-4C75-9E22-739E383E65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6664" y="1993583"/>
            <a:ext cx="5731510" cy="4183380"/>
          </a:xfrm>
          <a:prstGeom prst="rect">
            <a:avLst/>
          </a:prstGeom>
          <a:noFill/>
          <a:ln>
            <a:noFill/>
          </a:ln>
        </p:spPr>
      </p:pic>
    </p:spTree>
    <p:extLst>
      <p:ext uri="{BB962C8B-B14F-4D97-AF65-F5344CB8AC3E}">
        <p14:creationId xmlns:p14="http://schemas.microsoft.com/office/powerpoint/2010/main" val="96716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9F672-9BCE-4444-BE25-7D66183E764F}"/>
              </a:ext>
            </a:extLst>
          </p:cNvPr>
          <p:cNvSpPr>
            <a:spLocks noGrp="1"/>
          </p:cNvSpPr>
          <p:nvPr>
            <p:ph idx="1"/>
          </p:nvPr>
        </p:nvSpPr>
        <p:spPr>
          <a:xfrm>
            <a:off x="740546" y="470517"/>
            <a:ext cx="10515600" cy="5768590"/>
          </a:xfrm>
        </p:spPr>
        <p:txBody>
          <a:bodyPr/>
          <a:lstStyle/>
          <a:p>
            <a:r>
              <a:rPr lang="en-IN" sz="1800" b="1" dirty="0">
                <a:effectLst/>
                <a:latin typeface="Times New Roman" panose="02020603050405020304" pitchFamily="18" charset="0"/>
              </a:rPr>
              <a:t>How is the price affected when tickets are bought in just 1 or 2 days before departure?</a:t>
            </a:r>
          </a:p>
          <a:p>
            <a:pPr marL="0" indent="0">
              <a:buNone/>
            </a:pPr>
            <a:endParaRPr lang="en-IN" dirty="0"/>
          </a:p>
        </p:txBody>
      </p:sp>
      <p:pic>
        <p:nvPicPr>
          <p:cNvPr id="4" name="Picture 3">
            <a:extLst>
              <a:ext uri="{FF2B5EF4-FFF2-40B4-BE49-F238E27FC236}">
                <a16:creationId xmlns:a16="http://schemas.microsoft.com/office/drawing/2014/main" id="{4E8F3608-6775-4CC9-8E05-8BA51C8415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305017"/>
            <a:ext cx="5731510" cy="3617503"/>
          </a:xfrm>
          <a:prstGeom prst="rect">
            <a:avLst/>
          </a:prstGeom>
          <a:noFill/>
          <a:ln>
            <a:noFill/>
          </a:ln>
        </p:spPr>
      </p:pic>
    </p:spTree>
    <p:extLst>
      <p:ext uri="{BB962C8B-B14F-4D97-AF65-F5344CB8AC3E}">
        <p14:creationId xmlns:p14="http://schemas.microsoft.com/office/powerpoint/2010/main" val="193447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76055-7A49-4BA3-A6A5-79A2223C7D27}"/>
              </a:ext>
            </a:extLst>
          </p:cNvPr>
          <p:cNvSpPr>
            <a:spLocks noGrp="1"/>
          </p:cNvSpPr>
          <p:nvPr>
            <p:ph idx="1"/>
          </p:nvPr>
        </p:nvSpPr>
        <p:spPr>
          <a:xfrm>
            <a:off x="722790" y="325299"/>
            <a:ext cx="10515600" cy="4351338"/>
          </a:xfrm>
        </p:spPr>
        <p:txBody>
          <a:bodyPr/>
          <a:lstStyle/>
          <a:p>
            <a:r>
              <a:rPr lang="en-IN" sz="1800" b="1" dirty="0">
                <a:effectLst/>
                <a:latin typeface="Times New Roman" panose="02020603050405020304" pitchFamily="18" charset="0"/>
              </a:rPr>
              <a:t>Does ticket price change based on the departure time and arrival time?</a:t>
            </a:r>
          </a:p>
          <a:p>
            <a:endParaRPr lang="en-IN" dirty="0"/>
          </a:p>
        </p:txBody>
      </p:sp>
      <p:pic>
        <p:nvPicPr>
          <p:cNvPr id="4" name="Picture 3">
            <a:extLst>
              <a:ext uri="{FF2B5EF4-FFF2-40B4-BE49-F238E27FC236}">
                <a16:creationId xmlns:a16="http://schemas.microsoft.com/office/drawing/2014/main" id="{D890A687-5951-4F8F-AF09-EB447CD4A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7476" y="1463040"/>
            <a:ext cx="8513685" cy="4502754"/>
          </a:xfrm>
          <a:prstGeom prst="rect">
            <a:avLst/>
          </a:prstGeom>
          <a:noFill/>
          <a:ln>
            <a:noFill/>
          </a:ln>
        </p:spPr>
      </p:pic>
    </p:spTree>
    <p:extLst>
      <p:ext uri="{BB962C8B-B14F-4D97-AF65-F5344CB8AC3E}">
        <p14:creationId xmlns:p14="http://schemas.microsoft.com/office/powerpoint/2010/main" val="168812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6674C-55AB-4115-9100-C9A19969C249}"/>
              </a:ext>
            </a:extLst>
          </p:cNvPr>
          <p:cNvSpPr>
            <a:spLocks noGrp="1"/>
          </p:cNvSpPr>
          <p:nvPr>
            <p:ph idx="1"/>
          </p:nvPr>
        </p:nvSpPr>
        <p:spPr>
          <a:xfrm>
            <a:off x="687279" y="485097"/>
            <a:ext cx="10515600" cy="4351338"/>
          </a:xfrm>
        </p:spPr>
        <p:txBody>
          <a:bodyPr/>
          <a:lstStyle/>
          <a:p>
            <a:r>
              <a:rPr lang="en-IN" sz="1800" b="1" dirty="0">
                <a:effectLst/>
                <a:latin typeface="Times New Roman" panose="02020603050405020304" pitchFamily="18" charset="0"/>
              </a:rPr>
              <a:t>How the price changes with change in Source and Destination?</a:t>
            </a:r>
          </a:p>
          <a:p>
            <a:endParaRPr lang="en-IN" dirty="0"/>
          </a:p>
        </p:txBody>
      </p:sp>
      <p:pic>
        <p:nvPicPr>
          <p:cNvPr id="4" name="Picture 3">
            <a:extLst>
              <a:ext uri="{FF2B5EF4-FFF2-40B4-BE49-F238E27FC236}">
                <a16:creationId xmlns:a16="http://schemas.microsoft.com/office/drawing/2014/main" id="{609F9220-1364-488A-9F42-ED58DF293A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1550" y="1571348"/>
            <a:ext cx="9161755" cy="4128893"/>
          </a:xfrm>
          <a:prstGeom prst="rect">
            <a:avLst/>
          </a:prstGeom>
          <a:noFill/>
          <a:ln>
            <a:noFill/>
          </a:ln>
        </p:spPr>
      </p:pic>
    </p:spTree>
    <p:extLst>
      <p:ext uri="{BB962C8B-B14F-4D97-AF65-F5344CB8AC3E}">
        <p14:creationId xmlns:p14="http://schemas.microsoft.com/office/powerpoint/2010/main" val="212154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67B9C-7476-4495-8CC2-927A5903C7C8}"/>
              </a:ext>
            </a:extLst>
          </p:cNvPr>
          <p:cNvSpPr>
            <a:spLocks noGrp="1"/>
          </p:cNvSpPr>
          <p:nvPr>
            <p:ph idx="1"/>
          </p:nvPr>
        </p:nvSpPr>
        <p:spPr>
          <a:xfrm>
            <a:off x="838200" y="564996"/>
            <a:ext cx="10515600" cy="4351338"/>
          </a:xfrm>
        </p:spPr>
        <p:txBody>
          <a:bodyPr/>
          <a:lstStyle/>
          <a:p>
            <a:r>
              <a:rPr lang="en-IN" sz="1800" b="1" dirty="0">
                <a:effectLst/>
                <a:latin typeface="Times New Roman" panose="02020603050405020304" pitchFamily="18" charset="0"/>
              </a:rPr>
              <a:t>How does the ticket price vary between Economy and Business class?</a:t>
            </a:r>
          </a:p>
          <a:p>
            <a:endParaRPr lang="en-IN" dirty="0"/>
          </a:p>
        </p:txBody>
      </p:sp>
      <p:pic>
        <p:nvPicPr>
          <p:cNvPr id="4" name="Picture 3">
            <a:extLst>
              <a:ext uri="{FF2B5EF4-FFF2-40B4-BE49-F238E27FC236}">
                <a16:creationId xmlns:a16="http://schemas.microsoft.com/office/drawing/2014/main" id="{A87E5D83-7F08-475B-9398-DE1F45C0DD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2482" y="1531620"/>
            <a:ext cx="6529273" cy="4611728"/>
          </a:xfrm>
          <a:prstGeom prst="rect">
            <a:avLst/>
          </a:prstGeom>
          <a:noFill/>
          <a:ln>
            <a:noFill/>
          </a:ln>
        </p:spPr>
      </p:pic>
    </p:spTree>
    <p:extLst>
      <p:ext uri="{BB962C8B-B14F-4D97-AF65-F5344CB8AC3E}">
        <p14:creationId xmlns:p14="http://schemas.microsoft.com/office/powerpoint/2010/main" val="649308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A991-9389-4FF3-B64E-A2286E79D73B}"/>
              </a:ext>
            </a:extLst>
          </p:cNvPr>
          <p:cNvSpPr>
            <a:spLocks noGrp="1"/>
          </p:cNvSpPr>
          <p:nvPr>
            <p:ph type="title"/>
          </p:nvPr>
        </p:nvSpPr>
        <p:spPr>
          <a:xfrm>
            <a:off x="838200" y="365126"/>
            <a:ext cx="10515600" cy="1019792"/>
          </a:xfrm>
        </p:spPr>
        <p:txBody>
          <a:bodyPr>
            <a:normAutofit fontScale="90000"/>
          </a:bodyPr>
          <a:lstStyle/>
          <a:p>
            <a:pPr algn="ctr"/>
            <a:r>
              <a:rPr lang="en-IN" sz="4000" u="sng" dirty="0">
                <a:latin typeface="Times New Roman" panose="02020603050405020304" pitchFamily="18" charset="0"/>
                <a:cs typeface="Times New Roman" panose="02020603050405020304" pitchFamily="18" charset="0"/>
              </a:rPr>
              <a:t>Conclusion</a:t>
            </a:r>
            <a:br>
              <a:rPr lang="en-IN" sz="2800" u="sng" dirty="0">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B7918-4FB4-4C20-8167-EA7E73BE9117}"/>
              </a:ext>
            </a:extLst>
          </p:cNvPr>
          <p:cNvSpPr>
            <a:spLocks noGrp="1"/>
          </p:cNvSpPr>
          <p:nvPr>
            <p:ph idx="1"/>
          </p:nvPr>
        </p:nvSpPr>
        <p:spPr>
          <a:xfrm>
            <a:off x="900344" y="1500326"/>
            <a:ext cx="10515600" cy="4001934"/>
          </a:xfrm>
        </p:spPr>
        <p:txBody>
          <a:bodyPr>
            <a:normAutofit fontScale="85000" lnSpcReduction="20000"/>
          </a:bodyPr>
          <a:lstStyle/>
          <a:p>
            <a:pPr marL="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From the data collected and through exploratory data analysis, we can determine the following: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trend of flight prices vary over various months and across the holiday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airfare varies depending on the time of departure, making timeslot used in analysis an important parameter.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airfare increases during a holiday season. In our time period, during Diwali the fare remained high for all the values of days to departure. We haven’t considered holiday season as a parameter now, since we are looking at data for a few months.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Airfare varies according to the day of the week of travel. It is higher for weekends and Monday and slightly lower for the other days.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times when an offer is run by an airline because of which the prices drop suddenly. These are difficult to incorporate in our mathematical models, and hence lead to error.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Along the Mumbai-Delhi route, we find that the price of flights increases or remains constant as the days to departure decreases. This is because of the high frequency of the flights, high demand and also could be due to heavy competition.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5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49CB-7381-40B9-9F57-463F46AB8108}"/>
              </a:ext>
            </a:extLst>
          </p:cNvPr>
          <p:cNvSpPr>
            <a:spLocks noGrp="1"/>
          </p:cNvSpPr>
          <p:nvPr>
            <p:ph type="title"/>
          </p:nvPr>
        </p:nvSpPr>
        <p:spPr>
          <a:xfrm>
            <a:off x="838200" y="365126"/>
            <a:ext cx="10515600" cy="957648"/>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Contents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95091-A9C3-4DCA-8D47-A6C4834ACB7B}"/>
              </a:ext>
            </a:extLst>
          </p:cNvPr>
          <p:cNvSpPr>
            <a:spLocks noGrp="1"/>
          </p:cNvSpPr>
          <p:nvPr>
            <p:ph idx="1"/>
          </p:nvPr>
        </p:nvSpPr>
        <p:spPr>
          <a:xfrm>
            <a:off x="838200" y="1233995"/>
            <a:ext cx="10515600" cy="494296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a:t>
            </a:r>
          </a:p>
          <a:p>
            <a:r>
              <a:rPr lang="en-IN" sz="2400">
                <a:effectLst/>
                <a:latin typeface="Times New Roman" panose="02020603050405020304" pitchFamily="18" charset="0"/>
                <a:ea typeface="Times New Roman" panose="02020603050405020304" pitchFamily="18" charset="0"/>
                <a:cs typeface="Times New Roman" panose="02020603050405020304" pitchFamily="18" charset="0"/>
              </a:rPr>
              <a:t>Interpretation of the Results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Conclusion</a:t>
            </a:r>
          </a:p>
          <a:p>
            <a:endParaRPr lang="en-US"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07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6F9-DBF5-4CE9-A7CC-20D77FACFD4E}"/>
              </a:ext>
            </a:extLst>
          </p:cNvPr>
          <p:cNvSpPr>
            <a:spLocks noGrp="1"/>
          </p:cNvSpPr>
          <p:nvPr>
            <p:ph type="title"/>
          </p:nvPr>
        </p:nvSpPr>
        <p:spPr>
          <a:xfrm>
            <a:off x="838200" y="365126"/>
            <a:ext cx="10515600" cy="886626"/>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Statement</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EE9E3-E0D4-4E6A-802A-A8CCCAC99D8D}"/>
              </a:ext>
            </a:extLst>
          </p:cNvPr>
          <p:cNvSpPr>
            <a:spLocks noGrp="1"/>
          </p:cNvSpPr>
          <p:nvPr>
            <p:ph idx="1"/>
          </p:nvPr>
        </p:nvSpPr>
        <p:spPr>
          <a:xfrm>
            <a:off x="713912" y="1550417"/>
            <a:ext cx="10515600" cy="4351338"/>
          </a:xfrm>
        </p:spPr>
        <p:txBody>
          <a:bodyPr>
            <a:noAutofit/>
          </a:bodyPr>
          <a:lstStyle/>
          <a:p>
            <a:pPr marL="0" indent="0" algn="just">
              <a:lnSpc>
                <a:spcPct val="107000"/>
              </a:lnSpc>
              <a:spcAft>
                <a:spcPts val="800"/>
              </a:spcAft>
              <a:buNone/>
            </a:pPr>
            <a:r>
              <a:rPr lang="en-US" sz="2000" dirty="0">
                <a:latin typeface="Times New Roman" panose="02020603050405020304" pitchFamily="18"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p>
          <a:p>
            <a:pPr marL="457200" indent="-457200" algn="just">
              <a:lnSpc>
                <a:spcPct val="107000"/>
              </a:lnSpc>
              <a:spcAft>
                <a:spcPts val="800"/>
              </a:spcAft>
              <a:buAutoNum type="arabicPeriod"/>
            </a:pPr>
            <a:r>
              <a:rPr lang="en-US" sz="2000" dirty="0">
                <a:latin typeface="Times New Roman" panose="02020603050405020304" pitchFamily="18" charset="0"/>
                <a:cs typeface="Times New Roman" panose="02020603050405020304" pitchFamily="18" charset="0"/>
              </a:rPr>
              <a:t>Time of purchase patterns (making sure last-minute purchases are expensive) </a:t>
            </a:r>
          </a:p>
          <a:p>
            <a:pPr marL="457200" indent="-457200" algn="just">
              <a:lnSpc>
                <a:spcPct val="107000"/>
              </a:lnSpc>
              <a:spcAft>
                <a:spcPts val="800"/>
              </a:spcAft>
              <a:buAutoNum type="arabicPeriod"/>
            </a:pPr>
            <a:r>
              <a:rPr lang="en-US" sz="2000" dirty="0">
                <a:latin typeface="Times New Roman" panose="02020603050405020304" pitchFamily="18" charset="0"/>
                <a:cs typeface="Times New Roman" panose="02020603050405020304" pitchFamily="18" charset="0"/>
              </a:rPr>
              <a:t>2. Keeping the flight as full as they want it (raising prices on a flight which is filling up in order to reduce sales and hold back inventory for those expensive last-minute expensive purchases)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4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068E-36E8-484C-874A-2C8404A09D28}"/>
              </a:ext>
            </a:extLst>
          </p:cNvPr>
          <p:cNvSpPr>
            <a:spLocks noGrp="1"/>
          </p:cNvSpPr>
          <p:nvPr>
            <p:ph type="title"/>
          </p:nvPr>
        </p:nvSpPr>
        <p:spPr>
          <a:xfrm>
            <a:off x="838200" y="365126"/>
            <a:ext cx="10515600" cy="673562"/>
          </a:xfrm>
        </p:spPr>
        <p:txBody>
          <a:bodyPr>
            <a:normAutofit/>
          </a:bodyPr>
          <a:lstStyle/>
          <a:p>
            <a:pPr algn="ctr"/>
            <a:r>
              <a:rPr lang="en-IN" sz="20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17C1C-145E-45CF-830C-C9A9D0A79CB3}"/>
              </a:ext>
            </a:extLst>
          </p:cNvPr>
          <p:cNvSpPr>
            <a:spLocks noGrp="1"/>
          </p:cNvSpPr>
          <p:nvPr>
            <p:ph idx="1"/>
          </p:nvPr>
        </p:nvSpPr>
        <p:spPr>
          <a:xfrm>
            <a:off x="838200" y="1038688"/>
            <a:ext cx="10515600" cy="4838330"/>
          </a:xfrm>
        </p:spPr>
        <p:txBody>
          <a:bodyPr>
            <a:noAutofit/>
          </a:bodyPr>
          <a:lstStyle/>
          <a:p>
            <a:pPr>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marL="0" lvl="0" indent="0" algn="just">
              <a:lnSpc>
                <a:spcPct val="107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Any individual who has booked a flight ticket previously knows how dynamically costs change. Aircraft uses advanced strategies called Revenue Management to execute a distinctive valuing strategy. The least expensive accessible ticket changes over a period the cost of a ticket might be high or low. This valuing method naturally modifies the toll as per the time like morning, afternoon or night. Cost may likewise change with the seasons like winter, summer and celebration seasons. The extreme goal of the carrier is to build its income yet on the opposite side purchaser is searching at the least expensive cost. Purchasers generally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endeavor</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to purchase the ticket in advance to the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takeoff</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day. Since they trust that airfare will be most likely high when the date of buying a ticket is closer to the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takeoff</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date, yet it is not generally true. Purchaser may finish up with the paying more than they ought to for a similar seat.</a:t>
            </a: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n-IN" sz="1600" dirty="0">
                <a:effectLst/>
                <a:latin typeface="Times New Roman" panose="02020603050405020304" pitchFamily="18" charset="0"/>
                <a:ea typeface="Times New Roman" panose="02020603050405020304" pitchFamily="18" charset="0"/>
              </a:rPr>
              <a:t>The airline implements dynamic pricing for the flight ticket. According to the survey, flight ticket prices change during the morning and evening time of the day. Also, it changes with the holidays or festival season. There are several different factors on which the price of the flight ticket depends. The seller has information about all the factors, but buyers are able to access limited information only which is not enough to predict the airfare prices. Considering the features such as departure time, the number of days left for departure and time of the day it will give the best time to buy the ticket. The purpose of the paper is to study the factors which influence the fluctuations in the airfare prices and how they are related to the change in the prices. Then using this information, build a system that can help buyers whether to buy a ticket or not.</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49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8F154-303C-4CEB-A2B9-3E0A289B8BF4}"/>
              </a:ext>
            </a:extLst>
          </p:cNvPr>
          <p:cNvSpPr>
            <a:spLocks noGrp="1"/>
          </p:cNvSpPr>
          <p:nvPr>
            <p:ph idx="1"/>
          </p:nvPr>
        </p:nvSpPr>
        <p:spPr>
          <a:xfrm>
            <a:off x="838200" y="479394"/>
            <a:ext cx="10515600" cy="5697569"/>
          </a:xfrm>
        </p:spPr>
        <p:txBody>
          <a:bodyPr/>
          <a:lstStyle/>
          <a:p>
            <a:pPr marL="342900" lvl="0" indent="-342900">
              <a:lnSpc>
                <a:spcPct val="107000"/>
              </a:lnSpc>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indent="0" algn="just">
              <a:buNone/>
            </a:pPr>
            <a:r>
              <a:rPr lang="en-IN" sz="1800" dirty="0">
                <a:effectLst/>
                <a:latin typeface="Times New Roman" panose="02020603050405020304" pitchFamily="18" charset="0"/>
                <a:ea typeface="Times New Roman" panose="02020603050405020304" pitchFamily="18" charset="0"/>
              </a:rPr>
              <a:t>It is very difficult for the customer to purchase a flight ticket at the minimum price. For this several techniques are used to obtain the day at which the price of air ticket will be minimum. Most of these techniques are using sophisticated artificial intelligence(AI) research is known as Machine Learning.</a:t>
            </a:r>
          </a:p>
          <a:p>
            <a:pPr indent="0">
              <a:buNone/>
            </a:pPr>
            <a:endParaRPr lang="en-IN" sz="1800" dirty="0">
              <a:latin typeface="Times New Roman" panose="02020603050405020304" pitchFamily="18" charset="0"/>
              <a:ea typeface="Times New Roman" panose="02020603050405020304" pitchFamily="18" charset="0"/>
            </a:endParaRPr>
          </a:p>
          <a:p>
            <a:pPr indent="0">
              <a:buNone/>
            </a:pP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Motivation for the Problem Undertaken</a:t>
            </a:r>
          </a:p>
          <a:p>
            <a:pPr marL="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564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1EFE-D767-4E51-9D90-EE0DE61FF0AD}"/>
              </a:ext>
            </a:extLst>
          </p:cNvPr>
          <p:cNvSpPr>
            <a:spLocks noGrp="1"/>
          </p:cNvSpPr>
          <p:nvPr>
            <p:ph type="title"/>
          </p:nvPr>
        </p:nvSpPr>
        <p:spPr>
          <a:xfrm>
            <a:off x="838200" y="575645"/>
            <a:ext cx="10515600" cy="993158"/>
          </a:xfrm>
        </p:spPr>
        <p:txBody>
          <a:bodyPr>
            <a:noAutofit/>
          </a:bodyPr>
          <a:lstStyle/>
          <a:p>
            <a:pPr algn="ctr"/>
            <a:r>
              <a:rPr lang="en-IN" sz="3200" u="sng" dirty="0">
                <a:effectLst/>
                <a:latin typeface="Times New Roman" panose="02020603050405020304" pitchFamily="18" charset="0"/>
                <a:ea typeface="Times New Roman" panose="02020603050405020304" pitchFamily="18" charset="0"/>
                <a:cs typeface="Times New Roman" panose="02020603050405020304" pitchFamily="18" charset="0"/>
              </a:rPr>
              <a:t>Analytical Problem Framing</a:t>
            </a:r>
            <a:br>
              <a:rPr lang="en-IN" sz="4000" u="sng" dirty="0">
                <a:effectLst/>
                <a:latin typeface="Calibri" panose="020F0502020204030204" pitchFamily="34" charset="0"/>
                <a:ea typeface="Times New Roman" panose="02020603050405020304" pitchFamily="18" charset="0"/>
                <a:cs typeface="Times New Roman" panose="02020603050405020304" pitchFamily="18" charset="0"/>
              </a:rPr>
            </a:br>
            <a:br>
              <a:rPr lang="en-IN" sz="4000" u="sng" dirty="0">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5A1E0F-DC7D-46F0-8246-EED09CFF5B2C}"/>
              </a:ext>
            </a:extLst>
          </p:cNvPr>
          <p:cNvSpPr>
            <a:spLocks noGrp="1"/>
          </p:cNvSpPr>
          <p:nvPr>
            <p:ph idx="1"/>
          </p:nvPr>
        </p:nvSpPr>
        <p:spPr>
          <a:xfrm>
            <a:off x="838200" y="953077"/>
            <a:ext cx="10515600" cy="5669665"/>
          </a:xfrm>
        </p:spPr>
        <p:txBody>
          <a:bodyPr>
            <a:normAutofit fontScale="92500" lnSpcReduction="10000"/>
          </a:bodyPr>
          <a:lstStyle/>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Mathematical/ Analytical </a:t>
            </a:r>
            <a:r>
              <a:rPr lang="en-IN" sz="1800" b="1" dirty="0" err="1">
                <a:effectLst/>
                <a:latin typeface="Calibri" panose="020F0502020204030204" pitchFamily="34" charset="0"/>
                <a:ea typeface="Times New Roman" panose="02020603050405020304" pitchFamily="18" charset="0"/>
                <a:cs typeface="Times New Roman" panose="02020603050405020304" pitchFamily="18" charset="0"/>
              </a:rPr>
              <a:t>Modeling</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of the Problem</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To develop the model for the flight price prediction, many conventional machine learning algorithms are evaluated. They are as follows: Linear regression, Decision tree, Random Forest Algorithm, K-Nearest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Multilayer Perceptron, Support Vector Machine (SVM) and Gradient Boosting. All these models are implemented in the scikit learn. To evaluate the performance of this model, certain parameters are considered. They are as follows: R-squared value, Mean Absolute Error (MAE) and Mean Squared Error (MSE).</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p>
          <a:p>
            <a:pPr indent="0" algn="just">
              <a:lnSpc>
                <a:spcPct val="107000"/>
              </a:lnSpc>
              <a:buNone/>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Data Sources and their formats</a:t>
            </a:r>
            <a:endParaRPr lang="en-IN"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 script extracts the information from the website and creates a CSV file as output. This file contains the information with features and its details. Now an important aspect is to select the features that might be needed for the flight prediction algorithm. Output collected from the website contains numerous variable for each flight but not all are required, so only the following feature is considered.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Airline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flight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source_city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departure_time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stops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arrival_time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destination_city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duration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buFont typeface="+mj-lt"/>
              <a:buAutoNum type="alphaLcPeriod"/>
            </a:pP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days_left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price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7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287F0-47D9-40D3-A5E7-DFD0F7915F79}"/>
              </a:ext>
            </a:extLst>
          </p:cNvPr>
          <p:cNvSpPr>
            <a:spLocks noGrp="1"/>
          </p:cNvSpPr>
          <p:nvPr>
            <p:ph idx="1"/>
          </p:nvPr>
        </p:nvSpPr>
        <p:spPr>
          <a:xfrm>
            <a:off x="838200" y="239697"/>
            <a:ext cx="10515600" cy="5937266"/>
          </a:xfrm>
        </p:spPr>
        <p:txBody>
          <a:bodyPr>
            <a:normAutofit lnSpcReduction="10000"/>
          </a:bodyPr>
          <a:lstStyle/>
          <a:p>
            <a:pPr marL="342900" lvl="0" indent="-342900">
              <a:lnSpc>
                <a:spcPct val="107000"/>
              </a:lnSpc>
              <a:spcAft>
                <a:spcPts val="800"/>
              </a:spcAft>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Hardware and Software Requirements and Tools Used</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Python was the major technology used for the implementation of machine learning concepts the reason being that there are numerous inbuilt methods in the form of packaged libraries present in python. Following are prominent libraries/tools we used in our project.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1)NUMPY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NumPy is a general-purpose array-processing package. it provides a high-performance multidimensional array object and tools for working with these arrays. It is the fundamental package for scientific computing with Python. Besides its obvious scientific uses, NumPy can also be used as an efficient multi-dimensional container of generic data.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Arbitrary data-types can be defined using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which allows NumPy to seamlessly and speedily integrate with a wide variety of databases.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2)JUPYTER NOTEBOOK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Notebook is an open-source web application that allows you to create and share documents that contain live code, equations, visualizations, and narrative text. It includes data cleaning and transformation, numerical simulation, statistical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data visualization, machine learning, and much more.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739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52A4B-0D41-4AF7-B305-04E268B6065B}"/>
              </a:ext>
            </a:extLst>
          </p:cNvPr>
          <p:cNvSpPr>
            <a:spLocks noGrp="1"/>
          </p:cNvSpPr>
          <p:nvPr>
            <p:ph idx="1"/>
          </p:nvPr>
        </p:nvSpPr>
        <p:spPr>
          <a:xfrm>
            <a:off x="660647" y="177554"/>
            <a:ext cx="10515600" cy="6587230"/>
          </a:xfrm>
        </p:spPr>
        <p:txBody>
          <a:bodyPr>
            <a:normAutofit/>
          </a:bodyPr>
          <a:lstStyle/>
          <a:p>
            <a:pPr indent="0" algn="ctr">
              <a:lnSpc>
                <a:spcPct val="107000"/>
              </a:lnSpc>
              <a:spcAft>
                <a:spcPts val="800"/>
              </a:spcAft>
              <a:buNone/>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endParaRPr lang="en-IN" sz="1800" b="1" u="sng"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Identification of possible problem-solving approaches (methods)</a:t>
            </a:r>
          </a:p>
          <a:p>
            <a:pPr marL="0" indent="0" algn="just">
              <a:buNone/>
            </a:pPr>
            <a:r>
              <a:rPr lang="en-IN" sz="1800" dirty="0">
                <a:effectLst/>
                <a:latin typeface="Times New Roman" panose="02020603050405020304" pitchFamily="18" charset="0"/>
                <a:ea typeface="Times New Roman" panose="02020603050405020304" pitchFamily="18" charset="0"/>
              </a:rPr>
              <a:t>To develop the model for the flight price prediction, many conventional machine learning algorithms are evaluated. They are as follows: Linear regression, Decision tree[8], Random Forest Algorithm. All these models are implemented in the scikit learn. To evaluate the performance of this model, certain parameters are considered. They are as follows: R-squared value, Mean Absolute Error (MAE) and Mean Squared Error (MSE). </a:t>
            </a:r>
          </a:p>
          <a:p>
            <a:pPr marL="342900" lvl="0" indent="-342900">
              <a:buFont typeface="Symbol" panose="05050102010706020507" pitchFamily="18" charset="2"/>
              <a:buChar char=""/>
            </a:pPr>
            <a:endParaRPr lang="en-IN" sz="1800" b="1"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Testing of Identified Approaches (Algorithms)</a:t>
            </a:r>
          </a:p>
          <a:p>
            <a:pPr marL="342900" lvl="0" indent="-342900" algn="jus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Linear Regression</a:t>
            </a:r>
          </a:p>
          <a:p>
            <a:pPr indent="0" algn="just">
              <a:buNone/>
            </a:pPr>
            <a:r>
              <a:rPr lang="en-IN" sz="1800" dirty="0">
                <a:effectLst/>
                <a:latin typeface="Times New Roman" panose="02020603050405020304" pitchFamily="18" charset="0"/>
                <a:ea typeface="Times New Roman" panose="02020603050405020304" pitchFamily="18" charset="0"/>
              </a:rPr>
              <a:t>Regression is a method of </a:t>
            </a:r>
            <a:r>
              <a:rPr lang="en-IN" sz="1800" dirty="0" err="1">
                <a:effectLst/>
                <a:latin typeface="Times New Roman" panose="02020603050405020304" pitchFamily="18" charset="0"/>
                <a:ea typeface="Times New Roman" panose="02020603050405020304" pitchFamily="18" charset="0"/>
              </a:rPr>
              <a:t>modeling</a:t>
            </a:r>
            <a:r>
              <a:rPr lang="en-IN" sz="1800" dirty="0">
                <a:effectLst/>
                <a:latin typeface="Times New Roman" panose="02020603050405020304" pitchFamily="18" charset="0"/>
                <a:ea typeface="Times New Roman" panose="02020603050405020304" pitchFamily="18" charset="0"/>
              </a:rPr>
              <a:t> a target value based on predictors that are independent. It is mostly based on the number of independent variables and the relationship between independent and dependent variables. linear regression is a type of analysis where the number of independent variables is one and the relationship between the dependent and independent variables vary linearly. The important concept to understand linear regressions are cost function and Gradient decent.</a:t>
            </a:r>
          </a:p>
          <a:p>
            <a:pPr indent="0" algn="just">
              <a:buNone/>
            </a:pPr>
            <a:endParaRPr lang="en-IN" sz="1800" dirty="0">
              <a:latin typeface="Times New Roman" panose="02020603050405020304" pitchFamily="18" charset="0"/>
              <a:ea typeface="Times New Roman" panose="02020603050405020304" pitchFamily="18" charset="0"/>
            </a:endParaRPr>
          </a:p>
          <a:p>
            <a:pPr indent="0" algn="just">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83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985C1F-8419-47E6-AA1E-B42A1BE45514}"/>
              </a:ext>
            </a:extLst>
          </p:cNvPr>
          <p:cNvSpPr>
            <a:spLocks noGrp="1"/>
          </p:cNvSpPr>
          <p:nvPr>
            <p:ph idx="1"/>
          </p:nvPr>
        </p:nvSpPr>
        <p:spPr>
          <a:xfrm>
            <a:off x="838200" y="547241"/>
            <a:ext cx="10515600" cy="4351338"/>
          </a:xfrm>
        </p:spPr>
        <p:txBody>
          <a:bodyPr>
            <a:normAutofit/>
          </a:bodyPr>
          <a:lstStyle/>
          <a:p>
            <a:pPr marL="342900" lvl="0" indent="-342900" algn="jus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Decision tree</a:t>
            </a:r>
          </a:p>
          <a:p>
            <a:pPr indent="0" algn="just">
              <a:buNone/>
            </a:pPr>
            <a:r>
              <a:rPr lang="en-IN" sz="1600" dirty="0">
                <a:effectLst/>
                <a:latin typeface="Times New Roman" panose="02020603050405020304" pitchFamily="18" charset="0"/>
                <a:ea typeface="Times New Roman" panose="02020603050405020304" pitchFamily="18" charset="0"/>
              </a:rPr>
              <a:t>The Decision tree calculation separates the informational collection into small subsets, at a similar same time it creates gradually. The last outcomes are the tree with the decision nodes, </a:t>
            </a:r>
            <a:r>
              <a:rPr lang="en-IN" sz="1600" dirty="0" err="1">
                <a:effectLst/>
                <a:latin typeface="Times New Roman" panose="02020603050405020304" pitchFamily="18" charset="0"/>
                <a:ea typeface="Times New Roman" panose="02020603050405020304" pitchFamily="18" charset="0"/>
              </a:rPr>
              <a:t>whats</a:t>
            </a:r>
            <a:r>
              <a:rPr lang="en-IN" sz="1600" dirty="0">
                <a:effectLst/>
                <a:latin typeface="Times New Roman" panose="02020603050405020304" pitchFamily="18" charset="0"/>
                <a:ea typeface="Times New Roman" panose="02020603050405020304" pitchFamily="18" charset="0"/>
              </a:rPr>
              <a:t> more, the leaf nodes. A decision hub may have at least two branches. In the beginning, consider the entire informational collection as root. Highlight esteems are wanted to be downright. On the off chance that the qualities are constant then they are discretized before structure the model. Based on characteristic qualities records are dispersed recursively. There are two primary characteristics in the decision tree calculation. One is Information Gain and another is the Gini index. Information Gain is the proportion of Change in entropy. Higher the entropy more the instructive substance, where the entropy is a proportion of vulnerability of arbitrary variable.</a:t>
            </a:r>
          </a:p>
          <a:p>
            <a:pPr indent="0" algn="just">
              <a:buNone/>
            </a:pP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IN" sz="1600" dirty="0">
                <a:effectLst/>
                <a:latin typeface="Times New Roman" panose="02020603050405020304" pitchFamily="18" charset="0"/>
                <a:ea typeface="Times New Roman" panose="02020603050405020304" pitchFamily="18" charset="0"/>
              </a:rPr>
              <a:t>Random Forest</a:t>
            </a:r>
          </a:p>
          <a:p>
            <a:pPr indent="0" algn="just">
              <a:buNone/>
            </a:pPr>
            <a:r>
              <a:rPr lang="en-IN" sz="1600" dirty="0">
                <a:effectLst/>
                <a:latin typeface="Times New Roman" panose="02020603050405020304" pitchFamily="18" charset="0"/>
                <a:ea typeface="Times New Roman" panose="02020603050405020304" pitchFamily="18" charset="0"/>
              </a:rPr>
              <a:t>It is a supervised learning algorithm. The benefit of the random forest is, it very well may be utilized for both characterization and relapse issue which structure most of current machine learning framework. Random forest forms numerous decision trees, </a:t>
            </a:r>
            <a:r>
              <a:rPr lang="en-IN" sz="1600" dirty="0" err="1">
                <a:effectLst/>
                <a:latin typeface="Times New Roman" panose="02020603050405020304" pitchFamily="18" charset="0"/>
                <a:ea typeface="Times New Roman" panose="02020603050405020304" pitchFamily="18" charset="0"/>
              </a:rPr>
              <a:t>whats</a:t>
            </a:r>
            <a:r>
              <a:rPr lang="en-IN" sz="1600" dirty="0">
                <a:effectLst/>
                <a:latin typeface="Times New Roman" panose="02020603050405020304" pitchFamily="18" charset="0"/>
                <a:ea typeface="Times New Roman" panose="02020603050405020304" pitchFamily="18" charset="0"/>
              </a:rPr>
              <a:t> more, adds them together to get an increasingly exact and stable expectation. Random Forest has nearly the equivalent parameters as a decision tree or a stowing classifier model. It is very simple to discover the significance of each element on the expectation when contrasted with others in this calculation.</a:t>
            </a:r>
          </a:p>
          <a:p>
            <a:pPr indent="0">
              <a:buNone/>
            </a:pP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65062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926</TotalTime>
  <Words>1659</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FLIGHT PRICE PREDICTION</vt:lpstr>
      <vt:lpstr>Contents</vt:lpstr>
      <vt:lpstr>Problem Statement</vt:lpstr>
      <vt:lpstr>INTRODUCTION</vt:lpstr>
      <vt:lpstr>PowerPoint Presentation</vt:lpstr>
      <vt:lpstr>Analytical Problem Framing  </vt:lpstr>
      <vt:lpstr>PowerPoint Presentation</vt:lpstr>
      <vt:lpstr>PowerPoint Presentation</vt:lpstr>
      <vt:lpstr>PowerPoint Presentation</vt:lpstr>
      <vt:lpstr>Interpretation of the Results</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Rutuja</dc:creator>
  <cp:lastModifiedBy>Patil Rutuja</cp:lastModifiedBy>
  <cp:revision>27</cp:revision>
  <dcterms:created xsi:type="dcterms:W3CDTF">2022-01-17T05:21:23Z</dcterms:created>
  <dcterms:modified xsi:type="dcterms:W3CDTF">2022-03-25T13:46:23Z</dcterms:modified>
</cp:coreProperties>
</file>