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4" r:id="rId3"/>
    <p:sldId id="257" r:id="rId4"/>
    <p:sldId id="268" r:id="rId5"/>
    <p:sldId id="262" r:id="rId6"/>
    <p:sldId id="269" r:id="rId7"/>
    <p:sldId id="271" r:id="rId8"/>
    <p:sldId id="273" r:id="rId9"/>
    <p:sldId id="258" r:id="rId10"/>
    <p:sldId id="259" r:id="rId11"/>
    <p:sldId id="260" r:id="rId12"/>
    <p:sldId id="261" r:id="rId13"/>
    <p:sldId id="272" r:id="rId14"/>
    <p:sldId id="274" r:id="rId15"/>
    <p:sldId id="263" r:id="rId16"/>
  </p:sldIdLst>
  <p:sldSz cx="18288000" cy="10287000"/>
  <p:notesSz cx="6858000" cy="9144000"/>
  <p:embeddedFontLst>
    <p:embeddedFont>
      <p:font typeface="Microsoft YaHei UI" panose="020B0503020204020204" pitchFamily="34" charset="-122"/>
      <p:regular r:id="rId18"/>
      <p:bold r:id="rId19"/>
    </p:embeddedFont>
    <p:embeddedFont>
      <p:font typeface="Agency FB" panose="020B0503020202020204" pitchFamily="34" charset="0"/>
      <p:regular r:id="rId20"/>
      <p:bold r:id="rId21"/>
    </p:embeddedFont>
    <p:embeddedFont>
      <p:font typeface="Arial Black" panose="020B0A04020102020204" pitchFamily="34" charset="0"/>
      <p:regular r:id="rId22"/>
      <p:bold r:id="rId23"/>
    </p:embeddedFont>
    <p:embeddedFont>
      <p:font typeface="Bahnschrift Condensed" panose="020B0502040204020203" pitchFamily="34" charset="0"/>
      <p:regular r:id="rId24"/>
      <p:bold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66l2es2jh7uo8w8xxHIYUHDvmk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CC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61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977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852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077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body" idx="1"/>
          </p:nvPr>
        </p:nvSpPr>
        <p:spPr>
          <a:xfrm>
            <a:off x="914400" y="2406960"/>
            <a:ext cx="1645884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19"/>
          <p:cNvSpPr txBox="1">
            <a:spLocks noGrp="1"/>
          </p:cNvSpPr>
          <p:nvPr>
            <p:ph type="body" idx="2"/>
          </p:nvPr>
        </p:nvSpPr>
        <p:spPr>
          <a:xfrm>
            <a:off x="914400" y="5523120"/>
            <a:ext cx="1645884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914400" y="2406960"/>
            <a:ext cx="803160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20"/>
          <p:cNvSpPr txBox="1">
            <a:spLocks noGrp="1"/>
          </p:cNvSpPr>
          <p:nvPr>
            <p:ph type="body" idx="2"/>
          </p:nvPr>
        </p:nvSpPr>
        <p:spPr>
          <a:xfrm>
            <a:off x="9348120" y="2406960"/>
            <a:ext cx="803160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20"/>
          <p:cNvSpPr txBox="1">
            <a:spLocks noGrp="1"/>
          </p:cNvSpPr>
          <p:nvPr>
            <p:ph type="body" idx="3"/>
          </p:nvPr>
        </p:nvSpPr>
        <p:spPr>
          <a:xfrm>
            <a:off x="914400" y="5523120"/>
            <a:ext cx="803160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20"/>
          <p:cNvSpPr txBox="1">
            <a:spLocks noGrp="1"/>
          </p:cNvSpPr>
          <p:nvPr>
            <p:ph type="body" idx="4"/>
          </p:nvPr>
        </p:nvSpPr>
        <p:spPr>
          <a:xfrm>
            <a:off x="9348120" y="5523120"/>
            <a:ext cx="803160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21"/>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1"/>
          <p:cNvSpPr txBox="1">
            <a:spLocks noGrp="1"/>
          </p:cNvSpPr>
          <p:nvPr>
            <p:ph type="body" idx="1"/>
          </p:nvPr>
        </p:nvSpPr>
        <p:spPr>
          <a:xfrm>
            <a:off x="914400" y="2406960"/>
            <a:ext cx="529956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21"/>
          <p:cNvSpPr txBox="1">
            <a:spLocks noGrp="1"/>
          </p:cNvSpPr>
          <p:nvPr>
            <p:ph type="body" idx="2"/>
          </p:nvPr>
        </p:nvSpPr>
        <p:spPr>
          <a:xfrm>
            <a:off x="6479280" y="2406960"/>
            <a:ext cx="529956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21"/>
          <p:cNvSpPr txBox="1">
            <a:spLocks noGrp="1"/>
          </p:cNvSpPr>
          <p:nvPr>
            <p:ph type="body" idx="3"/>
          </p:nvPr>
        </p:nvSpPr>
        <p:spPr>
          <a:xfrm>
            <a:off x="12044160" y="2406960"/>
            <a:ext cx="529956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21"/>
          <p:cNvSpPr txBox="1">
            <a:spLocks noGrp="1"/>
          </p:cNvSpPr>
          <p:nvPr>
            <p:ph type="body" idx="4"/>
          </p:nvPr>
        </p:nvSpPr>
        <p:spPr>
          <a:xfrm>
            <a:off x="914400" y="5523120"/>
            <a:ext cx="529956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21"/>
          <p:cNvSpPr txBox="1">
            <a:spLocks noGrp="1"/>
          </p:cNvSpPr>
          <p:nvPr>
            <p:ph type="body" idx="5"/>
          </p:nvPr>
        </p:nvSpPr>
        <p:spPr>
          <a:xfrm>
            <a:off x="6479280" y="5523120"/>
            <a:ext cx="529956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21"/>
          <p:cNvSpPr txBox="1">
            <a:spLocks noGrp="1"/>
          </p:cNvSpPr>
          <p:nvPr>
            <p:ph type="body" idx="6"/>
          </p:nvPr>
        </p:nvSpPr>
        <p:spPr>
          <a:xfrm>
            <a:off x="12044160" y="5523120"/>
            <a:ext cx="529956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1"/>
          <p:cNvSpPr txBox="1">
            <a:spLocks noGrp="1"/>
          </p:cNvSpPr>
          <p:nvPr>
            <p:ph type="subTitle" idx="1"/>
          </p:nvPr>
        </p:nvSpPr>
        <p:spPr>
          <a:xfrm>
            <a:off x="914400" y="2406960"/>
            <a:ext cx="16458840" cy="596592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914400" y="2406960"/>
            <a:ext cx="16458840" cy="596592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3"/>
          <p:cNvSpPr txBox="1">
            <a:spLocks noGrp="1"/>
          </p:cNvSpPr>
          <p:nvPr>
            <p:ph type="body" idx="1"/>
          </p:nvPr>
        </p:nvSpPr>
        <p:spPr>
          <a:xfrm>
            <a:off x="914400" y="2406960"/>
            <a:ext cx="8031600" cy="596592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13"/>
          <p:cNvSpPr txBox="1">
            <a:spLocks noGrp="1"/>
          </p:cNvSpPr>
          <p:nvPr>
            <p:ph type="body" idx="2"/>
          </p:nvPr>
        </p:nvSpPr>
        <p:spPr>
          <a:xfrm>
            <a:off x="9348120" y="2406960"/>
            <a:ext cx="8031600" cy="596592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15"/>
          <p:cNvSpPr txBox="1">
            <a:spLocks noGrp="1"/>
          </p:cNvSpPr>
          <p:nvPr>
            <p:ph type="subTitle" idx="1"/>
          </p:nvPr>
        </p:nvSpPr>
        <p:spPr>
          <a:xfrm>
            <a:off x="914400" y="410400"/>
            <a:ext cx="16458840" cy="7962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914400" y="2406960"/>
            <a:ext cx="803160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16"/>
          <p:cNvSpPr txBox="1">
            <a:spLocks noGrp="1"/>
          </p:cNvSpPr>
          <p:nvPr>
            <p:ph type="body" idx="2"/>
          </p:nvPr>
        </p:nvSpPr>
        <p:spPr>
          <a:xfrm>
            <a:off x="9348120" y="2406960"/>
            <a:ext cx="8031600" cy="596592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16"/>
          <p:cNvSpPr txBox="1">
            <a:spLocks noGrp="1"/>
          </p:cNvSpPr>
          <p:nvPr>
            <p:ph type="body" idx="3"/>
          </p:nvPr>
        </p:nvSpPr>
        <p:spPr>
          <a:xfrm>
            <a:off x="914400" y="5523120"/>
            <a:ext cx="803160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914400" y="2406960"/>
            <a:ext cx="8031600" cy="596592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17"/>
          <p:cNvSpPr txBox="1">
            <a:spLocks noGrp="1"/>
          </p:cNvSpPr>
          <p:nvPr>
            <p:ph type="body" idx="2"/>
          </p:nvPr>
        </p:nvSpPr>
        <p:spPr>
          <a:xfrm>
            <a:off x="9348120" y="2406960"/>
            <a:ext cx="803160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17"/>
          <p:cNvSpPr txBox="1">
            <a:spLocks noGrp="1"/>
          </p:cNvSpPr>
          <p:nvPr>
            <p:ph type="body" idx="3"/>
          </p:nvPr>
        </p:nvSpPr>
        <p:spPr>
          <a:xfrm>
            <a:off x="9348120" y="5523120"/>
            <a:ext cx="803160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914400" y="2406960"/>
            <a:ext cx="803160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18"/>
          <p:cNvSpPr txBox="1">
            <a:spLocks noGrp="1"/>
          </p:cNvSpPr>
          <p:nvPr>
            <p:ph type="body" idx="2"/>
          </p:nvPr>
        </p:nvSpPr>
        <p:spPr>
          <a:xfrm>
            <a:off x="9348120" y="2406960"/>
            <a:ext cx="803160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18"/>
          <p:cNvSpPr txBox="1">
            <a:spLocks noGrp="1"/>
          </p:cNvSpPr>
          <p:nvPr>
            <p:ph type="body" idx="3"/>
          </p:nvPr>
        </p:nvSpPr>
        <p:spPr>
          <a:xfrm>
            <a:off x="914400" y="5523120"/>
            <a:ext cx="16458840" cy="28454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9"/>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solidFill>
                <a:schemeClr val="dk1"/>
              </a:solidFill>
              <a:latin typeface="Times New Roman"/>
              <a:ea typeface="Times New Roman"/>
              <a:cs typeface="Times New Roman"/>
              <a:sym typeface="Times New Roman"/>
            </a:endParaRPr>
          </a:p>
        </p:txBody>
      </p:sp>
      <p:sp>
        <p:nvSpPr>
          <p:cNvPr id="13" name="Google Shape;13;p9"/>
          <p:cNvSpPr txBox="1">
            <a:spLocks noGrp="1"/>
          </p:cNvSpPr>
          <p:nvPr>
            <p:ph type="title"/>
          </p:nvPr>
        </p:nvSpPr>
        <p:spPr>
          <a:xfrm>
            <a:off x="914400" y="410400"/>
            <a:ext cx="16458840" cy="17175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9"/>
          <p:cNvSpPr txBox="1">
            <a:spLocks noGrp="1"/>
          </p:cNvSpPr>
          <p:nvPr>
            <p:ph type="body" idx="1"/>
          </p:nvPr>
        </p:nvSpPr>
        <p:spPr>
          <a:xfrm>
            <a:off x="914400" y="2406960"/>
            <a:ext cx="16458840" cy="596592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66"/>
        <p:cNvGrpSpPr/>
        <p:nvPr/>
      </p:nvGrpSpPr>
      <p:grpSpPr>
        <a:xfrm>
          <a:off x="0" y="0"/>
          <a:ext cx="0" cy="0"/>
          <a:chOff x="0" y="0"/>
          <a:chExt cx="0" cy="0"/>
        </a:xfrm>
      </p:grpSpPr>
      <p:pic>
        <p:nvPicPr>
          <p:cNvPr id="67" name="Google Shape;67;p1"/>
          <p:cNvPicPr preferRelativeResize="0"/>
          <p:nvPr/>
        </p:nvPicPr>
        <p:blipFill rotWithShape="1">
          <a:blip r:embed="rId3">
            <a:alphaModFix/>
          </a:blip>
          <a:srcRect/>
          <a:stretch/>
        </p:blipFill>
        <p:spPr>
          <a:xfrm rot="-7839000">
            <a:off x="-3769200" y="3668400"/>
            <a:ext cx="13320720" cy="6889320"/>
          </a:xfrm>
          <a:prstGeom prst="rect">
            <a:avLst/>
          </a:prstGeom>
          <a:noFill/>
          <a:ln>
            <a:noFill/>
          </a:ln>
        </p:spPr>
      </p:pic>
      <p:sp>
        <p:nvSpPr>
          <p:cNvPr id="68" name="Google Shape;68;p1"/>
          <p:cNvSpPr/>
          <p:nvPr/>
        </p:nvSpPr>
        <p:spPr>
          <a:xfrm>
            <a:off x="4833640" y="2376983"/>
            <a:ext cx="13203000" cy="1685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300" b="0" i="0" u="none" strike="noStrike" cap="none" dirty="0">
                <a:solidFill>
                  <a:schemeClr val="lt1"/>
                </a:solidFill>
                <a:latin typeface="Arial Black"/>
                <a:ea typeface="Arial Black"/>
                <a:cs typeface="Arial Black"/>
                <a:sym typeface="Arial Black"/>
              </a:rPr>
              <a:t>Health Web</a:t>
            </a:r>
            <a:endParaRPr sz="8300" b="0" i="0" u="none" strike="noStrike" cap="none" dirty="0">
              <a:solidFill>
                <a:schemeClr val="lt1"/>
              </a:solidFill>
              <a:latin typeface="Arial Black"/>
              <a:ea typeface="Arial Black"/>
              <a:cs typeface="Arial Black"/>
              <a:sym typeface="Arial Black"/>
            </a:endParaRPr>
          </a:p>
        </p:txBody>
      </p:sp>
      <p:sp>
        <p:nvSpPr>
          <p:cNvPr id="70" name="Google Shape;70;p1"/>
          <p:cNvSpPr/>
          <p:nvPr/>
        </p:nvSpPr>
        <p:spPr>
          <a:xfrm>
            <a:off x="16360775" y="8753475"/>
            <a:ext cx="898525" cy="50419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IN" sz="3000" b="1" i="0" u="none" strike="noStrike" cap="none">
                <a:solidFill>
                  <a:srgbClr val="141414"/>
                </a:solidFill>
                <a:latin typeface="Arial"/>
                <a:ea typeface="Arial"/>
                <a:cs typeface="Arial"/>
                <a:sym typeface="Arial"/>
              </a:rPr>
              <a:t>01</a:t>
            </a:r>
            <a:endParaRPr sz="3000" b="1" i="0" u="none" strike="noStrike" cap="none">
              <a:solidFill>
                <a:srgbClr val="141414"/>
              </a:solidFill>
              <a:latin typeface="Arial"/>
              <a:ea typeface="Arial"/>
              <a:cs typeface="Arial"/>
              <a:sym typeface="Arial"/>
            </a:endParaRPr>
          </a:p>
        </p:txBody>
      </p:sp>
      <p:sp>
        <p:nvSpPr>
          <p:cNvPr id="73" name="Google Shape;73;p1"/>
          <p:cNvSpPr/>
          <p:nvPr/>
        </p:nvSpPr>
        <p:spPr>
          <a:xfrm>
            <a:off x="5319900" y="-74306"/>
            <a:ext cx="11939400" cy="37752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IN" sz="19900" dirty="0">
                <a:solidFill>
                  <a:srgbClr val="F25A3C"/>
                </a:solidFill>
                <a:latin typeface="Arial Black"/>
                <a:ea typeface="Arial Black"/>
                <a:cs typeface="Arial Black"/>
                <a:sym typeface="Arial Black"/>
              </a:rPr>
              <a:t>HW</a:t>
            </a:r>
            <a:endParaRPr sz="19900" b="0" strike="noStrike" dirty="0">
              <a:solidFill>
                <a:srgbClr val="94E744"/>
              </a:solidFill>
              <a:latin typeface="Arial Black"/>
              <a:ea typeface="Arial Black"/>
              <a:cs typeface="Arial Black"/>
              <a:sym typeface="Arial Black"/>
            </a:endParaRPr>
          </a:p>
        </p:txBody>
      </p:sp>
      <p:sp>
        <p:nvSpPr>
          <p:cNvPr id="74" name="Google Shape;74;p1"/>
          <p:cNvSpPr txBox="1"/>
          <p:nvPr/>
        </p:nvSpPr>
        <p:spPr>
          <a:xfrm>
            <a:off x="12143740" y="3621790"/>
            <a:ext cx="5892900" cy="522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i="1">
                <a:solidFill>
                  <a:srgbClr val="3F3F3F"/>
                </a:solidFill>
                <a:latin typeface="Arial"/>
                <a:ea typeface="Arial"/>
                <a:cs typeface="Arial"/>
                <a:sym typeface="Arial"/>
              </a:rPr>
              <a:t>Implementing Technology for health</a:t>
            </a:r>
            <a:endParaRPr sz="2800" i="1">
              <a:solidFill>
                <a:srgbClr val="3F3F3F"/>
              </a:solidFill>
              <a:latin typeface="Arial"/>
              <a:ea typeface="Arial"/>
              <a:cs typeface="Arial"/>
              <a:sym typeface="Arial"/>
            </a:endParaRPr>
          </a:p>
        </p:txBody>
      </p:sp>
      <p:sp>
        <p:nvSpPr>
          <p:cNvPr id="75" name="Google Shape;75;p1"/>
          <p:cNvSpPr txBox="1"/>
          <p:nvPr/>
        </p:nvSpPr>
        <p:spPr>
          <a:xfrm>
            <a:off x="10476900" y="5005043"/>
            <a:ext cx="6782400" cy="92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400" dirty="0">
                <a:solidFill>
                  <a:schemeClr val="dk1"/>
                </a:solidFill>
                <a:latin typeface="Arial"/>
                <a:ea typeface="Arial"/>
                <a:cs typeface="Arial"/>
                <a:sym typeface="Arial"/>
              </a:rPr>
              <a:t>Team </a:t>
            </a:r>
            <a:r>
              <a:rPr lang="en-IN" sz="5400" dirty="0">
                <a:solidFill>
                  <a:schemeClr val="dk1"/>
                </a:solidFill>
              </a:rPr>
              <a:t>Members</a:t>
            </a:r>
            <a:endParaRPr sz="5400" dirty="0">
              <a:solidFill>
                <a:schemeClr val="dk1"/>
              </a:solidFill>
              <a:latin typeface="Arial"/>
              <a:ea typeface="Arial"/>
              <a:cs typeface="Arial"/>
              <a:sym typeface="Arial"/>
            </a:endParaRPr>
          </a:p>
        </p:txBody>
      </p:sp>
      <p:sp>
        <p:nvSpPr>
          <p:cNvPr id="76" name="Google Shape;76;p1"/>
          <p:cNvSpPr txBox="1"/>
          <p:nvPr/>
        </p:nvSpPr>
        <p:spPr>
          <a:xfrm>
            <a:off x="13312600" y="6329050"/>
            <a:ext cx="4530600" cy="1568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rgbClr val="3F3F3F"/>
                </a:solidFill>
                <a:latin typeface="Arial"/>
                <a:ea typeface="Arial"/>
                <a:cs typeface="Arial"/>
                <a:sym typeface="Arial"/>
              </a:rPr>
              <a:t>1. Aman Verma</a:t>
            </a:r>
            <a:endParaRPr sz="3200" b="1" dirty="0">
              <a:solidFill>
                <a:srgbClr val="3F3F3F"/>
              </a:solidFill>
              <a:latin typeface="Arial"/>
              <a:ea typeface="Arial"/>
              <a:cs typeface="Arial"/>
              <a:sym typeface="Arial"/>
            </a:endParaRPr>
          </a:p>
          <a:p>
            <a:pPr marL="0" marR="0" lvl="0" indent="0" algn="l" rtl="0">
              <a:spcBef>
                <a:spcPts val="0"/>
              </a:spcBef>
              <a:spcAft>
                <a:spcPts val="0"/>
              </a:spcAft>
              <a:buNone/>
            </a:pPr>
            <a:r>
              <a:rPr lang="en-IN" sz="3200" b="1" dirty="0">
                <a:solidFill>
                  <a:srgbClr val="3F3F3F"/>
                </a:solidFill>
                <a:latin typeface="Arial"/>
                <a:ea typeface="Arial"/>
                <a:cs typeface="Arial"/>
                <a:sym typeface="Arial"/>
              </a:rPr>
              <a:t>2. Chirag Aherwar</a:t>
            </a:r>
            <a:endParaRPr sz="3200" b="1" dirty="0">
              <a:solidFill>
                <a:srgbClr val="3F3F3F"/>
              </a:solidFill>
              <a:latin typeface="Arial"/>
              <a:ea typeface="Arial"/>
              <a:cs typeface="Arial"/>
              <a:sym typeface="Arial"/>
            </a:endParaRPr>
          </a:p>
          <a:p>
            <a:pPr marL="0" marR="0" lvl="0" indent="0" algn="l" rtl="0">
              <a:spcBef>
                <a:spcPts val="0"/>
              </a:spcBef>
              <a:spcAft>
                <a:spcPts val="0"/>
              </a:spcAft>
              <a:buNone/>
            </a:pPr>
            <a:r>
              <a:rPr lang="en-IN" sz="3200" b="1" dirty="0">
                <a:solidFill>
                  <a:srgbClr val="3F3F3F"/>
                </a:solidFill>
                <a:latin typeface="Arial"/>
                <a:ea typeface="Arial"/>
                <a:cs typeface="Arial"/>
                <a:sym typeface="Arial"/>
              </a:rPr>
              <a:t>3. Kushal Reddy</a:t>
            </a:r>
            <a:endParaRPr sz="3200" b="1" dirty="0">
              <a:solidFill>
                <a:srgbClr val="3F3F3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1"/>
        <p:cNvGrpSpPr/>
        <p:nvPr/>
      </p:nvGrpSpPr>
      <p:grpSpPr>
        <a:xfrm>
          <a:off x="0" y="0"/>
          <a:ext cx="0" cy="0"/>
          <a:chOff x="0" y="0"/>
          <a:chExt cx="0" cy="0"/>
        </a:xfrm>
      </p:grpSpPr>
      <p:pic>
        <p:nvPicPr>
          <p:cNvPr id="11" name="Picture 2" descr="Red gradient [2] wallpaper - Abstract wallpapers - #27215">
            <a:extLst>
              <a:ext uri="{FF2B5EF4-FFF2-40B4-BE49-F238E27FC236}">
                <a16:creationId xmlns:a16="http://schemas.microsoft.com/office/drawing/2014/main" id="{322ED971-FA89-468B-9163-6555E6606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715748" cy="10287000"/>
          </a:xfrm>
          <a:prstGeom prst="rect">
            <a:avLst/>
          </a:prstGeom>
          <a:noFill/>
          <a:extLst>
            <a:ext uri="{909E8E84-426E-40DD-AFC4-6F175D3DCCD1}">
              <a14:hiddenFill xmlns:a14="http://schemas.microsoft.com/office/drawing/2010/main">
                <a:solidFill>
                  <a:srgbClr val="FFFFFF"/>
                </a:solidFill>
              </a14:hiddenFill>
            </a:ext>
          </a:extLst>
        </p:spPr>
      </p:pic>
      <p:sp>
        <p:nvSpPr>
          <p:cNvPr id="107" name="Google Shape;107;p4"/>
          <p:cNvSpPr txBox="1"/>
          <p:nvPr/>
        </p:nvSpPr>
        <p:spPr>
          <a:xfrm>
            <a:off x="399414" y="3569778"/>
            <a:ext cx="10916920" cy="6555600"/>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Font typeface="Wingdings" panose="05000000000000000000" pitchFamily="2" charset="2"/>
              <a:buChar char="q"/>
            </a:pPr>
            <a:r>
              <a:rPr lang="en-IN" sz="2800" dirty="0">
                <a:solidFill>
                  <a:schemeClr val="bg1"/>
                </a:solidFill>
                <a:latin typeface="Microsoft YaHei UI" panose="020B0503020204020204" pitchFamily="34" charset="-122"/>
                <a:ea typeface="Microsoft YaHei UI" panose="020B0503020204020204" pitchFamily="34" charset="-122"/>
                <a:sym typeface="Arial"/>
              </a:rPr>
              <a:t>Creating a blood donation Centred Social Platform where a donor can join and tell everyone that he/she just donated blood and get the well deserved recognition that the blood donors should get</a:t>
            </a:r>
            <a:endParaRPr sz="2800" dirty="0">
              <a:solidFill>
                <a:schemeClr val="bg1"/>
              </a:solidFill>
              <a:latin typeface="Microsoft YaHei UI" panose="020B0503020204020204" pitchFamily="34" charset="-122"/>
              <a:ea typeface="Microsoft YaHei UI" panose="020B0503020204020204" pitchFamily="34" charset="-122"/>
              <a:sym typeface="Arial"/>
            </a:endParaRPr>
          </a:p>
          <a:p>
            <a:pPr marL="457200" marR="0" lvl="0" indent="-457200" algn="just" rtl="0">
              <a:spcBef>
                <a:spcPts val="0"/>
              </a:spcBef>
              <a:spcAft>
                <a:spcPts val="0"/>
              </a:spcAft>
              <a:buClr>
                <a:srgbClr val="FF0000"/>
              </a:buClr>
              <a:buFont typeface="Wingdings" panose="05000000000000000000" pitchFamily="2" charset="2"/>
              <a:buChar char="q"/>
            </a:pPr>
            <a:endParaRPr sz="2800" dirty="0">
              <a:solidFill>
                <a:schemeClr val="bg1"/>
              </a:solidFill>
              <a:latin typeface="Microsoft YaHei UI" panose="020B0503020204020204" pitchFamily="34" charset="-122"/>
              <a:ea typeface="Microsoft YaHei UI" panose="020B0503020204020204" pitchFamily="34" charset="-122"/>
              <a:sym typeface="Arial"/>
            </a:endParaRPr>
          </a:p>
          <a:p>
            <a:pPr marL="457200" marR="0" lvl="0" indent="-457200" algn="just" rtl="0">
              <a:spcBef>
                <a:spcPts val="0"/>
              </a:spcBef>
              <a:spcAft>
                <a:spcPts val="0"/>
              </a:spcAft>
              <a:buClr>
                <a:srgbClr val="FF0000"/>
              </a:buClr>
              <a:buFont typeface="Wingdings" panose="05000000000000000000" pitchFamily="2" charset="2"/>
              <a:buChar char="q"/>
            </a:pPr>
            <a:r>
              <a:rPr lang="en-IN" sz="2800" dirty="0">
                <a:solidFill>
                  <a:schemeClr val="bg1"/>
                </a:solidFill>
                <a:latin typeface="Microsoft YaHei UI" panose="020B0503020204020204" pitchFamily="34" charset="-122"/>
                <a:ea typeface="Microsoft YaHei UI" panose="020B0503020204020204" pitchFamily="34" charset="-122"/>
                <a:sym typeface="Arial"/>
              </a:rPr>
              <a:t>We have developed a web app where a donor can join by simple signup. The blood donor then can go to the blood donation section and submit </a:t>
            </a:r>
            <a:r>
              <a:rPr lang="en-IN" sz="2800" dirty="0">
                <a:solidFill>
                  <a:schemeClr val="bg1"/>
                </a:solidFill>
                <a:latin typeface="Microsoft YaHei UI" panose="020B0503020204020204" pitchFamily="34" charset="-122"/>
                <a:ea typeface="Microsoft YaHei UI" panose="020B0503020204020204" pitchFamily="34" charset="-122"/>
              </a:rPr>
              <a:t>t</a:t>
            </a:r>
            <a:r>
              <a:rPr lang="en-IN" sz="2800" dirty="0">
                <a:solidFill>
                  <a:schemeClr val="bg1"/>
                </a:solidFill>
                <a:latin typeface="Microsoft YaHei UI" panose="020B0503020204020204" pitchFamily="34" charset="-122"/>
                <a:ea typeface="Microsoft YaHei UI" panose="020B0503020204020204" pitchFamily="34" charset="-122"/>
                <a:sym typeface="Arial"/>
              </a:rPr>
              <a:t>heir name with some required documents and other small details that he/she has donated blood. </a:t>
            </a:r>
          </a:p>
          <a:p>
            <a:pPr marL="457200" marR="0" lvl="0" indent="-457200" algn="just" rtl="0">
              <a:spcBef>
                <a:spcPts val="0"/>
              </a:spcBef>
              <a:spcAft>
                <a:spcPts val="0"/>
              </a:spcAft>
              <a:buClr>
                <a:srgbClr val="FF0000"/>
              </a:buClr>
              <a:buFont typeface="Wingdings" panose="05000000000000000000" pitchFamily="2" charset="2"/>
              <a:buChar char="q"/>
            </a:pPr>
            <a:r>
              <a:rPr lang="en-IN" sz="2800" dirty="0">
                <a:solidFill>
                  <a:schemeClr val="bg1"/>
                </a:solidFill>
                <a:latin typeface="Microsoft YaHei UI" panose="020B0503020204020204" pitchFamily="34" charset="-122"/>
                <a:ea typeface="Microsoft YaHei UI" panose="020B0503020204020204" pitchFamily="34" charset="-122"/>
              </a:rPr>
              <a:t>O</a:t>
            </a:r>
            <a:r>
              <a:rPr lang="en-IN" sz="2800" dirty="0">
                <a:solidFill>
                  <a:schemeClr val="bg1"/>
                </a:solidFill>
                <a:latin typeface="Microsoft YaHei UI" panose="020B0503020204020204" pitchFamily="34" charset="-122"/>
                <a:ea typeface="Microsoft YaHei UI" panose="020B0503020204020204" pitchFamily="34" charset="-122"/>
                <a:sym typeface="Arial"/>
              </a:rPr>
              <a:t>nce the documents get verified by the admin a post appears in the home field just like a social platform showing all the people in the platform </a:t>
            </a:r>
            <a:r>
              <a:rPr lang="en-IN" sz="2800" dirty="0">
                <a:solidFill>
                  <a:schemeClr val="bg1"/>
                </a:solidFill>
                <a:latin typeface="Microsoft YaHei UI" panose="020B0503020204020204" pitchFamily="34" charset="-122"/>
                <a:ea typeface="Microsoft YaHei UI" panose="020B0503020204020204" pitchFamily="34" charset="-122"/>
              </a:rPr>
              <a:t>t</a:t>
            </a:r>
            <a:r>
              <a:rPr lang="en-IN" sz="2800" dirty="0">
                <a:solidFill>
                  <a:schemeClr val="bg1"/>
                </a:solidFill>
                <a:latin typeface="Microsoft YaHei UI" panose="020B0503020204020204" pitchFamily="34" charset="-122"/>
                <a:ea typeface="Microsoft YaHei UI" panose="020B0503020204020204" pitchFamily="34" charset="-122"/>
                <a:sym typeface="Arial"/>
              </a:rPr>
              <a:t>hat he/she just to donated blood. Donor also gets a ranking in the hero-</a:t>
            </a:r>
            <a:r>
              <a:rPr lang="en-IN" sz="2800" dirty="0" err="1">
                <a:solidFill>
                  <a:schemeClr val="bg1"/>
                </a:solidFill>
                <a:latin typeface="Microsoft YaHei UI" panose="020B0503020204020204" pitchFamily="34" charset="-122"/>
                <a:ea typeface="Microsoft YaHei UI" panose="020B0503020204020204" pitchFamily="34" charset="-122"/>
                <a:sym typeface="Arial"/>
              </a:rPr>
              <a:t>leaderboard</a:t>
            </a:r>
            <a:r>
              <a:rPr lang="en-IN" sz="2800" dirty="0">
                <a:solidFill>
                  <a:schemeClr val="bg1"/>
                </a:solidFill>
                <a:latin typeface="Microsoft YaHei UI" panose="020B0503020204020204" pitchFamily="34" charset="-122"/>
                <a:ea typeface="Microsoft YaHei UI" panose="020B0503020204020204" pitchFamily="34" charset="-122"/>
                <a:sym typeface="Arial"/>
              </a:rPr>
              <a:t> of Blood donors according to the amount of blood donated</a:t>
            </a:r>
            <a:endParaRPr sz="2800" dirty="0">
              <a:solidFill>
                <a:schemeClr val="bg1"/>
              </a:solidFill>
              <a:latin typeface="Microsoft YaHei UI" panose="020B0503020204020204" pitchFamily="34" charset="-122"/>
              <a:ea typeface="Microsoft YaHei UI" panose="020B0503020204020204" pitchFamily="34" charset="-122"/>
              <a:sym typeface="Arial"/>
            </a:endParaRPr>
          </a:p>
        </p:txBody>
      </p:sp>
      <p:sp>
        <p:nvSpPr>
          <p:cNvPr id="10" name="Google Shape;92;p3">
            <a:extLst>
              <a:ext uri="{FF2B5EF4-FFF2-40B4-BE49-F238E27FC236}">
                <a16:creationId xmlns:a16="http://schemas.microsoft.com/office/drawing/2014/main" id="{50136323-9504-4870-8672-C7D2DE5F67E5}"/>
              </a:ext>
            </a:extLst>
          </p:cNvPr>
          <p:cNvSpPr/>
          <p:nvPr/>
        </p:nvSpPr>
        <p:spPr>
          <a:xfrm>
            <a:off x="682083" y="906063"/>
            <a:ext cx="12857792" cy="266371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8000" b="1" strike="noStrike" dirty="0">
                <a:solidFill>
                  <a:schemeClr val="bg1"/>
                </a:solidFill>
                <a:latin typeface="Arial Black"/>
                <a:ea typeface="Arial Black"/>
                <a:cs typeface="Arial Black"/>
                <a:sym typeface="Arial Black"/>
              </a:rPr>
              <a:t>POTENTIAL </a:t>
            </a:r>
          </a:p>
          <a:p>
            <a:pPr marL="0" marR="0" lvl="0" indent="0" algn="l" rtl="0">
              <a:lnSpc>
                <a:spcPct val="100000"/>
              </a:lnSpc>
              <a:spcBef>
                <a:spcPts val="0"/>
              </a:spcBef>
              <a:spcAft>
                <a:spcPts val="0"/>
              </a:spcAft>
              <a:buNone/>
            </a:pPr>
            <a:r>
              <a:rPr lang="en-IN" sz="8000" b="1" strike="noStrike" dirty="0">
                <a:solidFill>
                  <a:schemeClr val="bg1"/>
                </a:solidFill>
                <a:latin typeface="Arial Black"/>
                <a:ea typeface="Arial Black"/>
                <a:cs typeface="Arial Black"/>
                <a:sym typeface="Arial Black"/>
              </a:rPr>
              <a:t>SOLUTION </a:t>
            </a:r>
            <a:endParaRPr sz="8000" b="1" strike="noStrike" dirty="0">
              <a:solidFill>
                <a:schemeClr val="bg1"/>
              </a:solidFill>
              <a:latin typeface="Arial Black"/>
              <a:ea typeface="Arial Black"/>
              <a:cs typeface="Arial Black"/>
              <a:sym typeface="Arial Black"/>
            </a:endParaRPr>
          </a:p>
        </p:txBody>
      </p:sp>
      <p:pic>
        <p:nvPicPr>
          <p:cNvPr id="12" name="Picture 2" descr="Health Logo Template | PosterMyWall">
            <a:extLst>
              <a:ext uri="{FF2B5EF4-FFF2-40B4-BE49-F238E27FC236}">
                <a16:creationId xmlns:a16="http://schemas.microsoft.com/office/drawing/2014/main" id="{C904DF32-A1D5-42C6-9509-22111A14D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0" y="2024915"/>
            <a:ext cx="6572250" cy="6572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11"/>
        <p:cNvGrpSpPr/>
        <p:nvPr/>
      </p:nvGrpSpPr>
      <p:grpSpPr>
        <a:xfrm>
          <a:off x="0" y="0"/>
          <a:ext cx="0" cy="0"/>
          <a:chOff x="0" y="0"/>
          <a:chExt cx="0" cy="0"/>
        </a:xfrm>
      </p:grpSpPr>
      <p:pic>
        <p:nvPicPr>
          <p:cNvPr id="8" name="Picture 2" descr="Red gradient [2] wallpaper - Abstract wallpapers - #27215">
            <a:extLst>
              <a:ext uri="{FF2B5EF4-FFF2-40B4-BE49-F238E27FC236}">
                <a16:creationId xmlns:a16="http://schemas.microsoft.com/office/drawing/2014/main" id="{ECA18E62-FDA9-4C60-8D73-CB9F60D94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715748" cy="102870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92;p3">
            <a:extLst>
              <a:ext uri="{FF2B5EF4-FFF2-40B4-BE49-F238E27FC236}">
                <a16:creationId xmlns:a16="http://schemas.microsoft.com/office/drawing/2014/main" id="{15232455-E439-4F5E-ACC4-8AF2207140E2}"/>
              </a:ext>
            </a:extLst>
          </p:cNvPr>
          <p:cNvSpPr/>
          <p:nvPr/>
        </p:nvSpPr>
        <p:spPr>
          <a:xfrm>
            <a:off x="682083" y="906063"/>
            <a:ext cx="12857792" cy="266371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8000" b="1" strike="noStrike" dirty="0">
                <a:solidFill>
                  <a:schemeClr val="bg1"/>
                </a:solidFill>
                <a:latin typeface="Arial Black"/>
                <a:ea typeface="Arial Black"/>
                <a:cs typeface="Arial Black"/>
                <a:sym typeface="Arial Black"/>
              </a:rPr>
              <a:t>POTENTIAL </a:t>
            </a:r>
          </a:p>
          <a:p>
            <a:pPr marL="0" marR="0" lvl="0" indent="0" algn="l" rtl="0">
              <a:lnSpc>
                <a:spcPct val="100000"/>
              </a:lnSpc>
              <a:spcBef>
                <a:spcPts val="0"/>
              </a:spcBef>
              <a:spcAft>
                <a:spcPts val="0"/>
              </a:spcAft>
              <a:buNone/>
            </a:pPr>
            <a:r>
              <a:rPr lang="en-IN" sz="8000" b="1" strike="noStrike" dirty="0">
                <a:solidFill>
                  <a:schemeClr val="bg1"/>
                </a:solidFill>
                <a:latin typeface="Arial Black"/>
                <a:ea typeface="Arial Black"/>
                <a:cs typeface="Arial Black"/>
                <a:sym typeface="Arial Black"/>
              </a:rPr>
              <a:t>SOLUTION </a:t>
            </a:r>
            <a:endParaRPr sz="8000" b="1" strike="noStrike" dirty="0">
              <a:solidFill>
                <a:schemeClr val="bg1"/>
              </a:solidFill>
              <a:latin typeface="Arial Black"/>
              <a:ea typeface="Arial Black"/>
              <a:cs typeface="Arial Black"/>
              <a:sym typeface="Arial Black"/>
            </a:endParaRPr>
          </a:p>
        </p:txBody>
      </p:sp>
      <p:pic>
        <p:nvPicPr>
          <p:cNvPr id="10" name="Picture 2" descr="Health Logo Template | PosterMyWall">
            <a:extLst>
              <a:ext uri="{FF2B5EF4-FFF2-40B4-BE49-F238E27FC236}">
                <a16:creationId xmlns:a16="http://schemas.microsoft.com/office/drawing/2014/main" id="{F4282264-6E0E-4B31-8A42-26DCA79A4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0" y="2024915"/>
            <a:ext cx="6572250" cy="6572250"/>
          </a:xfrm>
          <a:prstGeom prst="rect">
            <a:avLst/>
          </a:prstGeom>
          <a:noFill/>
          <a:extLst>
            <a:ext uri="{909E8E84-426E-40DD-AFC4-6F175D3DCCD1}">
              <a14:hiddenFill xmlns:a14="http://schemas.microsoft.com/office/drawing/2010/main">
                <a:solidFill>
                  <a:srgbClr val="FFFFFF"/>
                </a:solidFill>
              </a14:hiddenFill>
            </a:ext>
          </a:extLst>
        </p:spPr>
      </p:pic>
      <p:sp>
        <p:nvSpPr>
          <p:cNvPr id="117" name="Google Shape;117;p5"/>
          <p:cNvSpPr txBox="1"/>
          <p:nvPr/>
        </p:nvSpPr>
        <p:spPr>
          <a:xfrm>
            <a:off x="682083" y="3990612"/>
            <a:ext cx="10011410" cy="5693826"/>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Font typeface="Wingdings" panose="05000000000000000000" pitchFamily="2" charset="2"/>
              <a:buChar char="q"/>
            </a:pPr>
            <a:r>
              <a:rPr lang="en-IN" sz="2800" dirty="0">
                <a:solidFill>
                  <a:schemeClr val="bg1"/>
                </a:solidFill>
                <a:latin typeface="Microsoft YaHei UI" panose="020B0503020204020204" pitchFamily="34" charset="-122"/>
                <a:ea typeface="Microsoft YaHei UI" panose="020B0503020204020204" pitchFamily="34" charset="-122"/>
                <a:sym typeface="Arial"/>
              </a:rPr>
              <a:t>When a blood donor donates blood he/she gets a ranking as well as automatic community post that he/she just donated blood. Other People of Platform can like and comment the community post as well as the Leader-board ranking gives a lot of recognition to the blood donors who have donated </a:t>
            </a:r>
            <a:r>
              <a:rPr lang="en-IN" sz="2800" dirty="0">
                <a:solidFill>
                  <a:schemeClr val="bg1"/>
                </a:solidFill>
                <a:latin typeface="Microsoft YaHei UI" panose="020B0503020204020204" pitchFamily="34" charset="-122"/>
                <a:ea typeface="Microsoft YaHei UI" panose="020B0503020204020204" pitchFamily="34" charset="-122"/>
              </a:rPr>
              <a:t>b</a:t>
            </a:r>
            <a:r>
              <a:rPr lang="en-IN" sz="2800" dirty="0">
                <a:solidFill>
                  <a:schemeClr val="bg1"/>
                </a:solidFill>
                <a:latin typeface="Microsoft YaHei UI" panose="020B0503020204020204" pitchFamily="34" charset="-122"/>
                <a:ea typeface="Microsoft YaHei UI" panose="020B0503020204020204" pitchFamily="34" charset="-122"/>
                <a:sym typeface="Arial"/>
              </a:rPr>
              <a:t>lood</a:t>
            </a:r>
            <a:endParaRPr sz="2800" dirty="0">
              <a:solidFill>
                <a:schemeClr val="bg1"/>
              </a:solidFill>
              <a:latin typeface="Microsoft YaHei UI" panose="020B0503020204020204" pitchFamily="34" charset="-122"/>
              <a:ea typeface="Microsoft YaHei UI" panose="020B0503020204020204" pitchFamily="34" charset="-122"/>
              <a:sym typeface="Arial"/>
            </a:endParaRPr>
          </a:p>
          <a:p>
            <a:pPr marL="457200" marR="0" lvl="0" indent="-457200" algn="just" rtl="0">
              <a:spcBef>
                <a:spcPts val="0"/>
              </a:spcBef>
              <a:spcAft>
                <a:spcPts val="0"/>
              </a:spcAft>
              <a:buClr>
                <a:srgbClr val="FF0000"/>
              </a:buClr>
              <a:buFont typeface="Wingdings" panose="05000000000000000000" pitchFamily="2" charset="2"/>
              <a:buChar char="q"/>
            </a:pPr>
            <a:endParaRPr sz="2800" dirty="0">
              <a:solidFill>
                <a:schemeClr val="bg1"/>
              </a:solidFill>
              <a:latin typeface="Microsoft YaHei UI" panose="020B0503020204020204" pitchFamily="34" charset="-122"/>
              <a:ea typeface="Microsoft YaHei UI" panose="020B0503020204020204" pitchFamily="34" charset="-122"/>
              <a:sym typeface="Arial"/>
            </a:endParaRPr>
          </a:p>
          <a:p>
            <a:pPr marL="457200" marR="0" lvl="0" indent="-457200" algn="just" rtl="0">
              <a:spcBef>
                <a:spcPts val="0"/>
              </a:spcBef>
              <a:spcAft>
                <a:spcPts val="0"/>
              </a:spcAft>
              <a:buClr>
                <a:srgbClr val="FF0000"/>
              </a:buClr>
              <a:buFont typeface="Wingdings" panose="05000000000000000000" pitchFamily="2" charset="2"/>
              <a:buChar char="q"/>
            </a:pPr>
            <a:r>
              <a:rPr lang="en-IN" sz="2800" dirty="0">
                <a:solidFill>
                  <a:schemeClr val="bg1"/>
                </a:solidFill>
                <a:latin typeface="Microsoft YaHei UI" panose="020B0503020204020204" pitchFamily="34" charset="-122"/>
                <a:ea typeface="Microsoft YaHei UI" panose="020B0503020204020204" pitchFamily="34" charset="-122"/>
                <a:sym typeface="Arial"/>
              </a:rPr>
              <a:t>This promotes other people precisely new donors to donate blood for a good cause and also breaks lot of maths related with the blood donation. It creates awareness among the people that donating blood is not a very hard task and also makes The present blood donors to sustain and donate more blood for mankind</a:t>
            </a:r>
            <a:endParaRPr sz="2800" dirty="0">
              <a:solidFill>
                <a:schemeClr val="bg1"/>
              </a:solidFill>
              <a:latin typeface="Microsoft YaHei UI" panose="020B0503020204020204" pitchFamily="34" charset="-122"/>
              <a:ea typeface="Microsoft YaHei UI" panose="020B0503020204020204" pitchFamily="34" charset="-122"/>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21"/>
        <p:cNvGrpSpPr/>
        <p:nvPr/>
      </p:nvGrpSpPr>
      <p:grpSpPr>
        <a:xfrm>
          <a:off x="0" y="0"/>
          <a:ext cx="0" cy="0"/>
          <a:chOff x="0" y="0"/>
          <a:chExt cx="0" cy="0"/>
        </a:xfrm>
      </p:grpSpPr>
      <p:sp>
        <p:nvSpPr>
          <p:cNvPr id="122" name="Google Shape;122;p6"/>
          <p:cNvSpPr/>
          <p:nvPr/>
        </p:nvSpPr>
        <p:spPr>
          <a:xfrm>
            <a:off x="116920" y="6007835"/>
            <a:ext cx="1860480" cy="7448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5600" b="1" strike="noStrike">
                <a:solidFill>
                  <a:srgbClr val="3CDA7D"/>
                </a:solidFill>
                <a:latin typeface="Arial"/>
                <a:ea typeface="Arial"/>
                <a:cs typeface="Arial"/>
                <a:sym typeface="Arial"/>
              </a:rPr>
              <a:t>2.</a:t>
            </a:r>
            <a:endParaRPr sz="5600" b="1" strike="noStrike">
              <a:solidFill>
                <a:srgbClr val="3CDA7D"/>
              </a:solidFill>
              <a:latin typeface="Arial"/>
              <a:ea typeface="Arial"/>
              <a:cs typeface="Arial"/>
              <a:sym typeface="Arial"/>
            </a:endParaRPr>
          </a:p>
        </p:txBody>
      </p:sp>
      <p:sp>
        <p:nvSpPr>
          <p:cNvPr id="124" name="Google Shape;124;p6"/>
          <p:cNvSpPr/>
          <p:nvPr/>
        </p:nvSpPr>
        <p:spPr>
          <a:xfrm>
            <a:off x="218520" y="7929720"/>
            <a:ext cx="7416000" cy="7614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sz="2000" b="0" strike="noStrike">
              <a:solidFill>
                <a:schemeClr val="dk1"/>
              </a:solidFill>
              <a:latin typeface="Arial"/>
              <a:ea typeface="Arial"/>
              <a:cs typeface="Arial"/>
              <a:sym typeface="Arial"/>
            </a:endParaRPr>
          </a:p>
        </p:txBody>
      </p:sp>
      <p:sp>
        <p:nvSpPr>
          <p:cNvPr id="125" name="Google Shape;125;p6"/>
          <p:cNvSpPr/>
          <p:nvPr/>
        </p:nvSpPr>
        <p:spPr>
          <a:xfrm>
            <a:off x="218520" y="2623385"/>
            <a:ext cx="1860480" cy="7448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5600" b="1" strike="noStrike">
                <a:solidFill>
                  <a:srgbClr val="3CDA7D"/>
                </a:solidFill>
                <a:latin typeface="Arial"/>
                <a:ea typeface="Arial"/>
                <a:cs typeface="Arial"/>
                <a:sym typeface="Arial"/>
              </a:rPr>
              <a:t>1.</a:t>
            </a:r>
            <a:endParaRPr sz="5600" b="0" strike="noStrike">
              <a:solidFill>
                <a:schemeClr val="dk1"/>
              </a:solidFill>
              <a:latin typeface="Arial"/>
              <a:ea typeface="Arial"/>
              <a:cs typeface="Arial"/>
              <a:sym typeface="Arial"/>
            </a:endParaRPr>
          </a:p>
        </p:txBody>
      </p:sp>
      <p:sp>
        <p:nvSpPr>
          <p:cNvPr id="129" name="Google Shape;129;p6"/>
          <p:cNvSpPr txBox="1"/>
          <p:nvPr/>
        </p:nvSpPr>
        <p:spPr>
          <a:xfrm>
            <a:off x="1007110" y="2623185"/>
            <a:ext cx="8381365" cy="31076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800">
                <a:solidFill>
                  <a:schemeClr val="lt1"/>
                </a:solidFill>
                <a:latin typeface="Arial"/>
                <a:ea typeface="Arial"/>
                <a:cs typeface="Arial"/>
                <a:sym typeface="Arial"/>
              </a:rPr>
              <a:t> Blood donors can donate blood and submit a report once his/her document gets verified by admin he/she will get a live-saver (`hero`) rank on our community donor list.</a:t>
            </a:r>
            <a:r>
              <a:rPr lang="en-IN" sz="2800">
                <a:solidFill>
                  <a:srgbClr val="FF0000"/>
                </a:solidFill>
                <a:latin typeface="Arial"/>
                <a:ea typeface="Arial"/>
                <a:cs typeface="Arial"/>
                <a:sym typeface="Arial"/>
              </a:rPr>
              <a:t> "We think that if you are a `hero` you should get recognition"</a:t>
            </a:r>
            <a:r>
              <a:rPr lang="en-IN" sz="2800">
                <a:solidFill>
                  <a:schemeClr val="lt1"/>
                </a:solidFill>
                <a:latin typeface="Arial"/>
                <a:ea typeface="Arial"/>
                <a:cs typeface="Arial"/>
                <a:sym typeface="Arial"/>
              </a:rPr>
              <a:t>, which in turn inspires other new donors to come forward and donate for mankind.</a:t>
            </a:r>
            <a:endParaRPr sz="2800">
              <a:solidFill>
                <a:schemeClr val="lt1"/>
              </a:solidFill>
              <a:latin typeface="Arial"/>
              <a:ea typeface="Arial"/>
              <a:cs typeface="Arial"/>
              <a:sym typeface="Arial"/>
            </a:endParaRPr>
          </a:p>
        </p:txBody>
      </p:sp>
      <p:sp>
        <p:nvSpPr>
          <p:cNvPr id="130" name="Google Shape;130;p6"/>
          <p:cNvSpPr txBox="1"/>
          <p:nvPr/>
        </p:nvSpPr>
        <p:spPr>
          <a:xfrm>
            <a:off x="1007110" y="5935980"/>
            <a:ext cx="8439785" cy="396938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800">
                <a:solidFill>
                  <a:schemeClr val="lt1"/>
                </a:solidFill>
                <a:latin typeface="Arial"/>
                <a:ea typeface="Arial"/>
                <a:cs typeface="Arial"/>
                <a:sym typeface="Arial"/>
              </a:rPr>
              <a:t>Just like any other social media platforms the main motive of this platform is to create a community of people who care about thier health as well as of others.</a:t>
            </a:r>
            <a:r>
              <a:rPr lang="en-IN" sz="2800">
                <a:solidFill>
                  <a:srgbClr val="FF0000"/>
                </a:solidFill>
                <a:latin typeface="Arial"/>
                <a:ea typeface="Arial"/>
                <a:cs typeface="Arial"/>
                <a:sym typeface="Arial"/>
              </a:rPr>
              <a:t> </a:t>
            </a:r>
            <a:r>
              <a:rPr lang="en-IN" sz="2800" b="1">
                <a:solidFill>
                  <a:srgbClr val="FF0000"/>
                </a:solidFill>
                <a:latin typeface="Arial"/>
                <a:ea typeface="Arial"/>
                <a:cs typeface="Arial"/>
                <a:sym typeface="Arial"/>
              </a:rPr>
              <a:t>A</a:t>
            </a:r>
            <a:r>
              <a:rPr lang="en-IN" sz="2800" b="1">
                <a:solidFill>
                  <a:schemeClr val="lt1"/>
                </a:solidFill>
                <a:latin typeface="Arial"/>
                <a:ea typeface="Arial"/>
                <a:cs typeface="Arial"/>
                <a:sym typeface="Arial"/>
              </a:rPr>
              <a:t> </a:t>
            </a:r>
            <a:r>
              <a:rPr lang="en-IN" sz="2800" b="1">
                <a:solidFill>
                  <a:srgbClr val="FF0000"/>
                </a:solidFill>
                <a:latin typeface="Arial"/>
                <a:ea typeface="Arial"/>
                <a:cs typeface="Arial"/>
                <a:sym typeface="Arial"/>
              </a:rPr>
              <a:t>Micro-blog posting platform</a:t>
            </a:r>
            <a:r>
              <a:rPr lang="en-IN" sz="2800">
                <a:solidFill>
                  <a:srgbClr val="FF0000"/>
                </a:solidFill>
                <a:latin typeface="Arial"/>
                <a:ea typeface="Arial"/>
                <a:cs typeface="Arial"/>
                <a:sym typeface="Arial"/>
              </a:rPr>
              <a:t> where people can share thier experiences about thier medical conditions, how they tackled them or any other life experinces where their health was challenged.</a:t>
            </a:r>
            <a:r>
              <a:rPr lang="en-IN" sz="2800">
                <a:solidFill>
                  <a:schemeClr val="lt1"/>
                </a:solidFill>
                <a:latin typeface="Arial"/>
                <a:ea typeface="Arial"/>
                <a:cs typeface="Arial"/>
                <a:sym typeface="Arial"/>
              </a:rPr>
              <a:t> In India there are very few Health centered community platforms.</a:t>
            </a:r>
            <a:endParaRPr sz="2800">
              <a:solidFill>
                <a:schemeClr val="lt1"/>
              </a:solidFill>
              <a:latin typeface="Arial"/>
              <a:ea typeface="Arial"/>
              <a:cs typeface="Arial"/>
              <a:sym typeface="Arial"/>
            </a:endParaRPr>
          </a:p>
        </p:txBody>
      </p:sp>
      <p:sp>
        <p:nvSpPr>
          <p:cNvPr id="131" name="Google Shape;131;p6"/>
          <p:cNvSpPr/>
          <p:nvPr/>
        </p:nvSpPr>
        <p:spPr>
          <a:xfrm>
            <a:off x="9791700" y="2623185"/>
            <a:ext cx="1860550" cy="76263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5600" b="1" strike="noStrike">
                <a:solidFill>
                  <a:srgbClr val="3CDA7D"/>
                </a:solidFill>
                <a:latin typeface="Arial"/>
                <a:ea typeface="Arial"/>
                <a:cs typeface="Arial"/>
                <a:sym typeface="Arial"/>
              </a:rPr>
              <a:t>3. </a:t>
            </a:r>
            <a:endParaRPr sz="5600" b="1" strike="noStrike">
              <a:solidFill>
                <a:srgbClr val="3CDA7D"/>
              </a:solidFill>
              <a:latin typeface="Arial"/>
              <a:ea typeface="Arial"/>
              <a:cs typeface="Arial"/>
              <a:sym typeface="Arial"/>
            </a:endParaRPr>
          </a:p>
        </p:txBody>
      </p:sp>
      <p:sp>
        <p:nvSpPr>
          <p:cNvPr id="132" name="Google Shape;132;p6"/>
          <p:cNvSpPr txBox="1"/>
          <p:nvPr/>
        </p:nvSpPr>
        <p:spPr>
          <a:xfrm>
            <a:off x="10440035" y="2623185"/>
            <a:ext cx="6777990" cy="18148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800">
                <a:solidFill>
                  <a:schemeClr val="lt1"/>
                </a:solidFill>
                <a:latin typeface="Arial"/>
                <a:ea typeface="Arial"/>
                <a:cs typeface="Arial"/>
                <a:sym typeface="Arial"/>
              </a:rPr>
              <a:t>Interactive </a:t>
            </a:r>
            <a:r>
              <a:rPr lang="en-IN" sz="2800">
                <a:solidFill>
                  <a:srgbClr val="FF0000"/>
                </a:solidFill>
                <a:latin typeface="Arial"/>
                <a:ea typeface="Arial"/>
                <a:cs typeface="Arial"/>
                <a:sym typeface="Arial"/>
              </a:rPr>
              <a:t>Medi-BoT</a:t>
            </a:r>
            <a:r>
              <a:rPr lang="en-IN" sz="2800">
                <a:solidFill>
                  <a:schemeClr val="lt1"/>
                </a:solidFill>
                <a:latin typeface="Arial"/>
                <a:ea typeface="Arial"/>
                <a:cs typeface="Arial"/>
                <a:sym typeface="Arial"/>
              </a:rPr>
              <a:t> which tells solves user first hand queries in no time with in-built BMI calculator and other related features.</a:t>
            </a:r>
            <a:endParaRPr sz="2800">
              <a:solidFill>
                <a:schemeClr val="lt1"/>
              </a:solidFill>
              <a:latin typeface="Arial"/>
              <a:ea typeface="Arial"/>
              <a:cs typeface="Arial"/>
              <a:sym typeface="Arial"/>
            </a:endParaRPr>
          </a:p>
        </p:txBody>
      </p:sp>
      <p:sp>
        <p:nvSpPr>
          <p:cNvPr id="133" name="Google Shape;133;p6"/>
          <p:cNvSpPr/>
          <p:nvPr/>
        </p:nvSpPr>
        <p:spPr>
          <a:xfrm>
            <a:off x="9935845" y="5989955"/>
            <a:ext cx="920750" cy="76263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5600" b="1" strike="noStrike">
                <a:solidFill>
                  <a:srgbClr val="3CDA7D"/>
                </a:solidFill>
                <a:latin typeface="Arial"/>
                <a:ea typeface="Arial"/>
                <a:cs typeface="Arial"/>
                <a:sym typeface="Arial"/>
              </a:rPr>
              <a:t>4. </a:t>
            </a:r>
            <a:endParaRPr sz="5600" b="1" strike="noStrike">
              <a:solidFill>
                <a:srgbClr val="3CDA7D"/>
              </a:solidFill>
              <a:latin typeface="Arial"/>
              <a:ea typeface="Arial"/>
              <a:cs typeface="Arial"/>
              <a:sym typeface="Arial"/>
            </a:endParaRPr>
          </a:p>
        </p:txBody>
      </p:sp>
      <p:sp>
        <p:nvSpPr>
          <p:cNvPr id="134" name="Google Shape;134;p6"/>
          <p:cNvSpPr txBox="1"/>
          <p:nvPr/>
        </p:nvSpPr>
        <p:spPr>
          <a:xfrm>
            <a:off x="10655935" y="6115050"/>
            <a:ext cx="6777990" cy="31076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800">
                <a:solidFill>
                  <a:schemeClr val="lt1"/>
                </a:solidFill>
                <a:latin typeface="Arial"/>
                <a:ea typeface="Arial"/>
                <a:cs typeface="Arial"/>
                <a:sym typeface="Arial"/>
              </a:rPr>
              <a:t>A smart </a:t>
            </a:r>
            <a:r>
              <a:rPr lang="en-IN" sz="2800">
                <a:solidFill>
                  <a:srgbClr val="FF0000"/>
                </a:solidFill>
                <a:latin typeface="Arial"/>
                <a:ea typeface="Arial"/>
                <a:cs typeface="Arial"/>
                <a:sym typeface="Arial"/>
              </a:rPr>
              <a:t>BMI-Calculator</a:t>
            </a:r>
            <a:r>
              <a:rPr lang="en-IN" sz="2800">
                <a:solidFill>
                  <a:schemeClr val="lt1"/>
                </a:solidFill>
                <a:latin typeface="Arial"/>
                <a:ea typeface="Arial"/>
                <a:cs typeface="Arial"/>
                <a:sym typeface="Arial"/>
              </a:rPr>
              <a:t> which not only calculates your BMI but also tells your recommended weight, daily calorie requirements, a complementary diet also.</a:t>
            </a:r>
            <a:endParaRPr sz="2800">
              <a:solidFill>
                <a:schemeClr val="lt1"/>
              </a:solidFill>
              <a:latin typeface="Arial"/>
              <a:ea typeface="Arial"/>
              <a:cs typeface="Arial"/>
              <a:sym typeface="Arial"/>
            </a:endParaRPr>
          </a:p>
          <a:p>
            <a:pPr marL="0" marR="0" lvl="0" indent="0" algn="just" rtl="0">
              <a:spcBef>
                <a:spcPts val="0"/>
              </a:spcBef>
              <a:spcAft>
                <a:spcPts val="0"/>
              </a:spcAft>
              <a:buNone/>
            </a:pPr>
            <a:endParaRPr sz="2800">
              <a:solidFill>
                <a:schemeClr val="lt1"/>
              </a:solidFill>
              <a:latin typeface="Arial"/>
              <a:ea typeface="Arial"/>
              <a:cs typeface="Arial"/>
              <a:sym typeface="Arial"/>
            </a:endParaRPr>
          </a:p>
          <a:p>
            <a:pPr marL="0" marR="0" lvl="0" indent="0" algn="just" rtl="0">
              <a:spcBef>
                <a:spcPts val="0"/>
              </a:spcBef>
              <a:spcAft>
                <a:spcPts val="0"/>
              </a:spcAft>
              <a:buNone/>
            </a:pPr>
            <a:r>
              <a:rPr lang="en-IN" sz="2800">
                <a:solidFill>
                  <a:schemeClr val="lt1"/>
                </a:solidFill>
                <a:latin typeface="Arial"/>
                <a:ea typeface="Arial"/>
                <a:cs typeface="Arial"/>
                <a:sym typeface="Arial"/>
              </a:rPr>
              <a:t>Moreover</a:t>
            </a:r>
            <a:r>
              <a:rPr lang="en-IN" sz="2800">
                <a:solidFill>
                  <a:srgbClr val="FF0000"/>
                </a:solidFill>
                <a:latin typeface="Arial"/>
                <a:ea typeface="Arial"/>
                <a:cs typeface="Arial"/>
                <a:sym typeface="Arial"/>
              </a:rPr>
              <a:t> 3D yoga asanas </a:t>
            </a:r>
            <a:r>
              <a:rPr lang="en-IN" sz="2800">
                <a:solidFill>
                  <a:schemeClr val="lt1"/>
                </a:solidFill>
                <a:latin typeface="Arial"/>
                <a:ea typeface="Arial"/>
                <a:cs typeface="Arial"/>
                <a:sym typeface="Arial"/>
              </a:rPr>
              <a:t>and </a:t>
            </a:r>
            <a:r>
              <a:rPr lang="en-IN" sz="2800">
                <a:solidFill>
                  <a:srgbClr val="FF0000"/>
                </a:solidFill>
                <a:latin typeface="Arial"/>
                <a:ea typeface="Arial"/>
                <a:cs typeface="Arial"/>
                <a:sym typeface="Arial"/>
              </a:rPr>
              <a:t>Covid support</a:t>
            </a:r>
            <a:r>
              <a:rPr lang="en-IN" sz="2800">
                <a:solidFill>
                  <a:schemeClr val="lt1"/>
                </a:solidFill>
                <a:latin typeface="Arial"/>
                <a:ea typeface="Arial"/>
                <a:cs typeface="Arial"/>
                <a:sym typeface="Arial"/>
              </a:rPr>
              <a:t> has also been provided.</a:t>
            </a:r>
            <a:endParaRPr sz="2800">
              <a:solidFill>
                <a:schemeClr val="lt1"/>
              </a:solidFill>
              <a:latin typeface="Arial"/>
              <a:ea typeface="Arial"/>
              <a:cs typeface="Arial"/>
              <a:sym typeface="Arial"/>
            </a:endParaRPr>
          </a:p>
        </p:txBody>
      </p:sp>
      <p:sp>
        <p:nvSpPr>
          <p:cNvPr id="5" name="TextBox 4">
            <a:extLst>
              <a:ext uri="{FF2B5EF4-FFF2-40B4-BE49-F238E27FC236}">
                <a16:creationId xmlns:a16="http://schemas.microsoft.com/office/drawing/2014/main" id="{EAF94D98-A125-4614-A295-5AE9F7064C12}"/>
              </a:ext>
            </a:extLst>
          </p:cNvPr>
          <p:cNvSpPr txBox="1"/>
          <p:nvPr/>
        </p:nvSpPr>
        <p:spPr>
          <a:xfrm>
            <a:off x="699134" y="938308"/>
            <a:ext cx="8997316" cy="1015663"/>
          </a:xfrm>
          <a:prstGeom prst="rect">
            <a:avLst/>
          </a:prstGeom>
          <a:noFill/>
        </p:spPr>
        <p:txBody>
          <a:bodyPr wrap="square" rtlCol="0">
            <a:spAutoFit/>
          </a:bodyPr>
          <a:lstStyle/>
          <a:p>
            <a:r>
              <a:rPr lang="en-US" sz="6000" dirty="0">
                <a:solidFill>
                  <a:srgbClr val="92D050"/>
                </a:solidFill>
              </a:rPr>
              <a:t>Novelty Of The Work</a:t>
            </a:r>
          </a:p>
        </p:txBody>
      </p:sp>
      <p:pic>
        <p:nvPicPr>
          <p:cNvPr id="12290" name="Picture 2" descr="Heart Health Tips &amp;amp;amp; Tricks Clipart - Full Size Clipart (#2623619) -  PinClipart">
            <a:extLst>
              <a:ext uri="{FF2B5EF4-FFF2-40B4-BE49-F238E27FC236}">
                <a16:creationId xmlns:a16="http://schemas.microsoft.com/office/drawing/2014/main" id="{17A04937-E7C2-4B45-A9CD-0B5248D70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8148" y="229162"/>
            <a:ext cx="2415040" cy="22069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Dark-pink ribbons, stripes, abstract wallpaper, hd image, picture,  background, 9f1f3a | wallpapersmug">
            <a:extLst>
              <a:ext uri="{FF2B5EF4-FFF2-40B4-BE49-F238E27FC236}">
                <a16:creationId xmlns:a16="http://schemas.microsoft.com/office/drawing/2014/main" id="{D2414821-3D9F-4FB9-9FFA-06F3D5D7F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C3E821-E45D-4F0D-80E6-6B7436FDA0AD}"/>
              </a:ext>
            </a:extLst>
          </p:cNvPr>
          <p:cNvSpPr txBox="1"/>
          <p:nvPr/>
        </p:nvSpPr>
        <p:spPr>
          <a:xfrm>
            <a:off x="1306286" y="3688444"/>
            <a:ext cx="8897256" cy="6186309"/>
          </a:xfrm>
          <a:prstGeom prst="rect">
            <a:avLst/>
          </a:prstGeom>
          <a:noFill/>
        </p:spPr>
        <p:txBody>
          <a:bodyPr wrap="square" rtlCol="0">
            <a:spAutoFit/>
          </a:bodyPr>
          <a:lstStyle/>
          <a:p>
            <a:pPr>
              <a:buClr>
                <a:schemeClr val="bg2">
                  <a:lumMod val="40000"/>
                  <a:lumOff val="60000"/>
                </a:schemeClr>
              </a:buClr>
            </a:pPr>
            <a:endParaRPr lang="en-US" sz="4400" dirty="0">
              <a:solidFill>
                <a:schemeClr val="bg2">
                  <a:lumMod val="20000"/>
                  <a:lumOff val="80000"/>
                </a:schemeClr>
              </a:solidFill>
            </a:endParaRPr>
          </a:p>
          <a:p>
            <a:pPr marL="571500" indent="-571500">
              <a:buClr>
                <a:schemeClr val="bg2">
                  <a:lumMod val="40000"/>
                  <a:lumOff val="60000"/>
                </a:schemeClr>
              </a:buClr>
              <a:buFont typeface="Wingdings" panose="05000000000000000000" pitchFamily="2" charset="2"/>
              <a:buChar char="§"/>
            </a:pPr>
            <a:r>
              <a:rPr lang="en-US" sz="4400" dirty="0">
                <a:solidFill>
                  <a:schemeClr val="bg2">
                    <a:lumMod val="20000"/>
                    <a:lumOff val="80000"/>
                  </a:schemeClr>
                </a:solidFill>
              </a:rPr>
              <a:t>Connecting Hospitals for blood donations</a:t>
            </a:r>
          </a:p>
          <a:p>
            <a:pPr marL="571500" indent="-571500">
              <a:buClr>
                <a:schemeClr val="bg2">
                  <a:lumMod val="40000"/>
                  <a:lumOff val="60000"/>
                </a:schemeClr>
              </a:buClr>
              <a:buFont typeface="Wingdings" panose="05000000000000000000" pitchFamily="2" charset="2"/>
              <a:buChar char="§"/>
            </a:pPr>
            <a:endParaRPr lang="en-US" sz="4400" dirty="0">
              <a:solidFill>
                <a:schemeClr val="bg2">
                  <a:lumMod val="20000"/>
                  <a:lumOff val="80000"/>
                </a:schemeClr>
              </a:solidFill>
            </a:endParaRPr>
          </a:p>
          <a:p>
            <a:pPr marL="571500" indent="-571500">
              <a:buClr>
                <a:schemeClr val="bg2">
                  <a:lumMod val="40000"/>
                  <a:lumOff val="60000"/>
                </a:schemeClr>
              </a:buClr>
              <a:buFont typeface="Wingdings" panose="05000000000000000000" pitchFamily="2" charset="2"/>
              <a:buChar char="§"/>
            </a:pPr>
            <a:r>
              <a:rPr lang="en-US" sz="4400" dirty="0">
                <a:solidFill>
                  <a:schemeClr val="bg2">
                    <a:lumMod val="20000"/>
                    <a:lumOff val="80000"/>
                  </a:schemeClr>
                </a:solidFill>
              </a:rPr>
              <a:t>Enhanced Covid Symptom Checker</a:t>
            </a:r>
          </a:p>
          <a:p>
            <a:pPr marL="571500" indent="-571500">
              <a:buClr>
                <a:schemeClr val="bg2">
                  <a:lumMod val="40000"/>
                  <a:lumOff val="60000"/>
                </a:schemeClr>
              </a:buClr>
              <a:buFont typeface="Wingdings" panose="05000000000000000000" pitchFamily="2" charset="2"/>
              <a:buChar char="§"/>
            </a:pPr>
            <a:endParaRPr lang="en-US" sz="4400" dirty="0">
              <a:solidFill>
                <a:schemeClr val="bg2">
                  <a:lumMod val="20000"/>
                  <a:lumOff val="80000"/>
                </a:schemeClr>
              </a:solidFill>
            </a:endParaRPr>
          </a:p>
          <a:p>
            <a:pPr marL="571500" indent="-571500">
              <a:buClr>
                <a:schemeClr val="bg2">
                  <a:lumMod val="40000"/>
                  <a:lumOff val="60000"/>
                </a:schemeClr>
              </a:buClr>
              <a:buFont typeface="Wingdings" panose="05000000000000000000" pitchFamily="2" charset="2"/>
              <a:buChar char="§"/>
            </a:pPr>
            <a:r>
              <a:rPr lang="en-US" sz="4400" dirty="0">
                <a:solidFill>
                  <a:schemeClr val="bg2">
                    <a:lumMod val="20000"/>
                    <a:lumOff val="80000"/>
                  </a:schemeClr>
                </a:solidFill>
              </a:rPr>
              <a:t>Better And Faster UI &amp; Scaling Project</a:t>
            </a:r>
          </a:p>
        </p:txBody>
      </p:sp>
      <p:sp>
        <p:nvSpPr>
          <p:cNvPr id="10" name="TextBox 9">
            <a:extLst>
              <a:ext uri="{FF2B5EF4-FFF2-40B4-BE49-F238E27FC236}">
                <a16:creationId xmlns:a16="http://schemas.microsoft.com/office/drawing/2014/main" id="{01F06764-0E31-4E36-B40F-BF50D56A7143}"/>
              </a:ext>
            </a:extLst>
          </p:cNvPr>
          <p:cNvSpPr txBox="1"/>
          <p:nvPr/>
        </p:nvSpPr>
        <p:spPr>
          <a:xfrm>
            <a:off x="1306286" y="1308447"/>
            <a:ext cx="8171544" cy="1107996"/>
          </a:xfrm>
          <a:prstGeom prst="rect">
            <a:avLst/>
          </a:prstGeom>
          <a:noFill/>
        </p:spPr>
        <p:txBody>
          <a:bodyPr wrap="square">
            <a:spAutoFit/>
          </a:bodyPr>
          <a:lstStyle/>
          <a:p>
            <a:r>
              <a:rPr lang="en-US" sz="6600" b="1" dirty="0">
                <a:solidFill>
                  <a:srgbClr val="FFC000"/>
                </a:solidFill>
              </a:rPr>
              <a:t>Future Work Plans</a:t>
            </a:r>
          </a:p>
        </p:txBody>
      </p:sp>
      <p:pic>
        <p:nvPicPr>
          <p:cNvPr id="14340" name="Picture 4" descr="Patient Perception of Hospital Affiliations Influences Care">
            <a:extLst>
              <a:ext uri="{FF2B5EF4-FFF2-40B4-BE49-F238E27FC236}">
                <a16:creationId xmlns:a16="http://schemas.microsoft.com/office/drawing/2014/main" id="{16F71C8E-63A2-44EC-B579-4E3CD3CA8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0" y="6448425"/>
            <a:ext cx="6572250" cy="38385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descr="Young adults experience lingering COVID symptoms too : University of  Dayton, Ohio">
            <a:extLst>
              <a:ext uri="{FF2B5EF4-FFF2-40B4-BE49-F238E27FC236}">
                <a16:creationId xmlns:a16="http://schemas.microsoft.com/office/drawing/2014/main" id="{3B4DB75E-0F4D-43D6-9DBB-B13001EEE87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4" name="Picture 8" descr="Young adults experience lingering COVID symptoms too : University of  Dayton, Ohio">
            <a:extLst>
              <a:ext uri="{FF2B5EF4-FFF2-40B4-BE49-F238E27FC236}">
                <a16:creationId xmlns:a16="http://schemas.microsoft.com/office/drawing/2014/main" id="{2B03E21A-B42A-4A86-A115-9E1C64F83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0" y="2066925"/>
            <a:ext cx="657225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88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ifferent Red Gradient Download Backgrounds for Powerpoint Templates - PPT  Backgrounds">
            <a:extLst>
              <a:ext uri="{FF2B5EF4-FFF2-40B4-BE49-F238E27FC236}">
                <a16:creationId xmlns:a16="http://schemas.microsoft.com/office/drawing/2014/main" id="{718D2A07-F40A-4D8E-BFFB-FB8654DD6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495368" cy="10287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1F06764-0E31-4E36-B40F-BF50D56A7143}"/>
              </a:ext>
            </a:extLst>
          </p:cNvPr>
          <p:cNvSpPr txBox="1"/>
          <p:nvPr/>
        </p:nvSpPr>
        <p:spPr>
          <a:xfrm>
            <a:off x="1137692" y="599406"/>
            <a:ext cx="1426146" cy="9233297"/>
          </a:xfrm>
          <a:prstGeom prst="rect">
            <a:avLst/>
          </a:prstGeom>
          <a:noFill/>
        </p:spPr>
        <p:txBody>
          <a:bodyPr wrap="square">
            <a:spAutoFit/>
          </a:bodyPr>
          <a:lstStyle/>
          <a:p>
            <a:r>
              <a:rPr lang="en-US" sz="6600" b="1" dirty="0">
                <a:solidFill>
                  <a:schemeClr val="bg1"/>
                </a:solidFill>
              </a:rPr>
              <a:t>R</a:t>
            </a:r>
          </a:p>
          <a:p>
            <a:r>
              <a:rPr lang="en-US" sz="6600" b="1" dirty="0">
                <a:solidFill>
                  <a:schemeClr val="bg1"/>
                </a:solidFill>
              </a:rPr>
              <a:t>E</a:t>
            </a:r>
          </a:p>
          <a:p>
            <a:r>
              <a:rPr lang="en-US" sz="6600" b="1" dirty="0">
                <a:solidFill>
                  <a:schemeClr val="bg1"/>
                </a:solidFill>
              </a:rPr>
              <a:t>F</a:t>
            </a:r>
          </a:p>
          <a:p>
            <a:r>
              <a:rPr lang="en-US" sz="6600" b="1" dirty="0">
                <a:solidFill>
                  <a:schemeClr val="bg1"/>
                </a:solidFill>
              </a:rPr>
              <a:t>E</a:t>
            </a:r>
          </a:p>
          <a:p>
            <a:r>
              <a:rPr lang="en-US" sz="6600" b="1" dirty="0">
                <a:solidFill>
                  <a:schemeClr val="bg1"/>
                </a:solidFill>
              </a:rPr>
              <a:t>R</a:t>
            </a:r>
          </a:p>
          <a:p>
            <a:r>
              <a:rPr lang="en-US" sz="6600" b="1" dirty="0">
                <a:solidFill>
                  <a:schemeClr val="bg1"/>
                </a:solidFill>
              </a:rPr>
              <a:t>E</a:t>
            </a:r>
          </a:p>
          <a:p>
            <a:r>
              <a:rPr lang="en-US" sz="6600" b="1" dirty="0">
                <a:solidFill>
                  <a:schemeClr val="bg1"/>
                </a:solidFill>
              </a:rPr>
              <a:t>N</a:t>
            </a:r>
          </a:p>
          <a:p>
            <a:r>
              <a:rPr lang="en-US" sz="6600" b="1" dirty="0">
                <a:solidFill>
                  <a:schemeClr val="bg1"/>
                </a:solidFill>
              </a:rPr>
              <a:t>C</a:t>
            </a:r>
          </a:p>
          <a:p>
            <a:r>
              <a:rPr lang="en-US" sz="6600" b="1" dirty="0">
                <a:solidFill>
                  <a:schemeClr val="bg1"/>
                </a:solidFill>
              </a:rPr>
              <a:t>E</a:t>
            </a:r>
          </a:p>
        </p:txBody>
      </p:sp>
      <p:pic>
        <p:nvPicPr>
          <p:cNvPr id="15364" name="Picture 4" descr="WHO Lists Zambia as At Risk of Ebola Outbreak — Open Zambia">
            <a:extLst>
              <a:ext uri="{FF2B5EF4-FFF2-40B4-BE49-F238E27FC236}">
                <a16:creationId xmlns:a16="http://schemas.microsoft.com/office/drawing/2014/main" id="{0CADCD17-6311-467A-9BDA-0BF560F02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6211" y="3339409"/>
            <a:ext cx="3875314" cy="3875314"/>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Google (@Google) / Twitter">
            <a:extLst>
              <a:ext uri="{FF2B5EF4-FFF2-40B4-BE49-F238E27FC236}">
                <a16:creationId xmlns:a16="http://schemas.microsoft.com/office/drawing/2014/main" id="{054A03B2-EBAC-4D15-A0DD-7CFEC2433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6966" y="731397"/>
            <a:ext cx="2453804" cy="2453804"/>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How Practo is ruining your health. - Healios Cosmoderma">
            <a:extLst>
              <a:ext uri="{FF2B5EF4-FFF2-40B4-BE49-F238E27FC236}">
                <a16:creationId xmlns:a16="http://schemas.microsoft.com/office/drawing/2014/main" id="{81CCFDAD-B03C-4889-9ABA-01AB3469E4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9942" y="922389"/>
            <a:ext cx="4267200" cy="2843904"/>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descr="The Quint - YouTube">
            <a:extLst>
              <a:ext uri="{FF2B5EF4-FFF2-40B4-BE49-F238E27FC236}">
                <a16:creationId xmlns:a16="http://schemas.microsoft.com/office/drawing/2014/main" id="{544D826D-4F82-4417-8596-B7EFEA685A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37970" y="7510417"/>
            <a:ext cx="2322286" cy="2322286"/>
          </a:xfrm>
          <a:prstGeom prst="rect">
            <a:avLst/>
          </a:prstGeom>
          <a:noFill/>
          <a:extLst>
            <a:ext uri="{909E8E84-426E-40DD-AFC4-6F175D3DCCD1}">
              <a14:hiddenFill xmlns:a14="http://schemas.microsoft.com/office/drawing/2010/main">
                <a:solidFill>
                  <a:srgbClr val="FFFFFF"/>
                </a:solidFill>
              </a14:hiddenFill>
            </a:ext>
          </a:extLst>
        </p:spPr>
      </p:pic>
      <p:pic>
        <p:nvPicPr>
          <p:cNvPr id="15374" name="Picture 14" descr="MediCircle - Home - Healthcare Agency Belfast - Northern Ireland">
            <a:extLst>
              <a:ext uri="{FF2B5EF4-FFF2-40B4-BE49-F238E27FC236}">
                <a16:creationId xmlns:a16="http://schemas.microsoft.com/office/drawing/2014/main" id="{3DEC9D26-92A3-4C97-AA65-36796AB8D4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9637" y="4832067"/>
            <a:ext cx="6154058" cy="3230880"/>
          </a:xfrm>
          <a:prstGeom prst="rect">
            <a:avLst/>
          </a:prstGeom>
          <a:noFill/>
          <a:extLst>
            <a:ext uri="{909E8E84-426E-40DD-AFC4-6F175D3DCCD1}">
              <a14:hiddenFill xmlns:a14="http://schemas.microsoft.com/office/drawing/2010/main">
                <a:solidFill>
                  <a:srgbClr val="FFFFFF"/>
                </a:solidFill>
              </a14:hiddenFill>
            </a:ext>
          </a:extLst>
        </p:spPr>
      </p:pic>
      <p:pic>
        <p:nvPicPr>
          <p:cNvPr id="15376" name="Picture 16" descr="Journey to the Cloud - Cegedim Healthcare Solutions | NI Healthcare">
            <a:extLst>
              <a:ext uri="{FF2B5EF4-FFF2-40B4-BE49-F238E27FC236}">
                <a16:creationId xmlns:a16="http://schemas.microsoft.com/office/drawing/2014/main" id="{87A8B3BC-3AED-4ED2-B665-30F913D554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9482" y="7864193"/>
            <a:ext cx="6817660" cy="203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14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4"/>
        <p:cNvGrpSpPr/>
        <p:nvPr/>
      </p:nvGrpSpPr>
      <p:grpSpPr>
        <a:xfrm>
          <a:off x="0" y="0"/>
          <a:ext cx="0" cy="0"/>
          <a:chOff x="0" y="0"/>
          <a:chExt cx="0" cy="0"/>
        </a:xfrm>
      </p:grpSpPr>
      <p:pic>
        <p:nvPicPr>
          <p:cNvPr id="155" name="Google Shape;155;p8"/>
          <p:cNvPicPr preferRelativeResize="0"/>
          <p:nvPr/>
        </p:nvPicPr>
        <p:blipFill rotWithShape="1">
          <a:blip r:embed="rId3">
            <a:alphaModFix/>
          </a:blip>
          <a:srcRect/>
          <a:stretch/>
        </p:blipFill>
        <p:spPr>
          <a:xfrm rot="-8447400">
            <a:off x="6195089" y="126778"/>
            <a:ext cx="14210641" cy="5538960"/>
          </a:xfrm>
          <a:prstGeom prst="rect">
            <a:avLst/>
          </a:prstGeom>
          <a:noFill/>
          <a:ln>
            <a:noFill/>
          </a:ln>
        </p:spPr>
      </p:pic>
      <p:sp>
        <p:nvSpPr>
          <p:cNvPr id="158" name="Google Shape;158;p8"/>
          <p:cNvSpPr txBox="1"/>
          <p:nvPr/>
        </p:nvSpPr>
        <p:spPr>
          <a:xfrm>
            <a:off x="416470" y="2737080"/>
            <a:ext cx="13380000" cy="315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900">
                <a:solidFill>
                  <a:srgbClr val="262626"/>
                </a:solidFill>
                <a:latin typeface="Arial"/>
                <a:ea typeface="Arial"/>
                <a:cs typeface="Arial"/>
                <a:sym typeface="Arial"/>
              </a:rPr>
              <a:t>THANK YOU</a:t>
            </a:r>
            <a:endParaRPr sz="19900">
              <a:solidFill>
                <a:srgbClr val="26262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E4FB-FD36-4CD0-B6DF-A7E7EA16F49F}"/>
              </a:ext>
            </a:extLst>
          </p:cNvPr>
          <p:cNvSpPr>
            <a:spLocks noGrp="1"/>
          </p:cNvSpPr>
          <p:nvPr>
            <p:ph type="title"/>
          </p:nvPr>
        </p:nvSpPr>
        <p:spPr>
          <a:xfrm>
            <a:off x="624474" y="1685784"/>
            <a:ext cx="16458840" cy="1717560"/>
          </a:xfrm>
        </p:spPr>
        <p:txBody>
          <a:bodyPr/>
          <a:lstStyle/>
          <a:p>
            <a:r>
              <a:rPr lang="en-US" sz="8000" b="1" dirty="0">
                <a:solidFill>
                  <a:schemeClr val="bg1"/>
                </a:solidFill>
                <a:latin typeface="Agency FB" panose="020B0503020202020204" pitchFamily="34" charset="0"/>
              </a:rPr>
              <a:t>Introduction</a:t>
            </a:r>
          </a:p>
        </p:txBody>
      </p:sp>
      <p:sp>
        <p:nvSpPr>
          <p:cNvPr id="3" name="Subtitle 2">
            <a:extLst>
              <a:ext uri="{FF2B5EF4-FFF2-40B4-BE49-F238E27FC236}">
                <a16:creationId xmlns:a16="http://schemas.microsoft.com/office/drawing/2014/main" id="{9D028C6B-B6C8-422D-B0D0-220794668232}"/>
              </a:ext>
            </a:extLst>
          </p:cNvPr>
          <p:cNvSpPr>
            <a:spLocks noGrp="1"/>
          </p:cNvSpPr>
          <p:nvPr>
            <p:ph type="subTitle" idx="1"/>
          </p:nvPr>
        </p:nvSpPr>
        <p:spPr>
          <a:xfrm>
            <a:off x="386916" y="3052811"/>
            <a:ext cx="8292628" cy="7105750"/>
          </a:xfrm>
        </p:spPr>
        <p:txBody>
          <a:bodyPr/>
          <a:lstStyle/>
          <a:p>
            <a:pPr marL="514350" indent="-285750" algn="just">
              <a:buFont typeface="Wingdings" panose="05000000000000000000" pitchFamily="2" charset="2"/>
              <a:buChar char="§"/>
            </a:pPr>
            <a:r>
              <a:rPr lang="en-US" sz="2800" dirty="0">
                <a:solidFill>
                  <a:schemeClr val="bg1"/>
                </a:solidFill>
              </a:rPr>
              <a:t>A web App where people can write micro-blogs &amp; request for blood. </a:t>
            </a:r>
          </a:p>
          <a:p>
            <a:pPr marL="514350" indent="-285750" algn="just">
              <a:buFont typeface="Wingdings" panose="05000000000000000000" pitchFamily="2" charset="2"/>
              <a:buChar char="§"/>
            </a:pPr>
            <a:endParaRPr lang="en-US" sz="2800" dirty="0">
              <a:solidFill>
                <a:schemeClr val="bg1"/>
              </a:solidFill>
            </a:endParaRPr>
          </a:p>
          <a:p>
            <a:pPr marL="514350" indent="-285750" algn="just">
              <a:buFont typeface="Wingdings" panose="05000000000000000000" pitchFamily="2" charset="2"/>
              <a:buChar char="§"/>
            </a:pPr>
            <a:r>
              <a:rPr lang="en-US" sz="2800" dirty="0">
                <a:solidFill>
                  <a:schemeClr val="bg1"/>
                </a:solidFill>
              </a:rPr>
              <a:t>Also Doners can promote their blood donations busting myths regarding blood donations</a:t>
            </a:r>
          </a:p>
          <a:p>
            <a:pPr marL="514350" indent="-285750" algn="just">
              <a:buFont typeface="Wingdings" panose="05000000000000000000" pitchFamily="2" charset="2"/>
              <a:buChar char="§"/>
            </a:pPr>
            <a:endParaRPr lang="en-US" sz="2800" dirty="0">
              <a:solidFill>
                <a:schemeClr val="bg1"/>
              </a:solidFill>
            </a:endParaRPr>
          </a:p>
          <a:p>
            <a:pPr marL="514350" indent="-285750" algn="just">
              <a:buFont typeface="Wingdings" panose="05000000000000000000" pitchFamily="2" charset="2"/>
              <a:buChar char="§"/>
            </a:pPr>
            <a:r>
              <a:rPr lang="en-US" sz="2800" dirty="0">
                <a:solidFill>
                  <a:schemeClr val="bg1"/>
                </a:solidFill>
              </a:rPr>
              <a:t>The platform focuses on developing a health centered community  &amp; promote blood donations in 18-35 age demographics</a:t>
            </a:r>
          </a:p>
        </p:txBody>
      </p:sp>
      <p:pic>
        <p:nvPicPr>
          <p:cNvPr id="4102" name="Picture 6" descr="blood donor save life banner poster. blood donation vector design. 4273517  Vector Art at Vecteezy">
            <a:extLst>
              <a:ext uri="{FF2B5EF4-FFF2-40B4-BE49-F238E27FC236}">
                <a16:creationId xmlns:a16="http://schemas.microsoft.com/office/drawing/2014/main" id="{D6EC6999-2160-4668-B349-3E22DDFD2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6735" y="0"/>
            <a:ext cx="9011265"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5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p:nvPr/>
        </p:nvSpPr>
        <p:spPr>
          <a:xfrm>
            <a:off x="1041579" y="670544"/>
            <a:ext cx="14910119" cy="276896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600" b="1" i="0" dirty="0">
                <a:solidFill>
                  <a:srgbClr val="222222"/>
                </a:solidFill>
                <a:effectLst/>
                <a:latin typeface="Arial" panose="020B0604020202020204" pitchFamily="34" charset="0"/>
              </a:rPr>
              <a:t>Motivation </a:t>
            </a:r>
            <a:r>
              <a:rPr lang="en-US" sz="9600" b="1" dirty="0">
                <a:solidFill>
                  <a:srgbClr val="222222"/>
                </a:solidFill>
                <a:latin typeface="Arial" panose="020B0604020202020204" pitchFamily="34" charset="0"/>
              </a:rPr>
              <a:t>O</a:t>
            </a:r>
            <a:r>
              <a:rPr lang="en-US" sz="9600" b="1" i="0" dirty="0">
                <a:solidFill>
                  <a:srgbClr val="222222"/>
                </a:solidFill>
                <a:effectLst/>
                <a:latin typeface="Arial" panose="020B0604020202020204" pitchFamily="34" charset="0"/>
              </a:rPr>
              <a:t>f The </a:t>
            </a:r>
          </a:p>
          <a:p>
            <a:pPr marL="0" marR="0" lvl="0" indent="0" algn="l" rtl="0">
              <a:lnSpc>
                <a:spcPct val="100000"/>
              </a:lnSpc>
              <a:spcBef>
                <a:spcPts val="0"/>
              </a:spcBef>
              <a:spcAft>
                <a:spcPts val="0"/>
              </a:spcAft>
              <a:buNone/>
            </a:pPr>
            <a:r>
              <a:rPr lang="en-US" sz="9600" b="1" i="0" dirty="0">
                <a:solidFill>
                  <a:srgbClr val="222222"/>
                </a:solidFill>
                <a:effectLst/>
                <a:latin typeface="Arial" panose="020B0604020202020204" pitchFamily="34" charset="0"/>
              </a:rPr>
              <a:t>Work</a:t>
            </a:r>
            <a:endParaRPr sz="8800" b="1" strike="noStrike" dirty="0">
              <a:solidFill>
                <a:srgbClr val="F6F6F6"/>
              </a:solidFill>
              <a:latin typeface="Arial Black"/>
              <a:ea typeface="Arial Black"/>
              <a:cs typeface="Arial Black"/>
              <a:sym typeface="Arial Black"/>
            </a:endParaRPr>
          </a:p>
        </p:txBody>
      </p:sp>
      <p:sp>
        <p:nvSpPr>
          <p:cNvPr id="83" name="Google Shape;83;p2"/>
          <p:cNvSpPr/>
          <p:nvPr/>
        </p:nvSpPr>
        <p:spPr>
          <a:xfrm>
            <a:off x="1028700" y="2582545"/>
            <a:ext cx="9404985" cy="4292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txBox="1"/>
          <p:nvPr/>
        </p:nvSpPr>
        <p:spPr>
          <a:xfrm>
            <a:off x="1028700" y="4162287"/>
            <a:ext cx="10209521" cy="6124713"/>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Font typeface="Wingdings" panose="05000000000000000000" pitchFamily="2" charset="2"/>
              <a:buChar char="Ø"/>
            </a:pPr>
            <a:r>
              <a:rPr lang="en-US" sz="2800" dirty="0">
                <a:solidFill>
                  <a:schemeClr val="tx1"/>
                </a:solidFill>
                <a:latin typeface="Microsoft YaHei UI" panose="020B0503020204020204" pitchFamily="34" charset="-122"/>
                <a:ea typeface="Microsoft YaHei UI" panose="020B0503020204020204" pitchFamily="34" charset="-122"/>
              </a:rPr>
              <a:t>Most of us have lost someone near and dear to us in this pandemic and being a student we always asked from ourselves what can we do from our side to save lives of people who are dying untimely deaths.</a:t>
            </a:r>
          </a:p>
          <a:p>
            <a:pPr marL="457200" marR="0" lvl="0" indent="-457200" algn="just" rtl="0">
              <a:spcBef>
                <a:spcPts val="0"/>
              </a:spcBef>
              <a:spcAft>
                <a:spcPts val="0"/>
              </a:spcAft>
              <a:buFont typeface="Wingdings" panose="05000000000000000000" pitchFamily="2" charset="2"/>
              <a:buChar char="Ø"/>
            </a:pPr>
            <a:endParaRPr lang="en-US" sz="2800" dirty="0">
              <a:solidFill>
                <a:schemeClr val="tx1"/>
              </a:solidFill>
              <a:latin typeface="Microsoft YaHei UI" panose="020B0503020204020204" pitchFamily="34" charset="-122"/>
              <a:ea typeface="Microsoft YaHei UI" panose="020B0503020204020204" pitchFamily="34" charset="-122"/>
            </a:endParaRPr>
          </a:p>
          <a:p>
            <a:pPr marL="457200" indent="-457200" algn="just">
              <a:buFont typeface="Wingdings" panose="05000000000000000000" pitchFamily="2" charset="2"/>
              <a:buChar char="Ø"/>
            </a:pPr>
            <a:r>
              <a:rPr lang="en-US" sz="2800" dirty="0">
                <a:solidFill>
                  <a:schemeClr val="tx1"/>
                </a:solidFill>
                <a:latin typeface="Microsoft YaHei UI" panose="020B0503020204020204" pitchFamily="34" charset="-122"/>
                <a:ea typeface="Microsoft YaHei UI" panose="020B0503020204020204" pitchFamily="34" charset="-122"/>
              </a:rPr>
              <a:t>Meantime, we researched and came across a fact that e</a:t>
            </a:r>
            <a:r>
              <a:rPr lang="en-US" sz="2800" dirty="0">
                <a:solidFill>
                  <a:schemeClr val="tx1"/>
                </a:solidFill>
                <a:effectLst/>
                <a:latin typeface="Microsoft YaHei UI" panose="020B0503020204020204" pitchFamily="34" charset="-122"/>
                <a:ea typeface="Microsoft YaHei UI" panose="020B0503020204020204" pitchFamily="34" charset="-122"/>
              </a:rPr>
              <a:t>very day 12,000 people in India die due to the sheer lack of donated blood. Hence we decided that no one in our country should die from lack of blood. </a:t>
            </a:r>
          </a:p>
          <a:p>
            <a:pPr marL="457200" marR="0" lvl="0" indent="-457200" algn="just" rtl="0">
              <a:spcBef>
                <a:spcPts val="0"/>
              </a:spcBef>
              <a:spcAft>
                <a:spcPts val="0"/>
              </a:spcAft>
              <a:buFont typeface="Wingdings" panose="05000000000000000000" pitchFamily="2" charset="2"/>
              <a:buChar char="Ø"/>
            </a:pPr>
            <a:endParaRPr lang="en-IN" sz="2800" dirty="0">
              <a:solidFill>
                <a:schemeClr val="tx1"/>
              </a:solidFill>
              <a:latin typeface="Microsoft YaHei UI" panose="020B0503020204020204" pitchFamily="34" charset="-122"/>
              <a:ea typeface="Microsoft YaHei UI" panose="020B0503020204020204" pitchFamily="34" charset="-122"/>
              <a:sym typeface="Arial"/>
            </a:endParaRPr>
          </a:p>
          <a:p>
            <a:pPr marL="457200" marR="0" lvl="0" indent="-457200" algn="just" rtl="0">
              <a:spcBef>
                <a:spcPts val="0"/>
              </a:spcBef>
              <a:spcAft>
                <a:spcPts val="0"/>
              </a:spcAft>
              <a:buFont typeface="Wingdings" panose="05000000000000000000" pitchFamily="2" charset="2"/>
              <a:buChar char="Ø"/>
            </a:pPr>
            <a:r>
              <a:rPr lang="en-IN" sz="2800" dirty="0">
                <a:solidFill>
                  <a:schemeClr val="tx1"/>
                </a:solidFill>
                <a:latin typeface="Microsoft YaHei UI" panose="020B0503020204020204" pitchFamily="34" charset="-122"/>
                <a:ea typeface="Microsoft YaHei UI" panose="020B0503020204020204" pitchFamily="34" charset="-122"/>
                <a:sym typeface="Arial"/>
              </a:rPr>
              <a:t>There is no denying that the blood is available at blood banks but there is vast shortage of Reliable Blood donors in the society.</a:t>
            </a:r>
          </a:p>
          <a:p>
            <a:pPr marR="0" lvl="0" algn="just" rtl="0">
              <a:spcBef>
                <a:spcPts val="0"/>
              </a:spcBef>
              <a:spcAft>
                <a:spcPts val="0"/>
              </a:spcAft>
            </a:pPr>
            <a:endParaRPr lang="en-IN" sz="2800" b="1" i="1" dirty="0">
              <a:solidFill>
                <a:schemeClr val="lt1"/>
              </a:solidFill>
              <a:latin typeface="Arial"/>
              <a:ea typeface="Arial"/>
              <a:cs typeface="Arial"/>
              <a:sym typeface="Arial"/>
            </a:endParaRPr>
          </a:p>
        </p:txBody>
      </p:sp>
      <p:pic>
        <p:nvPicPr>
          <p:cNvPr id="6156" name="Picture 12" descr="Blood Donation Blood Transfusion - Blood Transfusion Clip Art , Free  Transparent Clipart - ClipartKey">
            <a:extLst>
              <a:ext uri="{FF2B5EF4-FFF2-40B4-BE49-F238E27FC236}">
                <a16:creationId xmlns:a16="http://schemas.microsoft.com/office/drawing/2014/main" id="{EAB625E6-4223-4FC9-9644-F0294F0C9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8537" y="0"/>
            <a:ext cx="5859463" cy="1028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1"/>
        <p:cNvGrpSpPr/>
        <p:nvPr/>
      </p:nvGrpSpPr>
      <p:grpSpPr>
        <a:xfrm>
          <a:off x="0" y="0"/>
          <a:ext cx="0" cy="0"/>
          <a:chOff x="0" y="0"/>
          <a:chExt cx="0" cy="0"/>
        </a:xfrm>
      </p:grpSpPr>
      <p:pic>
        <p:nvPicPr>
          <p:cNvPr id="2100" name="Picture 52" descr="Black Red Gradient Images – Browse 145,126 Stock Photos, Vectors, and Video  | Adobe Stock">
            <a:extLst>
              <a:ext uri="{FF2B5EF4-FFF2-40B4-BE49-F238E27FC236}">
                <a16:creationId xmlns:a16="http://schemas.microsoft.com/office/drawing/2014/main" id="{E58ED0B1-292D-4D4C-9DF9-9840FF8A5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9" y="-8305"/>
            <a:ext cx="13692958" cy="10287000"/>
          </a:xfrm>
          <a:prstGeom prst="rect">
            <a:avLst/>
          </a:prstGeom>
          <a:noFill/>
          <a:extLst>
            <a:ext uri="{909E8E84-426E-40DD-AFC4-6F175D3DCCD1}">
              <a14:hiddenFill xmlns:a14="http://schemas.microsoft.com/office/drawing/2010/main">
                <a:solidFill>
                  <a:srgbClr val="FFFFFF"/>
                </a:solidFill>
              </a14:hiddenFill>
            </a:ext>
          </a:extLst>
        </p:spPr>
      </p:pic>
      <p:sp>
        <p:nvSpPr>
          <p:cNvPr id="82" name="Google Shape;82;p2"/>
          <p:cNvSpPr/>
          <p:nvPr/>
        </p:nvSpPr>
        <p:spPr>
          <a:xfrm>
            <a:off x="231497" y="1112305"/>
            <a:ext cx="14479766" cy="1261844"/>
          </a:xfrm>
          <a:prstGeom prst="rect">
            <a:avLst/>
          </a:prstGeom>
          <a:noFill/>
          <a:ln>
            <a:noFill/>
          </a:ln>
          <a:effectLst>
            <a:outerShdw blurRad="50800" dist="38100" dir="5400000" algn="t" rotWithShape="0">
              <a:schemeClr val="tx1">
                <a:alpha val="40000"/>
              </a:schemeClr>
            </a:outerShdw>
          </a:effectLst>
        </p:spPr>
        <p:txBody>
          <a:bodyPr spcFirstLastPara="1" wrap="square" lIns="0" tIns="0" rIns="0" bIns="0" anchor="t" anchorCtr="0">
            <a:noAutofit/>
          </a:bodyPr>
          <a:lstStyle/>
          <a:p>
            <a:pPr marL="0" marR="0" lvl="0" indent="0" rtl="0">
              <a:lnSpc>
                <a:spcPct val="100000"/>
              </a:lnSpc>
              <a:spcBef>
                <a:spcPts val="0"/>
              </a:spcBef>
              <a:spcAft>
                <a:spcPts val="0"/>
              </a:spcAft>
              <a:buNone/>
            </a:pPr>
            <a:r>
              <a:rPr lang="en-US" sz="5400" b="1" i="0" dirty="0">
                <a:solidFill>
                  <a:srgbClr val="FF0000"/>
                </a:solidFill>
                <a:effectLst/>
                <a:latin typeface="+mn-lt"/>
                <a:cs typeface="Times New Roman" panose="02020603050405020304" pitchFamily="18" charset="0"/>
              </a:rPr>
              <a:t>State-Of-The-Art</a:t>
            </a:r>
            <a:r>
              <a:rPr lang="en-US" sz="5400" b="1" dirty="0">
                <a:solidFill>
                  <a:srgbClr val="FF0000"/>
                </a:solidFill>
                <a:latin typeface="+mn-lt"/>
                <a:cs typeface="Times New Roman" panose="02020603050405020304" pitchFamily="18" charset="0"/>
              </a:rPr>
              <a:t> </a:t>
            </a:r>
          </a:p>
          <a:p>
            <a:pPr marL="0" marR="0" lvl="0" indent="0" rtl="0">
              <a:lnSpc>
                <a:spcPct val="100000"/>
              </a:lnSpc>
              <a:spcBef>
                <a:spcPts val="0"/>
              </a:spcBef>
              <a:spcAft>
                <a:spcPts val="0"/>
              </a:spcAft>
              <a:buNone/>
            </a:pPr>
            <a:r>
              <a:rPr lang="en-US" sz="5400" b="1" i="0" dirty="0">
                <a:solidFill>
                  <a:srgbClr val="FF0000"/>
                </a:solidFill>
                <a:effectLst/>
                <a:latin typeface="+mn-lt"/>
                <a:cs typeface="Times New Roman" panose="02020603050405020304" pitchFamily="18" charset="0"/>
              </a:rPr>
              <a:t>Techniques / Works</a:t>
            </a:r>
            <a:endParaRPr sz="5400" b="1" strike="noStrike" dirty="0">
              <a:solidFill>
                <a:srgbClr val="FF0000"/>
              </a:solidFill>
              <a:latin typeface="+mn-lt"/>
              <a:ea typeface="Arial Black"/>
              <a:cs typeface="Times New Roman" panose="02020603050405020304" pitchFamily="18" charset="0"/>
              <a:sym typeface="Arial Black"/>
            </a:endParaRPr>
          </a:p>
        </p:txBody>
      </p:sp>
      <p:sp>
        <p:nvSpPr>
          <p:cNvPr id="83" name="Google Shape;83;p2"/>
          <p:cNvSpPr/>
          <p:nvPr/>
        </p:nvSpPr>
        <p:spPr>
          <a:xfrm>
            <a:off x="357658" y="4769928"/>
            <a:ext cx="6594892" cy="1020224"/>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5400" b="1" dirty="0">
                <a:solidFill>
                  <a:schemeClr val="bg1"/>
                </a:solidFill>
                <a:latin typeface="Bahnschrift Condensed" panose="020B0502040204020203" pitchFamily="34" charset="0"/>
                <a:ea typeface="Microsoft YaHei UI" panose="020B0503020204020204" pitchFamily="34" charset="-122"/>
                <a:cs typeface="Times New Roman" panose="02020603050405020304" pitchFamily="18" charset="0"/>
              </a:rPr>
              <a:t>Technologies Used</a:t>
            </a:r>
            <a:endParaRPr sz="5400" dirty="0">
              <a:solidFill>
                <a:schemeClr val="bg1"/>
              </a:solidFill>
              <a:latin typeface="Bahnschrift Condensed" panose="020B0502040204020203" pitchFamily="34" charset="0"/>
              <a:cs typeface="Times New Roman" panose="02020603050405020304" pitchFamily="18" charset="0"/>
            </a:endParaRPr>
          </a:p>
        </p:txBody>
      </p:sp>
      <p:sp>
        <p:nvSpPr>
          <p:cNvPr id="86" name="Google Shape;86;p2"/>
          <p:cNvSpPr txBox="1"/>
          <p:nvPr/>
        </p:nvSpPr>
        <p:spPr>
          <a:xfrm>
            <a:off x="364773" y="5594679"/>
            <a:ext cx="7766690" cy="1815841"/>
          </a:xfrm>
          <a:prstGeom prst="rect">
            <a:avLst/>
          </a:prstGeom>
          <a:noFill/>
          <a:ln>
            <a:noFill/>
          </a:ln>
        </p:spPr>
        <p:txBody>
          <a:bodyPr spcFirstLastPara="1" wrap="square" lIns="91425" tIns="45700" rIns="91425" bIns="45700" anchor="t" anchorCtr="0">
            <a:spAutoFit/>
          </a:bodyPr>
          <a:lstStyle/>
          <a:p>
            <a:pPr lvl="2"/>
            <a:r>
              <a:rPr lang="en-US" sz="280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sym typeface="Arial"/>
              </a:rPr>
              <a:t>Hosting : Firebase</a:t>
            </a:r>
          </a:p>
          <a:p>
            <a:pPr marR="0" lvl="0" rtl="0">
              <a:spcBef>
                <a:spcPts val="0"/>
              </a:spcBef>
              <a:spcAft>
                <a:spcPts val="0"/>
              </a:spcAft>
            </a:pPr>
            <a:r>
              <a:rPr lang="en-US" sz="280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API : NodeJS, AxiosJs</a:t>
            </a:r>
          </a:p>
          <a:p>
            <a:pPr marR="0" lvl="0" rtl="0">
              <a:spcBef>
                <a:spcPts val="0"/>
              </a:spcBef>
              <a:spcAft>
                <a:spcPts val="0"/>
              </a:spcAft>
            </a:pPr>
            <a:r>
              <a:rPr lang="en-US" sz="280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sym typeface="Arial"/>
              </a:rPr>
              <a:t>Backend : Firebase DB</a:t>
            </a:r>
            <a:endParaRPr lang="en-US" sz="280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endParaRPr>
          </a:p>
          <a:p>
            <a:pPr marR="0" lvl="0" rtl="0">
              <a:spcBef>
                <a:spcPts val="0"/>
              </a:spcBef>
              <a:spcAft>
                <a:spcPts val="0"/>
              </a:spcAft>
            </a:pPr>
            <a:r>
              <a:rPr lang="en-US" sz="280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sym typeface="Arial"/>
              </a:rPr>
              <a:t>Frontend : ReactJs, Bootstrap, CSS3, HTML5</a:t>
            </a:r>
          </a:p>
        </p:txBody>
      </p:sp>
      <p:pic>
        <p:nvPicPr>
          <p:cNvPr id="2052" name="Picture 4" descr="upload.wikimedia.org/wikipedia/commons/thumb/d/...">
            <a:extLst>
              <a:ext uri="{FF2B5EF4-FFF2-40B4-BE49-F238E27FC236}">
                <a16:creationId xmlns:a16="http://schemas.microsoft.com/office/drawing/2014/main" id="{56ECC363-2CD9-4324-AC79-49E627731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8034" y="6227444"/>
            <a:ext cx="3808320" cy="2329622"/>
          </a:xfrm>
          <a:prstGeom prst="rect">
            <a:avLst/>
          </a:prstGeom>
          <a:noFill/>
          <a:effectLst>
            <a:outerShdw blurRad="50800" dist="50800" dir="11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pic>
      <p:sp>
        <p:nvSpPr>
          <p:cNvPr id="3" name="AutoShape 6" descr="How to Make PATCH Requests with Axios">
            <a:extLst>
              <a:ext uri="{FF2B5EF4-FFF2-40B4-BE49-F238E27FC236}">
                <a16:creationId xmlns:a16="http://schemas.microsoft.com/office/drawing/2014/main" id="{5D7B98A3-90F5-4A7F-8D98-43B3429CAA57}"/>
              </a:ext>
            </a:extLst>
          </p:cNvPr>
          <p:cNvSpPr>
            <a:spLocks noChangeAspect="1" noChangeArrowheads="1"/>
          </p:cNvSpPr>
          <p:nvPr/>
        </p:nvSpPr>
        <p:spPr bwMode="auto">
          <a:xfrm>
            <a:off x="881067" y="53329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How to Make PATCH Requests with Axios">
            <a:extLst>
              <a:ext uri="{FF2B5EF4-FFF2-40B4-BE49-F238E27FC236}">
                <a16:creationId xmlns:a16="http://schemas.microsoft.com/office/drawing/2014/main" id="{4E816016-061B-42FE-A90E-DD068FA62E01}"/>
              </a:ext>
            </a:extLst>
          </p:cNvPr>
          <p:cNvSpPr>
            <a:spLocks noChangeAspect="1" noChangeArrowheads="1"/>
          </p:cNvSpPr>
          <p:nvPr/>
        </p:nvSpPr>
        <p:spPr bwMode="auto">
          <a:xfrm>
            <a:off x="1033467" y="54853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4" name="Picture 16" descr="Axios announces new EIC and executive editor - Talking Biz News">
            <a:extLst>
              <a:ext uri="{FF2B5EF4-FFF2-40B4-BE49-F238E27FC236}">
                <a16:creationId xmlns:a16="http://schemas.microsoft.com/office/drawing/2014/main" id="{6F5441BB-0106-4F69-8B08-5647257476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24534" y="2462662"/>
            <a:ext cx="2875320" cy="1982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66" name="Picture 18" descr="React (JavaScript library) - Wikipedia">
            <a:extLst>
              <a:ext uri="{FF2B5EF4-FFF2-40B4-BE49-F238E27FC236}">
                <a16:creationId xmlns:a16="http://schemas.microsoft.com/office/drawing/2014/main" id="{F3ED8FAA-93F9-43E0-AF52-75A9E61085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97908" y="1122733"/>
            <a:ext cx="1728571" cy="1502416"/>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86" name="Picture 38" descr="Views Bootstrap | Drupal.org">
            <a:extLst>
              <a:ext uri="{FF2B5EF4-FFF2-40B4-BE49-F238E27FC236}">
                <a16:creationId xmlns:a16="http://schemas.microsoft.com/office/drawing/2014/main" id="{F4A1EDA0-BE9B-42CF-9E0D-4F9416730A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16661" y="4473160"/>
            <a:ext cx="1788922" cy="1502415"/>
          </a:xfrm>
          <a:prstGeom prst="rect">
            <a:avLst/>
          </a:prstGeom>
          <a:noFill/>
          <a:effectLst>
            <a:outerShdw blurRad="50800" dist="50800" dir="11580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pic>
        <p:nvPicPr>
          <p:cNvPr id="2088" name="Picture 40" descr="CSS3 Logo PNG Transparent &amp;amp;amp; SVG Vector - Freebie Supply">
            <a:extLst>
              <a:ext uri="{FF2B5EF4-FFF2-40B4-BE49-F238E27FC236}">
                <a16:creationId xmlns:a16="http://schemas.microsoft.com/office/drawing/2014/main" id="{A75C26B5-7D2E-489B-B283-AE4EF0D69D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24025" y="4474582"/>
            <a:ext cx="1502415" cy="1502415"/>
          </a:xfrm>
          <a:prstGeom prst="rect">
            <a:avLst/>
          </a:prstGeom>
          <a:noFill/>
          <a:effectLst>
            <a:outerShdw blurRad="50800" dist="50800" dir="11460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pic>
        <p:nvPicPr>
          <p:cNvPr id="2090" name="Picture 42" descr="HTML 5 Fundamentals - KCETB PD Portal">
            <a:extLst>
              <a:ext uri="{FF2B5EF4-FFF2-40B4-BE49-F238E27FC236}">
                <a16:creationId xmlns:a16="http://schemas.microsoft.com/office/drawing/2014/main" id="{10E6D999-367A-4828-A8D4-328C6C6FEC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82000" y="8697458"/>
            <a:ext cx="1384354" cy="13243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2" name="Picture 2" descr="Firebase Realtime Database | Store and sync data in real time">
            <a:extLst>
              <a:ext uri="{FF2B5EF4-FFF2-40B4-BE49-F238E27FC236}">
                <a16:creationId xmlns:a16="http://schemas.microsoft.com/office/drawing/2014/main" id="{E789FC3D-DA5B-416E-9EEA-528794F8370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54146" y="8730717"/>
            <a:ext cx="2466666" cy="1233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40" name="Google Shape;86;p2">
            <a:extLst>
              <a:ext uri="{FF2B5EF4-FFF2-40B4-BE49-F238E27FC236}">
                <a16:creationId xmlns:a16="http://schemas.microsoft.com/office/drawing/2014/main" id="{0781E241-25C9-4273-855A-B7C9BD60CC39}"/>
              </a:ext>
            </a:extLst>
          </p:cNvPr>
          <p:cNvSpPr txBox="1"/>
          <p:nvPr/>
        </p:nvSpPr>
        <p:spPr>
          <a:xfrm>
            <a:off x="357658" y="9037418"/>
            <a:ext cx="7260454" cy="523180"/>
          </a:xfrm>
          <a:prstGeom prst="rect">
            <a:avLst/>
          </a:prstGeom>
          <a:noFill/>
          <a:ln>
            <a:noFill/>
          </a:ln>
        </p:spPr>
        <p:txBody>
          <a:bodyPr spcFirstLastPara="1" wrap="square" lIns="91425" tIns="45700" rIns="91425" bIns="45700" anchor="t" anchorCtr="0">
            <a:spAutoFit/>
          </a:bodyPr>
          <a:lstStyle/>
          <a:p>
            <a:pPr marR="0" lvl="0" rtl="0">
              <a:spcBef>
                <a:spcPts val="0"/>
              </a:spcBef>
              <a:spcAft>
                <a:spcPts val="0"/>
              </a:spcAft>
            </a:pPr>
            <a:r>
              <a:rPr lang="en-US" sz="2800" dirty="0">
                <a:solidFill>
                  <a:srgbClr val="FF0000"/>
                </a:solidFill>
                <a:latin typeface="Times New Roman" panose="02020603050405020304" pitchFamily="18" charset="0"/>
                <a:cs typeface="Times New Roman" panose="02020603050405020304" pitchFamily="18" charset="0"/>
                <a:sym typeface="Arial"/>
              </a:rPr>
              <a:t>Waterfall Method</a:t>
            </a:r>
            <a:endParaRPr sz="2800" dirty="0">
              <a:solidFill>
                <a:srgbClr val="FF0000"/>
              </a:solidFill>
              <a:latin typeface="Times New Roman" panose="02020603050405020304" pitchFamily="18" charset="0"/>
              <a:cs typeface="Times New Roman" panose="02020603050405020304" pitchFamily="18" charset="0"/>
              <a:sym typeface="Arial"/>
            </a:endParaRPr>
          </a:p>
        </p:txBody>
      </p:sp>
      <p:sp>
        <p:nvSpPr>
          <p:cNvPr id="42" name="TextBox 41">
            <a:extLst>
              <a:ext uri="{FF2B5EF4-FFF2-40B4-BE49-F238E27FC236}">
                <a16:creationId xmlns:a16="http://schemas.microsoft.com/office/drawing/2014/main" id="{3A2D6E30-A0C6-449C-908D-27F2718DF0E7}"/>
              </a:ext>
            </a:extLst>
          </p:cNvPr>
          <p:cNvSpPr txBox="1"/>
          <p:nvPr/>
        </p:nvSpPr>
        <p:spPr>
          <a:xfrm>
            <a:off x="296459" y="8251365"/>
            <a:ext cx="9209314" cy="923330"/>
          </a:xfrm>
          <a:prstGeom prst="rect">
            <a:avLst/>
          </a:prstGeom>
          <a:noFill/>
        </p:spPr>
        <p:txBody>
          <a:bodyPr wrap="square">
            <a:spAutoFit/>
          </a:bodyPr>
          <a:lstStyle/>
          <a:p>
            <a:r>
              <a:rPr lang="en-US" sz="5400" b="1" dirty="0">
                <a:solidFill>
                  <a:schemeClr val="bg1"/>
                </a:solidFill>
                <a:latin typeface="Bahnschrift Condensed" panose="020B0502040204020203" pitchFamily="34" charset="0"/>
                <a:cs typeface="Times New Roman" panose="02020603050405020304" pitchFamily="18" charset="0"/>
              </a:rPr>
              <a:t>Software Development Technique</a:t>
            </a:r>
            <a:endParaRPr lang="en-US" sz="5400" dirty="0">
              <a:solidFill>
                <a:schemeClr val="bg1"/>
              </a:solidFill>
            </a:endParaRPr>
          </a:p>
        </p:txBody>
      </p:sp>
    </p:spTree>
    <p:extLst>
      <p:ext uri="{BB962C8B-B14F-4D97-AF65-F5344CB8AC3E}">
        <p14:creationId xmlns:p14="http://schemas.microsoft.com/office/powerpoint/2010/main" val="3103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pic>
        <p:nvPicPr>
          <p:cNvPr id="14" name="Picture 52" descr="Black Red Gradient Images – Browse 145,126 Stock Photos, Vectors, and Video  | Adobe Stock">
            <a:extLst>
              <a:ext uri="{FF2B5EF4-FFF2-40B4-BE49-F238E27FC236}">
                <a16:creationId xmlns:a16="http://schemas.microsoft.com/office/drawing/2014/main" id="{11394FCA-0FF5-44BE-A441-9D9C77FF1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9" y="0"/>
            <a:ext cx="13692958" cy="10287000"/>
          </a:xfrm>
          <a:prstGeom prst="rect">
            <a:avLst/>
          </a:prstGeom>
          <a:noFill/>
          <a:extLst>
            <a:ext uri="{909E8E84-426E-40DD-AFC4-6F175D3DCCD1}">
              <a14:hiddenFill xmlns:a14="http://schemas.microsoft.com/office/drawing/2010/main">
                <a:solidFill>
                  <a:srgbClr val="FFFFFF"/>
                </a:solidFill>
              </a14:hiddenFill>
            </a:ext>
          </a:extLst>
        </p:spPr>
      </p:pic>
      <p:sp>
        <p:nvSpPr>
          <p:cNvPr id="140" name="Google Shape;140;p7"/>
          <p:cNvSpPr/>
          <p:nvPr/>
        </p:nvSpPr>
        <p:spPr>
          <a:xfrm>
            <a:off x="1678475" y="8744075"/>
            <a:ext cx="8010600" cy="13053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IN" sz="3200" b="0" strike="noStrike" dirty="0">
                <a:solidFill>
                  <a:schemeClr val="accent6">
                    <a:lumMod val="60000"/>
                    <a:lumOff val="40000"/>
                  </a:schemeClr>
                </a:solidFill>
                <a:latin typeface="Arial"/>
                <a:ea typeface="Arial"/>
                <a:cs typeface="Arial"/>
                <a:sym typeface="Arial"/>
              </a:rPr>
              <a:t>HTML5 , CSS3 &amp; JavaScript</a:t>
            </a:r>
            <a:endParaRPr sz="3200" b="0" strike="noStrike" dirty="0">
              <a:solidFill>
                <a:schemeClr val="accent6">
                  <a:lumMod val="60000"/>
                  <a:lumOff val="40000"/>
                </a:schemeClr>
              </a:solidFill>
              <a:latin typeface="Arial"/>
              <a:ea typeface="Arial"/>
              <a:cs typeface="Arial"/>
              <a:sym typeface="Arial"/>
            </a:endParaRPr>
          </a:p>
          <a:p>
            <a:pPr marL="0" marR="0" lvl="0" indent="0" algn="l" rtl="0">
              <a:lnSpc>
                <a:spcPct val="90000"/>
              </a:lnSpc>
              <a:spcBef>
                <a:spcPts val="0"/>
              </a:spcBef>
              <a:spcAft>
                <a:spcPts val="0"/>
              </a:spcAft>
              <a:buNone/>
            </a:pPr>
            <a:r>
              <a:rPr lang="en-IN" sz="2800" b="0" strike="noStrike" dirty="0">
                <a:solidFill>
                  <a:schemeClr val="bg1"/>
                </a:solidFill>
                <a:latin typeface="Arial"/>
                <a:ea typeface="Arial"/>
                <a:cs typeface="Arial"/>
                <a:sym typeface="Arial"/>
              </a:rPr>
              <a:t>The building blocks for every web-app</a:t>
            </a:r>
            <a:endParaRPr sz="2800" b="0" strike="noStrike" dirty="0">
              <a:solidFill>
                <a:schemeClr val="bg1"/>
              </a:solidFill>
              <a:latin typeface="Arial"/>
              <a:ea typeface="Arial"/>
              <a:cs typeface="Arial"/>
              <a:sym typeface="Arial"/>
            </a:endParaRPr>
          </a:p>
        </p:txBody>
      </p:sp>
      <p:sp>
        <p:nvSpPr>
          <p:cNvPr id="141" name="Google Shape;141;p7"/>
          <p:cNvSpPr/>
          <p:nvPr/>
        </p:nvSpPr>
        <p:spPr>
          <a:xfrm>
            <a:off x="933805" y="2823802"/>
            <a:ext cx="649500" cy="744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5600" b="1" strike="noStrike" dirty="0">
                <a:solidFill>
                  <a:schemeClr val="bg1"/>
                </a:solidFill>
                <a:latin typeface="Arial"/>
                <a:ea typeface="Arial"/>
                <a:cs typeface="Arial"/>
                <a:sym typeface="Arial"/>
              </a:rPr>
              <a:t>1.</a:t>
            </a:r>
            <a:endParaRPr sz="5600" b="1" strike="noStrike" dirty="0">
              <a:solidFill>
                <a:schemeClr val="bg1"/>
              </a:solidFill>
              <a:latin typeface="Arial"/>
              <a:ea typeface="Arial"/>
              <a:cs typeface="Arial"/>
              <a:sym typeface="Arial"/>
            </a:endParaRPr>
          </a:p>
        </p:txBody>
      </p:sp>
      <p:sp>
        <p:nvSpPr>
          <p:cNvPr id="142" name="Google Shape;142;p7"/>
          <p:cNvSpPr/>
          <p:nvPr/>
        </p:nvSpPr>
        <p:spPr>
          <a:xfrm>
            <a:off x="933800" y="4460615"/>
            <a:ext cx="649500" cy="936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5600" b="1" strike="noStrike" dirty="0">
                <a:solidFill>
                  <a:schemeClr val="bg1"/>
                </a:solidFill>
                <a:latin typeface="Arial"/>
                <a:ea typeface="Arial"/>
                <a:cs typeface="Arial"/>
                <a:sym typeface="Arial"/>
              </a:rPr>
              <a:t>2.</a:t>
            </a:r>
            <a:endParaRPr sz="5600" b="1" strike="noStrike" dirty="0">
              <a:solidFill>
                <a:schemeClr val="bg1"/>
              </a:solidFill>
              <a:latin typeface="Arial"/>
              <a:ea typeface="Arial"/>
              <a:cs typeface="Arial"/>
              <a:sym typeface="Arial"/>
            </a:endParaRPr>
          </a:p>
        </p:txBody>
      </p:sp>
      <p:sp>
        <p:nvSpPr>
          <p:cNvPr id="143" name="Google Shape;143;p7"/>
          <p:cNvSpPr/>
          <p:nvPr/>
        </p:nvSpPr>
        <p:spPr>
          <a:xfrm>
            <a:off x="933805" y="6826277"/>
            <a:ext cx="649500" cy="744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5600" b="1" strike="noStrike" dirty="0">
                <a:solidFill>
                  <a:schemeClr val="bg1"/>
                </a:solidFill>
                <a:latin typeface="Arial"/>
                <a:ea typeface="Arial"/>
                <a:cs typeface="Arial"/>
                <a:sym typeface="Arial"/>
              </a:rPr>
              <a:t>3.</a:t>
            </a:r>
            <a:endParaRPr sz="5600" b="1" strike="noStrike" dirty="0">
              <a:solidFill>
                <a:schemeClr val="bg1"/>
              </a:solidFill>
              <a:latin typeface="Arial"/>
              <a:ea typeface="Arial"/>
              <a:cs typeface="Arial"/>
              <a:sym typeface="Arial"/>
            </a:endParaRPr>
          </a:p>
        </p:txBody>
      </p:sp>
      <p:sp>
        <p:nvSpPr>
          <p:cNvPr id="144" name="Google Shape;144;p7"/>
          <p:cNvSpPr/>
          <p:nvPr/>
        </p:nvSpPr>
        <p:spPr>
          <a:xfrm>
            <a:off x="435050" y="379673"/>
            <a:ext cx="12767100" cy="1085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13800" b="1" strike="noStrike" dirty="0">
                <a:solidFill>
                  <a:srgbClr val="FF0000"/>
                </a:solidFill>
                <a:latin typeface="Arial"/>
                <a:ea typeface="Arial"/>
                <a:cs typeface="Arial"/>
                <a:sym typeface="Arial"/>
              </a:rPr>
              <a:t> TECH STACK</a:t>
            </a:r>
            <a:endParaRPr sz="13800" b="1" strike="noStrike" dirty="0">
              <a:solidFill>
                <a:srgbClr val="FF0000"/>
              </a:solidFill>
              <a:latin typeface="Arial"/>
              <a:ea typeface="Arial"/>
              <a:cs typeface="Arial"/>
              <a:sym typeface="Arial"/>
            </a:endParaRPr>
          </a:p>
        </p:txBody>
      </p:sp>
      <p:sp>
        <p:nvSpPr>
          <p:cNvPr id="145" name="Google Shape;145;p7"/>
          <p:cNvSpPr txBox="1"/>
          <p:nvPr/>
        </p:nvSpPr>
        <p:spPr>
          <a:xfrm>
            <a:off x="1678480" y="2621715"/>
            <a:ext cx="8381400" cy="1538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800" dirty="0">
                <a:solidFill>
                  <a:srgbClr val="262626"/>
                </a:solidFill>
                <a:latin typeface="Arial"/>
                <a:ea typeface="Arial"/>
                <a:cs typeface="Arial"/>
                <a:sym typeface="Arial"/>
              </a:rPr>
              <a:t> </a:t>
            </a:r>
            <a:r>
              <a:rPr lang="en-IN" sz="6600" dirty="0">
                <a:solidFill>
                  <a:srgbClr val="00B0F0"/>
                </a:solidFill>
                <a:latin typeface="Arial"/>
                <a:ea typeface="Arial"/>
                <a:cs typeface="Arial"/>
                <a:sym typeface="Arial"/>
              </a:rPr>
              <a:t>React</a:t>
            </a:r>
            <a:r>
              <a:rPr lang="en-IN" sz="2800" dirty="0">
                <a:solidFill>
                  <a:srgbClr val="262626"/>
                </a:solidFill>
                <a:latin typeface="Arial"/>
                <a:ea typeface="Arial"/>
                <a:cs typeface="Arial"/>
                <a:sym typeface="Arial"/>
              </a:rPr>
              <a:t> </a:t>
            </a:r>
            <a:endParaRPr sz="2800" dirty="0">
              <a:solidFill>
                <a:srgbClr val="262626"/>
              </a:solidFill>
              <a:latin typeface="Arial"/>
              <a:ea typeface="Arial"/>
              <a:cs typeface="Arial"/>
              <a:sym typeface="Arial"/>
            </a:endParaRPr>
          </a:p>
          <a:p>
            <a:pPr marL="0" marR="0" lvl="0" indent="0" algn="just" rtl="0">
              <a:spcBef>
                <a:spcPts val="0"/>
              </a:spcBef>
              <a:spcAft>
                <a:spcPts val="0"/>
              </a:spcAft>
              <a:buNone/>
            </a:pPr>
            <a:r>
              <a:rPr lang="en-IN" sz="2800" dirty="0">
                <a:solidFill>
                  <a:schemeClr val="bg1"/>
                </a:solidFill>
                <a:latin typeface="Arial"/>
                <a:ea typeface="Arial"/>
                <a:cs typeface="Arial"/>
                <a:sym typeface="Arial"/>
              </a:rPr>
              <a:t>A JavaScript library for building user interfaces</a:t>
            </a:r>
            <a:endParaRPr sz="2800" dirty="0">
              <a:solidFill>
                <a:schemeClr val="bg1"/>
              </a:solidFill>
              <a:latin typeface="Arial"/>
              <a:ea typeface="Arial"/>
              <a:cs typeface="Arial"/>
              <a:sym typeface="Arial"/>
            </a:endParaRPr>
          </a:p>
        </p:txBody>
      </p:sp>
      <p:sp>
        <p:nvSpPr>
          <p:cNvPr id="146" name="Google Shape;146;p7"/>
          <p:cNvSpPr txBox="1"/>
          <p:nvPr/>
        </p:nvSpPr>
        <p:spPr>
          <a:xfrm>
            <a:off x="1678480" y="4237630"/>
            <a:ext cx="79122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000" dirty="0">
                <a:solidFill>
                  <a:srgbClr val="FFC000"/>
                </a:solidFill>
                <a:latin typeface="Arial"/>
                <a:ea typeface="Arial"/>
                <a:cs typeface="Arial"/>
                <a:sym typeface="Arial"/>
              </a:rPr>
              <a:t>Firebase</a:t>
            </a:r>
            <a:endParaRPr sz="6000" dirty="0">
              <a:solidFill>
                <a:srgbClr val="FFC000"/>
              </a:solidFill>
              <a:latin typeface="Arial"/>
              <a:ea typeface="Arial"/>
              <a:cs typeface="Arial"/>
              <a:sym typeface="Arial"/>
            </a:endParaRPr>
          </a:p>
          <a:p>
            <a:pPr marL="0" marR="0" lvl="0" indent="0" algn="l" rtl="0">
              <a:spcBef>
                <a:spcPts val="0"/>
              </a:spcBef>
              <a:spcAft>
                <a:spcPts val="0"/>
              </a:spcAft>
              <a:buNone/>
            </a:pPr>
            <a:r>
              <a:rPr lang="en-IN" sz="2800" dirty="0">
                <a:solidFill>
                  <a:schemeClr val="bg1"/>
                </a:solidFill>
                <a:latin typeface="Arial"/>
                <a:ea typeface="Arial"/>
                <a:cs typeface="Arial"/>
                <a:sym typeface="Arial"/>
              </a:rPr>
              <a:t>Backed by Google and loved by app development</a:t>
            </a:r>
            <a:endParaRPr sz="2800" dirty="0">
              <a:solidFill>
                <a:schemeClr val="bg1"/>
              </a:solidFill>
              <a:latin typeface="Arial"/>
              <a:ea typeface="Arial"/>
              <a:cs typeface="Arial"/>
              <a:sym typeface="Arial"/>
            </a:endParaRPr>
          </a:p>
          <a:p>
            <a:pPr marL="0" marR="0" lvl="0" indent="0" algn="l" rtl="0">
              <a:spcBef>
                <a:spcPts val="0"/>
              </a:spcBef>
              <a:spcAft>
                <a:spcPts val="0"/>
              </a:spcAft>
              <a:buNone/>
            </a:pPr>
            <a:r>
              <a:rPr lang="en-IN" sz="2800" dirty="0">
                <a:solidFill>
                  <a:schemeClr val="bg1"/>
                </a:solidFill>
                <a:latin typeface="Arial"/>
                <a:ea typeface="Arial"/>
                <a:cs typeface="Arial"/>
                <a:sym typeface="Arial"/>
              </a:rPr>
              <a:t>teams - from </a:t>
            </a:r>
            <a:r>
              <a:rPr lang="en-IN" sz="2800" dirty="0" err="1">
                <a:solidFill>
                  <a:schemeClr val="bg1"/>
                </a:solidFill>
                <a:latin typeface="Arial"/>
                <a:ea typeface="Arial"/>
                <a:cs typeface="Arial"/>
                <a:sym typeface="Arial"/>
              </a:rPr>
              <a:t>startups</a:t>
            </a:r>
            <a:r>
              <a:rPr lang="en-IN" sz="2800" dirty="0">
                <a:solidFill>
                  <a:schemeClr val="bg1"/>
                </a:solidFill>
                <a:latin typeface="Arial"/>
                <a:ea typeface="Arial"/>
                <a:cs typeface="Arial"/>
                <a:sym typeface="Arial"/>
              </a:rPr>
              <a:t> to global enterprises</a:t>
            </a:r>
            <a:endParaRPr sz="2800" dirty="0">
              <a:solidFill>
                <a:schemeClr val="bg1"/>
              </a:solidFill>
              <a:latin typeface="Arial"/>
              <a:ea typeface="Arial"/>
              <a:cs typeface="Arial"/>
              <a:sym typeface="Arial"/>
            </a:endParaRPr>
          </a:p>
        </p:txBody>
      </p:sp>
      <p:sp>
        <p:nvSpPr>
          <p:cNvPr id="147" name="Google Shape;147;p7"/>
          <p:cNvSpPr txBox="1"/>
          <p:nvPr/>
        </p:nvSpPr>
        <p:spPr>
          <a:xfrm>
            <a:off x="1678480" y="6750375"/>
            <a:ext cx="10567800" cy="16927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92D050"/>
                </a:solidFill>
                <a:latin typeface="Arial"/>
                <a:ea typeface="Arial"/>
                <a:cs typeface="Arial"/>
                <a:sym typeface="Arial"/>
              </a:rPr>
              <a:t>Bootstrap</a:t>
            </a:r>
            <a:endParaRPr sz="2800" dirty="0">
              <a:solidFill>
                <a:srgbClr val="92D050"/>
              </a:solidFill>
              <a:latin typeface="Arial"/>
              <a:ea typeface="Arial"/>
              <a:cs typeface="Arial"/>
              <a:sym typeface="Arial"/>
            </a:endParaRPr>
          </a:p>
          <a:p>
            <a:pPr marL="0" marR="0" lvl="0" indent="0" algn="l" rtl="0">
              <a:spcBef>
                <a:spcPts val="0"/>
              </a:spcBef>
              <a:spcAft>
                <a:spcPts val="0"/>
              </a:spcAft>
              <a:buNone/>
            </a:pPr>
            <a:r>
              <a:rPr lang="en-IN" sz="2800" dirty="0">
                <a:solidFill>
                  <a:schemeClr val="bg1"/>
                </a:solidFill>
              </a:rPr>
              <a:t>Compact CSS Library build by twitter for small and fast CSS Components</a:t>
            </a:r>
            <a:endParaRPr sz="2800" dirty="0">
              <a:solidFill>
                <a:schemeClr val="bg1"/>
              </a:solidFill>
              <a:latin typeface="Arial"/>
              <a:ea typeface="Arial"/>
              <a:cs typeface="Arial"/>
              <a:sym typeface="Arial"/>
            </a:endParaRPr>
          </a:p>
        </p:txBody>
      </p:sp>
      <p:sp>
        <p:nvSpPr>
          <p:cNvPr id="148" name="Google Shape;148;p7"/>
          <p:cNvSpPr/>
          <p:nvPr/>
        </p:nvSpPr>
        <p:spPr>
          <a:xfrm>
            <a:off x="933805" y="8639735"/>
            <a:ext cx="649500" cy="744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5600" b="1" strike="noStrike" dirty="0">
                <a:solidFill>
                  <a:schemeClr val="bg1"/>
                </a:solidFill>
                <a:latin typeface="Arial"/>
                <a:ea typeface="Arial"/>
                <a:cs typeface="Arial"/>
                <a:sym typeface="Arial"/>
              </a:rPr>
              <a:t>4.</a:t>
            </a:r>
            <a:endParaRPr sz="5600" b="1" strike="noStrike" dirty="0">
              <a:solidFill>
                <a:schemeClr val="bg1"/>
              </a:solidFill>
              <a:latin typeface="Arial"/>
              <a:ea typeface="Arial"/>
              <a:cs typeface="Arial"/>
              <a:sym typeface="Arial"/>
            </a:endParaRPr>
          </a:p>
        </p:txBody>
      </p:sp>
      <p:pic>
        <p:nvPicPr>
          <p:cNvPr id="15" name="Picture 4" descr="upload.wikimedia.org/wikipedia/commons/thumb/d/...">
            <a:extLst>
              <a:ext uri="{FF2B5EF4-FFF2-40B4-BE49-F238E27FC236}">
                <a16:creationId xmlns:a16="http://schemas.microsoft.com/office/drawing/2014/main" id="{AD5FC8FC-9ED1-4B9B-AB77-9B7ED2C86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8034" y="6227444"/>
            <a:ext cx="3808320" cy="2329622"/>
          </a:xfrm>
          <a:prstGeom prst="rect">
            <a:avLst/>
          </a:prstGeom>
          <a:noFill/>
          <a:effectLst>
            <a:outerShdw blurRad="50800" dist="50800" dir="11400000" algn="ctr" rotWithShape="0">
              <a:srgbClr val="000000">
                <a:alpha val="39000"/>
              </a:srgbClr>
            </a:outerShdw>
          </a:effectLst>
          <a:extLst>
            <a:ext uri="{909E8E84-426E-40DD-AFC4-6F175D3DCCD1}">
              <a14:hiddenFill xmlns:a14="http://schemas.microsoft.com/office/drawing/2010/main">
                <a:solidFill>
                  <a:srgbClr val="FFFFFF"/>
                </a:solidFill>
              </a14:hiddenFill>
            </a:ext>
          </a:extLst>
        </p:spPr>
      </p:pic>
      <p:pic>
        <p:nvPicPr>
          <p:cNvPr id="16" name="Picture 16" descr="Axios announces new EIC and executive editor - Talking Biz News">
            <a:extLst>
              <a:ext uri="{FF2B5EF4-FFF2-40B4-BE49-F238E27FC236}">
                <a16:creationId xmlns:a16="http://schemas.microsoft.com/office/drawing/2014/main" id="{A9270DC4-8517-40D4-AB14-62A98ABF2A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09945" y="2914287"/>
            <a:ext cx="2195434" cy="1514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8" descr="React (JavaScript library) - Wikipedia">
            <a:extLst>
              <a:ext uri="{FF2B5EF4-FFF2-40B4-BE49-F238E27FC236}">
                <a16:creationId xmlns:a16="http://schemas.microsoft.com/office/drawing/2014/main" id="{3107E611-AA05-4BBA-AEA1-F3C7775493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86570" y="2817494"/>
            <a:ext cx="1319840" cy="1147161"/>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8" name="Picture 38" descr="Views Bootstrap | Drupal.org">
            <a:extLst>
              <a:ext uri="{FF2B5EF4-FFF2-40B4-BE49-F238E27FC236}">
                <a16:creationId xmlns:a16="http://schemas.microsoft.com/office/drawing/2014/main" id="{02783BE3-EA77-4C14-AF07-EE327E806F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01807" y="4629527"/>
            <a:ext cx="1365921" cy="1147160"/>
          </a:xfrm>
          <a:prstGeom prst="rect">
            <a:avLst/>
          </a:prstGeom>
          <a:noFill/>
          <a:effectLst>
            <a:outerShdw blurRad="50800" dist="50800" dir="11580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pic>
        <p:nvPicPr>
          <p:cNvPr id="19" name="Picture 40" descr="CSS3 Logo PNG Transparent &amp;amp;amp; SVG Vector - Freebie Supply">
            <a:extLst>
              <a:ext uri="{FF2B5EF4-FFF2-40B4-BE49-F238E27FC236}">
                <a16:creationId xmlns:a16="http://schemas.microsoft.com/office/drawing/2014/main" id="{086FEB58-84F8-40AC-88FB-02E8164836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73020" y="4568771"/>
            <a:ext cx="1147160" cy="1147160"/>
          </a:xfrm>
          <a:prstGeom prst="rect">
            <a:avLst/>
          </a:prstGeom>
          <a:noFill/>
          <a:effectLst>
            <a:outerShdw blurRad="50800" dist="50800" dir="11460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pic>
        <p:nvPicPr>
          <p:cNvPr id="20" name="Picture 42" descr="HTML 5 Fundamentals - KCETB PD Portal">
            <a:extLst>
              <a:ext uri="{FF2B5EF4-FFF2-40B4-BE49-F238E27FC236}">
                <a16:creationId xmlns:a16="http://schemas.microsoft.com/office/drawing/2014/main" id="{35D1DED6-23A6-4D87-A625-DDC32D4774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82000" y="8697458"/>
            <a:ext cx="1384354" cy="13243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1" name="Picture 2" descr="Firebase Realtime Database | Store and sync data in real time">
            <a:extLst>
              <a:ext uri="{FF2B5EF4-FFF2-40B4-BE49-F238E27FC236}">
                <a16:creationId xmlns:a16="http://schemas.microsoft.com/office/drawing/2014/main" id="{499DD590-39EE-4F59-A6EB-4527FBFDA6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54146" y="8730717"/>
            <a:ext cx="2466666" cy="1233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7180" name="Picture 12" descr="Red wallpaper | 1920x1080 | #44504">
            <a:extLst>
              <a:ext uri="{FF2B5EF4-FFF2-40B4-BE49-F238E27FC236}">
                <a16:creationId xmlns:a16="http://schemas.microsoft.com/office/drawing/2014/main" id="{02D49446-8BDA-4D42-B77A-B29A14A79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
        <p:nvSpPr>
          <p:cNvPr id="82" name="Google Shape;82;p2"/>
          <p:cNvSpPr/>
          <p:nvPr/>
        </p:nvSpPr>
        <p:spPr>
          <a:xfrm>
            <a:off x="570119" y="503975"/>
            <a:ext cx="17452562" cy="1283110"/>
          </a:xfrm>
          <a:prstGeom prst="rect">
            <a:avLst/>
          </a:prstGeom>
          <a:noFill/>
          <a:ln>
            <a:noFill/>
          </a:ln>
          <a:effectLst>
            <a:outerShdw blurRad="50800" dist="38100" dir="5400000" algn="t" rotWithShape="0">
              <a:prstClr val="black">
                <a:alpha val="40000"/>
              </a:prstClr>
            </a:outerShdw>
          </a:effectLst>
        </p:spPr>
        <p:txBody>
          <a:bodyPr spcFirstLastPara="1" wrap="square" lIns="0" tIns="0" rIns="0" bIns="0" anchor="t" anchorCtr="0">
            <a:noAutofit/>
          </a:bodyPr>
          <a:lstStyle/>
          <a:p>
            <a:pPr marL="0" marR="0" lvl="0" indent="0" rtl="0">
              <a:lnSpc>
                <a:spcPct val="100000"/>
              </a:lnSpc>
              <a:spcBef>
                <a:spcPts val="0"/>
              </a:spcBef>
              <a:spcAft>
                <a:spcPts val="0"/>
              </a:spcAft>
              <a:buNone/>
            </a:pPr>
            <a:r>
              <a:rPr lang="en-US" sz="4800" b="1" i="0" dirty="0">
                <a:solidFill>
                  <a:srgbClr val="FF0000"/>
                </a:solidFill>
                <a:effectLst/>
                <a:latin typeface="Arial" panose="020B0604020202020204" pitchFamily="34" charset="0"/>
              </a:rPr>
              <a:t>Problem Observed on the State-of-The-Art Techniques/Works</a:t>
            </a:r>
            <a:endParaRPr sz="4800" b="1" strike="noStrike" dirty="0">
              <a:solidFill>
                <a:srgbClr val="FF0000"/>
              </a:solidFill>
              <a:latin typeface="Arial Black"/>
              <a:ea typeface="Arial Black"/>
              <a:cs typeface="Arial Black"/>
              <a:sym typeface="Arial Black"/>
            </a:endParaRPr>
          </a:p>
        </p:txBody>
      </p:sp>
      <p:sp>
        <p:nvSpPr>
          <p:cNvPr id="83" name="Google Shape;83;p2"/>
          <p:cNvSpPr/>
          <p:nvPr/>
        </p:nvSpPr>
        <p:spPr>
          <a:xfrm>
            <a:off x="1028700" y="2582545"/>
            <a:ext cx="9404985" cy="4292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6;p2">
            <a:extLst>
              <a:ext uri="{FF2B5EF4-FFF2-40B4-BE49-F238E27FC236}">
                <a16:creationId xmlns:a16="http://schemas.microsoft.com/office/drawing/2014/main" id="{E8C6B249-1591-4D08-A69B-D7C519D10B24}"/>
              </a:ext>
            </a:extLst>
          </p:cNvPr>
          <p:cNvSpPr txBox="1"/>
          <p:nvPr/>
        </p:nvSpPr>
        <p:spPr>
          <a:xfrm>
            <a:off x="570119" y="6065158"/>
            <a:ext cx="11723481" cy="44011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dirty="0">
                <a:solidFill>
                  <a:srgbClr val="FF0000"/>
                </a:solidFill>
              </a:rPr>
              <a:t>Problems Occurred : </a:t>
            </a:r>
          </a:p>
          <a:p>
            <a:pPr marL="0" marR="0" lvl="0" indent="0" algn="just" rtl="0">
              <a:spcBef>
                <a:spcPts val="0"/>
              </a:spcBef>
              <a:spcAft>
                <a:spcPts val="0"/>
              </a:spcAft>
              <a:buNone/>
            </a:pPr>
            <a:endParaRPr lang="en-US" sz="2800" b="1" dirty="0">
              <a:solidFill>
                <a:srgbClr val="FF0000"/>
              </a:solidFill>
            </a:endParaRPr>
          </a:p>
          <a:p>
            <a:pPr marR="0" lvl="0" algn="just" rtl="0">
              <a:spcBef>
                <a:spcPts val="0"/>
              </a:spcBef>
              <a:spcAft>
                <a:spcPts val="0"/>
              </a:spcAft>
            </a:pPr>
            <a:r>
              <a:rPr lang="en-US" sz="2800" b="1" dirty="0">
                <a:solidFill>
                  <a:schemeClr val="bg1"/>
                </a:solidFill>
              </a:rPr>
              <a:t>Tech Stack was Hard To Learn and Implement because its comparatively new to rest tech Stacks</a:t>
            </a:r>
          </a:p>
          <a:p>
            <a:pPr marR="0" lvl="0" algn="just" rtl="0">
              <a:spcBef>
                <a:spcPts val="0"/>
              </a:spcBef>
              <a:spcAft>
                <a:spcPts val="0"/>
              </a:spcAft>
            </a:pPr>
            <a:endParaRPr lang="en-US" sz="2800" b="1" dirty="0">
              <a:solidFill>
                <a:schemeClr val="bg1"/>
              </a:solidFill>
              <a:latin typeface="Arial"/>
              <a:ea typeface="Arial"/>
              <a:cs typeface="Arial"/>
              <a:sym typeface="Arial"/>
            </a:endParaRPr>
          </a:p>
          <a:p>
            <a:pPr marR="0" lvl="0" algn="just" rtl="0">
              <a:spcBef>
                <a:spcPts val="0"/>
              </a:spcBef>
              <a:spcAft>
                <a:spcPts val="0"/>
              </a:spcAft>
            </a:pPr>
            <a:r>
              <a:rPr lang="en-US" sz="2800" b="1" dirty="0">
                <a:solidFill>
                  <a:schemeClr val="bg1"/>
                </a:solidFill>
              </a:rPr>
              <a:t>Bootstrap is not completely Compatible with ReactJS hence faced Issues regarding Component Management.</a:t>
            </a:r>
          </a:p>
          <a:p>
            <a:pPr marR="0" lvl="0" algn="just" rtl="0">
              <a:spcBef>
                <a:spcPts val="0"/>
              </a:spcBef>
              <a:spcAft>
                <a:spcPts val="0"/>
              </a:spcAft>
            </a:pPr>
            <a:endParaRPr lang="en-US" sz="2800" b="1" dirty="0">
              <a:solidFill>
                <a:schemeClr val="bg1"/>
              </a:solidFill>
              <a:latin typeface="Arial"/>
              <a:ea typeface="Arial"/>
              <a:cs typeface="Arial"/>
              <a:sym typeface="Arial"/>
            </a:endParaRPr>
          </a:p>
          <a:p>
            <a:pPr marR="0" lvl="0" algn="just" rtl="0">
              <a:spcBef>
                <a:spcPts val="0"/>
              </a:spcBef>
              <a:spcAft>
                <a:spcPts val="0"/>
              </a:spcAft>
            </a:pPr>
            <a:r>
              <a:rPr lang="en-US" sz="2800" b="1" dirty="0">
                <a:solidFill>
                  <a:schemeClr val="bg1"/>
                </a:solidFill>
                <a:latin typeface="Arial"/>
                <a:ea typeface="Arial"/>
                <a:cs typeface="Arial"/>
                <a:sym typeface="Arial"/>
              </a:rPr>
              <a:t>Chatbot Library was hard and Buggy to implement.</a:t>
            </a:r>
          </a:p>
          <a:p>
            <a:pPr marL="0" marR="0" lvl="0" indent="0" algn="just" rtl="0">
              <a:spcBef>
                <a:spcPts val="0"/>
              </a:spcBef>
              <a:spcAft>
                <a:spcPts val="0"/>
              </a:spcAft>
              <a:buNone/>
            </a:pPr>
            <a:endParaRPr lang="en-US" sz="2800" b="1" dirty="0">
              <a:solidFill>
                <a:srgbClr val="FF0000"/>
              </a:solidFill>
            </a:endParaRPr>
          </a:p>
        </p:txBody>
      </p:sp>
      <p:sp>
        <p:nvSpPr>
          <p:cNvPr id="2" name="AutoShape 2" descr="1920x1080, Red Black Circular Gradient Destop Wallpaper - Black And Red  Gradient Background - 1920x1080 Wallpaper - teahub.io">
            <a:extLst>
              <a:ext uri="{FF2B5EF4-FFF2-40B4-BE49-F238E27FC236}">
                <a16:creationId xmlns:a16="http://schemas.microsoft.com/office/drawing/2014/main" id="{4C9167BC-EFBC-480C-B72C-74FFBE4ED0F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2" descr="Heart Health Tips &amp;amp;amp; Tricks Clipart - Full Size Clipart (#2623619) -  PinClipart">
            <a:extLst>
              <a:ext uri="{FF2B5EF4-FFF2-40B4-BE49-F238E27FC236}">
                <a16:creationId xmlns:a16="http://schemas.microsoft.com/office/drawing/2014/main" id="{BCA186FE-A9B0-4843-9F55-587EE51291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80326" y="7374311"/>
            <a:ext cx="2415040" cy="2206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64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1027" name="Picture 3" descr="Red Gradient iPhone Wallpapers - Wallpaper Cave">
            <a:extLst>
              <a:ext uri="{FF2B5EF4-FFF2-40B4-BE49-F238E27FC236}">
                <a16:creationId xmlns:a16="http://schemas.microsoft.com/office/drawing/2014/main" id="{BC4C5F92-661E-4B6D-A0A2-CF5620EE9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1079" y="0"/>
            <a:ext cx="5786437" cy="10287000"/>
          </a:xfrm>
          <a:prstGeom prst="rect">
            <a:avLst/>
          </a:prstGeom>
          <a:noFill/>
          <a:extLst>
            <a:ext uri="{909E8E84-426E-40DD-AFC4-6F175D3DCCD1}">
              <a14:hiddenFill xmlns:a14="http://schemas.microsoft.com/office/drawing/2010/main">
                <a:solidFill>
                  <a:srgbClr val="FFFFFF"/>
                </a:solidFill>
              </a14:hiddenFill>
            </a:ext>
          </a:extLst>
        </p:spPr>
      </p:pic>
      <p:sp>
        <p:nvSpPr>
          <p:cNvPr id="82" name="Google Shape;82;p2"/>
          <p:cNvSpPr/>
          <p:nvPr/>
        </p:nvSpPr>
        <p:spPr>
          <a:xfrm>
            <a:off x="1028700" y="696595"/>
            <a:ext cx="14887575" cy="128311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6000" b="1" i="0" dirty="0">
                <a:solidFill>
                  <a:srgbClr val="222222"/>
                </a:solidFill>
                <a:effectLst/>
                <a:latin typeface="Arial" panose="020B0604020202020204" pitchFamily="34" charset="0"/>
              </a:rPr>
              <a:t>Exact Problem We </a:t>
            </a:r>
            <a:r>
              <a:rPr lang="en-US" sz="6000" b="1" dirty="0">
                <a:solidFill>
                  <a:srgbClr val="222222"/>
                </a:solidFill>
                <a:latin typeface="Arial" panose="020B0604020202020204" pitchFamily="34" charset="0"/>
              </a:rPr>
              <a:t>Will S</a:t>
            </a:r>
            <a:r>
              <a:rPr lang="en-US" sz="6000" b="1" i="0" dirty="0">
                <a:solidFill>
                  <a:srgbClr val="222222"/>
                </a:solidFill>
                <a:effectLst/>
                <a:latin typeface="Arial" panose="020B0604020202020204" pitchFamily="34" charset="0"/>
              </a:rPr>
              <a:t>olve</a:t>
            </a:r>
            <a:endParaRPr sz="4800" b="1" strike="noStrike" dirty="0">
              <a:solidFill>
                <a:srgbClr val="F6F6F6"/>
              </a:solidFill>
              <a:latin typeface="Arial Black"/>
              <a:ea typeface="Arial Black"/>
              <a:cs typeface="Arial Black"/>
              <a:sym typeface="Arial Black"/>
            </a:endParaRPr>
          </a:p>
        </p:txBody>
      </p:sp>
      <p:sp>
        <p:nvSpPr>
          <p:cNvPr id="83" name="Google Shape;83;p2"/>
          <p:cNvSpPr/>
          <p:nvPr/>
        </p:nvSpPr>
        <p:spPr>
          <a:xfrm>
            <a:off x="1028700" y="2582545"/>
            <a:ext cx="9404985" cy="4292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2" descr="blood-donation"/>
          <p:cNvPicPr preferRelativeResize="0"/>
          <p:nvPr/>
        </p:nvPicPr>
        <p:blipFill rotWithShape="1">
          <a:blip r:embed="rId4">
            <a:alphaModFix/>
          </a:blip>
          <a:srcRect/>
          <a:stretch/>
        </p:blipFill>
        <p:spPr>
          <a:xfrm>
            <a:off x="13086080" y="931432"/>
            <a:ext cx="5201920" cy="5201920"/>
          </a:xfrm>
          <a:prstGeom prst="rect">
            <a:avLst/>
          </a:prstGeom>
          <a:noFill/>
          <a:ln>
            <a:noFill/>
          </a:ln>
        </p:spPr>
      </p:pic>
      <p:sp>
        <p:nvSpPr>
          <p:cNvPr id="7" name="Google Shape;86;p2">
            <a:extLst>
              <a:ext uri="{FF2B5EF4-FFF2-40B4-BE49-F238E27FC236}">
                <a16:creationId xmlns:a16="http://schemas.microsoft.com/office/drawing/2014/main" id="{E8C6B249-1591-4D08-A69B-D7C519D10B24}"/>
              </a:ext>
            </a:extLst>
          </p:cNvPr>
          <p:cNvSpPr txBox="1"/>
          <p:nvPr/>
        </p:nvSpPr>
        <p:spPr>
          <a:xfrm>
            <a:off x="1028700" y="1244395"/>
            <a:ext cx="10698843" cy="9140924"/>
          </a:xfrm>
          <a:prstGeom prst="rect">
            <a:avLst/>
          </a:prstGeom>
          <a:noFill/>
          <a:ln>
            <a:noFill/>
          </a:ln>
        </p:spPr>
        <p:txBody>
          <a:bodyPr spcFirstLastPara="1" wrap="square" lIns="91425" tIns="45700" rIns="91425" bIns="45700" anchor="t" anchorCtr="0">
            <a:spAutoFit/>
          </a:bodyPr>
          <a:lstStyle/>
          <a:p>
            <a:pPr marL="457200" marR="0" lvl="0" indent="-457200" algn="just"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
              <a:tabLst/>
            </a:pPr>
            <a:endParaRPr kumimoji="0" lang="en-US" altLang="en-US" sz="2800" b="1"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endParaRPr>
          </a:p>
          <a:p>
            <a:pPr marL="457200" marR="0" lvl="0" indent="-457200" algn="just" rtl="0">
              <a:spcBef>
                <a:spcPts val="0"/>
              </a:spcBef>
              <a:spcAft>
                <a:spcPts val="0"/>
              </a:spcAft>
              <a:buClr>
                <a:srgbClr val="C00000"/>
              </a:buClr>
              <a:buFont typeface="Wingdings" panose="05000000000000000000" pitchFamily="2" charset="2"/>
              <a:buChar char="§"/>
            </a:pPr>
            <a:endParaRPr lang="en-US" sz="2800" b="1" dirty="0">
              <a:solidFill>
                <a:schemeClr val="tx1"/>
              </a:solidFill>
              <a:latin typeface="Microsoft YaHei UI" panose="020B0503020204020204" pitchFamily="34" charset="-122"/>
              <a:ea typeface="Microsoft YaHei UI" panose="020B0503020204020204" pitchFamily="34" charset="-122"/>
            </a:endParaRPr>
          </a:p>
          <a:p>
            <a:pPr marL="457200" marR="0" lvl="0" indent="-457200" algn="just" rtl="0">
              <a:spcBef>
                <a:spcPts val="0"/>
              </a:spcBef>
              <a:spcAft>
                <a:spcPts val="0"/>
              </a:spcAft>
              <a:buClr>
                <a:srgbClr val="C00000"/>
              </a:buClr>
              <a:buFont typeface="Wingdings" panose="05000000000000000000" pitchFamily="2" charset="2"/>
              <a:buChar char="§"/>
            </a:pPr>
            <a:r>
              <a:rPr lang="en-US" sz="2800" dirty="0">
                <a:solidFill>
                  <a:schemeClr val="tx1"/>
                </a:solidFill>
                <a:latin typeface="Microsoft YaHei UI" panose="020B0503020204020204" pitchFamily="34" charset="-122"/>
                <a:ea typeface="Microsoft YaHei UI" panose="020B0503020204020204" pitchFamily="34" charset="-122"/>
              </a:rPr>
              <a:t>A Platform where a person can request for blood &amp;  doner can donate blood directly to the person in need &amp; get some cash </a:t>
            </a:r>
          </a:p>
          <a:p>
            <a:pPr marL="457200" marR="0" lvl="0" indent="-457200" algn="just" rtl="0">
              <a:spcBef>
                <a:spcPts val="0"/>
              </a:spcBef>
              <a:spcAft>
                <a:spcPts val="0"/>
              </a:spcAft>
              <a:buClr>
                <a:srgbClr val="C00000"/>
              </a:buClr>
              <a:buFont typeface="Wingdings" panose="05000000000000000000" pitchFamily="2" charset="2"/>
              <a:buChar char="§"/>
            </a:pPr>
            <a:endParaRPr lang="en-US" sz="2800" dirty="0">
              <a:solidFill>
                <a:schemeClr val="tx1"/>
              </a:solidFill>
              <a:latin typeface="Microsoft YaHei UI" panose="020B0503020204020204" pitchFamily="34" charset="-122"/>
              <a:ea typeface="Microsoft YaHei UI" panose="020B0503020204020204" pitchFamily="34" charset="-122"/>
            </a:endParaRPr>
          </a:p>
          <a:p>
            <a:pPr marL="457200" marR="0" lvl="0" indent="-457200" algn="just"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
              <a:tabLst/>
            </a:pPr>
            <a:r>
              <a:rPr kumimoji="0" lang="en-US" altLang="en-US" sz="280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Blood donors can donate blood and submit a report once his/her document gets verified by admin he/she will get a live-saver (hero) rank on our community donor list. "We think that if you are a hero you should get recognition", which in turn inspires other new donors to come forward and donate for mankind.</a:t>
            </a:r>
          </a:p>
          <a:p>
            <a:pPr marL="457200" marR="0" lvl="0" indent="-457200" algn="just"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
              <a:tabLst/>
            </a:pPr>
            <a:endParaRPr lang="en-US" altLang="en-US" sz="2800" dirty="0">
              <a:solidFill>
                <a:schemeClr val="tx1"/>
              </a:solidFill>
              <a:latin typeface="Microsoft YaHei UI" panose="020B0503020204020204" pitchFamily="34" charset="-122"/>
              <a:ea typeface="Microsoft YaHei UI" panose="020B0503020204020204" pitchFamily="34" charset="-122"/>
            </a:endParaRPr>
          </a:p>
          <a:p>
            <a:pPr marL="457200" marR="0" lvl="0" indent="-457200" algn="just"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
              <a:tabLst/>
            </a:pPr>
            <a:r>
              <a:rPr kumimoji="0" lang="en-US" altLang="en-US" sz="280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Just like any other social media platforms the main motive of this platform is to create a community of people who care about their health as well as of others. A Micro-blog posting platform where people can share their experiences about their medical conditions, how they tackled them or any other life experiences where their health was challenged. In India there are very few Health centered community platforms.</a:t>
            </a:r>
          </a:p>
        </p:txBody>
      </p:sp>
      <p:sp>
        <p:nvSpPr>
          <p:cNvPr id="2" name="Rectangle 1">
            <a:extLst>
              <a:ext uri="{FF2B5EF4-FFF2-40B4-BE49-F238E27FC236}">
                <a16:creationId xmlns:a16="http://schemas.microsoft.com/office/drawing/2014/main" id="{053805B3-AF79-4C79-AA00-073379BA5E88}"/>
              </a:ext>
            </a:extLst>
          </p:cNvPr>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118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 name="Picture 3" descr="Red Gradient iPhone Wallpapers - Wallpaper Cave">
            <a:extLst>
              <a:ext uri="{FF2B5EF4-FFF2-40B4-BE49-F238E27FC236}">
                <a16:creationId xmlns:a16="http://schemas.microsoft.com/office/drawing/2014/main" id="{72BC7778-F20C-4B69-ABAF-E4A1553F2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1079" y="0"/>
            <a:ext cx="5786437" cy="10287000"/>
          </a:xfrm>
          <a:prstGeom prst="rect">
            <a:avLst/>
          </a:prstGeom>
          <a:noFill/>
          <a:extLst>
            <a:ext uri="{909E8E84-426E-40DD-AFC4-6F175D3DCCD1}">
              <a14:hiddenFill xmlns:a14="http://schemas.microsoft.com/office/drawing/2010/main">
                <a:solidFill>
                  <a:srgbClr val="FFFFFF"/>
                </a:solidFill>
              </a14:hiddenFill>
            </a:ext>
          </a:extLst>
        </p:spPr>
      </p:pic>
      <p:sp>
        <p:nvSpPr>
          <p:cNvPr id="83" name="Google Shape;83;p2"/>
          <p:cNvSpPr/>
          <p:nvPr/>
        </p:nvSpPr>
        <p:spPr>
          <a:xfrm>
            <a:off x="1028700" y="2582545"/>
            <a:ext cx="9404985" cy="4292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2" descr="blood-donation"/>
          <p:cNvPicPr preferRelativeResize="0"/>
          <p:nvPr/>
        </p:nvPicPr>
        <p:blipFill rotWithShape="1">
          <a:blip r:embed="rId4">
            <a:alphaModFix/>
          </a:blip>
          <a:srcRect/>
          <a:stretch/>
        </p:blipFill>
        <p:spPr>
          <a:xfrm>
            <a:off x="13065596" y="410845"/>
            <a:ext cx="5201920" cy="5201920"/>
          </a:xfrm>
          <a:prstGeom prst="rect">
            <a:avLst/>
          </a:prstGeom>
          <a:noFill/>
          <a:ln>
            <a:noFill/>
          </a:ln>
        </p:spPr>
      </p:pic>
      <p:sp>
        <p:nvSpPr>
          <p:cNvPr id="7" name="Google Shape;86;p2">
            <a:extLst>
              <a:ext uri="{FF2B5EF4-FFF2-40B4-BE49-F238E27FC236}">
                <a16:creationId xmlns:a16="http://schemas.microsoft.com/office/drawing/2014/main" id="{E8C6B249-1591-4D08-A69B-D7C519D10B24}"/>
              </a:ext>
            </a:extLst>
          </p:cNvPr>
          <p:cNvSpPr txBox="1"/>
          <p:nvPr/>
        </p:nvSpPr>
        <p:spPr>
          <a:xfrm>
            <a:off x="1028700" y="3011805"/>
            <a:ext cx="9973129" cy="6124713"/>
          </a:xfrm>
          <a:prstGeom prst="rect">
            <a:avLst/>
          </a:prstGeom>
          <a:noFill/>
          <a:ln>
            <a:noFill/>
          </a:ln>
        </p:spPr>
        <p:txBody>
          <a:bodyPr spcFirstLastPara="1" wrap="square" lIns="91425" tIns="45700" rIns="91425" bIns="45700" anchor="t" anchorCtr="0">
            <a:spAutoFit/>
          </a:bodyPr>
          <a:lstStyle/>
          <a:p>
            <a:pPr marL="457200" marR="0" lvl="0" indent="-457200" algn="just"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
              <a:tabLst/>
            </a:pPr>
            <a:endParaRPr kumimoji="0" lang="en-US" altLang="en-US" sz="28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endParaRPr>
          </a:p>
          <a:p>
            <a:pPr marL="457200" marR="0" lvl="0" indent="-457200" algn="just" rtl="0">
              <a:spcBef>
                <a:spcPts val="0"/>
              </a:spcBef>
              <a:spcAft>
                <a:spcPts val="0"/>
              </a:spcAft>
              <a:buClr>
                <a:srgbClr val="C00000"/>
              </a:buClr>
              <a:buFont typeface="Wingdings" panose="05000000000000000000" pitchFamily="2" charset="2"/>
              <a:buChar char="§"/>
            </a:pPr>
            <a:endParaRPr lang="en-US" sz="2800" b="1" dirty="0">
              <a:solidFill>
                <a:schemeClr val="tx1"/>
              </a:solidFill>
              <a:latin typeface="Microsoft YaHei UI" panose="020B0503020204020204" pitchFamily="34" charset="-122"/>
              <a:ea typeface="Microsoft YaHei UI" panose="020B0503020204020204" pitchFamily="34" charset="-122"/>
            </a:endParaRPr>
          </a:p>
          <a:p>
            <a:pPr marL="457200" marR="0" lvl="0" indent="-457200" algn="just"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
              <a:tabLst/>
            </a:pPr>
            <a:endParaRPr kumimoji="0" lang="en-US" altLang="en-US" sz="28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endParaRPr>
          </a:p>
          <a:p>
            <a:pPr marL="457200" marR="0" lvl="0" indent="-457200" algn="just"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
              <a:tabLst/>
            </a:pPr>
            <a:r>
              <a:rPr kumimoji="0" lang="en-US" altLang="en-US" sz="28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Interactive Medi-Bot which tells solves user first hand queries in no time with in-built BMI calculator and other related features.</a:t>
            </a:r>
          </a:p>
          <a:p>
            <a:pPr marL="457200" marR="0" lvl="0" indent="-457200" algn="just"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
              <a:tabLst/>
            </a:pPr>
            <a:endParaRPr lang="en-US" altLang="en-US" sz="2800" dirty="0">
              <a:solidFill>
                <a:schemeClr val="tx1"/>
              </a:solidFill>
              <a:latin typeface="Microsoft YaHei UI" panose="020B0503020204020204" pitchFamily="34" charset="-122"/>
              <a:ea typeface="Microsoft YaHei UI" panose="020B0503020204020204" pitchFamily="34" charset="-122"/>
            </a:endParaRPr>
          </a:p>
          <a:p>
            <a:pPr marL="457200" marR="0" lvl="0" indent="-457200" algn="just" defTabSz="914400" rtl="0" eaLnBrk="0" fontAlgn="base" latinLnBrk="0" hangingPunct="0">
              <a:lnSpc>
                <a:spcPct val="100000"/>
              </a:lnSpc>
              <a:spcBef>
                <a:spcPct val="0"/>
              </a:spcBef>
              <a:spcAft>
                <a:spcPct val="0"/>
              </a:spcAft>
              <a:buClr>
                <a:srgbClr val="C00000"/>
              </a:buClr>
              <a:buSzTx/>
              <a:buFont typeface="Wingdings" panose="05000000000000000000" pitchFamily="2" charset="2"/>
              <a:buChar char="§"/>
              <a:tabLst/>
            </a:pPr>
            <a:r>
              <a:rPr kumimoji="0" lang="en-US" altLang="en-US" sz="28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A smart BMI-Calculator which not only calculates your BMI but also tells your recommended weight, daily calorie requirements, a complementary diet also. Moreover 3D yoga asanas and Covid support has also been provided</a:t>
            </a:r>
          </a:p>
          <a:p>
            <a:pPr marL="457200" marR="0" lvl="0" indent="-457200" algn="just" rtl="0">
              <a:spcBef>
                <a:spcPts val="0"/>
              </a:spcBef>
              <a:spcAft>
                <a:spcPts val="0"/>
              </a:spcAft>
              <a:buClr>
                <a:srgbClr val="C00000"/>
              </a:buClr>
              <a:buFont typeface="Wingdings" panose="05000000000000000000" pitchFamily="2" charset="2"/>
              <a:buChar char="§"/>
            </a:pPr>
            <a:endParaRPr lang="en-US" sz="2800" b="1" i="1" dirty="0">
              <a:solidFill>
                <a:schemeClr val="tx1"/>
              </a:solidFill>
              <a:latin typeface="Microsoft YaHei UI" panose="020B0503020204020204" pitchFamily="34" charset="-122"/>
              <a:ea typeface="Microsoft YaHei UI" panose="020B0503020204020204" pitchFamily="34" charset="-122"/>
              <a:sym typeface="Arial"/>
            </a:endParaRPr>
          </a:p>
          <a:p>
            <a:pPr marL="457200" marR="0" lvl="0" indent="-457200" algn="just" rtl="0">
              <a:spcBef>
                <a:spcPts val="0"/>
              </a:spcBef>
              <a:spcAft>
                <a:spcPts val="0"/>
              </a:spcAft>
              <a:buClr>
                <a:srgbClr val="C00000"/>
              </a:buClr>
              <a:buFont typeface="Wingdings" panose="05000000000000000000" pitchFamily="2" charset="2"/>
              <a:buChar char="§"/>
            </a:pPr>
            <a:endParaRPr sz="2800" b="1" i="1" dirty="0">
              <a:solidFill>
                <a:schemeClr val="tx1"/>
              </a:solidFill>
              <a:latin typeface="Microsoft YaHei UI" panose="020B0503020204020204" pitchFamily="34" charset="-122"/>
              <a:ea typeface="Microsoft YaHei UI" panose="020B0503020204020204" pitchFamily="34" charset="-122"/>
              <a:sym typeface="Arial"/>
            </a:endParaRPr>
          </a:p>
        </p:txBody>
      </p:sp>
      <p:sp>
        <p:nvSpPr>
          <p:cNvPr id="2" name="Rectangle 1">
            <a:extLst>
              <a:ext uri="{FF2B5EF4-FFF2-40B4-BE49-F238E27FC236}">
                <a16:creationId xmlns:a16="http://schemas.microsoft.com/office/drawing/2014/main" id="{053805B3-AF79-4C79-AA00-073379BA5E88}"/>
              </a:ext>
            </a:extLst>
          </p:cNvPr>
          <p:cNvSpPr>
            <a:spLocks noChangeArrowheads="1"/>
          </p:cNvSpPr>
          <p:nvPr/>
        </p:nvSpPr>
        <p:spPr bwMode="auto">
          <a:xfrm>
            <a:off x="0" y="-138499"/>
            <a:ext cx="65" cy="276999"/>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Google Shape;82;p2">
            <a:extLst>
              <a:ext uri="{FF2B5EF4-FFF2-40B4-BE49-F238E27FC236}">
                <a16:creationId xmlns:a16="http://schemas.microsoft.com/office/drawing/2014/main" id="{16A69D1F-1416-48E5-8744-15192302E29D}"/>
              </a:ext>
            </a:extLst>
          </p:cNvPr>
          <p:cNvSpPr/>
          <p:nvPr/>
        </p:nvSpPr>
        <p:spPr>
          <a:xfrm>
            <a:off x="1028700" y="1940990"/>
            <a:ext cx="14887575" cy="128311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6000" b="1" i="0" dirty="0">
                <a:solidFill>
                  <a:srgbClr val="222222"/>
                </a:solidFill>
                <a:effectLst/>
                <a:latin typeface="Arial" panose="020B0604020202020204" pitchFamily="34" charset="0"/>
              </a:rPr>
              <a:t>Exact Problem We </a:t>
            </a:r>
            <a:r>
              <a:rPr lang="en-US" sz="6000" b="1" dirty="0">
                <a:solidFill>
                  <a:srgbClr val="222222"/>
                </a:solidFill>
                <a:latin typeface="Arial" panose="020B0604020202020204" pitchFamily="34" charset="0"/>
              </a:rPr>
              <a:t>Will S</a:t>
            </a:r>
            <a:r>
              <a:rPr lang="en-US" sz="6000" b="1" i="0" dirty="0">
                <a:solidFill>
                  <a:srgbClr val="222222"/>
                </a:solidFill>
                <a:effectLst/>
                <a:latin typeface="Arial" panose="020B0604020202020204" pitchFamily="34" charset="0"/>
              </a:rPr>
              <a:t>olve</a:t>
            </a:r>
            <a:endParaRPr sz="4800" b="1" strike="noStrike" dirty="0">
              <a:solidFill>
                <a:srgbClr val="F6F6F6"/>
              </a:solidFill>
              <a:latin typeface="Arial Black"/>
              <a:ea typeface="Arial Black"/>
              <a:cs typeface="Arial Black"/>
              <a:sym typeface="Arial Black"/>
            </a:endParaRPr>
          </a:p>
        </p:txBody>
      </p:sp>
    </p:spTree>
    <p:extLst>
      <p:ext uri="{BB962C8B-B14F-4D97-AF65-F5344CB8AC3E}">
        <p14:creationId xmlns:p14="http://schemas.microsoft.com/office/powerpoint/2010/main" val="285534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pic>
        <p:nvPicPr>
          <p:cNvPr id="8" name="Picture 2" descr="Red gradient [2] wallpaper - Abstract wallpapers - #27215">
            <a:extLst>
              <a:ext uri="{FF2B5EF4-FFF2-40B4-BE49-F238E27FC236}">
                <a16:creationId xmlns:a16="http://schemas.microsoft.com/office/drawing/2014/main" id="{462FF2F2-0C9A-4ABF-98D6-A1E50D6E1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715748" cy="10287000"/>
          </a:xfrm>
          <a:prstGeom prst="rect">
            <a:avLst/>
          </a:prstGeom>
          <a:noFill/>
          <a:extLst>
            <a:ext uri="{909E8E84-426E-40DD-AFC4-6F175D3DCCD1}">
              <a14:hiddenFill xmlns:a14="http://schemas.microsoft.com/office/drawing/2010/main">
                <a:solidFill>
                  <a:srgbClr val="FFFFFF"/>
                </a:solidFill>
              </a14:hiddenFill>
            </a:ext>
          </a:extLst>
        </p:spPr>
      </p:pic>
      <p:sp>
        <p:nvSpPr>
          <p:cNvPr id="92" name="Google Shape;92;p3"/>
          <p:cNvSpPr/>
          <p:nvPr/>
        </p:nvSpPr>
        <p:spPr>
          <a:xfrm>
            <a:off x="682083" y="906063"/>
            <a:ext cx="12857792" cy="266371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8000" b="1" strike="noStrike" dirty="0">
                <a:solidFill>
                  <a:schemeClr val="bg1"/>
                </a:solidFill>
                <a:latin typeface="Arial Black"/>
                <a:ea typeface="Arial Black"/>
                <a:cs typeface="Arial Black"/>
                <a:sym typeface="Arial Black"/>
              </a:rPr>
              <a:t>POTENTIAL </a:t>
            </a:r>
          </a:p>
          <a:p>
            <a:pPr marL="0" marR="0" lvl="0" indent="0" algn="l" rtl="0">
              <a:lnSpc>
                <a:spcPct val="100000"/>
              </a:lnSpc>
              <a:spcBef>
                <a:spcPts val="0"/>
              </a:spcBef>
              <a:spcAft>
                <a:spcPts val="0"/>
              </a:spcAft>
              <a:buNone/>
            </a:pPr>
            <a:r>
              <a:rPr lang="en-IN" sz="8000" b="1" strike="noStrike" dirty="0">
                <a:solidFill>
                  <a:schemeClr val="bg1"/>
                </a:solidFill>
                <a:latin typeface="Arial Black"/>
                <a:ea typeface="Arial Black"/>
                <a:cs typeface="Arial Black"/>
                <a:sym typeface="Arial Black"/>
              </a:rPr>
              <a:t>SOLUTION </a:t>
            </a:r>
            <a:endParaRPr sz="8000" b="1" strike="noStrike" dirty="0">
              <a:solidFill>
                <a:schemeClr val="bg1"/>
              </a:solidFill>
              <a:latin typeface="Arial Black"/>
              <a:ea typeface="Arial Black"/>
              <a:cs typeface="Arial Black"/>
              <a:sym typeface="Arial Black"/>
            </a:endParaRPr>
          </a:p>
        </p:txBody>
      </p:sp>
      <p:sp>
        <p:nvSpPr>
          <p:cNvPr id="96" name="Google Shape;96;p3"/>
          <p:cNvSpPr txBox="1"/>
          <p:nvPr/>
        </p:nvSpPr>
        <p:spPr>
          <a:xfrm>
            <a:off x="682083" y="6043385"/>
            <a:ext cx="8461917" cy="3539390"/>
          </a:xfrm>
          <a:prstGeom prst="rect">
            <a:avLst/>
          </a:prstGeom>
          <a:noFill/>
          <a:ln>
            <a:noFill/>
          </a:ln>
        </p:spPr>
        <p:txBody>
          <a:bodyPr spcFirstLastPara="1" wrap="square" lIns="91425" tIns="45700" rIns="91425" bIns="45700" anchor="t" anchorCtr="0">
            <a:spAutoFit/>
          </a:bodyPr>
          <a:lstStyle/>
          <a:p>
            <a:pPr marL="571500" marR="0" lvl="0" indent="-571500" algn="just" rtl="0">
              <a:spcBef>
                <a:spcPts val="0"/>
              </a:spcBef>
              <a:spcAft>
                <a:spcPts val="0"/>
              </a:spcAft>
              <a:buClr>
                <a:srgbClr val="FF0000"/>
              </a:buClr>
              <a:buFont typeface="Wingdings" panose="05000000000000000000" pitchFamily="2" charset="2"/>
              <a:buChar char="q"/>
            </a:pPr>
            <a:r>
              <a:rPr lang="en-IN" sz="2800" dirty="0">
                <a:solidFill>
                  <a:schemeClr val="bg1"/>
                </a:solidFill>
                <a:latin typeface="Microsoft YaHei UI" panose="020B0503020204020204" pitchFamily="34" charset="-122"/>
                <a:ea typeface="Microsoft YaHei UI" panose="020B0503020204020204" pitchFamily="34" charset="-122"/>
                <a:sym typeface="Arial"/>
              </a:rPr>
              <a:t>The Idea is to Build an Online Health Centred Platform which promotes regular blood donations particularly in the 18-35 age demographics.</a:t>
            </a:r>
          </a:p>
          <a:p>
            <a:pPr marL="571500" marR="0" lvl="0" indent="-571500" algn="just" rtl="0">
              <a:spcBef>
                <a:spcPts val="0"/>
              </a:spcBef>
              <a:spcAft>
                <a:spcPts val="0"/>
              </a:spcAft>
              <a:buClr>
                <a:srgbClr val="FF0000"/>
              </a:buClr>
              <a:buFont typeface="Wingdings" panose="05000000000000000000" pitchFamily="2" charset="2"/>
              <a:buChar char="q"/>
            </a:pPr>
            <a:endParaRPr lang="en-IN" sz="2800" dirty="0">
              <a:solidFill>
                <a:schemeClr val="bg1"/>
              </a:solidFill>
              <a:latin typeface="Microsoft YaHei UI" panose="020B0503020204020204" pitchFamily="34" charset="-122"/>
              <a:ea typeface="Microsoft YaHei UI" panose="020B0503020204020204" pitchFamily="34" charset="-122"/>
              <a:sym typeface="Arial"/>
            </a:endParaRPr>
          </a:p>
          <a:p>
            <a:pPr marL="571500" marR="0" lvl="0" indent="-571500" algn="just" rtl="0">
              <a:spcBef>
                <a:spcPts val="0"/>
              </a:spcBef>
              <a:spcAft>
                <a:spcPts val="0"/>
              </a:spcAft>
              <a:buClr>
                <a:srgbClr val="FF0000"/>
              </a:buClr>
              <a:buFont typeface="Wingdings" panose="05000000000000000000" pitchFamily="2" charset="2"/>
              <a:buChar char="q"/>
            </a:pPr>
            <a:r>
              <a:rPr lang="en-IN" sz="2800" dirty="0">
                <a:solidFill>
                  <a:schemeClr val="bg1"/>
                </a:solidFill>
                <a:latin typeface="Microsoft YaHei UI" panose="020B0503020204020204" pitchFamily="34" charset="-122"/>
                <a:ea typeface="Microsoft YaHei UI" panose="020B0503020204020204" pitchFamily="34" charset="-122"/>
                <a:sym typeface="Arial"/>
              </a:rPr>
              <a:t>“The motive is to Create and Sustain and Increase Reliable Blood Donors in the society.”</a:t>
            </a:r>
            <a:endParaRPr sz="2800" dirty="0">
              <a:solidFill>
                <a:schemeClr val="bg1"/>
              </a:solidFill>
              <a:latin typeface="Microsoft YaHei UI" panose="020B0503020204020204" pitchFamily="34" charset="-122"/>
              <a:ea typeface="Microsoft YaHei UI" panose="020B0503020204020204" pitchFamily="34" charset="-122"/>
              <a:sym typeface="Arial"/>
            </a:endParaRPr>
          </a:p>
        </p:txBody>
      </p:sp>
      <p:pic>
        <p:nvPicPr>
          <p:cNvPr id="11266" name="Picture 2" descr="Health Logo Template | PosterMyWall">
            <a:extLst>
              <a:ext uri="{FF2B5EF4-FFF2-40B4-BE49-F238E27FC236}">
                <a16:creationId xmlns:a16="http://schemas.microsoft.com/office/drawing/2014/main" id="{AD08CD29-BE17-48B4-B5D8-747049C3E5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0" y="2024915"/>
            <a:ext cx="6572250" cy="6572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1076</Words>
  <Application>Microsoft Office PowerPoint</Application>
  <PresentationFormat>Custom</PresentationFormat>
  <Paragraphs>111</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Agency FB</vt:lpstr>
      <vt:lpstr>Calibri</vt:lpstr>
      <vt:lpstr>Wingdings</vt:lpstr>
      <vt:lpstr>Microsoft YaHei UI</vt:lpstr>
      <vt:lpstr>Arial</vt:lpstr>
      <vt:lpstr>Arial Black</vt:lpstr>
      <vt:lpstr>Times New Roman</vt:lpstr>
      <vt:lpstr>Bahnschrift Condensed</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Chirag Aherwar</cp:lastModifiedBy>
  <cp:revision>1</cp:revision>
  <dcterms:created xsi:type="dcterms:W3CDTF">2020-12-30T06:02:00Z</dcterms:created>
  <dcterms:modified xsi:type="dcterms:W3CDTF">2022-03-01T18:50:32Z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