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4"/>
  </p:notesMasterIdLst>
  <p:sldIdLst>
    <p:sldId id="256" r:id="rId2"/>
    <p:sldId id="261" r:id="rId3"/>
    <p:sldId id="296" r:id="rId4"/>
    <p:sldId id="308" r:id="rId5"/>
    <p:sldId id="311" r:id="rId6"/>
    <p:sldId id="322" r:id="rId7"/>
    <p:sldId id="321" r:id="rId8"/>
    <p:sldId id="323" r:id="rId9"/>
    <p:sldId id="313" r:id="rId10"/>
    <p:sldId id="300" r:id="rId11"/>
    <p:sldId id="298" r:id="rId12"/>
    <p:sldId id="302" r:id="rId13"/>
    <p:sldId id="324" r:id="rId14"/>
    <p:sldId id="297" r:id="rId15"/>
    <p:sldId id="316" r:id="rId16"/>
    <p:sldId id="317" r:id="rId17"/>
    <p:sldId id="318" r:id="rId18"/>
    <p:sldId id="259" r:id="rId19"/>
    <p:sldId id="327" r:id="rId20"/>
    <p:sldId id="328" r:id="rId21"/>
    <p:sldId id="325" r:id="rId22"/>
    <p:sldId id="279"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Karla" pitchFamily="2"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9E64C5-CAC3-449B-9C55-63B1C5DB3864}">
  <a:tblStyle styleId="{379E64C5-CAC3-449B-9C55-63B1C5DB386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BE6D0F-98BF-46DE-98F8-8AE383CACB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01" autoAdjust="0"/>
  </p:normalViewPr>
  <p:slideViewPr>
    <p:cSldViewPr snapToGrid="0">
      <p:cViewPr varScale="1">
        <p:scale>
          <a:sx n="126" d="100"/>
          <a:sy n="126" d="100"/>
        </p:scale>
        <p:origin x="11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dirty="0"/>
              <a:t>Lý do nhánh được gọi là thu hẹp vì kích thước dài và rộng của các layers giảm dần. Từ input kích thước 572x572 chỉ còn 32x32. Đồng thời độ sâu cũng tăng dần từ 3 lên 512.</a:t>
            </a:r>
            <a:endParaRPr lang="en-US" sz="1100" dirty="0"/>
          </a:p>
          <a:p>
            <a:r>
              <a:rPr lang="vi-VN" sz="1100" b="0" i="0" dirty="0">
                <a:solidFill>
                  <a:srgbClr val="333333"/>
                </a:solidFill>
                <a:effectLst/>
                <a:latin typeface="Helvetica Neue"/>
              </a:rPr>
              <a:t>Sau cùng ta thu được một ảnh mask đánh dấu nhãn dự báo của từng pixe</a:t>
            </a:r>
            <a:r>
              <a:rPr lang="en-US" sz="1100" b="0" i="0" dirty="0">
                <a:solidFill>
                  <a:srgbClr val="333333"/>
                </a:solidFill>
                <a:effectLst/>
                <a:latin typeface="Helvetica Neue"/>
              </a:rPr>
              <a:t>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dirty="0" err="1"/>
              <a:t>Bottum</a:t>
            </a:r>
            <a:r>
              <a:rPr lang="en-US" sz="1100" dirty="0"/>
              <a:t>-up: </a:t>
            </a:r>
            <a:r>
              <a:rPr lang="vi-VN" sz="1100" dirty="0"/>
              <a:t>Làm nhiệm vụ trích lọc đặc trưng để tìm ra bối cảnh của hình ảnh. Vai trò</a:t>
            </a:r>
            <a:r>
              <a:rPr lang="en-US" sz="1100" dirty="0"/>
              <a:t> </a:t>
            </a:r>
            <a:r>
              <a:rPr lang="vi-VN" sz="1100" dirty="0"/>
              <a:t>tương tự như một Encoder. Một mạng Deep CNN sẽ đóng vai trò trích lọc đặc trưng. </a:t>
            </a:r>
            <a:endParaRPr lang="en-US" sz="1100"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333333"/>
                </a:solidFill>
                <a:effectLst/>
                <a:latin typeface="Helvetica Neue"/>
              </a:rPr>
              <a:t>Top- down</a:t>
            </a:r>
            <a:r>
              <a:rPr lang="en-US" sz="1100" dirty="0">
                <a:solidFill>
                  <a:srgbClr val="333333"/>
                </a:solidFill>
                <a:latin typeface="Helvetica Neue"/>
              </a:rPr>
              <a:t>: </a:t>
            </a:r>
            <a:r>
              <a:rPr lang="vi-VN" sz="1100" b="0" i="0" dirty="0">
                <a:solidFill>
                  <a:srgbClr val="333333"/>
                </a:solidFill>
                <a:effectLst/>
                <a:latin typeface="Helvetica Neue"/>
              </a:rPr>
              <a:t>Gồm các layer đối xứng tương ứng với các layer của nhánh thu hẹp. Quá trình Upsampling được áp dụng giúp cho kích thước layer tăng dần lên. </a:t>
            </a:r>
            <a:endParaRPr lang="en-US" sz="1100" dirty="0"/>
          </a:p>
          <a:p>
            <a:endParaRPr lang="en-US" sz="1100" b="0" i="0" dirty="0">
              <a:solidFill>
                <a:srgbClr val="333333"/>
              </a:solidFill>
              <a:effectLst/>
              <a:latin typeface="Helvetica Neue"/>
            </a:endParaRPr>
          </a:p>
          <a:p>
            <a:endParaRPr lang="en-US" dirty="0"/>
          </a:p>
        </p:txBody>
      </p:sp>
    </p:spTree>
    <p:extLst>
      <p:ext uri="{BB962C8B-B14F-4D97-AF65-F5344CB8AC3E}">
        <p14:creationId xmlns:p14="http://schemas.microsoft.com/office/powerpoint/2010/main" val="279532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38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11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56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ogle.github.io/mediapipe/"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i.googleblog.com/2019/11/introducing-next-generation-on-device.html"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224814" y="2772676"/>
            <a:ext cx="4615542" cy="13477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accent2"/>
                </a:solidFill>
                <a:latin typeface="Times New Roman" panose="02020603050405020304" pitchFamily="18" charset="0"/>
                <a:cs typeface="Times New Roman" panose="02020603050405020304" pitchFamily="18" charset="0"/>
              </a:rPr>
              <a:t>TÌM ẢNH FOREGROUND</a:t>
            </a:r>
          </a:p>
        </p:txBody>
      </p:sp>
      <p:grpSp>
        <p:nvGrpSpPr>
          <p:cNvPr id="77" name="Google Shape;77;p14"/>
          <p:cNvGrpSpPr/>
          <p:nvPr/>
        </p:nvGrpSpPr>
        <p:grpSpPr>
          <a:xfrm>
            <a:off x="530537" y="799800"/>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46EE873-F0A3-4FCA-953A-40B010E169EB}"/>
              </a:ext>
            </a:extLst>
          </p:cNvPr>
          <p:cNvSpPr txBox="1"/>
          <p:nvPr/>
        </p:nvSpPr>
        <p:spPr>
          <a:xfrm>
            <a:off x="4692853" y="1511439"/>
            <a:ext cx="31858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GV: Mai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Dũng</a:t>
            </a:r>
            <a:r>
              <a:rPr lang="en-US"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2A5DFBD0-ADF0-4C2D-BDAC-7E43A5CA4557}"/>
              </a:ext>
            </a:extLst>
          </p:cNvPr>
          <p:cNvSpPr txBox="1"/>
          <p:nvPr/>
        </p:nvSpPr>
        <p:spPr>
          <a:xfrm>
            <a:off x="4243901" y="203451"/>
            <a:ext cx="4615543" cy="1200329"/>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THỊ GIÁC MÁY TÍNH NÂNG CAO</a:t>
            </a:r>
          </a:p>
        </p:txBody>
      </p:sp>
      <p:sp>
        <p:nvSpPr>
          <p:cNvPr id="13" name="TextBox 12">
            <a:extLst>
              <a:ext uri="{FF2B5EF4-FFF2-40B4-BE49-F238E27FC236}">
                <a16:creationId xmlns:a16="http://schemas.microsoft.com/office/drawing/2014/main" id="{F45AC3A0-B11B-4AA4-872A-DF3370DE5247}"/>
              </a:ext>
            </a:extLst>
          </p:cNvPr>
          <p:cNvSpPr txBox="1"/>
          <p:nvPr/>
        </p:nvSpPr>
        <p:spPr>
          <a:xfrm>
            <a:off x="4733365" y="2110085"/>
            <a:ext cx="455182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SV: Phạm Thành Luân - 19520154</a:t>
            </a:r>
          </a:p>
        </p:txBody>
      </p:sp>
      <p:sp>
        <p:nvSpPr>
          <p:cNvPr id="14" name="TextBox 13">
            <a:extLst>
              <a:ext uri="{FF2B5EF4-FFF2-40B4-BE49-F238E27FC236}">
                <a16:creationId xmlns:a16="http://schemas.microsoft.com/office/drawing/2014/main" id="{29BB6879-0B33-49F8-8F75-27D0584777AD}"/>
              </a:ext>
            </a:extLst>
          </p:cNvPr>
          <p:cNvSpPr txBox="1"/>
          <p:nvPr/>
        </p:nvSpPr>
        <p:spPr>
          <a:xfrm>
            <a:off x="5262140" y="2600852"/>
            <a:ext cx="396926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Đỗ Minh Trí          - 19520307</a:t>
            </a:r>
          </a:p>
        </p:txBody>
      </p:sp>
      <p:grpSp>
        <p:nvGrpSpPr>
          <p:cNvPr id="15" name="Google Shape;77;p14">
            <a:extLst>
              <a:ext uri="{FF2B5EF4-FFF2-40B4-BE49-F238E27FC236}">
                <a16:creationId xmlns:a16="http://schemas.microsoft.com/office/drawing/2014/main" id="{B2B295DE-0ED3-46CE-A1BD-CAE591758940}"/>
              </a:ext>
            </a:extLst>
          </p:cNvPr>
          <p:cNvGrpSpPr/>
          <p:nvPr/>
        </p:nvGrpSpPr>
        <p:grpSpPr>
          <a:xfrm>
            <a:off x="7641991" y="3828934"/>
            <a:ext cx="502625" cy="446586"/>
            <a:chOff x="5292575" y="3681900"/>
            <a:chExt cx="420150" cy="373275"/>
          </a:xfrm>
        </p:grpSpPr>
        <p:sp>
          <p:nvSpPr>
            <p:cNvPr id="16" name="Google Shape;78;p14">
              <a:extLst>
                <a:ext uri="{FF2B5EF4-FFF2-40B4-BE49-F238E27FC236}">
                  <a16:creationId xmlns:a16="http://schemas.microsoft.com/office/drawing/2014/main" id="{C61A3C1A-EE3F-467A-A52A-D670AC6C6384}"/>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 name="Google Shape;79;p14">
              <a:extLst>
                <a:ext uri="{FF2B5EF4-FFF2-40B4-BE49-F238E27FC236}">
                  <a16:creationId xmlns:a16="http://schemas.microsoft.com/office/drawing/2014/main" id="{E3006EE1-B6A5-4C2B-B515-BF51130176A0}"/>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 name="Google Shape;80;p14">
              <a:extLst>
                <a:ext uri="{FF2B5EF4-FFF2-40B4-BE49-F238E27FC236}">
                  <a16:creationId xmlns:a16="http://schemas.microsoft.com/office/drawing/2014/main" id="{1DEBEE4E-8FE4-45AF-9C51-989081F5925E}"/>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9" name="Google Shape;81;p14">
              <a:extLst>
                <a:ext uri="{FF2B5EF4-FFF2-40B4-BE49-F238E27FC236}">
                  <a16:creationId xmlns:a16="http://schemas.microsoft.com/office/drawing/2014/main" id="{E4DEFD63-E44B-487F-8121-38F0BF3D8537}"/>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 name="Google Shape;82;p14">
              <a:extLst>
                <a:ext uri="{FF2B5EF4-FFF2-40B4-BE49-F238E27FC236}">
                  <a16:creationId xmlns:a16="http://schemas.microsoft.com/office/drawing/2014/main" id="{9D76BF0C-703E-4240-B093-4A24C745BC30}"/>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83;p14">
              <a:extLst>
                <a:ext uri="{FF2B5EF4-FFF2-40B4-BE49-F238E27FC236}">
                  <a16:creationId xmlns:a16="http://schemas.microsoft.com/office/drawing/2014/main" id="{698B298A-5473-417C-8276-A1E53B9D1FE1}"/>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84;p14">
              <a:extLst>
                <a:ext uri="{FF2B5EF4-FFF2-40B4-BE49-F238E27FC236}">
                  <a16:creationId xmlns:a16="http://schemas.microsoft.com/office/drawing/2014/main" id="{CF0F4141-C96A-4C7F-98B9-C6B5C5C93071}"/>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8" y="374614"/>
            <a:ext cx="4801500" cy="409500"/>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MediaPipe</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533EED05-B6C5-4F2B-9F51-2A8E3953D773}"/>
              </a:ext>
            </a:extLst>
          </p:cNvPr>
          <p:cNvPicPr>
            <a:picLocks noChangeAspect="1"/>
          </p:cNvPicPr>
          <p:nvPr/>
        </p:nvPicPr>
        <p:blipFill>
          <a:blip r:embed="rId2"/>
          <a:stretch>
            <a:fillRect/>
          </a:stretch>
        </p:blipFill>
        <p:spPr>
          <a:xfrm>
            <a:off x="573315" y="1071052"/>
            <a:ext cx="6335485" cy="1570679"/>
          </a:xfrm>
          <a:prstGeom prst="rect">
            <a:avLst/>
          </a:prstGeom>
        </p:spPr>
      </p:pic>
      <p:sp>
        <p:nvSpPr>
          <p:cNvPr id="14" name="TextBox 13">
            <a:extLst>
              <a:ext uri="{FF2B5EF4-FFF2-40B4-BE49-F238E27FC236}">
                <a16:creationId xmlns:a16="http://schemas.microsoft.com/office/drawing/2014/main" id="{93F49A30-B86C-406E-B307-B2B254DC6140}"/>
              </a:ext>
            </a:extLst>
          </p:cNvPr>
          <p:cNvSpPr txBox="1"/>
          <p:nvPr/>
        </p:nvSpPr>
        <p:spPr>
          <a:xfrm>
            <a:off x="739885" y="4072448"/>
            <a:ext cx="4572000" cy="311239"/>
          </a:xfrm>
          <a:prstGeom prst="rect">
            <a:avLst/>
          </a:prstGeom>
          <a:noFill/>
        </p:spPr>
        <p:txBody>
          <a:bodyPr wrap="square">
            <a:spAutoFit/>
          </a:bodyPr>
          <a:lstStyle/>
          <a:p>
            <a:pPr marL="0" marR="0">
              <a:lnSpc>
                <a:spcPct val="107000"/>
              </a:lnSpc>
              <a:spcBef>
                <a:spcPts val="0"/>
              </a:spcBef>
              <a:spcAft>
                <a:spcPts val="800"/>
              </a:spcAft>
            </a:pPr>
            <a:r>
              <a:rPr lang="en-US" sz="1400" u="sng" dirty="0">
                <a:solidFill>
                  <a:srgbClr val="0563C1"/>
                </a:solidFill>
                <a:effectLst/>
                <a:latin typeface="Cambria" panose="02040503050406030204" pitchFamily="18" charset="0"/>
                <a:ea typeface="Calibri" panose="020F0502020204030204" pitchFamily="34" charset="0"/>
                <a:cs typeface="Arial" panose="020B0604020202020204" pitchFamily="34" charset="0"/>
                <a:hlinkClick r:id="rId3"/>
              </a:rPr>
              <a:t>https://google.github.io/mediapipe/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0A4A1DF5-510C-42AA-AFD7-F4B5F9E60393}"/>
              </a:ext>
            </a:extLst>
          </p:cNvPr>
          <p:cNvSpPr txBox="1"/>
          <p:nvPr/>
        </p:nvSpPr>
        <p:spPr>
          <a:xfrm>
            <a:off x="739885" y="2928669"/>
            <a:ext cx="6741886"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a:t>
            </a:r>
            <a:r>
              <a:rPr lang="en-US" sz="2400" spc="-5" dirty="0" err="1">
                <a:solidFill>
                  <a:srgbClr val="1B1B1B"/>
                </a:solidFill>
                <a:latin typeface="Times New Roman" panose="02020603050405020304" pitchFamily="18" charset="0"/>
                <a:ea typeface="Calibri" panose="020F0502020204030204" pitchFamily="34" charset="0"/>
                <a:cs typeface="Times New Roman" panose="02020603050405020304" pitchFamily="18" charset="0"/>
              </a:rPr>
              <a:t>g</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iải</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nổi</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lĩnh</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vực</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Computer Vision -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giác</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2400" spc="-5" dirty="0">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err="1">
                <a:solidFill>
                  <a:srgbClr val="1B1B1B"/>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spc="-5"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2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5069-79AA-42C8-8383-62DCF3C51DCB}"/>
              </a:ext>
            </a:extLst>
          </p:cNvPr>
          <p:cNvSpPr>
            <a:spLocks noGrp="1"/>
          </p:cNvSpPr>
          <p:nvPr>
            <p:ph type="title"/>
          </p:nvPr>
        </p:nvSpPr>
        <p:spPr>
          <a:xfrm>
            <a:off x="434600" y="481750"/>
            <a:ext cx="4801500" cy="409500"/>
          </a:xfrm>
        </p:spPr>
        <p:txBody>
          <a:bodyPr/>
          <a:lstStyle/>
          <a:p>
            <a:r>
              <a:rPr lang="en-US" sz="3200" dirty="0">
                <a:solidFill>
                  <a:schemeClr val="tx2">
                    <a:lumMod val="10000"/>
                  </a:schemeClr>
                </a:solidFill>
                <a:latin typeface="Times New Roman" panose="02020603050405020304" pitchFamily="18" charset="0"/>
                <a:cs typeface="Times New Roman" panose="02020603050405020304" pitchFamily="18" charset="0"/>
              </a:rPr>
              <a:t>S</a:t>
            </a:r>
            <a:r>
              <a:rPr lang="en-US" sz="3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elfie-segmentation:</a:t>
            </a:r>
            <a:endParaRPr lang="en-US" sz="32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9AFC68-27FE-45D8-A070-AECAEFDD81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2050" name="Picture 2" descr="Google introduces Entity Extraction, Selfie Segmentation APIs to ML Kit">
            <a:extLst>
              <a:ext uri="{FF2B5EF4-FFF2-40B4-BE49-F238E27FC236}">
                <a16:creationId xmlns:a16="http://schemas.microsoft.com/office/drawing/2014/main" id="{2B366EAC-E0EC-405F-8644-1B57D9F8D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00" y="1096168"/>
            <a:ext cx="6698343" cy="29511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ED113A-E6C2-469D-90E1-7D8DC456C2B6}"/>
              </a:ext>
            </a:extLst>
          </p:cNvPr>
          <p:cNvSpPr txBox="1"/>
          <p:nvPr/>
        </p:nvSpPr>
        <p:spPr>
          <a:xfrm>
            <a:off x="370862" y="4212489"/>
            <a:ext cx="6944800" cy="769441"/>
          </a:xfrm>
          <a:prstGeom prst="rect">
            <a:avLst/>
          </a:prstGeom>
          <a:noFill/>
        </p:spPr>
        <p:txBody>
          <a:bodyPr wrap="square" rtlCol="0">
            <a:spAutoFit/>
          </a:bodyPr>
          <a:lstStyle/>
          <a:p>
            <a:r>
              <a:rPr lang="en-US" sz="2400" b="0" i="0" dirty="0">
                <a:solidFill>
                  <a:srgbClr val="0097A7"/>
                </a:solidFill>
                <a:effectLst/>
                <a:latin typeface="system-ui"/>
                <a:hlinkClick r:id="rId3"/>
              </a:rPr>
              <a:t>MobileNetV3</a:t>
            </a:r>
            <a:r>
              <a:rPr lang="en-US" sz="2400" b="0" i="0" dirty="0">
                <a:solidFill>
                  <a:srgbClr val="0097A7"/>
                </a:solidFill>
                <a:effectLst/>
                <a:latin typeface="system-ui"/>
              </a:rPr>
              <a:t>:</a:t>
            </a:r>
            <a:r>
              <a:rPr lang="en-US" sz="2000" b="0" i="0" dirty="0">
                <a:solidFill>
                  <a:srgbClr val="0097A7"/>
                </a:solidFill>
                <a:effectLst/>
                <a:latin typeface="system-ui"/>
              </a:rPr>
              <a:t>https://ai.googleblog.com/2019/11/introducing-next-generation-on-device.html</a:t>
            </a:r>
            <a:r>
              <a:rPr lang="en-US" sz="2000" dirty="0">
                <a:solidFill>
                  <a:srgbClr val="5C5962"/>
                </a:solidFill>
                <a:latin typeface="system-ui"/>
              </a:rPr>
              <a:t> </a:t>
            </a:r>
            <a:endParaRPr 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38FAB46-BC07-4195-8B11-F2CE5E418BEE}"/>
              </a:ext>
            </a:extLst>
          </p:cNvPr>
          <p:cNvSpPr txBox="1">
            <a:spLocks/>
          </p:cNvSpPr>
          <p:nvPr/>
        </p:nvSpPr>
        <p:spPr>
          <a:xfrm>
            <a:off x="7502698" y="166422"/>
            <a:ext cx="1641302" cy="11207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600" dirty="0">
                <a:solidFill>
                  <a:schemeClr val="tx2">
                    <a:lumMod val="10000"/>
                  </a:schemeClr>
                </a:solidFill>
                <a:latin typeface="Times New Roman" panose="02020603050405020304" pitchFamily="18" charset="0"/>
                <a:cs typeface="Times New Roman" panose="02020603050405020304" pitchFamily="18" charset="0"/>
              </a:rPr>
              <a:t>Media</a:t>
            </a:r>
          </a:p>
          <a:p>
            <a:r>
              <a:rPr lang="en-US" sz="3600" dirty="0">
                <a:solidFill>
                  <a:schemeClr val="tx2">
                    <a:lumMod val="10000"/>
                  </a:schemeClr>
                </a:solidFill>
                <a:latin typeface="Times New Roman" panose="02020603050405020304" pitchFamily="18" charset="0"/>
                <a:cs typeface="Times New Roman" panose="02020603050405020304" pitchFamily="18" charset="0"/>
              </a:rPr>
              <a:t>Pipe</a:t>
            </a:r>
          </a:p>
        </p:txBody>
      </p:sp>
    </p:spTree>
    <p:extLst>
      <p:ext uri="{BB962C8B-B14F-4D97-AF65-F5344CB8AC3E}">
        <p14:creationId xmlns:p14="http://schemas.microsoft.com/office/powerpoint/2010/main" val="150611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8EE0-9CBA-4AEE-A239-DF91DFF59228}"/>
              </a:ext>
            </a:extLst>
          </p:cNvPr>
          <p:cNvSpPr>
            <a:spLocks noGrp="1"/>
          </p:cNvSpPr>
          <p:nvPr>
            <p:ph type="title"/>
          </p:nvPr>
        </p:nvSpPr>
        <p:spPr>
          <a:xfrm>
            <a:off x="274320" y="423802"/>
            <a:ext cx="7230794" cy="409500"/>
          </a:xfrm>
        </p:spPr>
        <p:txBody>
          <a:bodyPr/>
          <a:lstStyle/>
          <a:p>
            <a:r>
              <a:rPr lang="en-US" b="0" dirty="0" err="1">
                <a:solidFill>
                  <a:schemeClr val="tx2">
                    <a:lumMod val="10000"/>
                  </a:schemeClr>
                </a:solidFill>
                <a:latin typeface="Times New Roman" panose="02020603050405020304" pitchFamily="18" charset="0"/>
                <a:cs typeface="Times New Roman" panose="02020603050405020304" pitchFamily="18" charset="0"/>
              </a:rPr>
              <a:t>Bước</a:t>
            </a:r>
            <a:r>
              <a:rPr lang="en-US" b="0" dirty="0">
                <a:solidFill>
                  <a:schemeClr val="tx2">
                    <a:lumMod val="10000"/>
                  </a:schemeClr>
                </a:solidFill>
                <a:latin typeface="Times New Roman" panose="02020603050405020304" pitchFamily="18" charset="0"/>
                <a:cs typeface="Times New Roman" panose="02020603050405020304" pitchFamily="18" charset="0"/>
              </a:rPr>
              <a:t> 2: </a:t>
            </a:r>
            <a:r>
              <a:rPr lang="en-US" b="0" dirty="0" err="1">
                <a:solidFill>
                  <a:schemeClr val="tx2">
                    <a:lumMod val="10000"/>
                  </a:schemeClr>
                </a:solidFill>
                <a:latin typeface="Times New Roman" panose="02020603050405020304" pitchFamily="18" charset="0"/>
                <a:cs typeface="Times New Roman" panose="02020603050405020304" pitchFamily="18" charset="0"/>
              </a:rPr>
              <a:t>Dùng</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mediapipe</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để</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tìm</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tạo</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ảnh</a:t>
            </a:r>
            <a:r>
              <a:rPr lang="en-US" b="0" dirty="0">
                <a:solidFill>
                  <a:schemeClr val="tx2">
                    <a:lumMod val="10000"/>
                  </a:schemeClr>
                </a:solidFill>
                <a:latin typeface="Times New Roman" panose="02020603050405020304" pitchFamily="18" charset="0"/>
                <a:cs typeface="Times New Roman" panose="02020603050405020304" pitchFamily="18" charset="0"/>
              </a:rPr>
              <a:t> mask:</a:t>
            </a:r>
          </a:p>
        </p:txBody>
      </p:sp>
      <p:sp>
        <p:nvSpPr>
          <p:cNvPr id="3" name="Slide Number Placeholder 2">
            <a:extLst>
              <a:ext uri="{FF2B5EF4-FFF2-40B4-BE49-F238E27FC236}">
                <a16:creationId xmlns:a16="http://schemas.microsoft.com/office/drawing/2014/main" id="{4DF765BF-1752-489B-9D4B-1CD67A7EDB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2">
            <a:extLst>
              <a:ext uri="{FF2B5EF4-FFF2-40B4-BE49-F238E27FC236}">
                <a16:creationId xmlns:a16="http://schemas.microsoft.com/office/drawing/2014/main" id="{CF5B409A-E748-450E-B8FA-46D1144C0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59" y="1364673"/>
            <a:ext cx="2729135" cy="27894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BDEC7E-6378-42F6-B38E-AE59E6CEC000}"/>
              </a:ext>
            </a:extLst>
          </p:cNvPr>
          <p:cNvSpPr txBox="1"/>
          <p:nvPr/>
        </p:nvSpPr>
        <p:spPr>
          <a:xfrm>
            <a:off x="1339690" y="4317328"/>
            <a:ext cx="100641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Input</a:t>
            </a:r>
          </a:p>
        </p:txBody>
      </p:sp>
      <p:sp>
        <p:nvSpPr>
          <p:cNvPr id="7" name="TextBox 6">
            <a:extLst>
              <a:ext uri="{FF2B5EF4-FFF2-40B4-BE49-F238E27FC236}">
                <a16:creationId xmlns:a16="http://schemas.microsoft.com/office/drawing/2014/main" id="{D50E1064-F541-4F38-A2C8-80962BE307DC}"/>
              </a:ext>
            </a:extLst>
          </p:cNvPr>
          <p:cNvSpPr txBox="1"/>
          <p:nvPr/>
        </p:nvSpPr>
        <p:spPr>
          <a:xfrm>
            <a:off x="4163172" y="4288186"/>
            <a:ext cx="12193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Output</a:t>
            </a:r>
          </a:p>
        </p:txBody>
      </p:sp>
      <p:sp>
        <p:nvSpPr>
          <p:cNvPr id="9" name="Title 1">
            <a:extLst>
              <a:ext uri="{FF2B5EF4-FFF2-40B4-BE49-F238E27FC236}">
                <a16:creationId xmlns:a16="http://schemas.microsoft.com/office/drawing/2014/main" id="{FE4100F7-93A1-4ADF-A29D-0EA676B63218}"/>
              </a:ext>
            </a:extLst>
          </p:cNvPr>
          <p:cNvSpPr txBox="1">
            <a:spLocks/>
          </p:cNvSpPr>
          <p:nvPr/>
        </p:nvSpPr>
        <p:spPr>
          <a:xfrm>
            <a:off x="7502698" y="166422"/>
            <a:ext cx="1641302" cy="11207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600" dirty="0">
                <a:solidFill>
                  <a:schemeClr val="tx2">
                    <a:lumMod val="10000"/>
                  </a:schemeClr>
                </a:solidFill>
                <a:latin typeface="Times New Roman" panose="02020603050405020304" pitchFamily="18" charset="0"/>
                <a:cs typeface="Times New Roman" panose="02020603050405020304" pitchFamily="18" charset="0"/>
              </a:rPr>
              <a:t>Media</a:t>
            </a:r>
          </a:p>
          <a:p>
            <a:r>
              <a:rPr lang="en-US" sz="3600" dirty="0">
                <a:solidFill>
                  <a:schemeClr val="tx2">
                    <a:lumMod val="10000"/>
                  </a:schemeClr>
                </a:solidFill>
                <a:latin typeface="Times New Roman" panose="02020603050405020304" pitchFamily="18" charset="0"/>
                <a:cs typeface="Times New Roman" panose="02020603050405020304" pitchFamily="18" charset="0"/>
              </a:rPr>
              <a:t>Pipe</a:t>
            </a:r>
          </a:p>
        </p:txBody>
      </p:sp>
      <p:graphicFrame>
        <p:nvGraphicFramePr>
          <p:cNvPr id="15" name="Table 15">
            <a:extLst>
              <a:ext uri="{FF2B5EF4-FFF2-40B4-BE49-F238E27FC236}">
                <a16:creationId xmlns:a16="http://schemas.microsoft.com/office/drawing/2014/main" id="{A106107C-AC68-7F56-7268-88EA6A53EBEF}"/>
              </a:ext>
            </a:extLst>
          </p:cNvPr>
          <p:cNvGraphicFramePr>
            <a:graphicFrameLocks noGrp="1"/>
          </p:cNvGraphicFramePr>
          <p:nvPr>
            <p:extLst>
              <p:ext uri="{D42A27DB-BD31-4B8C-83A1-F6EECF244321}">
                <p14:modId xmlns:p14="http://schemas.microsoft.com/office/powerpoint/2010/main" val="2912450180"/>
              </p:ext>
            </p:extLst>
          </p:nvPr>
        </p:nvGraphicFramePr>
        <p:xfrm>
          <a:off x="3233258" y="1375067"/>
          <a:ext cx="2729131" cy="2779072"/>
        </p:xfrm>
        <a:graphic>
          <a:graphicData uri="http://schemas.openxmlformats.org/drawingml/2006/table">
            <a:tbl>
              <a:tblPr firstRow="1" bandRow="1">
                <a:tableStyleId>{379E64C5-CAC3-449B-9C55-63B1C5DB3864}</a:tableStyleId>
              </a:tblPr>
              <a:tblGrid>
                <a:gridCol w="272913">
                  <a:extLst>
                    <a:ext uri="{9D8B030D-6E8A-4147-A177-3AD203B41FA5}">
                      <a16:colId xmlns:a16="http://schemas.microsoft.com/office/drawing/2014/main" val="2065999923"/>
                    </a:ext>
                  </a:extLst>
                </a:gridCol>
                <a:gridCol w="253520">
                  <a:extLst>
                    <a:ext uri="{9D8B030D-6E8A-4147-A177-3AD203B41FA5}">
                      <a16:colId xmlns:a16="http://schemas.microsoft.com/office/drawing/2014/main" val="4076819106"/>
                    </a:ext>
                  </a:extLst>
                </a:gridCol>
                <a:gridCol w="292307">
                  <a:extLst>
                    <a:ext uri="{9D8B030D-6E8A-4147-A177-3AD203B41FA5}">
                      <a16:colId xmlns:a16="http://schemas.microsoft.com/office/drawing/2014/main" val="2472493566"/>
                    </a:ext>
                  </a:extLst>
                </a:gridCol>
                <a:gridCol w="272913">
                  <a:extLst>
                    <a:ext uri="{9D8B030D-6E8A-4147-A177-3AD203B41FA5}">
                      <a16:colId xmlns:a16="http://schemas.microsoft.com/office/drawing/2014/main" val="1127721560"/>
                    </a:ext>
                  </a:extLst>
                </a:gridCol>
                <a:gridCol w="272913">
                  <a:extLst>
                    <a:ext uri="{9D8B030D-6E8A-4147-A177-3AD203B41FA5}">
                      <a16:colId xmlns:a16="http://schemas.microsoft.com/office/drawing/2014/main" val="1159037926"/>
                    </a:ext>
                  </a:extLst>
                </a:gridCol>
                <a:gridCol w="272913">
                  <a:extLst>
                    <a:ext uri="{9D8B030D-6E8A-4147-A177-3AD203B41FA5}">
                      <a16:colId xmlns:a16="http://schemas.microsoft.com/office/drawing/2014/main" val="2738855085"/>
                    </a:ext>
                  </a:extLst>
                </a:gridCol>
                <a:gridCol w="272913">
                  <a:extLst>
                    <a:ext uri="{9D8B030D-6E8A-4147-A177-3AD203B41FA5}">
                      <a16:colId xmlns:a16="http://schemas.microsoft.com/office/drawing/2014/main" val="1570319963"/>
                    </a:ext>
                  </a:extLst>
                </a:gridCol>
                <a:gridCol w="272913">
                  <a:extLst>
                    <a:ext uri="{9D8B030D-6E8A-4147-A177-3AD203B41FA5}">
                      <a16:colId xmlns:a16="http://schemas.microsoft.com/office/drawing/2014/main" val="2873025242"/>
                    </a:ext>
                  </a:extLst>
                </a:gridCol>
                <a:gridCol w="272913">
                  <a:extLst>
                    <a:ext uri="{9D8B030D-6E8A-4147-A177-3AD203B41FA5}">
                      <a16:colId xmlns:a16="http://schemas.microsoft.com/office/drawing/2014/main" val="2484149561"/>
                    </a:ext>
                  </a:extLst>
                </a:gridCol>
                <a:gridCol w="272913">
                  <a:extLst>
                    <a:ext uri="{9D8B030D-6E8A-4147-A177-3AD203B41FA5}">
                      <a16:colId xmlns:a16="http://schemas.microsoft.com/office/drawing/2014/main" val="1102313691"/>
                    </a:ext>
                  </a:extLst>
                </a:gridCol>
              </a:tblGrid>
              <a:tr h="347384">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2923167705"/>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extLst>
                  <a:ext uri="{0D108BD9-81ED-4DB2-BD59-A6C34878D82A}">
                    <a16:rowId xmlns:a16="http://schemas.microsoft.com/office/drawing/2014/main" val="2984333852"/>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1441257509"/>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4075672519"/>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1687002754"/>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878216155"/>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extLst>
                  <a:ext uri="{0D108BD9-81ED-4DB2-BD59-A6C34878D82A}">
                    <a16:rowId xmlns:a16="http://schemas.microsoft.com/office/drawing/2014/main" val="1957679024"/>
                  </a:ext>
                </a:extLst>
              </a:tr>
              <a:tr h="347384">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extLst>
                  <a:ext uri="{0D108BD9-81ED-4DB2-BD59-A6C34878D82A}">
                    <a16:rowId xmlns:a16="http://schemas.microsoft.com/office/drawing/2014/main" val="1373016287"/>
                  </a:ext>
                </a:extLst>
              </a:tr>
            </a:tbl>
          </a:graphicData>
        </a:graphic>
      </p:graphicFrame>
      <p:sp>
        <p:nvSpPr>
          <p:cNvPr id="16" name="Rectangle 15">
            <a:extLst>
              <a:ext uri="{FF2B5EF4-FFF2-40B4-BE49-F238E27FC236}">
                <a16:creationId xmlns:a16="http://schemas.microsoft.com/office/drawing/2014/main" id="{AE90228E-14F6-F8E1-1E72-CB72EE0F7C64}"/>
              </a:ext>
            </a:extLst>
          </p:cNvPr>
          <p:cNvSpPr/>
          <p:nvPr/>
        </p:nvSpPr>
        <p:spPr>
          <a:xfrm>
            <a:off x="5382492" y="3424237"/>
            <a:ext cx="270164" cy="38965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AEA451E0-41B1-1B1F-69EF-6853A284B319}"/>
              </a:ext>
            </a:extLst>
          </p:cNvPr>
          <p:cNvCxnSpPr>
            <a:cxnSpLocks/>
            <a:stCxn id="16" idx="3"/>
          </p:cNvCxnSpPr>
          <p:nvPr/>
        </p:nvCxnSpPr>
        <p:spPr>
          <a:xfrm>
            <a:off x="5652656" y="3619067"/>
            <a:ext cx="997526" cy="3308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23A739-430D-3446-5A2E-11C02822B37B}"/>
              </a:ext>
            </a:extLst>
          </p:cNvPr>
          <p:cNvSpPr txBox="1"/>
          <p:nvPr/>
        </p:nvSpPr>
        <p:spPr>
          <a:xfrm>
            <a:off x="6650182" y="3761486"/>
            <a:ext cx="12193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107599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8EE0-9CBA-4AEE-A239-DF91DFF59228}"/>
              </a:ext>
            </a:extLst>
          </p:cNvPr>
          <p:cNvSpPr>
            <a:spLocks noGrp="1"/>
          </p:cNvSpPr>
          <p:nvPr>
            <p:ph type="title"/>
          </p:nvPr>
        </p:nvSpPr>
        <p:spPr>
          <a:xfrm>
            <a:off x="274320" y="423802"/>
            <a:ext cx="7230794" cy="409500"/>
          </a:xfrm>
        </p:spPr>
        <p:txBody>
          <a:bodyPr/>
          <a:lstStyle/>
          <a:p>
            <a:r>
              <a:rPr lang="en-US" b="0" dirty="0" err="1">
                <a:solidFill>
                  <a:schemeClr val="tx2">
                    <a:lumMod val="10000"/>
                  </a:schemeClr>
                </a:solidFill>
                <a:latin typeface="Times New Roman" panose="02020603050405020304" pitchFamily="18" charset="0"/>
                <a:cs typeface="Times New Roman" panose="02020603050405020304" pitchFamily="18" charset="0"/>
              </a:rPr>
              <a:t>Bước</a:t>
            </a:r>
            <a:r>
              <a:rPr lang="en-US" b="0" dirty="0">
                <a:solidFill>
                  <a:schemeClr val="tx2">
                    <a:lumMod val="10000"/>
                  </a:schemeClr>
                </a:solidFill>
                <a:latin typeface="Times New Roman" panose="02020603050405020304" pitchFamily="18" charset="0"/>
                <a:cs typeface="Times New Roman" panose="02020603050405020304" pitchFamily="18" charset="0"/>
              </a:rPr>
              <a:t> 2: </a:t>
            </a:r>
            <a:r>
              <a:rPr lang="en-US" b="0" dirty="0" err="1">
                <a:solidFill>
                  <a:schemeClr val="tx2">
                    <a:lumMod val="10000"/>
                  </a:schemeClr>
                </a:solidFill>
                <a:latin typeface="Times New Roman" panose="02020603050405020304" pitchFamily="18" charset="0"/>
                <a:cs typeface="Times New Roman" panose="02020603050405020304" pitchFamily="18" charset="0"/>
              </a:rPr>
              <a:t>Dùng</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mediapipe</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để</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tìm</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tạo</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ảnh</a:t>
            </a:r>
            <a:r>
              <a:rPr lang="en-US" b="0" dirty="0">
                <a:solidFill>
                  <a:schemeClr val="tx2">
                    <a:lumMod val="10000"/>
                  </a:schemeClr>
                </a:solidFill>
                <a:latin typeface="Times New Roman" panose="02020603050405020304" pitchFamily="18" charset="0"/>
                <a:cs typeface="Times New Roman" panose="02020603050405020304" pitchFamily="18" charset="0"/>
              </a:rPr>
              <a:t> mask:</a:t>
            </a:r>
          </a:p>
        </p:txBody>
      </p:sp>
      <p:sp>
        <p:nvSpPr>
          <p:cNvPr id="3" name="Slide Number Placeholder 2">
            <a:extLst>
              <a:ext uri="{FF2B5EF4-FFF2-40B4-BE49-F238E27FC236}">
                <a16:creationId xmlns:a16="http://schemas.microsoft.com/office/drawing/2014/main" id="{4DF765BF-1752-489B-9D4B-1CD67A7EDB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2">
            <a:extLst>
              <a:ext uri="{FF2B5EF4-FFF2-40B4-BE49-F238E27FC236}">
                <a16:creationId xmlns:a16="http://schemas.microsoft.com/office/drawing/2014/main" id="{CF5B409A-E748-450E-B8FA-46D1144C0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00" y="1040021"/>
            <a:ext cx="2997200" cy="3063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BDEC7E-6378-42F6-B38E-AE59E6CEC000}"/>
              </a:ext>
            </a:extLst>
          </p:cNvPr>
          <p:cNvSpPr txBox="1"/>
          <p:nvPr/>
        </p:nvSpPr>
        <p:spPr>
          <a:xfrm>
            <a:off x="1002490" y="4288186"/>
            <a:ext cx="1944691"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0E1064-F541-4F38-A2C8-80962BE307DC}"/>
              </a:ext>
            </a:extLst>
          </p:cNvPr>
          <p:cNvSpPr txBox="1"/>
          <p:nvPr/>
        </p:nvSpPr>
        <p:spPr>
          <a:xfrm>
            <a:off x="4529461" y="4288186"/>
            <a:ext cx="1944691"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mask</a:t>
            </a:r>
          </a:p>
        </p:txBody>
      </p:sp>
      <p:sp>
        <p:nvSpPr>
          <p:cNvPr id="8" name="Rectangle 7">
            <a:extLst>
              <a:ext uri="{FF2B5EF4-FFF2-40B4-BE49-F238E27FC236}">
                <a16:creationId xmlns:a16="http://schemas.microsoft.com/office/drawing/2014/main" id="{B9E179AD-88A4-4192-93B6-9DA661A6D529}"/>
              </a:ext>
            </a:extLst>
          </p:cNvPr>
          <p:cNvSpPr/>
          <p:nvPr/>
        </p:nvSpPr>
        <p:spPr>
          <a:xfrm>
            <a:off x="3646298" y="1040021"/>
            <a:ext cx="2997200" cy="3063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E4100F7-93A1-4ADF-A29D-0EA676B63218}"/>
              </a:ext>
            </a:extLst>
          </p:cNvPr>
          <p:cNvSpPr txBox="1">
            <a:spLocks/>
          </p:cNvSpPr>
          <p:nvPr/>
        </p:nvSpPr>
        <p:spPr>
          <a:xfrm>
            <a:off x="7502698" y="166422"/>
            <a:ext cx="1641302" cy="11207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600" dirty="0">
                <a:solidFill>
                  <a:schemeClr val="tx2">
                    <a:lumMod val="10000"/>
                  </a:schemeClr>
                </a:solidFill>
                <a:latin typeface="Times New Roman" panose="02020603050405020304" pitchFamily="18" charset="0"/>
                <a:cs typeface="Times New Roman" panose="02020603050405020304" pitchFamily="18" charset="0"/>
              </a:rPr>
              <a:t>Media</a:t>
            </a:r>
          </a:p>
          <a:p>
            <a:r>
              <a:rPr lang="en-US" sz="3600" dirty="0">
                <a:solidFill>
                  <a:schemeClr val="tx2">
                    <a:lumMod val="10000"/>
                  </a:schemeClr>
                </a:solidFill>
                <a:latin typeface="Times New Roman" panose="02020603050405020304" pitchFamily="18" charset="0"/>
                <a:cs typeface="Times New Roman" panose="02020603050405020304" pitchFamily="18" charset="0"/>
              </a:rPr>
              <a:t>Pipe</a:t>
            </a:r>
          </a:p>
        </p:txBody>
      </p:sp>
      <p:pic>
        <p:nvPicPr>
          <p:cNvPr id="10" name="Picture 2">
            <a:extLst>
              <a:ext uri="{FF2B5EF4-FFF2-40B4-BE49-F238E27FC236}">
                <a16:creationId xmlns:a16="http://schemas.microsoft.com/office/drawing/2014/main" id="{0488D0A2-47DF-4C01-A776-BD6A6D142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297" y="1040021"/>
            <a:ext cx="2997201" cy="306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48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78970" y="548658"/>
            <a:ext cx="4793414" cy="409500"/>
          </a:xfrm>
        </p:spPr>
        <p:txBody>
          <a:bodyPr/>
          <a:lstStyle/>
          <a:p>
            <a:r>
              <a:rPr lang="en-US" sz="2800" dirty="0" err="1">
                <a:solidFill>
                  <a:schemeClr val="tx2">
                    <a:lumMod val="10000"/>
                  </a:schemeClr>
                </a:solidFill>
                <a:latin typeface="Times New Roman" panose="02020603050405020304" pitchFamily="18" charset="0"/>
                <a:cs typeface="Times New Roman" panose="02020603050405020304" pitchFamily="18" charset="0"/>
              </a:rPr>
              <a:t>Ưu</a:t>
            </a:r>
            <a:r>
              <a:rPr lang="en-US" sz="2800" dirty="0">
                <a:solidFill>
                  <a:schemeClr val="tx2">
                    <a:lumMod val="10000"/>
                  </a:schemeClr>
                </a:solidFill>
                <a:latin typeface="Times New Roman" panose="02020603050405020304" pitchFamily="18" charset="0"/>
                <a:cs typeface="Times New Roman" panose="02020603050405020304" pitchFamily="18" charset="0"/>
              </a:rPr>
              <a:t> </a:t>
            </a:r>
            <a:r>
              <a:rPr lang="en-US" sz="280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8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8" name="Title 1">
            <a:extLst>
              <a:ext uri="{FF2B5EF4-FFF2-40B4-BE49-F238E27FC236}">
                <a16:creationId xmlns:a16="http://schemas.microsoft.com/office/drawing/2014/main" id="{628A29F2-9577-4B1C-8D2C-8BE53E4010C5}"/>
              </a:ext>
            </a:extLst>
          </p:cNvPr>
          <p:cNvSpPr txBox="1">
            <a:spLocks/>
          </p:cNvSpPr>
          <p:nvPr/>
        </p:nvSpPr>
        <p:spPr>
          <a:xfrm>
            <a:off x="851956" y="1798536"/>
            <a:ext cx="5207758"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i="0" dirty="0" err="1">
                <a:solidFill>
                  <a:srgbClr val="1B1B1B"/>
                </a:solidFill>
                <a:effectLst/>
                <a:latin typeface="Times New Roman" panose="02020603050405020304" pitchFamily="18" charset="0"/>
                <a:cs typeface="Times New Roman" panose="02020603050405020304" pitchFamily="18" charset="0"/>
              </a:rPr>
              <a:t>Dễ</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dàng</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cài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đặt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và</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triển</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khai</a:t>
            </a:r>
            <a:r>
              <a:rPr lang="en-US" b="0" i="0" dirty="0">
                <a:solidFill>
                  <a:srgbClr val="1B1B1B"/>
                </a:solidFill>
                <a:effectLst/>
                <a:latin typeface="Times New Roman" panose="02020603050405020304" pitchFamily="18" charset="0"/>
                <a:cs typeface="Times New Roman" panose="02020603050405020304" pitchFamily="18" charset="0"/>
              </a:rPr>
              <a:t>.</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ABA3AE9A-1758-4337-8AB2-BF55F966648E}"/>
              </a:ext>
            </a:extLst>
          </p:cNvPr>
          <p:cNvSpPr txBox="1">
            <a:spLocks/>
          </p:cNvSpPr>
          <p:nvPr/>
        </p:nvSpPr>
        <p:spPr>
          <a:xfrm>
            <a:off x="851956" y="1176419"/>
            <a:ext cx="6956730"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i="0" dirty="0" err="1">
                <a:solidFill>
                  <a:srgbClr val="1B1B1B"/>
                </a:solidFill>
                <a:effectLst/>
                <a:latin typeface="Times New Roman" panose="02020603050405020304" pitchFamily="18" charset="0"/>
                <a:cs typeface="Times New Roman" panose="02020603050405020304" pitchFamily="18" charset="0"/>
              </a:rPr>
              <a:t>Cung</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cấp</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một</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giải</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pháp</a:t>
            </a:r>
            <a:r>
              <a:rPr lang="en-US" b="0" i="0" dirty="0">
                <a:solidFill>
                  <a:srgbClr val="1B1B1B"/>
                </a:solidFill>
                <a:effectLst/>
                <a:latin typeface="Times New Roman" panose="02020603050405020304" pitchFamily="18" charset="0"/>
                <a:cs typeface="Times New Roman" panose="02020603050405020304" pitchFamily="18" charset="0"/>
              </a:rPr>
              <a:t> inference </a:t>
            </a:r>
            <a:r>
              <a:rPr lang="en-US" b="0" i="0" dirty="0" err="1">
                <a:solidFill>
                  <a:srgbClr val="1B1B1B"/>
                </a:solidFill>
                <a:effectLst/>
                <a:latin typeface="Times New Roman" panose="02020603050405020304" pitchFamily="18" charset="0"/>
                <a:cs typeface="Times New Roman" panose="02020603050405020304" pitchFamily="18" charset="0"/>
              </a:rPr>
              <a:t>nhanh</a:t>
            </a:r>
            <a:r>
              <a:rPr lang="en-US" b="0" i="0" dirty="0">
                <a:solidFill>
                  <a:srgbClr val="1B1B1B"/>
                </a:solidFill>
                <a:effectLst/>
                <a:latin typeface="Times New Roman" panose="02020603050405020304" pitchFamily="18" charset="0"/>
                <a:cs typeface="Times New Roman" panose="02020603050405020304" pitchFamily="18" charset="0"/>
              </a:rPr>
              <a:t> </a:t>
            </a:r>
            <a:r>
              <a:rPr lang="en-US" b="0" i="0" dirty="0" err="1">
                <a:solidFill>
                  <a:srgbClr val="1B1B1B"/>
                </a:solidFill>
                <a:effectLst/>
                <a:latin typeface="Times New Roman" panose="02020603050405020304" pitchFamily="18" charset="0"/>
                <a:cs typeface="Times New Roman" panose="02020603050405020304" pitchFamily="18" charset="0"/>
              </a:rPr>
              <a:t>chóng</a:t>
            </a:r>
            <a:r>
              <a:rPr lang="en-US" b="0" i="0" dirty="0">
                <a:solidFill>
                  <a:srgbClr val="1B1B1B"/>
                </a:solidFill>
                <a:effectLst/>
                <a:latin typeface="Times New Roman" panose="02020603050405020304" pitchFamily="18" charset="0"/>
                <a:cs typeface="Times New Roman" panose="02020603050405020304" pitchFamily="18" charset="0"/>
              </a:rPr>
              <a:t>.</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009EADD-CD20-40B2-9DA1-A80110887A27}"/>
              </a:ext>
            </a:extLst>
          </p:cNvPr>
          <p:cNvSpPr txBox="1">
            <a:spLocks/>
          </p:cNvSpPr>
          <p:nvPr/>
        </p:nvSpPr>
        <p:spPr>
          <a:xfrm>
            <a:off x="851956" y="3620243"/>
            <a:ext cx="4619930"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rgbClr val="1B1B1B"/>
                </a:solidFill>
                <a:latin typeface="Times New Roman" panose="02020603050405020304" pitchFamily="18" charset="0"/>
                <a:cs typeface="Times New Roman" panose="02020603050405020304" pitchFamily="18" charset="0"/>
              </a:rPr>
              <a:t>Mã</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nguồn</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gây</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khó</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hiểu</a:t>
            </a:r>
            <a:r>
              <a:rPr lang="en-US" b="0" dirty="0">
                <a:solidFill>
                  <a:srgbClr val="1B1B1B"/>
                </a:solidFill>
                <a:latin typeface="Times New Roman" panose="02020603050405020304" pitchFamily="18" charset="0"/>
                <a:cs typeface="Times New Roman" panose="02020603050405020304" pitchFamily="18" charset="0"/>
              </a:rPr>
              <a:t>.</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AutoShape 2" descr="MediaPipe: Live ML Solutions và ứng dụng vẽ bằng Hands Gestures">
            <a:extLst>
              <a:ext uri="{FF2B5EF4-FFF2-40B4-BE49-F238E27FC236}">
                <a16:creationId xmlns:a16="http://schemas.microsoft.com/office/drawing/2014/main" id="{F10A7ECB-3252-4537-A50E-7F43A92E9C46}"/>
              </a:ext>
            </a:extLst>
          </p:cNvPr>
          <p:cNvSpPr>
            <a:spLocks noChangeAspect="1" noChangeArrowheads="1"/>
          </p:cNvSpPr>
          <p:nvPr/>
        </p:nvSpPr>
        <p:spPr bwMode="auto">
          <a:xfrm>
            <a:off x="4122057" y="113483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274457" y="1287236"/>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itle 1">
            <a:extLst>
              <a:ext uri="{FF2B5EF4-FFF2-40B4-BE49-F238E27FC236}">
                <a16:creationId xmlns:a16="http://schemas.microsoft.com/office/drawing/2014/main" id="{0164A4F9-3C46-456C-81B6-C1E0DBAC9ACB}"/>
              </a:ext>
            </a:extLst>
          </p:cNvPr>
          <p:cNvSpPr txBox="1">
            <a:spLocks/>
          </p:cNvSpPr>
          <p:nvPr/>
        </p:nvSpPr>
        <p:spPr>
          <a:xfrm>
            <a:off x="478970" y="2986365"/>
            <a:ext cx="4793414"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2800" dirty="0" err="1">
                <a:solidFill>
                  <a:schemeClr val="tx2">
                    <a:lumMod val="10000"/>
                  </a:schemeClr>
                </a:solidFill>
                <a:latin typeface="Times New Roman" panose="02020603050405020304" pitchFamily="18" charset="0"/>
                <a:cs typeface="Times New Roman" panose="02020603050405020304" pitchFamily="18" charset="0"/>
              </a:rPr>
              <a:t>Khuyết</a:t>
            </a:r>
            <a:r>
              <a:rPr lang="en-US" sz="2800" dirty="0">
                <a:solidFill>
                  <a:schemeClr val="tx2">
                    <a:lumMod val="10000"/>
                  </a:schemeClr>
                </a:solidFill>
                <a:latin typeface="Times New Roman" panose="02020603050405020304" pitchFamily="18" charset="0"/>
                <a:cs typeface="Times New Roman" panose="02020603050405020304" pitchFamily="18" charset="0"/>
              </a:rPr>
              <a:t> </a:t>
            </a:r>
            <a:r>
              <a:rPr lang="en-US" sz="280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8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19" name="Title 1">
            <a:extLst>
              <a:ext uri="{FF2B5EF4-FFF2-40B4-BE49-F238E27FC236}">
                <a16:creationId xmlns:a16="http://schemas.microsoft.com/office/drawing/2014/main" id="{9A612359-64B8-4E3C-8DF6-269BB1367072}"/>
              </a:ext>
            </a:extLst>
          </p:cNvPr>
          <p:cNvSpPr txBox="1">
            <a:spLocks/>
          </p:cNvSpPr>
          <p:nvPr/>
        </p:nvSpPr>
        <p:spPr>
          <a:xfrm>
            <a:off x="851956" y="4185342"/>
            <a:ext cx="5461758"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rgbClr val="1B1B1B"/>
                </a:solidFill>
                <a:latin typeface="Times New Roman" panose="02020603050405020304" pitchFamily="18" charset="0"/>
                <a:cs typeface="Times New Roman" panose="02020603050405020304" pitchFamily="18" charset="0"/>
              </a:rPr>
              <a:t>Chỉ</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xử</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lý</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được</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trường</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hợp</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ảnh</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người</a:t>
            </a:r>
            <a:r>
              <a:rPr lang="en-US" b="0" dirty="0">
                <a:solidFill>
                  <a:srgbClr val="1B1B1B"/>
                </a:solidFill>
                <a:latin typeface="Times New Roman" panose="02020603050405020304" pitchFamily="18" charset="0"/>
                <a:cs typeface="Times New Roman" panose="02020603050405020304" pitchFamily="18" charset="0"/>
              </a:rPr>
              <a:t>.</a:t>
            </a:r>
            <a:endParaRPr lang="en-US" sz="3200"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7674D343-DBF3-408E-BD63-C1678CDFBDED}"/>
              </a:ext>
            </a:extLst>
          </p:cNvPr>
          <p:cNvSpPr txBox="1">
            <a:spLocks/>
          </p:cNvSpPr>
          <p:nvPr/>
        </p:nvSpPr>
        <p:spPr>
          <a:xfrm>
            <a:off x="851956" y="2321215"/>
            <a:ext cx="4420429"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chemeClr val="tx2">
                    <a:lumMod val="10000"/>
                  </a:schemeClr>
                </a:solidFill>
                <a:latin typeface="Times New Roman" panose="02020603050405020304" pitchFamily="18" charset="0"/>
                <a:cs typeface="Times New Roman" panose="02020603050405020304" pitchFamily="18" charset="0"/>
              </a:rPr>
              <a:t>Mã</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nguồn</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mở</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và</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miễn</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phí</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2CBF06F2-5BE4-4905-9937-CACFF253596C}"/>
              </a:ext>
            </a:extLst>
          </p:cNvPr>
          <p:cNvSpPr txBox="1">
            <a:spLocks/>
          </p:cNvSpPr>
          <p:nvPr/>
        </p:nvSpPr>
        <p:spPr>
          <a:xfrm>
            <a:off x="7502698" y="166422"/>
            <a:ext cx="1641302" cy="11207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600" dirty="0">
                <a:solidFill>
                  <a:schemeClr val="tx2">
                    <a:lumMod val="10000"/>
                  </a:schemeClr>
                </a:solidFill>
                <a:latin typeface="Times New Roman" panose="02020603050405020304" pitchFamily="18" charset="0"/>
                <a:cs typeface="Times New Roman" panose="02020603050405020304" pitchFamily="18" charset="0"/>
              </a:rPr>
              <a:t>Media</a:t>
            </a:r>
          </a:p>
          <a:p>
            <a:r>
              <a:rPr lang="en-US" sz="3600" dirty="0">
                <a:solidFill>
                  <a:schemeClr val="tx2">
                    <a:lumMod val="10000"/>
                  </a:schemeClr>
                </a:solidFill>
                <a:latin typeface="Times New Roman" panose="02020603050405020304" pitchFamily="18" charset="0"/>
                <a:cs typeface="Times New Roman" panose="02020603050405020304" pitchFamily="18" charset="0"/>
              </a:rPr>
              <a:t>Pipe</a:t>
            </a:r>
          </a:p>
        </p:txBody>
      </p:sp>
    </p:spTree>
    <p:extLst>
      <p:ext uri="{BB962C8B-B14F-4D97-AF65-F5344CB8AC3E}">
        <p14:creationId xmlns:p14="http://schemas.microsoft.com/office/powerpoint/2010/main" val="402480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3" name="AutoShape 2" descr="MediaPipe: Live ML Solutions và ứng dụng vẽ bằng Hands Gestures">
            <a:extLst>
              <a:ext uri="{FF2B5EF4-FFF2-40B4-BE49-F238E27FC236}">
                <a16:creationId xmlns:a16="http://schemas.microsoft.com/office/drawing/2014/main" id="{F10A7ECB-3252-4537-A50E-7F43A92E9C46}"/>
              </a:ext>
            </a:extLst>
          </p:cNvPr>
          <p:cNvSpPr>
            <a:spLocks noChangeAspect="1" noChangeArrowheads="1"/>
          </p:cNvSpPr>
          <p:nvPr/>
        </p:nvSpPr>
        <p:spPr bwMode="auto">
          <a:xfrm>
            <a:off x="4122057" y="113483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274457" y="1287236"/>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itle 1">
            <a:extLst>
              <a:ext uri="{FF2B5EF4-FFF2-40B4-BE49-F238E27FC236}">
                <a16:creationId xmlns:a16="http://schemas.microsoft.com/office/drawing/2014/main" id="{0164A4F9-3C46-456C-81B6-C1E0DBAC9ACB}"/>
              </a:ext>
            </a:extLst>
          </p:cNvPr>
          <p:cNvSpPr txBox="1">
            <a:spLocks/>
          </p:cNvSpPr>
          <p:nvPr/>
        </p:nvSpPr>
        <p:spPr>
          <a:xfrm>
            <a:off x="200839" y="344055"/>
            <a:ext cx="6600889"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2800" dirty="0">
                <a:solidFill>
                  <a:schemeClr val="tx2">
                    <a:lumMod val="10000"/>
                  </a:schemeClr>
                </a:solidFill>
                <a:latin typeface="Times New Roman" panose="02020603050405020304" pitchFamily="18" charset="0"/>
                <a:cs typeface="Times New Roman" panose="02020603050405020304" pitchFamily="18" charset="0"/>
              </a:rPr>
              <a:t>U2-Net</a:t>
            </a:r>
          </a:p>
        </p:txBody>
      </p:sp>
      <p:sp>
        <p:nvSpPr>
          <p:cNvPr id="14" name="Title 1">
            <a:extLst>
              <a:ext uri="{FF2B5EF4-FFF2-40B4-BE49-F238E27FC236}">
                <a16:creationId xmlns:a16="http://schemas.microsoft.com/office/drawing/2014/main" id="{A2C71377-E456-43BD-95BA-CB82095232B4}"/>
              </a:ext>
            </a:extLst>
          </p:cNvPr>
          <p:cNvSpPr txBox="1">
            <a:spLocks/>
          </p:cNvSpPr>
          <p:nvPr/>
        </p:nvSpPr>
        <p:spPr>
          <a:xfrm>
            <a:off x="808114" y="3965501"/>
            <a:ext cx="6347226" cy="6414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a:buClr>
                <a:schemeClr val="tx2">
                  <a:lumMod val="10000"/>
                </a:schemeClr>
              </a:buClr>
            </a:pPr>
            <a:r>
              <a:rPr lang="en-US" sz="1800" b="0" dirty="0" err="1">
                <a:solidFill>
                  <a:schemeClr val="tx2">
                    <a:lumMod val="10000"/>
                  </a:schemeClr>
                </a:solidFill>
                <a:latin typeface="Times New Roman" panose="02020603050405020304" pitchFamily="18" charset="0"/>
                <a:cs typeface="Times New Roman" panose="02020603050405020304" pitchFamily="18" charset="0"/>
              </a:rPr>
              <a:t>Là</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các</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kiến</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trúc</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Unet</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được</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lồng</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vào</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r>
              <a:rPr lang="en-US" sz="1800" b="0" dirty="0" err="1">
                <a:solidFill>
                  <a:schemeClr val="tx2">
                    <a:lumMod val="10000"/>
                  </a:schemeClr>
                </a:solidFill>
                <a:latin typeface="Times New Roman" panose="02020603050405020304" pitchFamily="18" charset="0"/>
                <a:cs typeface="Times New Roman" panose="02020603050405020304" pitchFamily="18" charset="0"/>
              </a:rPr>
              <a:t>nhau</a:t>
            </a:r>
            <a:r>
              <a:rPr lang="en-US" sz="1800" b="0" dirty="0">
                <a:solidFill>
                  <a:schemeClr val="tx2">
                    <a:lumMod val="10000"/>
                  </a:schemeClr>
                </a:solidFill>
                <a:latin typeface="Times New Roman" panose="02020603050405020304" pitchFamily="18" charset="0"/>
                <a:cs typeface="Times New Roman" panose="02020603050405020304" pitchFamily="18" charset="0"/>
              </a:rPr>
              <a:t> </a:t>
            </a:r>
          </a:p>
        </p:txBody>
      </p:sp>
      <p:pic>
        <p:nvPicPr>
          <p:cNvPr id="2" name="Picture 2">
            <a:extLst>
              <a:ext uri="{FF2B5EF4-FFF2-40B4-BE49-F238E27FC236}">
                <a16:creationId xmlns:a16="http://schemas.microsoft.com/office/drawing/2014/main" id="{D5CBC01B-70A4-B6BD-D277-D4D05EB7F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839" y="601155"/>
            <a:ext cx="5000424" cy="321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1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rt, box and whisker chart&#10;&#10;Description automatically generated">
            <a:extLst>
              <a:ext uri="{FF2B5EF4-FFF2-40B4-BE49-F238E27FC236}">
                <a16:creationId xmlns:a16="http://schemas.microsoft.com/office/drawing/2014/main" id="{FC02EFD5-FA28-246C-080A-6C61F85A5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05519"/>
            <a:ext cx="6976672" cy="33403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16E9F0E-CE30-3243-1725-08D29AA10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8EE1E036-AE3F-7318-670B-0BE4C1133274}"/>
              </a:ext>
            </a:extLst>
          </p:cNvPr>
          <p:cNvSpPr txBox="1"/>
          <p:nvPr/>
        </p:nvSpPr>
        <p:spPr>
          <a:xfrm>
            <a:off x="1492810" y="4508139"/>
            <a:ext cx="5521005" cy="369332"/>
          </a:xfrm>
          <a:prstGeom prst="rect">
            <a:avLst/>
          </a:prstGeom>
          <a:noFill/>
        </p:spPr>
        <p:txBody>
          <a:bodyPr wrap="square" rtlCol="0">
            <a:spAutoFit/>
          </a:bodyPr>
          <a:lstStyle/>
          <a:p>
            <a:r>
              <a:rPr lang="en-US" sz="1800" dirty="0" err="1">
                <a:latin typeface="Times New Roman" panose="02020603050405020304" pitchFamily="18" charset="0"/>
              </a:rPr>
              <a:t>G</a:t>
            </a:r>
            <a:r>
              <a:rPr lang="en-US" sz="1800" b="0" i="0" u="none" strike="noStrike" dirty="0" err="1">
                <a:solidFill>
                  <a:srgbClr val="000000"/>
                </a:solidFill>
                <a:effectLst/>
                <a:latin typeface="Times New Roman" panose="02020603050405020304" pitchFamily="18" charset="0"/>
              </a:rPr>
              <a:t>ồm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hai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nhánh</a:t>
            </a:r>
            <a:r>
              <a:rPr lang="en-US" sz="1800" b="0" i="0" u="none" strike="noStrike" dirty="0">
                <a:solidFill>
                  <a:srgbClr val="000000"/>
                </a:solidFill>
                <a:effectLst/>
                <a:latin typeface="Times New Roman" panose="02020603050405020304" pitchFamily="18" charset="0"/>
              </a:rPr>
              <a:t> Bottom-up (</a:t>
            </a:r>
            <a:r>
              <a:rPr lang="en-US" sz="1800" b="0" i="0" u="none" strike="noStrike" dirty="0" err="1">
                <a:solidFill>
                  <a:srgbClr val="000000"/>
                </a:solidFill>
                <a:effectLst/>
                <a:latin typeface="Times New Roman" panose="02020603050405020304" pitchFamily="18" charset="0"/>
              </a:rPr>
              <a:t>trái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và</a:t>
            </a:r>
            <a:r>
              <a:rPr lang="en-US" sz="1800" b="0" i="0" u="none" strike="noStrike" dirty="0">
                <a:solidFill>
                  <a:srgbClr val="000000"/>
                </a:solidFill>
                <a:effectLst/>
                <a:latin typeface="Times New Roman" panose="02020603050405020304" pitchFamily="18" charset="0"/>
              </a:rPr>
              <a:t> Top-down (</a:t>
            </a:r>
            <a:r>
              <a:rPr lang="en-US" sz="1800" b="0" i="0" u="none" strike="noStrike" dirty="0" err="1">
                <a:solidFill>
                  <a:srgbClr val="000000"/>
                </a:solidFill>
                <a:effectLst/>
                <a:latin typeface="Times New Roman" panose="02020603050405020304" pitchFamily="18" charset="0"/>
              </a:rPr>
              <a:t>phải</a:t>
            </a:r>
            <a:r>
              <a:rPr lang="en-US" sz="1800" b="0" i="0" u="none" strike="noStrike" dirty="0">
                <a:solidFill>
                  <a:srgbClr val="000000"/>
                </a:solidFill>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56723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13DF-53C4-4A14-0D3D-544AFC7873A4}"/>
              </a:ext>
            </a:extLst>
          </p:cNvPr>
          <p:cNvSpPr>
            <a:spLocks noGrp="1"/>
          </p:cNvSpPr>
          <p:nvPr>
            <p:ph type="title"/>
          </p:nvPr>
        </p:nvSpPr>
        <p:spPr>
          <a:xfrm>
            <a:off x="841000" y="969700"/>
            <a:ext cx="5396614" cy="409500"/>
          </a:xfrm>
        </p:spPr>
        <p:txBody>
          <a:bodyPr/>
          <a:lstStyle/>
          <a:p>
            <a:r>
              <a:rPr lang="en-US" sz="4000" dirty="0" err="1">
                <a:solidFill>
                  <a:schemeClr val="tx1">
                    <a:lumMod val="50000"/>
                  </a:schemeClr>
                </a:solidFill>
                <a:latin typeface="Times New Roman" panose="02020603050405020304" pitchFamily="18" charset="0"/>
                <a:cs typeface="Times New Roman" panose="02020603050405020304" pitchFamily="18" charset="0"/>
              </a:rPr>
              <a:t>Ưu</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điểm</a:t>
            </a:r>
            <a:r>
              <a:rPr lang="en-US" sz="4000" dirty="0">
                <a:solidFill>
                  <a:schemeClr val="tx1">
                    <a:lumMod val="5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DECA59E4-02FE-4F67-D0D0-0BAB4F3E6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10B139A8-1AF5-DE76-01FE-3369F1DF4C30}"/>
              </a:ext>
            </a:extLst>
          </p:cNvPr>
          <p:cNvSpPr txBox="1"/>
          <p:nvPr/>
        </p:nvSpPr>
        <p:spPr>
          <a:xfrm>
            <a:off x="1080653" y="1604150"/>
            <a:ext cx="3040081"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t>
            </a:r>
          </a:p>
        </p:txBody>
      </p:sp>
      <p:sp>
        <p:nvSpPr>
          <p:cNvPr id="6" name="Title 1">
            <a:extLst>
              <a:ext uri="{FF2B5EF4-FFF2-40B4-BE49-F238E27FC236}">
                <a16:creationId xmlns:a16="http://schemas.microsoft.com/office/drawing/2014/main" id="{2A505522-E01E-6182-872E-20C9185F49EC}"/>
              </a:ext>
            </a:extLst>
          </p:cNvPr>
          <p:cNvSpPr txBox="1">
            <a:spLocks/>
          </p:cNvSpPr>
          <p:nvPr/>
        </p:nvSpPr>
        <p:spPr>
          <a:xfrm>
            <a:off x="841000" y="2708354"/>
            <a:ext cx="5396614" cy="7172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4000" dirty="0" err="1">
                <a:solidFill>
                  <a:schemeClr val="tx1">
                    <a:lumMod val="50000"/>
                  </a:schemeClr>
                </a:solidFill>
                <a:latin typeface="Times New Roman" panose="02020603050405020304" pitchFamily="18" charset="0"/>
                <a:cs typeface="Times New Roman" panose="02020603050405020304" pitchFamily="18" charset="0"/>
              </a:rPr>
              <a:t>Khuyết</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điểm</a:t>
            </a:r>
            <a:endParaRPr lang="en-US" sz="4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5E3634-D503-20D1-6FE8-5C2450043007}"/>
              </a:ext>
            </a:extLst>
          </p:cNvPr>
          <p:cNvSpPr txBox="1"/>
          <p:nvPr/>
        </p:nvSpPr>
        <p:spPr>
          <a:xfrm>
            <a:off x="1266865" y="3533468"/>
            <a:ext cx="345692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61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01041" y="327676"/>
            <a:ext cx="5998868" cy="485700"/>
          </a:xfrm>
        </p:spPr>
        <p:txBody>
          <a:bodyPr spcFirstLastPara="1" wrap="square" lIns="91425" tIns="91425" rIns="91425" bIns="91425" anchor="b" anchorCtr="0">
            <a:noAutofit/>
          </a:bodyPr>
          <a:lstStyle/>
          <a:p>
            <a:pPr marL="0" lvl="0" indent="0" rtl="0">
              <a:lnSpc>
                <a:spcPct val="90000"/>
              </a:lnSpc>
              <a:spcBef>
                <a:spcPts val="0"/>
              </a:spcBef>
              <a:spcAft>
                <a:spcPts val="0"/>
              </a:spcAft>
              <a:buNone/>
            </a:pPr>
            <a:r>
              <a:rPr lang="en-US" sz="4000" dirty="0">
                <a:solidFill>
                  <a:schemeClr val="tx1">
                    <a:lumMod val="50000"/>
                  </a:schemeClr>
                </a:solidFill>
                <a:latin typeface="Times New Roman" panose="02020603050405020304" pitchFamily="18" charset="0"/>
                <a:cs typeface="Times New Roman" panose="02020603050405020304" pitchFamily="18" charset="0"/>
              </a:rPr>
              <a:t>C. </a:t>
            </a:r>
            <a:r>
              <a:rPr lang="en-US" sz="4000" dirty="0" err="1">
                <a:solidFill>
                  <a:schemeClr val="tx1">
                    <a:lumMod val="50000"/>
                  </a:schemeClr>
                </a:solidFill>
                <a:latin typeface="Times New Roman" panose="02020603050405020304" pitchFamily="18" charset="0"/>
                <a:cs typeface="Times New Roman" panose="02020603050405020304" pitchFamily="18" charset="0"/>
              </a:rPr>
              <a:t>Kết</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quả</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thực</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nghiệm</a:t>
            </a:r>
            <a:endParaRPr lang="en-US" sz="4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sldNum" idx="12"/>
          </p:nvPr>
        </p:nvSpPr>
        <p:spPr>
          <a:xfrm>
            <a:off x="8543227" y="4749851"/>
            <a:ext cx="548700" cy="393600"/>
          </a:xfrm>
        </p:spPr>
        <p:txBody>
          <a:bodyPr spcFirstLastPara="1" wrap="square" lIns="91425" tIns="91425" rIns="91425" bIns="91425" anchor="t" anchorCtr="0">
            <a:normAutofit/>
          </a:bodyPr>
          <a:lstStyle/>
          <a:p>
            <a:pPr marL="0" lvl="0" indent="0" rtl="0">
              <a:lnSpc>
                <a:spcPct val="90000"/>
              </a:lnSpc>
              <a:spcBef>
                <a:spcPts val="0"/>
              </a:spcBef>
              <a:spcAft>
                <a:spcPts val="600"/>
              </a:spcAft>
              <a:buNone/>
            </a:pPr>
            <a:fld id="{00000000-1234-1234-1234-123412341234}" type="slidenum">
              <a:rPr lang="en" sz="900"/>
              <a:pPr marL="0" lvl="0" indent="0" rtl="0">
                <a:lnSpc>
                  <a:spcPct val="90000"/>
                </a:lnSpc>
                <a:spcBef>
                  <a:spcPts val="0"/>
                </a:spcBef>
                <a:spcAft>
                  <a:spcPts val="600"/>
                </a:spcAft>
                <a:buNone/>
              </a:pPr>
              <a:t>18</a:t>
            </a:fld>
            <a:endParaRPr lang="en" sz="900"/>
          </a:p>
        </p:txBody>
      </p:sp>
      <p:pic>
        <p:nvPicPr>
          <p:cNvPr id="4100" name="Picture 4" descr="MAE and RMSE — Which Metric is Better? | by JJ | Human in a Machine World |  Medium">
            <a:extLst>
              <a:ext uri="{FF2B5EF4-FFF2-40B4-BE49-F238E27FC236}">
                <a16:creationId xmlns:a16="http://schemas.microsoft.com/office/drawing/2014/main" id="{18A26B76-1B3C-31AC-8A8F-106799B38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50" y="1281356"/>
            <a:ext cx="4444277" cy="12697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6E792E-7D1B-B10E-C99B-A686B244CD27}"/>
              </a:ext>
            </a:extLst>
          </p:cNvPr>
          <p:cNvSpPr txBox="1"/>
          <p:nvPr/>
        </p:nvSpPr>
        <p:spPr>
          <a:xfrm>
            <a:off x="678132" y="2695963"/>
            <a:ext cx="5998868" cy="646331"/>
          </a:xfrm>
          <a:prstGeom prst="rect">
            <a:avLst/>
          </a:prstGeom>
          <a:noFill/>
        </p:spPr>
        <p:txBody>
          <a:bodyPr wrap="square">
            <a:spAutoFit/>
          </a:bodyPr>
          <a:lstStyle/>
          <a:p>
            <a:r>
              <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rPr>
              <a:t>DUTS Dataset (MAE = </a:t>
            </a:r>
            <a:r>
              <a:rPr lang="en-US" sz="3600" dirty="0">
                <a:latin typeface="Times New Roman" panose="02020603050405020304" pitchFamily="18" charset="0"/>
                <a:cs typeface="Times New Roman" panose="02020603050405020304" pitchFamily="18" charset="0"/>
              </a:rPr>
              <a:t>0.044</a:t>
            </a:r>
            <a:r>
              <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rPr>
              <a:t>)</a:t>
            </a:r>
            <a:endParaRPr lang="en-US" sz="3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4AF9BA7-C0FF-5676-A7D1-102591762726}"/>
              </a:ext>
            </a:extLst>
          </p:cNvPr>
          <p:cNvSpPr txBox="1"/>
          <p:nvPr/>
        </p:nvSpPr>
        <p:spPr>
          <a:xfrm>
            <a:off x="1316867" y="3487108"/>
            <a:ext cx="5998868" cy="1200329"/>
          </a:xfrm>
          <a:prstGeom prst="rect">
            <a:avLst/>
          </a:prstGeom>
          <a:noFill/>
        </p:spPr>
        <p:txBody>
          <a:bodyPr wrap="square">
            <a:spAutoFit/>
          </a:bodyPr>
          <a:lstStyle/>
          <a:p>
            <a:r>
              <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rPr>
              <a:t>216 </a:t>
            </a:r>
            <a:r>
              <a:rPr lang="en-US" sz="3600" b="0" i="0" strike="noStrike" dirty="0" err="1">
                <a:solidFill>
                  <a:schemeClr val="tx1">
                    <a:lumMod val="50000"/>
                  </a:schemeClr>
                </a:solidFill>
                <a:effectLst/>
                <a:latin typeface="Times New Roman" panose="02020603050405020304" pitchFamily="18" charset="0"/>
                <a:cs typeface="Times New Roman" panose="02020603050405020304" pitchFamily="18" charset="0"/>
              </a:rPr>
              <a:t>Ảnh</a:t>
            </a:r>
            <a:r>
              <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rPr>
              <a:t> </a:t>
            </a:r>
            <a:r>
              <a:rPr lang="en-US" sz="3600" b="0" i="0" strike="noStrike" dirty="0" err="1">
                <a:solidFill>
                  <a:schemeClr val="tx1">
                    <a:lumMod val="50000"/>
                  </a:schemeClr>
                </a:solidFill>
                <a:effectLst/>
                <a:latin typeface="Times New Roman" panose="02020603050405020304" pitchFamily="18" charset="0"/>
                <a:cs typeface="Times New Roman" panose="02020603050405020304" pitchFamily="18" charset="0"/>
              </a:rPr>
              <a:t>người</a:t>
            </a:r>
            <a:r>
              <a:rPr lang="en-US" sz="3600" dirty="0">
                <a:solidFill>
                  <a:schemeClr val="tx1">
                    <a:lumMod val="50000"/>
                  </a:schemeClr>
                </a:solidFill>
                <a:latin typeface="Times New Roman" panose="02020603050405020304" pitchFamily="18" charset="0"/>
                <a:cs typeface="Times New Roman" panose="02020603050405020304" pitchFamily="18" charset="0"/>
              </a:rPr>
              <a:t> </a:t>
            </a:r>
            <a:endPar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endParaRPr>
          </a:p>
          <a:p>
            <a:r>
              <a:rPr lang="en-US" sz="3600" dirty="0">
                <a:solidFill>
                  <a:schemeClr val="tx1">
                    <a:lumMod val="50000"/>
                  </a:schemeClr>
                </a:solidFill>
                <a:latin typeface="Times New Roman" panose="02020603050405020304" pitchFamily="18" charset="0"/>
                <a:cs typeface="Times New Roman" panose="02020603050405020304" pitchFamily="18" charset="0"/>
              </a:rPr>
              <a:t>5019 </a:t>
            </a:r>
            <a:r>
              <a:rPr lang="en-US" sz="3600" dirty="0" err="1">
                <a:solidFill>
                  <a:schemeClr val="tx1">
                    <a:lumMod val="50000"/>
                  </a:schemeClr>
                </a:solidFill>
                <a:latin typeface="Times New Roman" panose="02020603050405020304" pitchFamily="18" charset="0"/>
                <a:cs typeface="Times New Roman" panose="02020603050405020304" pitchFamily="18" charset="0"/>
              </a:rPr>
              <a:t>ảnh</a:t>
            </a:r>
            <a:r>
              <a:rPr lang="en-US" sz="3600" b="0" i="0" strike="noStrike" dirty="0">
                <a:solidFill>
                  <a:schemeClr val="tx1">
                    <a:lumMod val="50000"/>
                  </a:schemeClr>
                </a:solidFill>
                <a:effectLst/>
                <a:latin typeface="Times New Roman" panose="02020603050405020304" pitchFamily="18" charset="0"/>
                <a:cs typeface="Times New Roman" panose="02020603050405020304" pitchFamily="18" charset="0"/>
              </a:rPr>
              <a:t> </a:t>
            </a:r>
            <a:endParaRPr lang="en-US" sz="3600" dirty="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01041" y="235409"/>
            <a:ext cx="5998868" cy="485700"/>
          </a:xfrm>
        </p:spPr>
        <p:txBody>
          <a:bodyPr spcFirstLastPara="1" wrap="square" lIns="91425" tIns="91425" rIns="91425" bIns="91425" anchor="b" anchorCtr="0">
            <a:noAutofit/>
          </a:bodyPr>
          <a:lstStyle/>
          <a:p>
            <a:pPr marL="0" lvl="0" indent="0" rtl="0">
              <a:lnSpc>
                <a:spcPct val="90000"/>
              </a:lnSpc>
              <a:spcBef>
                <a:spcPts val="0"/>
              </a:spcBef>
              <a:spcAft>
                <a:spcPts val="0"/>
              </a:spcAft>
              <a:buNone/>
            </a:pP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Kết</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quả</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thực</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nghiệm</a:t>
            </a:r>
            <a:endParaRPr lang="en-US" sz="4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sldNum" idx="12"/>
          </p:nvPr>
        </p:nvSpPr>
        <p:spPr>
          <a:xfrm>
            <a:off x="8543227" y="4749851"/>
            <a:ext cx="548700" cy="393600"/>
          </a:xfrm>
        </p:spPr>
        <p:txBody>
          <a:bodyPr spcFirstLastPara="1" wrap="square" lIns="91425" tIns="91425" rIns="91425" bIns="91425" anchor="t" anchorCtr="0">
            <a:normAutofit/>
          </a:bodyPr>
          <a:lstStyle/>
          <a:p>
            <a:pPr marL="0" lvl="0" indent="0" rtl="0">
              <a:lnSpc>
                <a:spcPct val="90000"/>
              </a:lnSpc>
              <a:spcBef>
                <a:spcPts val="0"/>
              </a:spcBef>
              <a:spcAft>
                <a:spcPts val="600"/>
              </a:spcAft>
              <a:buNone/>
            </a:pPr>
            <a:fld id="{00000000-1234-1234-1234-123412341234}" type="slidenum">
              <a:rPr lang="en" sz="900"/>
              <a:pPr marL="0" lvl="0" indent="0" rtl="0">
                <a:lnSpc>
                  <a:spcPct val="90000"/>
                </a:lnSpc>
                <a:spcBef>
                  <a:spcPts val="0"/>
                </a:spcBef>
                <a:spcAft>
                  <a:spcPts val="600"/>
                </a:spcAft>
                <a:buNone/>
              </a:pPr>
              <a:t>19</a:t>
            </a:fld>
            <a:endParaRPr lang="en" sz="900"/>
          </a:p>
        </p:txBody>
      </p:sp>
      <p:sp>
        <p:nvSpPr>
          <p:cNvPr id="4" name="TextBox 3">
            <a:extLst>
              <a:ext uri="{FF2B5EF4-FFF2-40B4-BE49-F238E27FC236}">
                <a16:creationId xmlns:a16="http://schemas.microsoft.com/office/drawing/2014/main" id="{879BDE36-DD8F-F623-E115-F4B426DFD054}"/>
              </a:ext>
            </a:extLst>
          </p:cNvPr>
          <p:cNvSpPr txBox="1"/>
          <p:nvPr/>
        </p:nvSpPr>
        <p:spPr>
          <a:xfrm>
            <a:off x="453913" y="1101605"/>
            <a:ext cx="5089712" cy="523220"/>
          </a:xfrm>
          <a:prstGeom prst="rect">
            <a:avLst/>
          </a:prstGeom>
          <a:noFill/>
        </p:spPr>
        <p:txBody>
          <a:bodyPr wrap="square">
            <a:spAutoFit/>
          </a:bodyPr>
          <a:lstStyle/>
          <a:p>
            <a:r>
              <a:rPr lang="en-US" sz="2800" b="1" dirty="0" err="1">
                <a:latin typeface="Times New Roman" panose="02020603050405020304" pitchFamily="18" charset="0"/>
                <a:cs typeface="Times New Roman" panose="02020603050405020304" pitchFamily="18" charset="0"/>
              </a:rPr>
              <a:t>Tìm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viền</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DCCA17-59A1-B128-83B6-CA586978C292}"/>
              </a:ext>
            </a:extLst>
          </p:cNvPr>
          <p:cNvPicPr>
            <a:picLocks noChangeAspect="1"/>
          </p:cNvPicPr>
          <p:nvPr/>
        </p:nvPicPr>
        <p:blipFill>
          <a:blip r:embed="rId3"/>
          <a:stretch>
            <a:fillRect/>
          </a:stretch>
        </p:blipFill>
        <p:spPr>
          <a:xfrm>
            <a:off x="201041" y="2311640"/>
            <a:ext cx="7517571" cy="1905266"/>
          </a:xfrm>
          <a:prstGeom prst="rect">
            <a:avLst/>
          </a:prstGeom>
        </p:spPr>
      </p:pic>
      <p:sp>
        <p:nvSpPr>
          <p:cNvPr id="7" name="TextBox 6">
            <a:extLst>
              <a:ext uri="{FF2B5EF4-FFF2-40B4-BE49-F238E27FC236}">
                <a16:creationId xmlns:a16="http://schemas.microsoft.com/office/drawing/2014/main" id="{EB27FC08-8E07-05AF-4E33-756F63F793F8}"/>
              </a:ext>
            </a:extLst>
          </p:cNvPr>
          <p:cNvSpPr txBox="1"/>
          <p:nvPr/>
        </p:nvSpPr>
        <p:spPr>
          <a:xfrm>
            <a:off x="2786978" y="4400020"/>
            <a:ext cx="2141369"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[0.358, 0.49]</a:t>
            </a:r>
          </a:p>
        </p:txBody>
      </p:sp>
    </p:spTree>
    <p:extLst>
      <p:ext uri="{BB962C8B-B14F-4D97-AF65-F5344CB8AC3E}">
        <p14:creationId xmlns:p14="http://schemas.microsoft.com/office/powerpoint/2010/main" val="296145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grpSp>
        <p:nvGrpSpPr>
          <p:cNvPr id="126" name="Google Shape;126;p19"/>
          <p:cNvGrpSpPr/>
          <p:nvPr/>
        </p:nvGrpSpPr>
        <p:grpSpPr>
          <a:xfrm>
            <a:off x="487093" y="375756"/>
            <a:ext cx="524685" cy="457120"/>
            <a:chOff x="1923675" y="1633650"/>
            <a:chExt cx="436000" cy="435975"/>
          </a:xfrm>
        </p:grpSpPr>
        <p:sp>
          <p:nvSpPr>
            <p:cNvPr id="127" name="Google Shape;127;p1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8" name="Google Shape;128;p1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29" name="Google Shape;129;p1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0" name="Google Shape;130;p1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1" name="Google Shape;131;p1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32" name="Google Shape;132;p1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sp>
        <p:nvSpPr>
          <p:cNvPr id="133" name="Google Shape;133;p19"/>
          <p:cNvSpPr txBox="1">
            <a:spLocks noGrp="1"/>
          </p:cNvSpPr>
          <p:nvPr>
            <p:ph type="sldNum" idx="12"/>
          </p:nvPr>
        </p:nvSpPr>
        <p:spPr>
          <a:xfrm>
            <a:off x="8530780" y="4749851"/>
            <a:ext cx="629705"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600">
                <a:latin typeface="Times New Roman" panose="02020603050405020304" pitchFamily="18" charset="0"/>
                <a:cs typeface="Times New Roman" panose="02020603050405020304" pitchFamily="18" charset="0"/>
              </a:rPr>
              <a:t>2</a:t>
            </a:fld>
            <a:endParaRPr sz="1600">
              <a:latin typeface="Times New Roman" panose="02020603050405020304" pitchFamily="18" charset="0"/>
              <a:cs typeface="Times New Roman" panose="02020603050405020304" pitchFamily="18" charset="0"/>
            </a:endParaRPr>
          </a:p>
        </p:txBody>
      </p:sp>
      <p:sp>
        <p:nvSpPr>
          <p:cNvPr id="16" name="Google Shape;111;p17">
            <a:extLst>
              <a:ext uri="{FF2B5EF4-FFF2-40B4-BE49-F238E27FC236}">
                <a16:creationId xmlns:a16="http://schemas.microsoft.com/office/drawing/2014/main" id="{393506F3-4840-4ABC-A9C1-6E519761FD16}"/>
              </a:ext>
            </a:extLst>
          </p:cNvPr>
          <p:cNvSpPr txBox="1">
            <a:spLocks/>
          </p:cNvSpPr>
          <p:nvPr/>
        </p:nvSpPr>
        <p:spPr>
          <a:xfrm>
            <a:off x="452387" y="99445"/>
            <a:ext cx="4042300" cy="1555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algn="ctr"/>
            <a:r>
              <a:rPr lang="en-US" sz="8800" dirty="0">
                <a:solidFill>
                  <a:srgbClr val="FFC107"/>
                </a:solidFill>
                <a:latin typeface="Times New Roman" panose="02020603050405020304" pitchFamily="18" charset="0"/>
                <a:cs typeface="Times New Roman" panose="02020603050405020304" pitchFamily="18" charset="0"/>
              </a:rPr>
              <a:t>A.</a:t>
            </a:r>
          </a:p>
          <a:p>
            <a:pPr algn="ct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p>
        </p:txBody>
      </p:sp>
      <p:sp>
        <p:nvSpPr>
          <p:cNvPr id="17" name="Google Shape;111;p17">
            <a:extLst>
              <a:ext uri="{FF2B5EF4-FFF2-40B4-BE49-F238E27FC236}">
                <a16:creationId xmlns:a16="http://schemas.microsoft.com/office/drawing/2014/main" id="{3ADF6AB0-52C7-49C3-8ABE-2F3ACD5A00FC}"/>
              </a:ext>
            </a:extLst>
          </p:cNvPr>
          <p:cNvSpPr txBox="1">
            <a:spLocks/>
          </p:cNvSpPr>
          <p:nvPr/>
        </p:nvSpPr>
        <p:spPr>
          <a:xfrm>
            <a:off x="3075709" y="1016096"/>
            <a:ext cx="4232564" cy="1555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algn="ctr"/>
            <a:r>
              <a:rPr lang="en-US" sz="8800" dirty="0">
                <a:solidFill>
                  <a:srgbClr val="FFC107"/>
                </a:solidFill>
                <a:latin typeface="Times New Roman" panose="02020603050405020304" pitchFamily="18" charset="0"/>
                <a:cs typeface="Times New Roman" panose="02020603050405020304" pitchFamily="18" charset="0"/>
              </a:rPr>
              <a:t>B.</a:t>
            </a:r>
          </a:p>
          <a:p>
            <a:pPr algn="ct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endParaRPr lang="en-US" sz="3200" dirty="0">
              <a:latin typeface="Times New Roman" panose="02020603050405020304" pitchFamily="18" charset="0"/>
              <a:cs typeface="Times New Roman" panose="02020603050405020304" pitchFamily="18" charset="0"/>
            </a:endParaRPr>
          </a:p>
        </p:txBody>
      </p:sp>
      <p:sp>
        <p:nvSpPr>
          <p:cNvPr id="18" name="Google Shape;111;p17">
            <a:extLst>
              <a:ext uri="{FF2B5EF4-FFF2-40B4-BE49-F238E27FC236}">
                <a16:creationId xmlns:a16="http://schemas.microsoft.com/office/drawing/2014/main" id="{D36D42E3-00E9-4F63-BEF1-CADF080ED37F}"/>
              </a:ext>
            </a:extLst>
          </p:cNvPr>
          <p:cNvSpPr txBox="1">
            <a:spLocks/>
          </p:cNvSpPr>
          <p:nvPr/>
        </p:nvSpPr>
        <p:spPr>
          <a:xfrm>
            <a:off x="-14090" y="2383807"/>
            <a:ext cx="4349897" cy="1555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algn="ctr"/>
            <a:r>
              <a:rPr lang="en-US" sz="8800" dirty="0">
                <a:solidFill>
                  <a:srgbClr val="FFC107"/>
                </a:solidFill>
                <a:latin typeface="Times New Roman" panose="02020603050405020304" pitchFamily="18" charset="0"/>
                <a:cs typeface="Times New Roman" panose="02020603050405020304" pitchFamily="18" charset="0"/>
              </a:rPr>
              <a:t>C.</a:t>
            </a:r>
          </a:p>
          <a:p>
            <a:pPr algn="ct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2" name="Google Shape;111;p17">
            <a:extLst>
              <a:ext uri="{FF2B5EF4-FFF2-40B4-BE49-F238E27FC236}">
                <a16:creationId xmlns:a16="http://schemas.microsoft.com/office/drawing/2014/main" id="{60D00881-3691-F772-9736-D0D9F45904C8}"/>
              </a:ext>
            </a:extLst>
          </p:cNvPr>
          <p:cNvSpPr txBox="1">
            <a:spLocks/>
          </p:cNvSpPr>
          <p:nvPr/>
        </p:nvSpPr>
        <p:spPr>
          <a:xfrm>
            <a:off x="3262843" y="3194197"/>
            <a:ext cx="4042300" cy="15556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algn="ctr"/>
            <a:r>
              <a:rPr lang="en-US" sz="8800" dirty="0">
                <a:solidFill>
                  <a:srgbClr val="FFC107"/>
                </a:solidFill>
                <a:latin typeface="Times New Roman" panose="02020603050405020304" pitchFamily="18" charset="0"/>
                <a:cs typeface="Times New Roman" panose="02020603050405020304" pitchFamily="18" charset="0"/>
              </a:rPr>
              <a:t>D.</a:t>
            </a:r>
          </a:p>
          <a:p>
            <a:pPr algn="ctr"/>
            <a:r>
              <a:rPr lang="en-US" sz="3200" dirty="0">
                <a:latin typeface="Times New Roman" panose="02020603050405020304" pitchFamily="18" charset="0"/>
                <a:cs typeface="Times New Roman" panose="02020603050405020304" pitchFamily="18" charset="0"/>
              </a:rPr>
              <a:t>Demo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01041" y="235409"/>
            <a:ext cx="5998868" cy="485700"/>
          </a:xfrm>
        </p:spPr>
        <p:txBody>
          <a:bodyPr spcFirstLastPara="1" wrap="square" lIns="91425" tIns="91425" rIns="91425" bIns="91425" anchor="b" anchorCtr="0">
            <a:noAutofit/>
          </a:bodyPr>
          <a:lstStyle/>
          <a:p>
            <a:pPr marL="0" lvl="0" indent="0" rtl="0">
              <a:lnSpc>
                <a:spcPct val="90000"/>
              </a:lnSpc>
              <a:spcBef>
                <a:spcPts val="0"/>
              </a:spcBef>
              <a:spcAft>
                <a:spcPts val="0"/>
              </a:spcAft>
              <a:buNone/>
            </a:pP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Kết</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quả</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thực</a:t>
            </a:r>
            <a:r>
              <a:rPr lang="en-US" sz="4000" dirty="0">
                <a:solidFill>
                  <a:schemeClr val="tx1">
                    <a:lumMod val="50000"/>
                  </a:schemeClr>
                </a:solidFill>
                <a:latin typeface="Times New Roman" panose="02020603050405020304" pitchFamily="18" charset="0"/>
                <a:cs typeface="Times New Roman" panose="02020603050405020304" pitchFamily="18" charset="0"/>
              </a:rPr>
              <a:t> </a:t>
            </a:r>
            <a:r>
              <a:rPr lang="en-US" sz="4000" dirty="0" err="1">
                <a:solidFill>
                  <a:schemeClr val="tx1">
                    <a:lumMod val="50000"/>
                  </a:schemeClr>
                </a:solidFill>
                <a:latin typeface="Times New Roman" panose="02020603050405020304" pitchFamily="18" charset="0"/>
                <a:cs typeface="Times New Roman" panose="02020603050405020304" pitchFamily="18" charset="0"/>
              </a:rPr>
              <a:t>nghiệm</a:t>
            </a:r>
            <a:endParaRPr lang="en-US" sz="40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sldNum" idx="12"/>
          </p:nvPr>
        </p:nvSpPr>
        <p:spPr>
          <a:xfrm>
            <a:off x="8543227" y="4749851"/>
            <a:ext cx="548700" cy="393600"/>
          </a:xfrm>
        </p:spPr>
        <p:txBody>
          <a:bodyPr spcFirstLastPara="1" wrap="square" lIns="91425" tIns="91425" rIns="91425" bIns="91425" anchor="t" anchorCtr="0">
            <a:normAutofit/>
          </a:bodyPr>
          <a:lstStyle/>
          <a:p>
            <a:pPr marL="0" lvl="0" indent="0" rtl="0">
              <a:lnSpc>
                <a:spcPct val="90000"/>
              </a:lnSpc>
              <a:spcBef>
                <a:spcPts val="0"/>
              </a:spcBef>
              <a:spcAft>
                <a:spcPts val="600"/>
              </a:spcAft>
              <a:buNone/>
            </a:pPr>
            <a:fld id="{00000000-1234-1234-1234-123412341234}" type="slidenum">
              <a:rPr lang="en" sz="900"/>
              <a:pPr marL="0" lvl="0" indent="0" rtl="0">
                <a:lnSpc>
                  <a:spcPct val="90000"/>
                </a:lnSpc>
                <a:spcBef>
                  <a:spcPts val="0"/>
                </a:spcBef>
                <a:spcAft>
                  <a:spcPts val="600"/>
                </a:spcAft>
                <a:buNone/>
              </a:pPr>
              <a:t>20</a:t>
            </a:fld>
            <a:endParaRPr lang="en" sz="900"/>
          </a:p>
        </p:txBody>
      </p:sp>
      <p:pic>
        <p:nvPicPr>
          <p:cNvPr id="4098" name="Picture 2" descr="Không có mô tả.">
            <a:extLst>
              <a:ext uri="{FF2B5EF4-FFF2-40B4-BE49-F238E27FC236}">
                <a16:creationId xmlns:a16="http://schemas.microsoft.com/office/drawing/2014/main" id="{578939F6-562A-D838-68DC-7224C396A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3" y="1891145"/>
            <a:ext cx="7187205" cy="31219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79A7A3-9148-D3C2-ED9C-D8C52EA804EC}"/>
              </a:ext>
            </a:extLst>
          </p:cNvPr>
          <p:cNvSpPr txBox="1"/>
          <p:nvPr/>
        </p:nvSpPr>
        <p:spPr>
          <a:xfrm>
            <a:off x="5601790" y="3144339"/>
            <a:ext cx="4578926" cy="307777"/>
          </a:xfrm>
          <a:prstGeom prst="rect">
            <a:avLst/>
          </a:prstGeom>
          <a:noFill/>
        </p:spPr>
        <p:txBody>
          <a:bodyPr wrap="square">
            <a:spAutoFit/>
          </a:bodyPr>
          <a:lstStyle/>
          <a:p>
            <a:r>
              <a:rPr lang="en-US" b="1" i="0" dirty="0">
                <a:solidFill>
                  <a:schemeClr val="tx1">
                    <a:lumMod val="50000"/>
                  </a:schemeClr>
                </a:solidFill>
                <a:effectLst/>
                <a:latin typeface="Times New Roman" panose="02020603050405020304" pitchFamily="18" charset="0"/>
                <a:cs typeface="Times New Roman" panose="02020603050405020304" pitchFamily="18" charset="0"/>
              </a:rPr>
              <a:t>0.1105</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640596-B828-D6D5-EC41-C9FC209356E6}"/>
              </a:ext>
            </a:extLst>
          </p:cNvPr>
          <p:cNvSpPr txBox="1"/>
          <p:nvPr/>
        </p:nvSpPr>
        <p:spPr>
          <a:xfrm>
            <a:off x="3993455" y="4094222"/>
            <a:ext cx="5098472" cy="307777"/>
          </a:xfrm>
          <a:prstGeom prst="rect">
            <a:avLst/>
          </a:prstGeom>
          <a:noFill/>
        </p:spPr>
        <p:txBody>
          <a:bodyPr wrap="square">
            <a:spAutoFit/>
          </a:bodyPr>
          <a:lstStyle/>
          <a:p>
            <a:r>
              <a:rPr lang="en-US" b="1" i="0" dirty="0">
                <a:solidFill>
                  <a:schemeClr val="tx1">
                    <a:lumMod val="50000"/>
                  </a:schemeClr>
                </a:solidFill>
                <a:effectLst/>
                <a:latin typeface="Times New Roman" panose="02020603050405020304" pitchFamily="18" charset="0"/>
                <a:cs typeface="Times New Roman" panose="02020603050405020304" pitchFamily="18" charset="0"/>
              </a:rPr>
              <a:t>0.0734</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9BDE36-DD8F-F623-E115-F4B426DFD054}"/>
              </a:ext>
            </a:extLst>
          </p:cNvPr>
          <p:cNvSpPr txBox="1"/>
          <p:nvPr/>
        </p:nvSpPr>
        <p:spPr>
          <a:xfrm>
            <a:off x="453913" y="1101605"/>
            <a:ext cx="5089712" cy="523220"/>
          </a:xfrm>
          <a:prstGeom prst="rect">
            <a:avLst/>
          </a:prstGeom>
          <a:noFill/>
        </p:spPr>
        <p:txBody>
          <a:bodyPr wrap="square">
            <a:spAutoFit/>
          </a:bodyPr>
          <a:lstStyle/>
          <a:p>
            <a:r>
              <a:rPr lang="en-US" sz="2800" b="1" dirty="0" err="1">
                <a:latin typeface="Times New Roman" panose="02020603050405020304" pitchFamily="18" charset="0"/>
                <a:cs typeface="Times New Roman" panose="02020603050405020304" pitchFamily="18" charset="0"/>
              </a:rPr>
              <a:t>MediaPipe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50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219236" y="1516528"/>
            <a:ext cx="4268358"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latin typeface="Times New Roman" panose="02020603050405020304" pitchFamily="18" charset="0"/>
                <a:cs typeface="Times New Roman" panose="02020603050405020304" pitchFamily="18" charset="0"/>
              </a:rPr>
              <a:t>Demo</a:t>
            </a:r>
            <a:endParaRPr sz="7200" dirty="0">
              <a:solidFill>
                <a:srgbClr val="FFC107"/>
              </a:solidFill>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Subtitle 2">
            <a:extLst>
              <a:ext uri="{FF2B5EF4-FFF2-40B4-BE49-F238E27FC236}">
                <a16:creationId xmlns:a16="http://schemas.microsoft.com/office/drawing/2014/main" id="{2690C5C0-8AAA-4948-901D-96F8C528664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15988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7"/>
        <p:cNvGrpSpPr/>
        <p:nvPr/>
      </p:nvGrpSpPr>
      <p:grpSpPr>
        <a:xfrm>
          <a:off x="0" y="0"/>
          <a:ext cx="0" cy="0"/>
          <a:chOff x="0" y="0"/>
          <a:chExt cx="0" cy="0"/>
        </a:xfrm>
      </p:grpSpPr>
      <p:sp>
        <p:nvSpPr>
          <p:cNvPr id="398" name="Google Shape;398;p37"/>
          <p:cNvSpPr txBox="1">
            <a:spLocks noGrp="1"/>
          </p:cNvSpPr>
          <p:nvPr>
            <p:ph type="ctrTitle" idx="4294967295"/>
          </p:nvPr>
        </p:nvSpPr>
        <p:spPr>
          <a:xfrm>
            <a:off x="685800" y="1964350"/>
            <a:ext cx="6478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FF5722"/>
                </a:solidFill>
              </a:rPr>
              <a:t>Cảm ơn thầy và các bạn!</a:t>
            </a:r>
            <a:endParaRPr sz="3600" dirty="0">
              <a:solidFill>
                <a:srgbClr val="FF5722"/>
              </a:solidFill>
            </a:endParaRPr>
          </a:p>
        </p:txBody>
      </p:sp>
      <p:grpSp>
        <p:nvGrpSpPr>
          <p:cNvPr id="401" name="Google Shape;401;p37"/>
          <p:cNvGrpSpPr/>
          <p:nvPr/>
        </p:nvGrpSpPr>
        <p:grpSpPr>
          <a:xfrm>
            <a:off x="785305" y="1555467"/>
            <a:ext cx="462632" cy="462632"/>
            <a:chOff x="1278900" y="2333250"/>
            <a:chExt cx="381175" cy="381175"/>
          </a:xfrm>
        </p:grpSpPr>
        <p:sp>
          <p:nvSpPr>
            <p:cNvPr id="402" name="Google Shape;402;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EF48-EC94-4B82-9819-07DC9E34C6EA}"/>
              </a:ext>
            </a:extLst>
          </p:cNvPr>
          <p:cNvSpPr>
            <a:spLocks noGrp="1"/>
          </p:cNvSpPr>
          <p:nvPr>
            <p:ph type="title"/>
          </p:nvPr>
        </p:nvSpPr>
        <p:spPr>
          <a:xfrm>
            <a:off x="660004" y="173182"/>
            <a:ext cx="4525296" cy="683503"/>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Giới</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thiệu</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đề</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tài</a:t>
            </a:r>
            <a:r>
              <a:rPr lang="en-US" sz="3600" dirty="0">
                <a:solidFill>
                  <a:schemeClr val="tx2">
                    <a:lumMod val="10000"/>
                  </a:schemeClr>
                </a:solidFill>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DA527653-B814-4A75-840A-059715FB8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026" name="Picture 2">
            <a:extLst>
              <a:ext uri="{FF2B5EF4-FFF2-40B4-BE49-F238E27FC236}">
                <a16:creationId xmlns:a16="http://schemas.microsoft.com/office/drawing/2014/main" id="{48667DF3-3036-4CA6-8F5C-043A0435B222}"/>
              </a:ext>
            </a:extLst>
          </p:cNvPr>
          <p:cNvPicPr>
            <a:picLocks noChangeAspect="1" noChangeArrowheads="1"/>
          </p:cNvPicPr>
          <p:nvPr/>
        </p:nvPicPr>
        <p:blipFill>
          <a:blip r:embed="rId2"/>
          <a:srcRect/>
          <a:stretch/>
        </p:blipFill>
        <p:spPr bwMode="auto">
          <a:xfrm>
            <a:off x="196690" y="1480235"/>
            <a:ext cx="7007113" cy="308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7" y="295422"/>
            <a:ext cx="6206022" cy="488692"/>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Tìm</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biên</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cạnh</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và</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viền</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EAE5E3B1-1A70-4C03-B3AF-BCB73726F905}"/>
              </a:ext>
            </a:extLst>
          </p:cNvPr>
          <p:cNvSpPr txBox="1"/>
          <p:nvPr/>
        </p:nvSpPr>
        <p:spPr>
          <a:xfrm>
            <a:off x="412827" y="1160929"/>
            <a:ext cx="4281574"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7C6C016-ACA6-460E-8C3E-A5F84C4697F9}"/>
              </a:ext>
            </a:extLst>
          </p:cNvPr>
          <p:cNvSpPr txBox="1"/>
          <p:nvPr/>
        </p:nvSpPr>
        <p:spPr>
          <a:xfrm>
            <a:off x="844062" y="2073297"/>
            <a:ext cx="6464104"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36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7" y="295422"/>
            <a:ext cx="6206022" cy="488692"/>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Các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bước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thực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hiện</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42DB67A-386D-41C0-82B9-0886A1FE3D4A}"/>
              </a:ext>
            </a:extLst>
          </p:cNvPr>
          <p:cNvSpPr/>
          <p:nvPr/>
        </p:nvSpPr>
        <p:spPr>
          <a:xfrm>
            <a:off x="412827" y="902227"/>
            <a:ext cx="1533379" cy="57849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đối</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tượng</a:t>
            </a:r>
            <a:endParaRPr lang="en-US" sz="1800" dirty="0">
              <a:solidFill>
                <a:srgbClr val="002060"/>
              </a:solidFill>
              <a:latin typeface="Times New Roman" panose="02020603050405020304" pitchFamily="18" charset="0"/>
              <a:cs typeface="Times New Roman" panose="02020603050405020304" pitchFamily="18" charset="0"/>
            </a:endParaRPr>
          </a:p>
        </p:txBody>
      </p:sp>
      <p:pic>
        <p:nvPicPr>
          <p:cNvPr id="37" name="Picture 36" descr="A person with long hair&#10;&#10;Description automatically generated with low confidence">
            <a:extLst>
              <a:ext uri="{FF2B5EF4-FFF2-40B4-BE49-F238E27FC236}">
                <a16:creationId xmlns:a16="http://schemas.microsoft.com/office/drawing/2014/main" id="{F80FC542-261B-623E-EC97-E4F1F2737747}"/>
              </a:ext>
            </a:extLst>
          </p:cNvPr>
          <p:cNvPicPr>
            <a:picLocks noChangeAspect="1"/>
          </p:cNvPicPr>
          <p:nvPr/>
        </p:nvPicPr>
        <p:blipFill>
          <a:blip r:embed="rId2"/>
          <a:stretch>
            <a:fillRect/>
          </a:stretch>
        </p:blipFill>
        <p:spPr>
          <a:xfrm>
            <a:off x="3276058" y="902226"/>
            <a:ext cx="3260667" cy="3260667"/>
          </a:xfrm>
          <a:prstGeom prst="rect">
            <a:avLst/>
          </a:prstGeom>
        </p:spPr>
      </p:pic>
      <p:sp>
        <p:nvSpPr>
          <p:cNvPr id="39" name="Rectangle 38">
            <a:extLst>
              <a:ext uri="{FF2B5EF4-FFF2-40B4-BE49-F238E27FC236}">
                <a16:creationId xmlns:a16="http://schemas.microsoft.com/office/drawing/2014/main" id="{EE53FB69-3619-81A7-0E80-9A9A92C7EED1}"/>
              </a:ext>
            </a:extLst>
          </p:cNvPr>
          <p:cNvSpPr/>
          <p:nvPr/>
        </p:nvSpPr>
        <p:spPr>
          <a:xfrm>
            <a:off x="626579" y="-658804"/>
            <a:ext cx="1105873" cy="55207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cạnh</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40" name="Connector: Elbow 39">
            <a:extLst>
              <a:ext uri="{FF2B5EF4-FFF2-40B4-BE49-F238E27FC236}">
                <a16:creationId xmlns:a16="http://schemas.microsoft.com/office/drawing/2014/main" id="{F3B596E8-5DB5-7D4F-FEF0-B3B9F890C3BA}"/>
              </a:ext>
            </a:extLst>
          </p:cNvPr>
          <p:cNvCxnSpPr>
            <a:cxnSpLocks/>
          </p:cNvCxnSpPr>
          <p:nvPr/>
        </p:nvCxnSpPr>
        <p:spPr>
          <a:xfrm rot="5400000">
            <a:off x="805054" y="-747130"/>
            <a:ext cx="728729" cy="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87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A3B6A-0B26-9468-47A2-ABAC7D24BCBF}"/>
              </a:ext>
            </a:extLst>
          </p:cNvPr>
          <p:cNvPicPr>
            <a:picLocks noChangeAspect="1"/>
          </p:cNvPicPr>
          <p:nvPr/>
        </p:nvPicPr>
        <p:blipFill>
          <a:blip r:embed="rId2"/>
          <a:stretch>
            <a:fillRect/>
          </a:stretch>
        </p:blipFill>
        <p:spPr>
          <a:xfrm>
            <a:off x="3276058" y="896399"/>
            <a:ext cx="3260666" cy="3268997"/>
          </a:xfrm>
          <a:prstGeom prst="rect">
            <a:avLst/>
          </a:prstGeom>
        </p:spPr>
      </p:pic>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7" y="295422"/>
            <a:ext cx="6206022" cy="488692"/>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Các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bước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thực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hiện</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42DB67A-386D-41C0-82B9-0886A1FE3D4A}"/>
              </a:ext>
            </a:extLst>
          </p:cNvPr>
          <p:cNvSpPr/>
          <p:nvPr/>
        </p:nvSpPr>
        <p:spPr>
          <a:xfrm>
            <a:off x="412827" y="902227"/>
            <a:ext cx="1533379" cy="57849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đối</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tượng</a:t>
            </a:r>
            <a:endParaRPr lang="en-US" sz="1800" dirty="0">
              <a:solidFill>
                <a:srgbClr val="00206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AF6DA3-E8C9-4DBE-A945-8D3A4FCAC730}"/>
              </a:ext>
            </a:extLst>
          </p:cNvPr>
          <p:cNvSpPr/>
          <p:nvPr/>
        </p:nvSpPr>
        <p:spPr>
          <a:xfrm>
            <a:off x="626579" y="2209450"/>
            <a:ext cx="1105873" cy="55207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cạnh</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37E74C53-74B7-4FEF-82EC-DEBFA024A296}"/>
              </a:ext>
            </a:extLst>
          </p:cNvPr>
          <p:cNvCxnSpPr>
            <a:cxnSpLocks/>
            <a:stCxn id="4" idx="2"/>
            <a:endCxn id="11" idx="0"/>
          </p:cNvCxnSpPr>
          <p:nvPr/>
        </p:nvCxnSpPr>
        <p:spPr>
          <a:xfrm rot="5400000">
            <a:off x="815153" y="1845085"/>
            <a:ext cx="728729" cy="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149E20-FDAE-8B90-DF03-80BBDFB06B36}"/>
              </a:ext>
            </a:extLst>
          </p:cNvPr>
          <p:cNvSpPr/>
          <p:nvPr/>
        </p:nvSpPr>
        <p:spPr>
          <a:xfrm>
            <a:off x="412827" y="-715475"/>
            <a:ext cx="1740878" cy="6277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tô</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lắp</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đầy</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các</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7" name="Connector: Elbow 6">
            <a:extLst>
              <a:ext uri="{FF2B5EF4-FFF2-40B4-BE49-F238E27FC236}">
                <a16:creationId xmlns:a16="http://schemas.microsoft.com/office/drawing/2014/main" id="{7A0D4761-9277-CB07-7708-A69DD108303B}"/>
              </a:ext>
            </a:extLst>
          </p:cNvPr>
          <p:cNvCxnSpPr>
            <a:cxnSpLocks/>
            <a:endCxn id="6" idx="0"/>
          </p:cNvCxnSpPr>
          <p:nvPr/>
        </p:nvCxnSpPr>
        <p:spPr>
          <a:xfrm rot="5400000">
            <a:off x="896470" y="-1102273"/>
            <a:ext cx="773595" cy="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05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7" y="295422"/>
            <a:ext cx="6206022" cy="488692"/>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Các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bước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thực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hiện</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42DB67A-386D-41C0-82B9-0886A1FE3D4A}"/>
              </a:ext>
            </a:extLst>
          </p:cNvPr>
          <p:cNvSpPr/>
          <p:nvPr/>
        </p:nvSpPr>
        <p:spPr>
          <a:xfrm>
            <a:off x="825257" y="1040672"/>
            <a:ext cx="1533379" cy="57849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đối</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tượng</a:t>
            </a:r>
            <a:endParaRPr lang="en-US" sz="1800" dirty="0">
              <a:solidFill>
                <a:srgbClr val="00206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AF6DA3-E8C9-4DBE-A945-8D3A4FCAC730}"/>
              </a:ext>
            </a:extLst>
          </p:cNvPr>
          <p:cNvSpPr/>
          <p:nvPr/>
        </p:nvSpPr>
        <p:spPr>
          <a:xfrm>
            <a:off x="1039009" y="2295711"/>
            <a:ext cx="1105873" cy="55207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cạnh</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37E74C53-74B7-4FEF-82EC-DEBFA024A296}"/>
              </a:ext>
            </a:extLst>
          </p:cNvPr>
          <p:cNvCxnSpPr>
            <a:cxnSpLocks/>
            <a:stCxn id="4" idx="2"/>
            <a:endCxn id="11" idx="0"/>
          </p:cNvCxnSpPr>
          <p:nvPr/>
        </p:nvCxnSpPr>
        <p:spPr>
          <a:xfrm rot="5400000">
            <a:off x="1253675" y="1957438"/>
            <a:ext cx="676545" cy="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38F6732-B425-4D8C-9EA2-17E6CBA9AB52}"/>
              </a:ext>
            </a:extLst>
          </p:cNvPr>
          <p:cNvCxnSpPr>
            <a:cxnSpLocks/>
            <a:stCxn id="11" idx="2"/>
            <a:endCxn id="29" idx="0"/>
          </p:cNvCxnSpPr>
          <p:nvPr/>
        </p:nvCxnSpPr>
        <p:spPr>
          <a:xfrm rot="5400000">
            <a:off x="1255746" y="3183988"/>
            <a:ext cx="672401" cy="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F80FC542-261B-623E-EC97-E4F1F2737747}"/>
              </a:ext>
            </a:extLst>
          </p:cNvPr>
          <p:cNvPicPr>
            <a:picLocks noChangeAspect="1"/>
          </p:cNvPicPr>
          <p:nvPr/>
        </p:nvPicPr>
        <p:blipFill>
          <a:blip r:embed="rId2"/>
          <a:srcRect/>
          <a:stretch/>
        </p:blipFill>
        <p:spPr>
          <a:xfrm>
            <a:off x="3276058" y="902226"/>
            <a:ext cx="3260667" cy="3260667"/>
          </a:xfrm>
          <a:prstGeom prst="rect">
            <a:avLst/>
          </a:prstGeom>
        </p:spPr>
      </p:pic>
      <p:sp>
        <p:nvSpPr>
          <p:cNvPr id="23" name="Rectangle 22">
            <a:extLst>
              <a:ext uri="{FF2B5EF4-FFF2-40B4-BE49-F238E27FC236}">
                <a16:creationId xmlns:a16="http://schemas.microsoft.com/office/drawing/2014/main" id="{EC5B9E85-093D-82F0-3862-15BFE6B6EC42}"/>
              </a:ext>
            </a:extLst>
          </p:cNvPr>
          <p:cNvSpPr/>
          <p:nvPr/>
        </p:nvSpPr>
        <p:spPr>
          <a:xfrm>
            <a:off x="547420" y="5399761"/>
            <a:ext cx="2089053" cy="6277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lumMod val="50000"/>
                  </a:schemeClr>
                </a:solidFill>
                <a:latin typeface="Times New Roman" panose="02020603050405020304" pitchFamily="18" charset="0"/>
                <a:cs typeface="Times New Roman" panose="02020603050405020304" pitchFamily="18" charset="0"/>
              </a:rPr>
              <a:t>Blur, co </a:t>
            </a:r>
            <a:r>
              <a:rPr lang="en-US" sz="1800" dirty="0" err="1">
                <a:solidFill>
                  <a:schemeClr val="tx1">
                    <a:lumMod val="50000"/>
                  </a:schemeClr>
                </a:solidFill>
                <a:latin typeface="Times New Roman" panose="02020603050405020304" pitchFamily="18" charset="0"/>
                <a:cs typeface="Times New Roman" panose="02020603050405020304" pitchFamily="18" charset="0"/>
              </a:rPr>
              <a:t>giãn</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BD6CB913-2FD3-4288-9A1A-CF9492B1C445}"/>
              </a:ext>
            </a:extLst>
          </p:cNvPr>
          <p:cNvCxnSpPr>
            <a:cxnSpLocks/>
          </p:cNvCxnSpPr>
          <p:nvPr/>
        </p:nvCxnSpPr>
        <p:spPr>
          <a:xfrm rot="16200000" flipH="1">
            <a:off x="1183579" y="5670482"/>
            <a:ext cx="816735" cy="2"/>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90EB80-BD7E-10D9-828D-75E8AF02E514}"/>
              </a:ext>
            </a:extLst>
          </p:cNvPr>
          <p:cNvSpPr/>
          <p:nvPr/>
        </p:nvSpPr>
        <p:spPr>
          <a:xfrm>
            <a:off x="250191" y="3520189"/>
            <a:ext cx="2683507" cy="6277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tô</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lắp</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đầy</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các</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endParaRPr lang="vi-V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227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12827" y="295422"/>
            <a:ext cx="6206022" cy="488692"/>
          </a:xfrm>
        </p:spPr>
        <p:txBody>
          <a:bodyPr/>
          <a:lstStyle/>
          <a:p>
            <a:r>
              <a:rPr lang="en-US" sz="3600" dirty="0" err="1">
                <a:solidFill>
                  <a:schemeClr val="tx2">
                    <a:lumMod val="10000"/>
                  </a:schemeClr>
                </a:solidFill>
                <a:latin typeface="Times New Roman" panose="02020603050405020304" pitchFamily="18" charset="0"/>
                <a:cs typeface="Times New Roman" panose="02020603050405020304" pitchFamily="18" charset="0"/>
              </a:rPr>
              <a:t>Các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bước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thực</a:t>
            </a:r>
            <a:r>
              <a:rPr lang="en-US" sz="3600" dirty="0">
                <a:solidFill>
                  <a:schemeClr val="tx2">
                    <a:lumMod val="10000"/>
                  </a:schemeClr>
                </a:solidFill>
                <a:latin typeface="Times New Roman" panose="02020603050405020304" pitchFamily="18" charset="0"/>
                <a:cs typeface="Times New Roman" panose="02020603050405020304" pitchFamily="18" charset="0"/>
              </a:rPr>
              <a:t> </a:t>
            </a:r>
            <a:r>
              <a:rPr lang="en-US" sz="3600" dirty="0" err="1">
                <a:solidFill>
                  <a:schemeClr val="tx2">
                    <a:lumMod val="10000"/>
                  </a:schemeClr>
                </a:solidFill>
                <a:latin typeface="Times New Roman" panose="02020603050405020304" pitchFamily="18" charset="0"/>
                <a:cs typeface="Times New Roman" panose="02020603050405020304" pitchFamily="18" charset="0"/>
              </a:rPr>
              <a:t>hiện</a:t>
            </a:r>
            <a:r>
              <a:rPr lang="en-US" sz="36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572000" y="3696608"/>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442DB67A-386D-41C0-82B9-0886A1FE3D4A}"/>
              </a:ext>
            </a:extLst>
          </p:cNvPr>
          <p:cNvSpPr/>
          <p:nvPr/>
        </p:nvSpPr>
        <p:spPr>
          <a:xfrm>
            <a:off x="825255" y="-1308679"/>
            <a:ext cx="1533379" cy="57849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đối</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tượng</a:t>
            </a:r>
            <a:endParaRPr lang="en-US" sz="1800" dirty="0">
              <a:solidFill>
                <a:srgbClr val="00206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AF6DA3-E8C9-4DBE-A945-8D3A4FCAC730}"/>
              </a:ext>
            </a:extLst>
          </p:cNvPr>
          <p:cNvSpPr/>
          <p:nvPr/>
        </p:nvSpPr>
        <p:spPr>
          <a:xfrm>
            <a:off x="1016885" y="982834"/>
            <a:ext cx="1105873" cy="55207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cạnh</a:t>
            </a:r>
            <a:endParaRPr lang="vi-VN" sz="1800" dirty="0">
              <a:solidFill>
                <a:srgbClr val="00206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0FB0B27-E817-4904-8168-3ED187AC234B}"/>
              </a:ext>
            </a:extLst>
          </p:cNvPr>
          <p:cNvSpPr/>
          <p:nvPr/>
        </p:nvSpPr>
        <p:spPr>
          <a:xfrm>
            <a:off x="228065" y="2266297"/>
            <a:ext cx="2683507" cy="6277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Tìm</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tô</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lắp</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đầy</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các</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đường</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viền</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37E74C53-74B7-4FEF-82EC-DEBFA024A296}"/>
              </a:ext>
            </a:extLst>
          </p:cNvPr>
          <p:cNvCxnSpPr>
            <a:cxnSpLocks/>
          </p:cNvCxnSpPr>
          <p:nvPr/>
        </p:nvCxnSpPr>
        <p:spPr>
          <a:xfrm rot="16200000" flipH="1">
            <a:off x="1233301" y="-408841"/>
            <a:ext cx="673046" cy="4"/>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38F6732-B425-4D8C-9EA2-17E6CBA9AB52}"/>
              </a:ext>
            </a:extLst>
          </p:cNvPr>
          <p:cNvCxnSpPr>
            <a:cxnSpLocks/>
            <a:stCxn id="11" idx="2"/>
            <a:endCxn id="12" idx="0"/>
          </p:cNvCxnSpPr>
          <p:nvPr/>
        </p:nvCxnSpPr>
        <p:spPr>
          <a:xfrm rot="5400000">
            <a:off x="1204128" y="1900603"/>
            <a:ext cx="731386" cy="3"/>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8FB8E58-0361-FAC7-399C-8CE3F7AF46C7}"/>
              </a:ext>
            </a:extLst>
          </p:cNvPr>
          <p:cNvSpPr/>
          <p:nvPr/>
        </p:nvSpPr>
        <p:spPr>
          <a:xfrm>
            <a:off x="525295" y="3625455"/>
            <a:ext cx="2089053" cy="6277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lumMod val="50000"/>
                  </a:schemeClr>
                </a:solidFill>
                <a:latin typeface="Times New Roman" panose="02020603050405020304" pitchFamily="18" charset="0"/>
                <a:cs typeface="Times New Roman" panose="02020603050405020304" pitchFamily="18" charset="0"/>
              </a:rPr>
              <a:t>Blur, co </a:t>
            </a:r>
            <a:r>
              <a:rPr lang="en-US" sz="1800" dirty="0" err="1">
                <a:solidFill>
                  <a:schemeClr val="tx1">
                    <a:lumMod val="50000"/>
                  </a:schemeClr>
                </a:solidFill>
                <a:latin typeface="Times New Roman" panose="02020603050405020304" pitchFamily="18" charset="0"/>
                <a:cs typeface="Times New Roman" panose="02020603050405020304" pitchFamily="18" charset="0"/>
              </a:rPr>
              <a:t>giãn</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endParaRPr lang="vi-VN" sz="1800" dirty="0">
              <a:solidFill>
                <a:srgbClr val="002060"/>
              </a:solidFill>
              <a:latin typeface="Times New Roman" panose="02020603050405020304" pitchFamily="18" charset="0"/>
              <a:cs typeface="Times New Roman" panose="02020603050405020304" pitchFamily="18" charset="0"/>
            </a:endParaRPr>
          </a:p>
        </p:txBody>
      </p:sp>
      <p:cxnSp>
        <p:nvCxnSpPr>
          <p:cNvPr id="6" name="Connector: Elbow 5">
            <a:extLst>
              <a:ext uri="{FF2B5EF4-FFF2-40B4-BE49-F238E27FC236}">
                <a16:creationId xmlns:a16="http://schemas.microsoft.com/office/drawing/2014/main" id="{53105BFD-CED1-1E71-7B7B-2E03B9CDC37A}"/>
              </a:ext>
            </a:extLst>
          </p:cNvPr>
          <p:cNvCxnSpPr>
            <a:cxnSpLocks/>
            <a:stCxn id="12" idx="2"/>
            <a:endCxn id="5" idx="0"/>
          </p:cNvCxnSpPr>
          <p:nvPr/>
        </p:nvCxnSpPr>
        <p:spPr>
          <a:xfrm rot="16200000" flipH="1">
            <a:off x="1204127" y="3259760"/>
            <a:ext cx="731386" cy="3"/>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5272039-0898-AFEF-3526-3DDB8DE1F57B}"/>
              </a:ext>
            </a:extLst>
          </p:cNvPr>
          <p:cNvSpPr/>
          <p:nvPr/>
        </p:nvSpPr>
        <p:spPr>
          <a:xfrm>
            <a:off x="825255" y="-757831"/>
            <a:ext cx="1533379" cy="57849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lumMod val="50000"/>
                  </a:schemeClr>
                </a:solidFill>
                <a:latin typeface="Times New Roman" panose="02020603050405020304" pitchFamily="18" charset="0"/>
                <a:cs typeface="Times New Roman" panose="02020603050405020304" pitchFamily="18" charset="0"/>
              </a:rPr>
              <a:t>Ảnh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đối</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tượng</a:t>
            </a:r>
            <a:endParaRPr lang="en-US" sz="1800" dirty="0">
              <a:solidFill>
                <a:srgbClr val="002060"/>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CC20E80-D653-C1A8-AAA0-B97DB0E18609}"/>
              </a:ext>
            </a:extLst>
          </p:cNvPr>
          <p:cNvPicPr>
            <a:picLocks noChangeAspect="1"/>
          </p:cNvPicPr>
          <p:nvPr/>
        </p:nvPicPr>
        <p:blipFill>
          <a:blip r:embed="rId2"/>
          <a:srcRect/>
          <a:stretch/>
        </p:blipFill>
        <p:spPr>
          <a:xfrm>
            <a:off x="3276058" y="902226"/>
            <a:ext cx="3260667" cy="3260667"/>
          </a:xfrm>
          <a:prstGeom prst="rect">
            <a:avLst/>
          </a:prstGeom>
        </p:spPr>
      </p:pic>
    </p:spTree>
    <p:extLst>
      <p:ext uri="{BB962C8B-B14F-4D97-AF65-F5344CB8AC3E}">
        <p14:creationId xmlns:p14="http://schemas.microsoft.com/office/powerpoint/2010/main" val="3591758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B5D7-A629-4B66-A9F7-332F45B3DDCA}"/>
              </a:ext>
            </a:extLst>
          </p:cNvPr>
          <p:cNvSpPr>
            <a:spLocks noGrp="1"/>
          </p:cNvSpPr>
          <p:nvPr>
            <p:ph type="title"/>
          </p:nvPr>
        </p:nvSpPr>
        <p:spPr>
          <a:xfrm>
            <a:off x="478970" y="548658"/>
            <a:ext cx="4793414" cy="409500"/>
          </a:xfrm>
        </p:spPr>
        <p:txBody>
          <a:bodyPr/>
          <a:lstStyle/>
          <a:p>
            <a:r>
              <a:rPr lang="en-US" sz="2800" dirty="0" err="1">
                <a:solidFill>
                  <a:schemeClr val="tx2">
                    <a:lumMod val="10000"/>
                  </a:schemeClr>
                </a:solidFill>
                <a:latin typeface="Times New Roman" panose="02020603050405020304" pitchFamily="18" charset="0"/>
                <a:cs typeface="Times New Roman" panose="02020603050405020304" pitchFamily="18" charset="0"/>
              </a:rPr>
              <a:t>Ưu</a:t>
            </a:r>
            <a:r>
              <a:rPr lang="en-US" sz="2800" dirty="0">
                <a:solidFill>
                  <a:schemeClr val="tx2">
                    <a:lumMod val="10000"/>
                  </a:schemeClr>
                </a:solidFill>
                <a:latin typeface="Times New Roman" panose="02020603050405020304" pitchFamily="18" charset="0"/>
                <a:cs typeface="Times New Roman" panose="02020603050405020304" pitchFamily="18" charset="0"/>
              </a:rPr>
              <a:t> </a:t>
            </a:r>
            <a:r>
              <a:rPr lang="en-US" sz="280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8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76BAF4A-0FA9-4F26-AE00-AB9770BF6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9" name="Title 1">
            <a:extLst>
              <a:ext uri="{FF2B5EF4-FFF2-40B4-BE49-F238E27FC236}">
                <a16:creationId xmlns:a16="http://schemas.microsoft.com/office/drawing/2014/main" id="{ABA3AE9A-1758-4337-8AB2-BF55F966648E}"/>
              </a:ext>
            </a:extLst>
          </p:cNvPr>
          <p:cNvSpPr txBox="1">
            <a:spLocks/>
          </p:cNvSpPr>
          <p:nvPr/>
        </p:nvSpPr>
        <p:spPr>
          <a:xfrm>
            <a:off x="851956" y="1176419"/>
            <a:ext cx="6956730"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chemeClr val="tx2">
                    <a:lumMod val="10000"/>
                  </a:schemeClr>
                </a:solidFill>
                <a:latin typeface="Times New Roman" panose="02020603050405020304" pitchFamily="18" charset="0"/>
                <a:cs typeface="Times New Roman" panose="02020603050405020304" pitchFamily="18" charset="0"/>
              </a:rPr>
              <a:t>Không</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cần</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dùng</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các</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mô</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hình</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máy</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học</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009EADD-CD20-40B2-9DA1-A80110887A27}"/>
              </a:ext>
            </a:extLst>
          </p:cNvPr>
          <p:cNvSpPr txBox="1">
            <a:spLocks/>
          </p:cNvSpPr>
          <p:nvPr/>
        </p:nvSpPr>
        <p:spPr>
          <a:xfrm>
            <a:off x="809753" y="3763105"/>
            <a:ext cx="5207758" cy="4116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rgbClr val="1B1B1B"/>
                </a:solidFill>
                <a:latin typeface="Times New Roman" panose="02020603050405020304" pitchFamily="18" charset="0"/>
                <a:cs typeface="Times New Roman" panose="02020603050405020304" pitchFamily="18" charset="0"/>
              </a:rPr>
              <a:t>Khó</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xử</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lí</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realtime</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AutoShape 2" descr="MediaPipe: Live ML Solutions và ứng dụng vẽ bằng Hands Gestures">
            <a:extLst>
              <a:ext uri="{FF2B5EF4-FFF2-40B4-BE49-F238E27FC236}">
                <a16:creationId xmlns:a16="http://schemas.microsoft.com/office/drawing/2014/main" id="{F10A7ECB-3252-4537-A50E-7F43A92E9C46}"/>
              </a:ext>
            </a:extLst>
          </p:cNvPr>
          <p:cNvSpPr>
            <a:spLocks noChangeAspect="1" noChangeArrowheads="1"/>
          </p:cNvSpPr>
          <p:nvPr/>
        </p:nvSpPr>
        <p:spPr bwMode="auto">
          <a:xfrm>
            <a:off x="4122057" y="113483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MediaPipe: Live ML Solutions và ứng dụng vẽ bằng Hands Gestures">
            <a:extLst>
              <a:ext uri="{FF2B5EF4-FFF2-40B4-BE49-F238E27FC236}">
                <a16:creationId xmlns:a16="http://schemas.microsoft.com/office/drawing/2014/main" id="{45B8ECA8-98DE-4029-9F87-B40ABC194DBE}"/>
              </a:ext>
            </a:extLst>
          </p:cNvPr>
          <p:cNvSpPr>
            <a:spLocks noChangeAspect="1" noChangeArrowheads="1"/>
          </p:cNvSpPr>
          <p:nvPr/>
        </p:nvSpPr>
        <p:spPr bwMode="auto">
          <a:xfrm>
            <a:off x="4274457" y="1287236"/>
            <a:ext cx="164011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itle 1">
            <a:extLst>
              <a:ext uri="{FF2B5EF4-FFF2-40B4-BE49-F238E27FC236}">
                <a16:creationId xmlns:a16="http://schemas.microsoft.com/office/drawing/2014/main" id="{0164A4F9-3C46-456C-81B6-C1E0DBAC9ACB}"/>
              </a:ext>
            </a:extLst>
          </p:cNvPr>
          <p:cNvSpPr txBox="1">
            <a:spLocks/>
          </p:cNvSpPr>
          <p:nvPr/>
        </p:nvSpPr>
        <p:spPr>
          <a:xfrm>
            <a:off x="422699" y="2439780"/>
            <a:ext cx="4793414"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2800" dirty="0" err="1">
                <a:solidFill>
                  <a:schemeClr val="tx2">
                    <a:lumMod val="10000"/>
                  </a:schemeClr>
                </a:solidFill>
                <a:latin typeface="Times New Roman" panose="02020603050405020304" pitchFamily="18" charset="0"/>
                <a:cs typeface="Times New Roman" panose="02020603050405020304" pitchFamily="18" charset="0"/>
              </a:rPr>
              <a:t>Khuyết</a:t>
            </a:r>
            <a:r>
              <a:rPr lang="en-US" sz="2800" dirty="0">
                <a:solidFill>
                  <a:schemeClr val="tx2">
                    <a:lumMod val="10000"/>
                  </a:schemeClr>
                </a:solidFill>
                <a:latin typeface="Times New Roman" panose="02020603050405020304" pitchFamily="18" charset="0"/>
                <a:cs typeface="Times New Roman" panose="02020603050405020304" pitchFamily="18" charset="0"/>
              </a:rPr>
              <a:t> </a:t>
            </a:r>
            <a:r>
              <a:rPr lang="en-US" sz="280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800" dirty="0">
                <a:solidFill>
                  <a:schemeClr val="tx2">
                    <a:lumMod val="10000"/>
                  </a:schemeClr>
                </a:solidFill>
                <a:latin typeface="Times New Roman" panose="02020603050405020304" pitchFamily="18" charset="0"/>
                <a:cs typeface="Times New Roman" panose="02020603050405020304" pitchFamily="18" charset="0"/>
              </a:rPr>
              <a:t>:</a:t>
            </a:r>
          </a:p>
        </p:txBody>
      </p:sp>
      <p:sp>
        <p:nvSpPr>
          <p:cNvPr id="19" name="Title 1">
            <a:extLst>
              <a:ext uri="{FF2B5EF4-FFF2-40B4-BE49-F238E27FC236}">
                <a16:creationId xmlns:a16="http://schemas.microsoft.com/office/drawing/2014/main" id="{9A612359-64B8-4E3C-8DF6-269BB1367072}"/>
              </a:ext>
            </a:extLst>
          </p:cNvPr>
          <p:cNvSpPr txBox="1">
            <a:spLocks/>
          </p:cNvSpPr>
          <p:nvPr/>
        </p:nvSpPr>
        <p:spPr>
          <a:xfrm>
            <a:off x="770563" y="4330902"/>
            <a:ext cx="6113039"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rgbClr val="1B1B1B"/>
                </a:solidFill>
                <a:latin typeface="Times New Roman" panose="02020603050405020304" pitchFamily="18" charset="0"/>
                <a:cs typeface="Times New Roman" panose="02020603050405020304" pitchFamily="18" charset="0"/>
              </a:rPr>
              <a:t>Có</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nhiều</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bước</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tinh</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chỉnh</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tham</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số</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thủ</a:t>
            </a:r>
            <a:r>
              <a:rPr lang="en-US" b="0" dirty="0">
                <a:solidFill>
                  <a:srgbClr val="1B1B1B"/>
                </a:solidFill>
                <a:latin typeface="Times New Roman" panose="02020603050405020304" pitchFamily="18" charset="0"/>
                <a:cs typeface="Times New Roman" panose="02020603050405020304" pitchFamily="18" charset="0"/>
              </a:rPr>
              <a:t> </a:t>
            </a:r>
            <a:r>
              <a:rPr lang="en-US" b="0" dirty="0" err="1">
                <a:solidFill>
                  <a:srgbClr val="1B1B1B"/>
                </a:solidFill>
                <a:latin typeface="Times New Roman" panose="02020603050405020304" pitchFamily="18" charset="0"/>
                <a:cs typeface="Times New Roman" panose="02020603050405020304" pitchFamily="18" charset="0"/>
              </a:rPr>
              <a:t>công</a:t>
            </a:r>
            <a:r>
              <a:rPr lang="en-US" b="0" dirty="0">
                <a:solidFill>
                  <a:srgbClr val="1B1B1B"/>
                </a:solidFill>
                <a:latin typeface="Times New Roman" panose="02020603050405020304" pitchFamily="18" charset="0"/>
                <a:cs typeface="Times New Roman" panose="02020603050405020304" pitchFamily="18" charset="0"/>
              </a:rPr>
              <a:t>.</a:t>
            </a:r>
            <a:endParaRPr lang="en-US" sz="3200"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A2C71377-E456-43BD-95BA-CB82095232B4}"/>
              </a:ext>
            </a:extLst>
          </p:cNvPr>
          <p:cNvSpPr txBox="1">
            <a:spLocks/>
          </p:cNvSpPr>
          <p:nvPr/>
        </p:nvSpPr>
        <p:spPr>
          <a:xfrm>
            <a:off x="809753" y="3197423"/>
            <a:ext cx="5991976"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err="1">
                <a:solidFill>
                  <a:schemeClr val="tx2">
                    <a:lumMod val="10000"/>
                  </a:schemeClr>
                </a:solidFill>
                <a:latin typeface="Times New Roman" panose="02020603050405020304" pitchFamily="18" charset="0"/>
                <a:cs typeface="Times New Roman" panose="02020603050405020304" pitchFamily="18" charset="0"/>
              </a:rPr>
              <a:t>Khó</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xử</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lí</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các</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trường</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hợp</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phức</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tạp</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1EC124AC-9036-4561-B8A0-14EC1392B89E}"/>
              </a:ext>
            </a:extLst>
          </p:cNvPr>
          <p:cNvSpPr txBox="1">
            <a:spLocks/>
          </p:cNvSpPr>
          <p:nvPr/>
        </p:nvSpPr>
        <p:spPr>
          <a:xfrm>
            <a:off x="851956" y="1689243"/>
            <a:ext cx="6956730" cy="40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pPr marL="285750" indent="-285750">
              <a:buClr>
                <a:schemeClr val="tx2">
                  <a:lumMod val="10000"/>
                </a:schemeClr>
              </a:buClr>
              <a:buFont typeface="Wingdings" panose="05000000000000000000" pitchFamily="2" charset="2"/>
              <a:buChar char="Ø"/>
            </a:pPr>
            <a:r>
              <a:rPr lang="en-US" b="0" dirty="0">
                <a:solidFill>
                  <a:schemeClr val="tx2">
                    <a:lumMod val="10000"/>
                  </a:schemeClr>
                </a:solidFill>
                <a:latin typeface="Times New Roman" panose="02020603050405020304" pitchFamily="18" charset="0"/>
                <a:cs typeface="Times New Roman" panose="02020603050405020304" pitchFamily="18" charset="0"/>
              </a:rPr>
              <a:t>Linh </a:t>
            </a:r>
            <a:r>
              <a:rPr lang="en-US" b="0" dirty="0" err="1">
                <a:solidFill>
                  <a:schemeClr val="tx2">
                    <a:lumMod val="10000"/>
                  </a:schemeClr>
                </a:solidFill>
                <a:latin typeface="Times New Roman" panose="02020603050405020304" pitchFamily="18" charset="0"/>
                <a:cs typeface="Times New Roman" panose="02020603050405020304" pitchFamily="18" charset="0"/>
              </a:rPr>
              <a:t>hoạt</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cho</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nhiều</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chủ</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thể</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khác</a:t>
            </a:r>
            <a:r>
              <a:rPr lang="en-US" b="0" dirty="0">
                <a:solidFill>
                  <a:schemeClr val="tx2">
                    <a:lumMod val="10000"/>
                  </a:schemeClr>
                </a:solidFill>
                <a:latin typeface="Times New Roman" panose="02020603050405020304" pitchFamily="18" charset="0"/>
                <a:cs typeface="Times New Roman" panose="02020603050405020304" pitchFamily="18" charset="0"/>
              </a:rPr>
              <a:t> </a:t>
            </a:r>
            <a:r>
              <a:rPr lang="en-US" b="0" dirty="0" err="1">
                <a:solidFill>
                  <a:schemeClr val="tx2">
                    <a:lumMod val="10000"/>
                  </a:schemeClr>
                </a:solidFill>
                <a:latin typeface="Times New Roman" panose="02020603050405020304" pitchFamily="18" charset="0"/>
                <a:cs typeface="Times New Roman" panose="02020603050405020304" pitchFamily="18" charset="0"/>
              </a:rPr>
              <a:t>nhau</a:t>
            </a:r>
            <a:endParaRPr lang="en-US" b="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561575"/>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587</Words>
  <Application>Microsoft Office PowerPoint</Application>
  <PresentationFormat>On-screen Show (16:9)</PresentationFormat>
  <Paragraphs>116</Paragraphs>
  <Slides>22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Montserrat</vt:lpstr>
      <vt:lpstr>system-ui</vt:lpstr>
      <vt:lpstr>Arial</vt:lpstr>
      <vt:lpstr>Wingdings</vt:lpstr>
      <vt:lpstr>Helvetica Neue</vt:lpstr>
      <vt:lpstr>Calibri</vt:lpstr>
      <vt:lpstr>Times New Roman</vt:lpstr>
      <vt:lpstr>Karla</vt:lpstr>
      <vt:lpstr>Cambria</vt:lpstr>
      <vt:lpstr>Arviragus template</vt:lpstr>
      <vt:lpstr>TÌM ẢNH FOREGROUND</vt:lpstr>
      <vt:lpstr>PowerPoint Presentation</vt:lpstr>
      <vt:lpstr>Giới thiệu đề tài: </vt:lpstr>
      <vt:lpstr>Tìm biên cạnh và viền:</vt:lpstr>
      <vt:lpstr>Các bước thực hiện:</vt:lpstr>
      <vt:lpstr>Các bước thực hiện:</vt:lpstr>
      <vt:lpstr>Các bước thực hiện:</vt:lpstr>
      <vt:lpstr>Các bước thực hiện:</vt:lpstr>
      <vt:lpstr>Ưu điểm:</vt:lpstr>
      <vt:lpstr>MediaPipe:</vt:lpstr>
      <vt:lpstr>Selfie-segmentation:</vt:lpstr>
      <vt:lpstr>Bước 2: Dùng mediapipe để tìm tạo ảnh mask:</vt:lpstr>
      <vt:lpstr>Bước 2: Dùng mediapipe để tìm tạo ảnh mask:</vt:lpstr>
      <vt:lpstr>Ưu điểm:</vt:lpstr>
      <vt:lpstr>PowerPoint Presentation</vt:lpstr>
      <vt:lpstr>PowerPoint Presentation</vt:lpstr>
      <vt:lpstr>Ưu điểm:</vt:lpstr>
      <vt:lpstr>C. Kết quả thực nghiệm</vt:lpstr>
      <vt:lpstr> Kết quả thực nghiệm</vt:lpstr>
      <vt:lpstr> Kết quả thực nghiệm</vt:lpstr>
      <vt:lpstr>Demo</vt:lpstr>
      <vt:lpstr>Cảm ơn thầy và các bạn!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Phạm Thành Luân</cp:lastModifiedBy>
  <cp:revision>49</cp:revision>
  <dcterms:modified xsi:type="dcterms:W3CDTF">2022-12-08T03:40:49Z</dcterms:modified>
</cp:coreProperties>
</file>