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19"/>
  </p:notesMasterIdLst>
  <p:sldIdLst>
    <p:sldId id="280" r:id="rId3"/>
    <p:sldId id="258" r:id="rId4"/>
    <p:sldId id="259" r:id="rId5"/>
    <p:sldId id="287" r:id="rId6"/>
    <p:sldId id="281" r:id="rId7"/>
    <p:sldId id="283" r:id="rId8"/>
    <p:sldId id="285" r:id="rId9"/>
    <p:sldId id="269" r:id="rId10"/>
    <p:sldId id="271" r:id="rId11"/>
    <p:sldId id="272" r:id="rId12"/>
    <p:sldId id="273" r:id="rId13"/>
    <p:sldId id="275" r:id="rId14"/>
    <p:sldId id="277" r:id="rId15"/>
    <p:sldId id="278" r:id="rId16"/>
    <p:sldId id="27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131126"/>
    <a:srgbClr val="F4992A"/>
    <a:srgbClr val="164F86"/>
    <a:srgbClr val="F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7" autoAdjust="0"/>
    <p:restoredTop sz="95271"/>
  </p:normalViewPr>
  <p:slideViewPr>
    <p:cSldViewPr snapToGrid="0">
      <p:cViewPr varScale="1">
        <p:scale>
          <a:sx n="86" d="100"/>
          <a:sy n="86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E297-6184-6241-BE97-3ECEA51D66A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6B1C-8EF0-354C-87AA-9C86AE97C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1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column names into a key column, gathering the column values into a single value column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the unique values of a key column into the column names, spreading the values of a value column across the new columns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5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1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monkey08091992/tidyverse001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tlxuan89/tidyverse_201912" TargetMode="External"/><Relationship Id="rId4" Type="http://schemas.openxmlformats.org/officeDocument/2006/relationships/hyperlink" Target="http://rpubs.com/monkey08091992/tidyverse0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E62E-7D9B-453E-80B5-210F9D3D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0" y="4067906"/>
            <a:ext cx="11751834" cy="12364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000" b="1" dirty="0" err="1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tidyverse</a:t>
            </a:r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tell us about the data without prior industry knowledge?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93DBF-BE34-48DA-AC2E-DA0A424AAA0B}"/>
              </a:ext>
            </a:extLst>
          </p:cNvPr>
          <p:cNvCxnSpPr>
            <a:cxnSpLocks/>
          </p:cNvCxnSpPr>
          <p:nvPr/>
        </p:nvCxnSpPr>
        <p:spPr>
          <a:xfrm>
            <a:off x="439838" y="5304346"/>
            <a:ext cx="11394916" cy="0"/>
          </a:xfrm>
          <a:prstGeom prst="line">
            <a:avLst/>
          </a:prstGeom>
          <a:ln>
            <a:solidFill>
              <a:srgbClr val="362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A1716C-F284-4ABB-AD52-132D06571099}"/>
              </a:ext>
            </a:extLst>
          </p:cNvPr>
          <p:cNvSpPr/>
          <p:nvPr/>
        </p:nvSpPr>
        <p:spPr>
          <a:xfrm>
            <a:off x="0" y="596506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Xuan Pham – Quan Tran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2EE95-CAFC-4E19-B263-8408F8F8EE5A}"/>
              </a:ext>
            </a:extLst>
          </p:cNvPr>
          <p:cNvSpPr/>
          <p:nvPr/>
        </p:nvSpPr>
        <p:spPr>
          <a:xfrm>
            <a:off x="439838" y="5304346"/>
            <a:ext cx="11394916" cy="641648"/>
          </a:xfrm>
          <a:prstGeom prst="rect">
            <a:avLst/>
          </a:prstGeom>
          <a:solidFill>
            <a:srgbClr val="131126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B647D-3FC4-4909-B03E-E158D497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61" y="5419918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bg1"/>
                </a:solidFill>
                <a:latin typeface="+mj-lt"/>
              </a:rPr>
              <a:t>Case study: Consumer attitude towards fish sauce products</a:t>
            </a:r>
            <a:endParaRPr lang="en-US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3157BC6A-F2B4-4DF1-8013-16428C12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65" y="377894"/>
            <a:ext cx="3503270" cy="4044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5" y="428625"/>
            <a:ext cx="11430000" cy="6000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315FE-7A8F-4533-8EB2-E621F8EB4E83}"/>
              </a:ext>
            </a:extLst>
          </p:cNvPr>
          <p:cNvSpPr/>
          <p:nvPr/>
        </p:nvSpPr>
        <p:spPr>
          <a:xfrm>
            <a:off x="-274320" y="6518681"/>
            <a:ext cx="12191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Dataset is provided by Mr. 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Le Minh Tam, HUFI, Vietnam.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FE06A-2A26-4055-A2E2-3086306A288D}"/>
              </a:ext>
            </a:extLst>
          </p:cNvPr>
          <p:cNvSpPr/>
          <p:nvPr/>
        </p:nvSpPr>
        <p:spPr>
          <a:xfrm>
            <a:off x="7847635" y="6518681"/>
            <a:ext cx="3987119" cy="339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8402" y="188181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spread(key = key, value </a:t>
            </a:r>
            <a:r>
              <a:rPr lang="en-CA">
                <a:latin typeface="Courier" charset="0"/>
                <a:ea typeface="Courier" charset="0"/>
                <a:cs typeface="Courier" charset="0"/>
              </a:rPr>
              <a:t>= value)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60" y="2408646"/>
            <a:ext cx="8066314" cy="3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7415"/>
              </p:ext>
            </p:extLst>
          </p:nvPr>
        </p:nvGraphicFramePr>
        <p:xfrm>
          <a:off x="229050" y="3620589"/>
          <a:ext cx="11765280" cy="313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95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61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75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arrange(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desc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64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Petal.Length:Petal.Width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4087586"/>
            <a:ext cx="4523014" cy="652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002504"/>
            <a:ext cx="4523014" cy="6694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963504"/>
            <a:ext cx="2037805" cy="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97537"/>
              </p:ext>
            </p:extLst>
          </p:nvPr>
        </p:nvGraphicFramePr>
        <p:xfrm>
          <a:off x="232952" y="3593443"/>
          <a:ext cx="11765280" cy="3093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980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323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mutate(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Petal.Length.millimeter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</a:t>
                      </a:r>
                      <a:r>
                        <a:rPr lang="en-CA" sz="16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* 10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659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group_by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(Species) %&gt;%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Sepal.Length.Mean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   mean(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4348313"/>
            <a:ext cx="296173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5503288"/>
            <a:ext cx="2595798" cy="110514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1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 </a:t>
            </a:r>
            <a:r>
              <a:rPr lang="mr-IN" dirty="0"/>
              <a:t>–</a:t>
            </a:r>
            <a:r>
              <a:rPr lang="en-CA" dirty="0"/>
              <a:t>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340" y="1308037"/>
            <a:ext cx="9816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Layered Grammar of Graphics</a:t>
            </a:r>
          </a:p>
          <a:p>
            <a:r>
              <a:rPr lang="en-CA" dirty="0"/>
              <a:t>A tool that enables us to concisely describe the components of a graphic through layers </a:t>
            </a:r>
          </a:p>
          <a:p>
            <a:r>
              <a:rPr lang="en-CA" dirty="0"/>
              <a:t>(Hadley Wickham)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4402"/>
            <a:ext cx="5261758" cy="377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6" y="5697813"/>
            <a:ext cx="67236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Data: </a:t>
            </a:r>
            <a:r>
              <a:rPr lang="en-CA" dirty="0"/>
              <a:t>the dataset used in plotting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486" y="5250401"/>
            <a:ext cx="6723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Aesthetics: “</a:t>
            </a:r>
            <a:r>
              <a:rPr lang="en-CA" dirty="0"/>
              <a:t>which” variable to be mapped into the plot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2486" y="4802989"/>
            <a:ext cx="67236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Geometries: </a:t>
            </a:r>
            <a:r>
              <a:rPr lang="en-CA" dirty="0"/>
              <a:t>actual marks we put on the plot (point, lines, boxplot, </a:t>
            </a:r>
            <a:r>
              <a:rPr lang="mr-IN" dirty="0"/>
              <a:t>…</a:t>
            </a:r>
            <a:r>
              <a:rPr lang="en-CA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2485" y="4355577"/>
            <a:ext cx="6723617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Facets: </a:t>
            </a:r>
            <a:r>
              <a:rPr lang="en-CA" dirty="0"/>
              <a:t>small multiples, create separate graphs for subsets of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2485" y="3908165"/>
            <a:ext cx="6711555" cy="369332"/>
          </a:xfrm>
          <a:prstGeom prst="rect">
            <a:avLst/>
          </a:prstGeom>
          <a:ln>
            <a:solidFill>
              <a:srgbClr val="F80000">
                <a:alpha val="82353"/>
              </a:srgb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Statistics: </a:t>
            </a:r>
            <a:r>
              <a:rPr lang="en-CA" dirty="0"/>
              <a:t>to provide statistical representation of our plot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92485" y="3460753"/>
            <a:ext cx="6711555" cy="369332"/>
          </a:xfrm>
          <a:prstGeom prst="rect">
            <a:avLst/>
          </a:prstGeom>
          <a:ln>
            <a:solidFill>
              <a:schemeClr val="accent4">
                <a:lumMod val="50000"/>
                <a:alpha val="82353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Coordinates: </a:t>
            </a:r>
            <a:r>
              <a:rPr lang="en-CA" dirty="0"/>
              <a:t>the coordinate system of the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2484" y="3044302"/>
            <a:ext cx="67115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Theme</a:t>
            </a:r>
            <a:r>
              <a:rPr lang="en-CA" dirty="0"/>
              <a:t>: theme of the graph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272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19" y="3351857"/>
            <a:ext cx="4724343" cy="1877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GENERIC FUNCTION: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F8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(x, y, fill, col)) +</a:t>
            </a:r>
          </a:p>
          <a:p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facet_*() 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stat_*()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coord</a:t>
            </a:r>
            <a:r>
              <a:rPr lang="en-US" sz="1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theme_*()</a:t>
            </a:r>
            <a:endParaRPr lang="en-CA" sz="1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8" y="2563091"/>
            <a:ext cx="7010457" cy="3329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72340" y="1308037"/>
            <a:ext cx="9816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Put on Each of the Layers?</a:t>
            </a:r>
          </a:p>
          <a:p>
            <a:r>
              <a:rPr lang="en-CA" dirty="0"/>
              <a:t>Each layer takes different input of data variables </a:t>
            </a:r>
          </a:p>
        </p:txBody>
      </p:sp>
    </p:spTree>
    <p:extLst>
      <p:ext uri="{BB962C8B-B14F-4D97-AF65-F5344CB8AC3E}">
        <p14:creationId xmlns:p14="http://schemas.microsoft.com/office/powerpoint/2010/main" val="56229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GGPLOT2 </a:t>
            </a:r>
            <a:r>
              <a:rPr lang="mr-IN" dirty="0"/>
              <a:t>–</a:t>
            </a:r>
            <a:r>
              <a:rPr lang="en-CA" dirty="0"/>
              <a:t> IRIS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56868"/>
              </p:ext>
            </p:extLst>
          </p:nvPr>
        </p:nvGraphicFramePr>
        <p:xfrm>
          <a:off x="202228" y="1898073"/>
          <a:ext cx="11837371" cy="4396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endParaRPr lang="en-CA" sz="1600" b="1" dirty="0">
                        <a:solidFill>
                          <a:schemeClr val="accent4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  <a:r>
                        <a:rPr lang="en-CA" sz="1600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CA" sz="1600" dirty="0"/>
                        <a:t>+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>
                          <a:solidFill>
                            <a:schemeClr val="accent1"/>
                          </a:solidFill>
                        </a:rPr>
                        <a:t>Statistic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rgbClr val="7030A0"/>
                          </a:solidFill>
                        </a:rPr>
                        <a:t>Coordinate</a:t>
                      </a:r>
                      <a:endParaRPr lang="en-CA" sz="16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7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2" y="3875351"/>
            <a:ext cx="2813917" cy="2352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2793279"/>
            <a:ext cx="2600024" cy="80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46" y="3930617"/>
            <a:ext cx="3561773" cy="2297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3" y="2790336"/>
            <a:ext cx="2094572" cy="1012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01" y="2797403"/>
            <a:ext cx="2830838" cy="1787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08" y="4596818"/>
            <a:ext cx="5199891" cy="1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85BB-DA4C-4845-B655-42153F3C911E}"/>
              </a:ext>
            </a:extLst>
          </p:cNvPr>
          <p:cNvSpPr txBox="1"/>
          <p:nvPr/>
        </p:nvSpPr>
        <p:spPr>
          <a:xfrm>
            <a:off x="2987040" y="458724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Script" panose="030B05040200000000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4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E2C8F90-9224-4F7A-A596-E4CB8C747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68" y="4171410"/>
            <a:ext cx="165685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310AB-E876-43ED-8872-122D1CC6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8"/>
            <a:ext cx="10905066" cy="5561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D6CB2A-B5A0-420C-A8B7-93F2801F3A46}"/>
              </a:ext>
            </a:extLst>
          </p:cNvPr>
          <p:cNvSpPr/>
          <p:nvPr/>
        </p:nvSpPr>
        <p:spPr>
          <a:xfrm>
            <a:off x="972273" y="925975"/>
            <a:ext cx="10104699" cy="4977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Case study: Consumer attitude towards fish sauce products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3200" dirty="0">
                <a:hlinkClick r:id="rId3"/>
              </a:rPr>
              <a:t>http://rpubs.com/monkey08091992/tidyverse001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http://rpubs.com/monkey08091992/tidyverse002</a:t>
            </a:r>
            <a:endParaRPr lang="en-US" sz="3200" dirty="0"/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Source code: </a:t>
            </a:r>
          </a:p>
          <a:p>
            <a:r>
              <a:rPr lang="en-US" sz="3200" dirty="0">
                <a:hlinkClick r:id="rId5"/>
              </a:rPr>
              <a:t>https://github.com/ptlxuan89/tidyverse_201912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BE000-BE0E-4E9A-9538-FA8D84E42A5B}"/>
              </a:ext>
            </a:extLst>
          </p:cNvPr>
          <p:cNvGrpSpPr/>
          <p:nvPr/>
        </p:nvGrpSpPr>
        <p:grpSpPr>
          <a:xfrm>
            <a:off x="343074" y="121920"/>
            <a:ext cx="1425466" cy="6614160"/>
            <a:chOff x="162428" y="0"/>
            <a:chExt cx="1786758" cy="82905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0BF28B-AFF1-401C-A2C9-5045B27774AB}"/>
                </a:ext>
              </a:extLst>
            </p:cNvPr>
            <p:cNvGrpSpPr/>
            <p:nvPr/>
          </p:nvGrpSpPr>
          <p:grpSpPr>
            <a:xfrm>
              <a:off x="162428" y="0"/>
              <a:ext cx="1786758" cy="2072640"/>
              <a:chOff x="991184" y="2306760"/>
              <a:chExt cx="1934896" cy="224448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7B602B70-8987-4886-BFB0-3A8179A98F88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CE6470D6-1F2F-4B5C-9875-D66EBA0B603E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Import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9CA1B9-CD92-41B6-8C52-65AFD57E4D66}"/>
                </a:ext>
              </a:extLst>
            </p:cNvPr>
            <p:cNvGrpSpPr/>
            <p:nvPr/>
          </p:nvGrpSpPr>
          <p:grpSpPr>
            <a:xfrm>
              <a:off x="162428" y="2072639"/>
              <a:ext cx="1786758" cy="2072640"/>
              <a:chOff x="991184" y="2306760"/>
              <a:chExt cx="1934896" cy="224448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1A237CFE-DE37-4D9F-B019-C911F3303782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19FE8BC2-08AB-47D2-9129-A31FF71B00A8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Tidy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500B5F-D02A-441F-BB3E-E924E7478C71}"/>
                </a:ext>
              </a:extLst>
            </p:cNvPr>
            <p:cNvGrpSpPr/>
            <p:nvPr/>
          </p:nvGrpSpPr>
          <p:grpSpPr>
            <a:xfrm>
              <a:off x="162428" y="4145278"/>
              <a:ext cx="1786758" cy="2072640"/>
              <a:chOff x="991184" y="2306760"/>
              <a:chExt cx="1934896" cy="2244480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9D08B10C-D256-424E-B874-26F7993DA431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EC8445B-6DB3-41EA-ABB8-5298634558C6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Transform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3D209D-DFC4-43DF-A576-DA2943805E15}"/>
                </a:ext>
              </a:extLst>
            </p:cNvPr>
            <p:cNvGrpSpPr/>
            <p:nvPr/>
          </p:nvGrpSpPr>
          <p:grpSpPr>
            <a:xfrm>
              <a:off x="162428" y="6217916"/>
              <a:ext cx="1786758" cy="2072640"/>
              <a:chOff x="991184" y="2306760"/>
              <a:chExt cx="1934896" cy="224448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A2111D6-FFC9-4A95-9583-37A8CA80D886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F647E33-0996-4AC8-88E7-EBC64C6B41C9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Visualise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47B99DF-1D7F-45F8-85DB-7AE3C847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2" y="129540"/>
            <a:ext cx="1420937" cy="164592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FC42F2-22DC-4F7D-A385-5A41BEB672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1780540"/>
            <a:ext cx="1420160" cy="164592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78B33FC8-3D95-4477-9FBB-BE7B8D81BB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3431540"/>
            <a:ext cx="1420160" cy="164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BE86D9-A78D-4B51-B003-B34ED2042E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5082539"/>
            <a:ext cx="1420160" cy="164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FB38FE-5C86-48FD-992B-084D78B9A29E}"/>
              </a:ext>
            </a:extLst>
          </p:cNvPr>
          <p:cNvSpPr/>
          <p:nvPr/>
        </p:nvSpPr>
        <p:spPr>
          <a:xfrm>
            <a:off x="3264860" y="50292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read_csv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4738C-2EF2-49CF-8D76-45134DEE25F0}"/>
              </a:ext>
            </a:extLst>
          </p:cNvPr>
          <p:cNvSpPr/>
          <p:nvPr/>
        </p:nvSpPr>
        <p:spPr>
          <a:xfrm>
            <a:off x="3264860" y="2169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gather() ; spread()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FA8B7-FE66-4063-8720-A2D964158F9C}"/>
              </a:ext>
            </a:extLst>
          </p:cNvPr>
          <p:cNvSpPr/>
          <p:nvPr/>
        </p:nvSpPr>
        <p:spPr>
          <a:xfrm>
            <a:off x="3264860" y="3820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filter(); select(); arrange(); mutate(); </a:t>
            </a:r>
            <a:r>
              <a:rPr lang="en-US" sz="2000" dirty="0" err="1">
                <a:solidFill>
                  <a:schemeClr val="tx1"/>
                </a:solidFill>
              </a:rPr>
              <a:t>summarise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  <a:r>
              <a:rPr lang="en-US" sz="2000" dirty="0" err="1">
                <a:solidFill>
                  <a:schemeClr val="tx1"/>
                </a:solidFill>
              </a:rPr>
              <a:t>group_by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98A0B-3B14-4B74-9CC0-1045B6D85A64}"/>
              </a:ext>
            </a:extLst>
          </p:cNvPr>
          <p:cNvSpPr/>
          <p:nvPr/>
        </p:nvSpPr>
        <p:spPr>
          <a:xfrm>
            <a:off x="3264860" y="546608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(data, 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)) + </a:t>
            </a:r>
            <a:r>
              <a:rPr lang="en-US" sz="2000" dirty="0" err="1">
                <a:solidFill>
                  <a:schemeClr val="tx1"/>
                </a:solidFill>
              </a:rPr>
              <a:t>geom</a:t>
            </a:r>
            <a:r>
              <a:rPr lang="en-US" sz="2000" dirty="0">
                <a:solidFill>
                  <a:schemeClr val="tx1"/>
                </a:solidFill>
              </a:rPr>
              <a:t>_*()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EC177-A939-4378-BA6F-6BFAB801D45D}"/>
              </a:ext>
            </a:extLst>
          </p:cNvPr>
          <p:cNvSpPr txBox="1"/>
          <p:nvPr/>
        </p:nvSpPr>
        <p:spPr>
          <a:xfrm>
            <a:off x="3783767" y="148576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C693E-A62A-4D69-A26C-AE752C12627E}"/>
              </a:ext>
            </a:extLst>
          </p:cNvPr>
          <p:cNvSpPr txBox="1"/>
          <p:nvPr/>
        </p:nvSpPr>
        <p:spPr>
          <a:xfrm>
            <a:off x="3783767" y="32104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D5D66-CF0E-46CF-8780-9162A08A933E}"/>
              </a:ext>
            </a:extLst>
          </p:cNvPr>
          <p:cNvSpPr txBox="1"/>
          <p:nvPr/>
        </p:nvSpPr>
        <p:spPr>
          <a:xfrm>
            <a:off x="3783767" y="48233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35A2-C323-4CFE-887B-4C701F18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6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37B7A-8D85-4C0B-9E74-37798708CCC2}"/>
              </a:ext>
            </a:extLst>
          </p:cNvPr>
          <p:cNvSpPr txBox="1"/>
          <p:nvPr/>
        </p:nvSpPr>
        <p:spPr>
          <a:xfrm>
            <a:off x="2911566" y="6303992"/>
            <a:ext cx="6734628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97614-4A87-4EC5-8C52-B63090D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110836"/>
            <a:ext cx="1290128" cy="149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96" y="130200"/>
            <a:ext cx="1260948" cy="146059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4059"/>
              </p:ext>
            </p:extLst>
          </p:nvPr>
        </p:nvGraphicFramePr>
        <p:xfrm>
          <a:off x="388423" y="2947159"/>
          <a:ext cx="11484922" cy="182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29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readr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readxl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86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Generic</a:t>
                      </a:r>
                      <a:r>
                        <a:rPr lang="en-CA" b="1" baseline="0" dirty="0"/>
                        <a:t> Function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(filename)</a:t>
                      </a:r>
                    </a:p>
                    <a:p>
                      <a:pPr algn="l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read_excel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(filename, </a:t>
                      </a: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sheetname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CA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gather()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2" y="2379336"/>
            <a:ext cx="8170398" cy="4161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8399" y="1947844"/>
            <a:ext cx="102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gather(key = “spice”, value = “correct”, cinnamon_1:nutmeg_3)</a:t>
            </a:r>
          </a:p>
        </p:txBody>
      </p:sp>
    </p:spTree>
    <p:extLst>
      <p:ext uri="{BB962C8B-B14F-4D97-AF65-F5344CB8AC3E}">
        <p14:creationId xmlns:p14="http://schemas.microsoft.com/office/powerpoint/2010/main" val="128303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777</Words>
  <Application>Microsoft Office PowerPoint</Application>
  <PresentationFormat>Widescreen</PresentationFormat>
  <Paragraphs>123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Segoe Script</vt:lpstr>
      <vt:lpstr>Office Theme</vt:lpstr>
      <vt:lpstr>1_Office Theme</vt:lpstr>
      <vt:lpstr>What tidyverse can tell us about the data without prior industry knowledge?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tidyverse can tell us about the data without prior industry knowledge?</dc:title>
  <dc:creator>Xuan Pham</dc:creator>
  <cp:lastModifiedBy>Xuan Pham</cp:lastModifiedBy>
  <cp:revision>8</cp:revision>
  <dcterms:created xsi:type="dcterms:W3CDTF">2019-12-18T05:32:56Z</dcterms:created>
  <dcterms:modified xsi:type="dcterms:W3CDTF">2019-12-18T10:55:47Z</dcterms:modified>
</cp:coreProperties>
</file>