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7" r:id="rId2"/>
  </p:sldMasterIdLst>
  <p:notesMasterIdLst>
    <p:notesMasterId r:id="rId19"/>
  </p:notesMasterIdLst>
  <p:sldIdLst>
    <p:sldId id="280" r:id="rId3"/>
    <p:sldId id="258" r:id="rId4"/>
    <p:sldId id="259" r:id="rId5"/>
    <p:sldId id="287" r:id="rId6"/>
    <p:sldId id="281" r:id="rId7"/>
    <p:sldId id="283" r:id="rId8"/>
    <p:sldId id="285" r:id="rId9"/>
    <p:sldId id="269" r:id="rId10"/>
    <p:sldId id="271" r:id="rId11"/>
    <p:sldId id="272" r:id="rId12"/>
    <p:sldId id="273" r:id="rId13"/>
    <p:sldId id="275" r:id="rId14"/>
    <p:sldId id="277" r:id="rId15"/>
    <p:sldId id="278" r:id="rId16"/>
    <p:sldId id="279" r:id="rId17"/>
    <p:sldId id="28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uan Pham" initials="XP" lastIdx="4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1227"/>
    <a:srgbClr val="3E3E3E"/>
    <a:srgbClr val="131126"/>
    <a:srgbClr val="F4992A"/>
    <a:srgbClr val="164F86"/>
    <a:srgbClr val="F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67" autoAdjust="0"/>
    <p:restoredTop sz="95271"/>
  </p:normalViewPr>
  <p:slideViewPr>
    <p:cSldViewPr snapToGrid="0">
      <p:cViewPr varScale="1">
        <p:scale>
          <a:sx n="86" d="100"/>
          <a:sy n="86" d="100"/>
        </p:scale>
        <p:origin x="74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00E297-6184-6241-BE97-3ECEA51D66A5}" type="datetimeFigureOut">
              <a:rPr lang="en-CA" smtClean="0"/>
              <a:t>2019-12-18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CF6B1C-8EF0-354C-87AA-9C86AE97C2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2257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44CB3F-0F34-466D-AF54-1A386F4D42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6110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moves column names into a key column, gathering the column values into a single value column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6B1C-8EF0-354C-87AA-9C86AE97C292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2970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moves the unique values of a key column into the column names, spreading the values of a value column across the new columns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6B1C-8EF0-354C-87AA-9C86AE97C292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396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6B1C-8EF0-354C-87AA-9C86AE97C292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8655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6B1C-8EF0-354C-87AA-9C86AE97C292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1593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ggplot2 is based on the grammar of graphics, the idea that you can build every graph from the same few components: a data set, a set of </a:t>
            </a:r>
            <a:r>
              <a:rPr lang="en-US" dirty="0" err="1"/>
              <a:t>geoms</a:t>
            </a:r>
            <a:r>
              <a:rPr lang="en-US" dirty="0"/>
              <a:t>—visual marks that represent data points, and a coordinate system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6B1C-8EF0-354C-87AA-9C86AE97C292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5658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ggplot2 is based on the grammar of graphics, the idea that you can build every graph from the same few components: a data set, a set of </a:t>
            </a:r>
            <a:r>
              <a:rPr lang="en-US" dirty="0" err="1"/>
              <a:t>geoms</a:t>
            </a:r>
            <a:r>
              <a:rPr lang="en-US" dirty="0"/>
              <a:t>—visual marks that represent data points, and a coordinate system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6B1C-8EF0-354C-87AA-9C86AE97C292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1227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ggplot2 is based on the grammar of graphics, the idea that you can build every graph from the same few components: a data set, a set of </a:t>
            </a:r>
            <a:r>
              <a:rPr lang="en-US" dirty="0" err="1"/>
              <a:t>geoms</a:t>
            </a:r>
            <a:r>
              <a:rPr lang="en-US" dirty="0"/>
              <a:t>—visual marks that represent data points, and a coordinate system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6B1C-8EF0-354C-87AA-9C86AE97C292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64112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44CB3F-0F34-466D-AF54-1A386F4D42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4140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368C4-2878-45E3-A98B-11B6B45A3C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2BB0AD-BD80-4FCA-AE68-DE74E901C0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E2D81-AC35-4F26-ADB4-1123D7A8F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65E1-0B5E-40C6-B8C7-3A260322B58E}" type="datetimeFigureOut">
              <a:rPr lang="en-US" smtClean="0"/>
              <a:t>18-12-2019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76D47-F516-4BBC-9461-20E685532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9006F-6E22-4E4B-AF42-6F67DE478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42BA-2065-4AD4-9BAE-0D60C112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39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45979-BF36-482C-860C-0908AFDF6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EC26BD-7837-4CE6-9CD7-785487D15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6C697-C7C5-4493-AA1E-0F28F3F2C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65E1-0B5E-40C6-B8C7-3A260322B58E}" type="datetimeFigureOut">
              <a:rPr lang="en-US" smtClean="0"/>
              <a:t>18-12-2019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AF4D0-2C17-4BF3-A5A4-CA9C820B9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862CE-B7F8-4857-9CE6-D601FBB08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42BA-2065-4AD4-9BAE-0D60C112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79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277F82-350F-473E-B158-9DBA9D04B2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87010B-6D99-43B3-BCDF-3038BFB01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5C9F6-D99B-4356-AD72-877E151E8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65E1-0B5E-40C6-B8C7-3A260322B58E}" type="datetimeFigureOut">
              <a:rPr lang="en-US" smtClean="0"/>
              <a:t>18-12-2019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8CDC2-259E-4D9A-9A4E-86C39B43C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6AAE7-43F6-4ECF-92C8-B95F3B648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42BA-2065-4AD4-9BAE-0D60C112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84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E901D-D0A2-2A4A-A186-E9C42AECC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0FBB0-2988-8D45-8F98-9609F4A8D8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736CB-FFF8-174A-B0C1-9411F2595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6FD2-60FE-344E-91AF-0698351BC236}" type="datetimeFigureOut">
              <a:rPr lang="en-CA" smtClean="0"/>
              <a:t>2019-12-18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46336-3050-F545-952C-DC46CDC3E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AD44-0063-3746-A230-A6FE1D102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0ABB-9049-7C45-B665-823037FC0C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51303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0A671-479D-904E-8ECF-4972702C8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EDFEA-33F9-084A-8C55-682CF7FDD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CFBCF-068F-8F4F-AB8F-DB541E253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6FD2-60FE-344E-91AF-0698351BC236}" type="datetimeFigureOut">
              <a:rPr lang="en-CA" smtClean="0"/>
              <a:t>2019-12-18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09213-2748-0F4F-A93B-C6CD5DBAF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31CF3-BCA8-5148-8683-5E9136C5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0ABB-9049-7C45-B665-823037FC0C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50944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D5038-3D86-CF4C-B881-BB1E44E0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0E946-156A-E944-AB40-C89B671EE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F4BFB-74AB-AD4D-B950-1CFF0595B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6FD2-60FE-344E-91AF-0698351BC236}" type="datetimeFigureOut">
              <a:rPr lang="en-CA" smtClean="0"/>
              <a:t>2019-12-18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4B279-88FE-2248-89FB-5CB7B5472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7285A-8592-E649-B3F1-474CF65CA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0ABB-9049-7C45-B665-823037FC0C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9312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926AB-E2CF-034A-A54A-F35A97252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68D53-A0F4-2647-A384-1032DCD51C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C9C185-90AF-F041-8834-1EAF764BF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9FBA6C-4995-1149-98C9-D54252139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6FD2-60FE-344E-91AF-0698351BC236}" type="datetimeFigureOut">
              <a:rPr lang="en-CA" smtClean="0"/>
              <a:t>2019-12-18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31038E-A492-8540-9F9F-EA33DC52E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8B2F8B-0436-E843-8AE8-6CC742FA7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0ABB-9049-7C45-B665-823037FC0C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0009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4560E-A175-1A4A-BD60-9A0DE90C5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E515F-D8B1-9A47-84C3-DC24CEB96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3206BF-F902-3942-A884-811F34CF75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00F759-B192-7249-926A-C72894B8D7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7D641C-2A2A-E742-A72E-840F3DEAC0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D9EBED-E9BB-2643-B74B-3DA768982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6FD2-60FE-344E-91AF-0698351BC236}" type="datetimeFigureOut">
              <a:rPr lang="en-CA" smtClean="0"/>
              <a:t>2019-12-18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9DB014-6888-054F-9D20-EF19FB35E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C6B37B-877D-6345-8C66-570C3E380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0ABB-9049-7C45-B665-823037FC0C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33339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A72DF-F5D5-D94E-9A98-08F10FF74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77CA60-FF72-784C-813E-3844F14AC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6FD2-60FE-344E-91AF-0698351BC236}" type="datetimeFigureOut">
              <a:rPr lang="en-CA" smtClean="0"/>
              <a:t>2019-12-18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F5952E-C04B-3C4B-8790-3F32096F7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80FA29-E0B4-664A-8D6B-985221E7F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0ABB-9049-7C45-B665-823037FC0C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0844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F1D35C-3E8E-0949-A12A-1590F819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6FD2-60FE-344E-91AF-0698351BC236}" type="datetimeFigureOut">
              <a:rPr lang="en-CA" smtClean="0"/>
              <a:t>2019-12-18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5D6ED7-3B2F-994F-B51D-88DCF9EC2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0C1936-18B4-0F44-BBBF-C9E8021D4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0ABB-9049-7C45-B665-823037FC0C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31937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4F285-C143-9F4A-961B-0082A043F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C1DAC-C8E9-E045-AEC6-17D095D49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BD3DA-200B-BE4E-9DB7-945BD4A14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60EB4-B9F8-4A4A-8712-95B523740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6FD2-60FE-344E-91AF-0698351BC236}" type="datetimeFigureOut">
              <a:rPr lang="en-CA" smtClean="0"/>
              <a:t>2019-12-18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093882-8B0E-A84B-8DBC-08409033F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75E319-177D-0447-9904-89A26E19B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0ABB-9049-7C45-B665-823037FC0C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63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5B3BA-792A-4C36-BBD1-6A1E8C67E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C5C83-2976-4C4A-977E-0557A6AD2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FB96E-D308-41F6-8EEE-D73933875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65E1-0B5E-40C6-B8C7-3A260322B58E}" type="datetimeFigureOut">
              <a:rPr lang="en-US" smtClean="0"/>
              <a:t>18-12-2019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B6E5F-7DA6-4240-86D8-ECD356134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6B8D0-BA2D-4383-AEB5-20A16DC0A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42BA-2065-4AD4-9BAE-0D60C112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648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DFB95-CD96-8040-91E3-87EAAD5CE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574710-F72E-1042-A1C2-62635F8AAC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2069A6-A512-6740-8691-10BC203C9B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50EC43-1BE8-AB4A-95DD-A4E0EE404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6FD2-60FE-344E-91AF-0698351BC236}" type="datetimeFigureOut">
              <a:rPr lang="en-CA" smtClean="0"/>
              <a:t>2019-12-18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4BB32C-FEA6-7C4D-BE6B-7D06E0645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ECF86-0CC8-8248-BEAD-EFD0CB50C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0ABB-9049-7C45-B665-823037FC0C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5692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B27CD-3AC8-B541-9011-6F31E55E4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77CDCE-92C5-1347-B5FE-8A4C5E0CC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1DCFE-C56E-0749-90BF-43E91C2B5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6FD2-60FE-344E-91AF-0698351BC236}" type="datetimeFigureOut">
              <a:rPr lang="en-CA" smtClean="0"/>
              <a:t>2019-12-18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3D20E-8E61-8248-8891-229814F3C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3F5D-4E65-F349-A40A-96F1A3287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0ABB-9049-7C45-B665-823037FC0C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32833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CF190-EEE8-E748-8EEC-84297A3FB4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51D186-EE97-034D-BA96-C76ABFC901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B2C32-C097-8142-A829-E14F42474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6FD2-60FE-344E-91AF-0698351BC236}" type="datetimeFigureOut">
              <a:rPr lang="en-CA" smtClean="0"/>
              <a:t>2019-12-18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BCD64-E936-BF43-ACA1-B50431463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5ECB1-D2E3-6B4E-A124-1091FC2AC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0ABB-9049-7C45-B665-823037FC0C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7706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6C60E-B8B2-43B2-9EA3-093D2E85D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B87D5-5C51-483D-9C5B-042799542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7627A-F987-4DF0-806E-EDC5C00A5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65E1-0B5E-40C6-B8C7-3A260322B58E}" type="datetimeFigureOut">
              <a:rPr lang="en-US" smtClean="0"/>
              <a:t>18-12-2019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AD55C-C584-4834-9DA5-B556F1976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AF437-2595-4174-A93F-E51782189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42BA-2065-4AD4-9BAE-0D60C112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932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39CB5-C359-4CBF-9948-8D08BDAC2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5EE83-8059-4245-BA1B-24AC8A09A7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837B50-1B7F-4AF4-9C8D-230159BCE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8C21C0-795E-42FF-960E-AA808108F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65E1-0B5E-40C6-B8C7-3A260322B58E}" type="datetimeFigureOut">
              <a:rPr lang="en-US" smtClean="0"/>
              <a:t>18-12-2019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81BC7-5B37-4BAB-A28F-6109054F8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8AF0CE-20A8-4DB9-8D14-D5A93D341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42BA-2065-4AD4-9BAE-0D60C112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32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D87FC-3E76-4895-9CEF-F3F148826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885B5-4455-4478-96D0-3B2E79623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726A1-86EC-44FB-B57B-666E3D666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FDFED9-63D1-4ADF-9DE9-CA5B5344C9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0E1669-7E1B-47B1-83D9-B15574E8F7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D14467-624D-4DC8-B529-0BF348A3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65E1-0B5E-40C6-B8C7-3A260322B58E}" type="datetimeFigureOut">
              <a:rPr lang="en-US" smtClean="0"/>
              <a:t>18-12-2019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4A22CF-7D98-4C99-B8C9-EE17CF2F3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3180F2-2226-4A33-AE84-C63459581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42BA-2065-4AD4-9BAE-0D60C112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48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E959A-0C0B-4600-A73D-772EF2261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551903-A3E8-48F6-8FB5-BAAD9B1D3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65E1-0B5E-40C6-B8C7-3A260322B58E}" type="datetimeFigureOut">
              <a:rPr lang="en-US" smtClean="0"/>
              <a:t>18-12-2019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3A38AA-F84C-4F07-BA46-9C305554B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AEEF16-32AA-45CF-83D6-868042F7E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42BA-2065-4AD4-9BAE-0D60C112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20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DB70DD-6806-4A62-8685-B963410D9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65E1-0B5E-40C6-B8C7-3A260322B58E}" type="datetimeFigureOut">
              <a:rPr lang="en-US" smtClean="0"/>
              <a:t>18-12-2019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AD9E6C-9ABD-40FD-AC88-B45649F2C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8A977-16C4-4C08-B5C1-86E78787F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42BA-2065-4AD4-9BAE-0D60C112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702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81B3E-61DC-4181-A112-56D117B85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517F7-26C1-4A58-9C5C-9D4D1F33B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185981-4D9B-449C-B9EB-CC6E6E411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882D3E-BBA4-46E2-80EA-0B0D520A7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65E1-0B5E-40C6-B8C7-3A260322B58E}" type="datetimeFigureOut">
              <a:rPr lang="en-US" smtClean="0"/>
              <a:t>18-12-2019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E16BD1-CEAB-4815-A8CD-9799884A3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8D034F-BE51-4EE0-AA10-776815624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42BA-2065-4AD4-9BAE-0D60C112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85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DD011-4B9A-4FBC-AD71-7B755A33D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A55487-C359-44CD-AE4F-A027BE7B48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C9DF96-BBBB-4729-9B5A-F8617FCF6C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0552E7-7E29-4CC0-AE1A-99D59BDC7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65E1-0B5E-40C6-B8C7-3A260322B58E}" type="datetimeFigureOut">
              <a:rPr lang="en-US" smtClean="0"/>
              <a:t>18-12-2019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0BF09-662C-455D-8C0C-5A84773EB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ADB7B-0EED-4E5F-AD6C-161766974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42BA-2065-4AD4-9BAE-0D60C112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798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124829-5A17-43D8-B473-6E01A1F1E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79E0F-B635-4B3E-A974-43114C8B5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2E19B-8E1A-487E-BED7-82B9221B78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A65E1-0B5E-40C6-B8C7-3A260322B58E}" type="datetimeFigureOut">
              <a:rPr lang="en-US" smtClean="0"/>
              <a:t>18-12-2019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71A44-5DFA-4965-92A8-E87025BC4E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FB249-8225-4AB2-A1A2-16C208B8A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542BA-2065-4AD4-9BAE-0D60C112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344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47A17F-9E23-184A-95BB-38D9E4C0B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F2A17-656F-2242-9A38-8CA0B3233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FAC80-F5D1-0D4B-9B2D-B035C26AB3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B6FD2-60FE-344E-91AF-0698351BC236}" type="datetimeFigureOut">
              <a:rPr lang="en-CA" smtClean="0"/>
              <a:t>2019-12-18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5F8C7-2F8D-3746-97BB-A410A21E9C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CA8EA-ED91-4147-A7FC-9D86489FE1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10ABB-9049-7C45-B665-823037FC0C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6729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17.emf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4.emf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rpubs.com/monkey08091992/tidyverse001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ptlxuan89/tidyverse_201912" TargetMode="External"/><Relationship Id="rId4" Type="http://schemas.openxmlformats.org/officeDocument/2006/relationships/hyperlink" Target="http://rpubs.com/monkey08091992/tidyverse002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72E62E-7D9B-453E-80B5-210F9D3D32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390" y="4067906"/>
            <a:ext cx="11751834" cy="1236440"/>
          </a:xfrm>
          <a:noFill/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1311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</a:t>
            </a:r>
            <a:r>
              <a:rPr lang="en-US" sz="3000" b="1" dirty="0" err="1">
                <a:solidFill>
                  <a:srgbClr val="1311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tidyverse</a:t>
            </a:r>
            <a:r>
              <a:rPr lang="en-US" sz="3000" b="1" dirty="0">
                <a:solidFill>
                  <a:srgbClr val="1311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can tell us about the data without prior industry knowledge?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6893DBF-BE34-48DA-AC2E-DA0A424AAA0B}"/>
              </a:ext>
            </a:extLst>
          </p:cNvPr>
          <p:cNvCxnSpPr>
            <a:cxnSpLocks/>
          </p:cNvCxnSpPr>
          <p:nvPr/>
        </p:nvCxnSpPr>
        <p:spPr>
          <a:xfrm>
            <a:off x="439838" y="5304346"/>
            <a:ext cx="11394916" cy="0"/>
          </a:xfrm>
          <a:prstGeom prst="line">
            <a:avLst/>
          </a:prstGeom>
          <a:ln>
            <a:solidFill>
              <a:srgbClr val="362B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46A1716C-F284-4ABB-AD52-132D06571099}"/>
              </a:ext>
            </a:extLst>
          </p:cNvPr>
          <p:cNvSpPr/>
          <p:nvPr/>
        </p:nvSpPr>
        <p:spPr>
          <a:xfrm>
            <a:off x="0" y="5965066"/>
            <a:ext cx="12191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Xuan Pham – Quan Tran</a:t>
            </a:r>
            <a:endParaRPr lang="en-US" dirty="0">
              <a:solidFill>
                <a:prstClr val="white">
                  <a:lumMod val="50000"/>
                </a:prstClr>
              </a:solidFill>
              <a:latin typeface="Calibri Light" panose="020F030202020403020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72EE95-CAFC-4E19-B263-8408F8F8EE5A}"/>
              </a:ext>
            </a:extLst>
          </p:cNvPr>
          <p:cNvSpPr/>
          <p:nvPr/>
        </p:nvSpPr>
        <p:spPr>
          <a:xfrm>
            <a:off x="357246" y="5304346"/>
            <a:ext cx="11477508" cy="641648"/>
          </a:xfrm>
          <a:prstGeom prst="rect">
            <a:avLst/>
          </a:prstGeom>
          <a:solidFill>
            <a:srgbClr val="131126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BBB647D-3FC4-4909-B03E-E158D4977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961" y="5419918"/>
            <a:ext cx="10901471" cy="560388"/>
          </a:xfrm>
          <a:noFill/>
        </p:spPr>
        <p:txBody>
          <a:bodyPr>
            <a:normAutofit/>
          </a:bodyPr>
          <a:lstStyle/>
          <a:p>
            <a:r>
              <a:rPr lang="en-US" spc="200" dirty="0">
                <a:solidFill>
                  <a:schemeClr val="bg1"/>
                </a:solidFill>
                <a:latin typeface="+mj-lt"/>
              </a:rPr>
              <a:t>Case study: Consumer attitude towards fish sauce products</a:t>
            </a:r>
            <a:endParaRPr lang="en-US" b="1" spc="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10" name="Picture 9" descr="A black sign with white text&#10;&#10;Description automatically generated">
            <a:extLst>
              <a:ext uri="{FF2B5EF4-FFF2-40B4-BE49-F238E27FC236}">
                <a16:creationId xmlns:a16="http://schemas.microsoft.com/office/drawing/2014/main" id="{3157BC6A-F2B4-4DF1-8013-16428C120A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365" y="377894"/>
            <a:ext cx="3503270" cy="404442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BD315FE-7A8F-4533-8EB2-E621F8EB4E83}"/>
              </a:ext>
            </a:extLst>
          </p:cNvPr>
          <p:cNvSpPr/>
          <p:nvPr/>
        </p:nvSpPr>
        <p:spPr>
          <a:xfrm>
            <a:off x="-274320" y="6518681"/>
            <a:ext cx="121919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spcBef>
                <a:spcPts val="600"/>
              </a:spcBef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Dataset is provided by Mr. </a:t>
            </a:r>
            <a:r>
              <a:rPr lang="en-US" sz="1400" i="1" dirty="0">
                <a:solidFill>
                  <a:prstClr val="white">
                    <a:lumMod val="50000"/>
                  </a:prstClr>
                </a:solidFill>
                <a:latin typeface="Calibri Light" panose="020F0302020204030204"/>
              </a:rPr>
              <a:t>Le Minh Tam, HUFI, Vietnam.</a:t>
            </a:r>
            <a:endParaRPr kumimoji="0" lang="en-US" sz="14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9784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F724D372-4C64-457B-BA92-89BA8F7C26B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39" y="226250"/>
            <a:ext cx="1428481" cy="1655564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070460" y="594881"/>
            <a:ext cx="8832669" cy="9183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/>
              <a:t>TIDY DATA </a:t>
            </a:r>
            <a:r>
              <a:rPr lang="mr-IN" dirty="0"/>
              <a:t>–</a:t>
            </a:r>
            <a:r>
              <a:rPr lang="en-CA" dirty="0"/>
              <a:t> spread()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78402" y="1881814"/>
            <a:ext cx="6250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Courier" charset="0"/>
                <a:ea typeface="Courier" charset="0"/>
                <a:cs typeface="Courier" charset="0"/>
              </a:rPr>
              <a:t>dataset %&gt;% spread(key = key, value </a:t>
            </a:r>
            <a:r>
              <a:rPr lang="en-CA">
                <a:latin typeface="Courier" charset="0"/>
                <a:ea typeface="Courier" charset="0"/>
                <a:cs typeface="Courier" charset="0"/>
              </a:rPr>
              <a:t>= value)</a:t>
            </a:r>
            <a:endParaRPr lang="en-CA" dirty="0"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460" y="2408646"/>
            <a:ext cx="8066314" cy="384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986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872340" y="457721"/>
            <a:ext cx="8832669" cy="9183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/>
              <a:t>TRANSFORMATION </a:t>
            </a:r>
            <a:r>
              <a:rPr lang="mr-IN" dirty="0"/>
              <a:t>–</a:t>
            </a:r>
            <a:r>
              <a:rPr lang="en-CA" dirty="0"/>
              <a:t> 5 KEY FUNCTIONS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908" y="181800"/>
            <a:ext cx="1382732" cy="1604391"/>
          </a:xfrm>
          <a:prstGeom prst="rect">
            <a:avLst/>
          </a:prstGeom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527415"/>
              </p:ext>
            </p:extLst>
          </p:nvPr>
        </p:nvGraphicFramePr>
        <p:xfrm>
          <a:off x="229050" y="3620589"/>
          <a:ext cx="11765280" cy="313073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30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7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73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6995">
                <a:tc>
                  <a:txBody>
                    <a:bodyPr/>
                    <a:lstStyle/>
                    <a:p>
                      <a:r>
                        <a:rPr lang="en-CA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IRIS</a:t>
                      </a:r>
                      <a:r>
                        <a:rPr lang="en-CA" baseline="0" dirty="0"/>
                        <a:t> EXAMPLE 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7661">
                <a:tc>
                  <a:txBody>
                    <a:bodyPr/>
                    <a:lstStyle/>
                    <a:p>
                      <a:r>
                        <a:rPr lang="en-CA" dirty="0">
                          <a:latin typeface="Courier" charset="0"/>
                          <a:ea typeface="Courier" charset="0"/>
                          <a:cs typeface="Courier" charset="0"/>
                        </a:rPr>
                        <a:t>filter()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>
                          <a:latin typeface="Courier" charset="0"/>
                          <a:ea typeface="Courier" charset="0"/>
                          <a:cs typeface="Courier" charset="0"/>
                        </a:rPr>
                        <a:t>s_iris</a:t>
                      </a:r>
                      <a:r>
                        <a:rPr lang="en-CA" dirty="0">
                          <a:latin typeface="Courier" charset="0"/>
                          <a:ea typeface="Courier" charset="0"/>
                          <a:cs typeface="Courier" charset="0"/>
                        </a:rPr>
                        <a:t> %&gt;% </a:t>
                      </a:r>
                    </a:p>
                    <a:p>
                      <a:r>
                        <a:rPr lang="en-CA" dirty="0">
                          <a:latin typeface="Courier" charset="0"/>
                          <a:ea typeface="Courier" charset="0"/>
                          <a:cs typeface="Courier" charset="0"/>
                        </a:rPr>
                        <a:t>  filter(Species %in% ”</a:t>
                      </a:r>
                      <a:r>
                        <a:rPr lang="en-CA" dirty="0" err="1">
                          <a:latin typeface="Courier" charset="0"/>
                          <a:ea typeface="Courier" charset="0"/>
                          <a:cs typeface="Courier" charset="0"/>
                        </a:rPr>
                        <a:t>setosa</a:t>
                      </a:r>
                      <a:r>
                        <a:rPr lang="en-CA" dirty="0">
                          <a:latin typeface="Courier" charset="0"/>
                          <a:ea typeface="Courier" charset="0"/>
                          <a:cs typeface="Courier" charset="0"/>
                        </a:rPr>
                        <a:t>”)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1675">
                <a:tc>
                  <a:txBody>
                    <a:bodyPr/>
                    <a:lstStyle/>
                    <a:p>
                      <a:r>
                        <a:rPr lang="en-CA" dirty="0">
                          <a:latin typeface="Courier" charset="0"/>
                          <a:ea typeface="Courier" charset="0"/>
                          <a:cs typeface="Courier" charset="0"/>
                        </a:rPr>
                        <a:t>arrange()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err="1">
                          <a:latin typeface="Courier" charset="0"/>
                          <a:ea typeface="Courier" charset="0"/>
                          <a:cs typeface="Courier" charset="0"/>
                        </a:rPr>
                        <a:t>s_iris</a:t>
                      </a:r>
                      <a:r>
                        <a:rPr lang="en-CA" dirty="0">
                          <a:latin typeface="Courier" charset="0"/>
                          <a:ea typeface="Courier" charset="0"/>
                          <a:cs typeface="Courier" charset="0"/>
                        </a:rPr>
                        <a:t> %&gt;%</a:t>
                      </a:r>
                    </a:p>
                    <a:p>
                      <a:r>
                        <a:rPr lang="en-CA" dirty="0">
                          <a:latin typeface="Courier" charset="0"/>
                          <a:ea typeface="Courier" charset="0"/>
                          <a:cs typeface="Courier" charset="0"/>
                        </a:rPr>
                        <a:t>  filter(Species %in% ”</a:t>
                      </a:r>
                      <a:r>
                        <a:rPr lang="en-CA" dirty="0" err="1">
                          <a:latin typeface="Courier" charset="0"/>
                          <a:ea typeface="Courier" charset="0"/>
                          <a:cs typeface="Courier" charset="0"/>
                        </a:rPr>
                        <a:t>setosa</a:t>
                      </a:r>
                      <a:r>
                        <a:rPr lang="en-CA" dirty="0">
                          <a:latin typeface="Courier" charset="0"/>
                          <a:ea typeface="Courier" charset="0"/>
                          <a:cs typeface="Courier" charset="0"/>
                        </a:rPr>
                        <a:t>”) %&gt;%</a:t>
                      </a:r>
                    </a:p>
                    <a:p>
                      <a:r>
                        <a:rPr lang="en-CA" dirty="0">
                          <a:latin typeface="Courier" charset="0"/>
                          <a:ea typeface="Courier" charset="0"/>
                          <a:cs typeface="Courier" charset="0"/>
                        </a:rPr>
                        <a:t>  arrange(</a:t>
                      </a:r>
                      <a:r>
                        <a:rPr lang="en-CA" dirty="0" err="1">
                          <a:latin typeface="Courier" charset="0"/>
                          <a:ea typeface="Courier" charset="0"/>
                          <a:cs typeface="Courier" charset="0"/>
                        </a:rPr>
                        <a:t>desc</a:t>
                      </a:r>
                      <a:r>
                        <a:rPr lang="en-CA" dirty="0">
                          <a:latin typeface="Courier" charset="0"/>
                          <a:ea typeface="Courier" charset="0"/>
                          <a:cs typeface="Courier" charset="0"/>
                        </a:rPr>
                        <a:t>(</a:t>
                      </a:r>
                      <a:r>
                        <a:rPr lang="en-CA" dirty="0" err="1">
                          <a:latin typeface="Courier" charset="0"/>
                          <a:ea typeface="Courier" charset="0"/>
                          <a:cs typeface="Courier" charset="0"/>
                        </a:rPr>
                        <a:t>Sepal.Length</a:t>
                      </a:r>
                      <a:r>
                        <a:rPr lang="en-CA" dirty="0">
                          <a:latin typeface="Courier" charset="0"/>
                          <a:ea typeface="Courier" charset="0"/>
                          <a:cs typeface="Courier" charset="0"/>
                        </a:rPr>
                        <a:t>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2264">
                <a:tc>
                  <a:txBody>
                    <a:bodyPr/>
                    <a:lstStyle/>
                    <a:p>
                      <a:r>
                        <a:rPr lang="en-CA" dirty="0">
                          <a:latin typeface="Courier" charset="0"/>
                          <a:ea typeface="Courier" charset="0"/>
                          <a:cs typeface="Courier" charset="0"/>
                        </a:rPr>
                        <a:t>select()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err="1">
                          <a:latin typeface="Courier" charset="0"/>
                          <a:ea typeface="Courier" charset="0"/>
                          <a:cs typeface="Courier" charset="0"/>
                        </a:rPr>
                        <a:t>s_iris</a:t>
                      </a:r>
                      <a:r>
                        <a:rPr lang="en-CA" baseline="0" dirty="0">
                          <a:latin typeface="Courier" charset="0"/>
                          <a:ea typeface="Courier" charset="0"/>
                          <a:cs typeface="Courier" charset="0"/>
                        </a:rPr>
                        <a:t> </a:t>
                      </a:r>
                      <a:r>
                        <a:rPr lang="en-CA" dirty="0">
                          <a:latin typeface="Courier" charset="0"/>
                          <a:ea typeface="Courier" charset="0"/>
                          <a:cs typeface="Courier" charset="0"/>
                        </a:rPr>
                        <a:t>%&gt;%</a:t>
                      </a:r>
                    </a:p>
                    <a:p>
                      <a:r>
                        <a:rPr lang="en-CA" dirty="0">
                          <a:latin typeface="Courier" charset="0"/>
                          <a:ea typeface="Courier" charset="0"/>
                          <a:cs typeface="Courier" charset="0"/>
                        </a:rPr>
                        <a:t> filter(Species %in% ”</a:t>
                      </a:r>
                      <a:r>
                        <a:rPr lang="en-CA" dirty="0" err="1">
                          <a:latin typeface="Courier" charset="0"/>
                          <a:ea typeface="Courier" charset="0"/>
                          <a:cs typeface="Courier" charset="0"/>
                        </a:rPr>
                        <a:t>setosa</a:t>
                      </a:r>
                      <a:r>
                        <a:rPr lang="en-CA" dirty="0">
                          <a:latin typeface="Courier" charset="0"/>
                          <a:ea typeface="Courier" charset="0"/>
                          <a:cs typeface="Courier" charset="0"/>
                        </a:rPr>
                        <a:t>”) %&gt;%</a:t>
                      </a:r>
                    </a:p>
                    <a:p>
                      <a:r>
                        <a:rPr lang="en-CA" dirty="0">
                          <a:latin typeface="Courier" charset="0"/>
                          <a:ea typeface="Courier" charset="0"/>
                          <a:cs typeface="Courier" charset="0"/>
                        </a:rPr>
                        <a:t> select(</a:t>
                      </a:r>
                      <a:r>
                        <a:rPr lang="en-CA" dirty="0" err="1">
                          <a:latin typeface="Courier" charset="0"/>
                          <a:ea typeface="Courier" charset="0"/>
                          <a:cs typeface="Courier" charset="0"/>
                        </a:rPr>
                        <a:t>Petal.Length:Petal.Width</a:t>
                      </a:r>
                      <a:r>
                        <a:rPr lang="en-CA" dirty="0">
                          <a:latin typeface="Courier" charset="0"/>
                          <a:ea typeface="Courier" charset="0"/>
                          <a:cs typeface="Courier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784" y="1330303"/>
            <a:ext cx="5663171" cy="200203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00274" y="1892216"/>
            <a:ext cx="44505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Select rows of Iris to create small subset to illustrate the usage of 5 key functions: </a:t>
            </a:r>
          </a:p>
          <a:p>
            <a:r>
              <a:rPr lang="en-CA" sz="1400" dirty="0" err="1">
                <a:latin typeface="Courier" charset="0"/>
                <a:ea typeface="Courier" charset="0"/>
                <a:cs typeface="Courier" charset="0"/>
              </a:rPr>
              <a:t>s_iris</a:t>
            </a:r>
            <a:r>
              <a:rPr lang="en-CA" sz="1400" dirty="0">
                <a:latin typeface="Courier" charset="0"/>
                <a:ea typeface="Courier" charset="0"/>
                <a:cs typeface="Courier" charset="0"/>
              </a:rPr>
              <a:t> &lt;- iris %&gt;% </a:t>
            </a:r>
          </a:p>
          <a:p>
            <a:r>
              <a:rPr lang="en-CA" sz="1400" dirty="0">
                <a:latin typeface="Courier" charset="0"/>
                <a:ea typeface="Courier" charset="0"/>
                <a:cs typeface="Courier" charset="0"/>
              </a:rPr>
              <a:t>	    slice(1:3, 51:53, 101:103)</a:t>
            </a:r>
            <a:r>
              <a:rPr lang="en-CA" sz="1400" dirty="0"/>
              <a:t> </a:t>
            </a:r>
            <a:endParaRPr lang="en-CA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315" y="4087586"/>
            <a:ext cx="4523014" cy="65280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315" y="5002504"/>
            <a:ext cx="4523014" cy="66949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315" y="5963504"/>
            <a:ext cx="2037805" cy="66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96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097537"/>
              </p:ext>
            </p:extLst>
          </p:nvPr>
        </p:nvGraphicFramePr>
        <p:xfrm>
          <a:off x="232952" y="3593443"/>
          <a:ext cx="11765280" cy="309327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155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2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73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0980">
                <a:tc>
                  <a:txBody>
                    <a:bodyPr/>
                    <a:lstStyle/>
                    <a:p>
                      <a:r>
                        <a:rPr lang="en-CA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IRIS</a:t>
                      </a:r>
                      <a:r>
                        <a:rPr lang="en-CA" baseline="0" dirty="0"/>
                        <a:t> EXAMPLE 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3323">
                <a:tc>
                  <a:txBody>
                    <a:bodyPr/>
                    <a:lstStyle/>
                    <a:p>
                      <a:r>
                        <a:rPr lang="en-CA" dirty="0">
                          <a:latin typeface="Courier" charset="0"/>
                          <a:ea typeface="Courier" charset="0"/>
                          <a:cs typeface="Courier" charset="0"/>
                        </a:rPr>
                        <a:t>mutate()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 err="1">
                          <a:latin typeface="Courier" charset="0"/>
                          <a:ea typeface="Courier" charset="0"/>
                          <a:cs typeface="Courier" charset="0"/>
                        </a:rPr>
                        <a:t>s_iris</a:t>
                      </a:r>
                      <a:r>
                        <a:rPr lang="en-CA" sz="1600" baseline="0" dirty="0">
                          <a:latin typeface="Courier" charset="0"/>
                          <a:ea typeface="Courier" charset="0"/>
                          <a:cs typeface="Courier" charset="0"/>
                        </a:rPr>
                        <a:t> </a:t>
                      </a:r>
                      <a:r>
                        <a:rPr lang="en-CA" sz="1600" dirty="0">
                          <a:latin typeface="Courier" charset="0"/>
                          <a:ea typeface="Courier" charset="0"/>
                          <a:cs typeface="Courier" charset="0"/>
                        </a:rPr>
                        <a:t>%&gt;%</a:t>
                      </a:r>
                    </a:p>
                    <a:p>
                      <a:r>
                        <a:rPr lang="en-CA" sz="1600" dirty="0">
                          <a:latin typeface="Courier" charset="0"/>
                          <a:ea typeface="Courier" charset="0"/>
                          <a:cs typeface="Courier" charset="0"/>
                        </a:rPr>
                        <a:t> filter(Species %in% ”</a:t>
                      </a:r>
                      <a:r>
                        <a:rPr lang="en-CA" sz="1600" dirty="0" err="1">
                          <a:latin typeface="Courier" charset="0"/>
                          <a:ea typeface="Courier" charset="0"/>
                          <a:cs typeface="Courier" charset="0"/>
                        </a:rPr>
                        <a:t>setosa</a:t>
                      </a:r>
                      <a:r>
                        <a:rPr lang="en-CA" sz="1600" dirty="0">
                          <a:latin typeface="Courier" charset="0"/>
                          <a:ea typeface="Courier" charset="0"/>
                          <a:cs typeface="Courier" charset="0"/>
                        </a:rPr>
                        <a:t>”) %&gt;%</a:t>
                      </a:r>
                    </a:p>
                    <a:p>
                      <a:r>
                        <a:rPr lang="en-CA" sz="1600" dirty="0">
                          <a:latin typeface="Courier" charset="0"/>
                          <a:ea typeface="Courier" charset="0"/>
                          <a:cs typeface="Courier" charset="0"/>
                        </a:rPr>
                        <a:t> select(</a:t>
                      </a:r>
                      <a:r>
                        <a:rPr lang="en-CA" sz="1600" dirty="0" err="1">
                          <a:latin typeface="Courier" charset="0"/>
                          <a:ea typeface="Courier" charset="0"/>
                          <a:cs typeface="Courier" charset="0"/>
                        </a:rPr>
                        <a:t>Petal.Length</a:t>
                      </a:r>
                      <a:r>
                        <a:rPr lang="en-CA" sz="1600" dirty="0">
                          <a:latin typeface="Courier" charset="0"/>
                          <a:ea typeface="Courier" charset="0"/>
                          <a:cs typeface="Courier" charset="0"/>
                        </a:rPr>
                        <a:t>) %&gt;%</a:t>
                      </a:r>
                    </a:p>
                    <a:p>
                      <a:r>
                        <a:rPr lang="en-CA" sz="1600" dirty="0">
                          <a:latin typeface="Courier" charset="0"/>
                          <a:ea typeface="Courier" charset="0"/>
                          <a:cs typeface="Courier" charset="0"/>
                        </a:rPr>
                        <a:t> mutate(</a:t>
                      </a:r>
                      <a:r>
                        <a:rPr lang="en-CA" sz="1600" dirty="0" err="1">
                          <a:latin typeface="Courier" charset="0"/>
                          <a:ea typeface="Courier" charset="0"/>
                          <a:cs typeface="Courier" charset="0"/>
                        </a:rPr>
                        <a:t>Petal.Length.millimeter</a:t>
                      </a:r>
                      <a:r>
                        <a:rPr lang="en-CA" sz="1600" baseline="0" dirty="0">
                          <a:latin typeface="Courier" charset="0"/>
                          <a:ea typeface="Courier" charset="0"/>
                          <a:cs typeface="Courier" charset="0"/>
                        </a:rPr>
                        <a:t> = </a:t>
                      </a:r>
                    </a:p>
                    <a:p>
                      <a:r>
                        <a:rPr lang="en-CA" sz="1600" baseline="0" dirty="0">
                          <a:latin typeface="Courier" charset="0"/>
                          <a:ea typeface="Courier" charset="0"/>
                          <a:cs typeface="Courier" charset="0"/>
                        </a:rPr>
                        <a:t>        </a:t>
                      </a:r>
                      <a:r>
                        <a:rPr lang="en-CA" sz="1600" baseline="0" dirty="0" err="1">
                          <a:latin typeface="Courier" charset="0"/>
                          <a:ea typeface="Courier" charset="0"/>
                          <a:cs typeface="Courier" charset="0"/>
                        </a:rPr>
                        <a:t>Petal.Length</a:t>
                      </a:r>
                      <a:r>
                        <a:rPr lang="en-CA" sz="1600" baseline="0" dirty="0">
                          <a:latin typeface="Courier" charset="0"/>
                          <a:ea typeface="Courier" charset="0"/>
                          <a:cs typeface="Courier" charset="0"/>
                        </a:rPr>
                        <a:t> * 10</a:t>
                      </a:r>
                      <a:r>
                        <a:rPr lang="en-CA" sz="1600" dirty="0">
                          <a:latin typeface="Courier" charset="0"/>
                          <a:ea typeface="Courier" charset="0"/>
                          <a:cs typeface="Courier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1659">
                <a:tc>
                  <a:txBody>
                    <a:bodyPr/>
                    <a:lstStyle/>
                    <a:p>
                      <a:r>
                        <a:rPr lang="en-CA" dirty="0">
                          <a:latin typeface="Courier" charset="0"/>
                          <a:ea typeface="Courier" charset="0"/>
                          <a:cs typeface="Courier" charset="0"/>
                        </a:rPr>
                        <a:t>summarise()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err="1">
                          <a:latin typeface="Courier" charset="0"/>
                          <a:ea typeface="Courier" charset="0"/>
                          <a:cs typeface="Courier" charset="0"/>
                        </a:rPr>
                        <a:t>s_iris</a:t>
                      </a:r>
                      <a:r>
                        <a:rPr lang="en-CA" sz="1600" dirty="0">
                          <a:latin typeface="Courier" charset="0"/>
                          <a:ea typeface="Courier" charset="0"/>
                          <a:cs typeface="Courier" charset="0"/>
                        </a:rPr>
                        <a:t> %&gt;% </a:t>
                      </a:r>
                    </a:p>
                    <a:p>
                      <a:r>
                        <a:rPr lang="en-CA" sz="1600" dirty="0">
                          <a:latin typeface="Courier" charset="0"/>
                          <a:ea typeface="Courier" charset="0"/>
                          <a:cs typeface="Courier" charset="0"/>
                        </a:rPr>
                        <a:t> </a:t>
                      </a:r>
                      <a:r>
                        <a:rPr lang="en-CA" sz="1600" dirty="0" err="1">
                          <a:latin typeface="Courier" charset="0"/>
                          <a:ea typeface="Courier" charset="0"/>
                          <a:cs typeface="Courier" charset="0"/>
                        </a:rPr>
                        <a:t>group_by</a:t>
                      </a:r>
                      <a:r>
                        <a:rPr lang="en-CA" sz="1600" dirty="0">
                          <a:latin typeface="Courier" charset="0"/>
                          <a:ea typeface="Courier" charset="0"/>
                          <a:cs typeface="Courier" charset="0"/>
                        </a:rPr>
                        <a:t>(Species) %&gt;%</a:t>
                      </a:r>
                    </a:p>
                    <a:p>
                      <a:r>
                        <a:rPr lang="en-CA" sz="1600" baseline="0" dirty="0">
                          <a:latin typeface="Courier" charset="0"/>
                          <a:ea typeface="Courier" charset="0"/>
                          <a:cs typeface="Courier" charset="0"/>
                        </a:rPr>
                        <a:t> </a:t>
                      </a:r>
                      <a:r>
                        <a:rPr lang="en-CA" sz="1600" dirty="0">
                          <a:latin typeface="Courier" charset="0"/>
                          <a:ea typeface="Courier" charset="0"/>
                          <a:cs typeface="Courier" charset="0"/>
                        </a:rPr>
                        <a:t>summarise(</a:t>
                      </a:r>
                      <a:r>
                        <a:rPr lang="en-CA" sz="1600" dirty="0" err="1">
                          <a:latin typeface="Courier" charset="0"/>
                          <a:ea typeface="Courier" charset="0"/>
                          <a:cs typeface="Courier" charset="0"/>
                        </a:rPr>
                        <a:t>Sepal.Length.Mean</a:t>
                      </a:r>
                      <a:r>
                        <a:rPr lang="en-CA" sz="1600" dirty="0">
                          <a:latin typeface="Courier" charset="0"/>
                          <a:ea typeface="Courier" charset="0"/>
                          <a:cs typeface="Courier" charset="0"/>
                        </a:rPr>
                        <a:t> = </a:t>
                      </a:r>
                    </a:p>
                    <a:p>
                      <a:r>
                        <a:rPr lang="en-CA" sz="1600" dirty="0">
                          <a:latin typeface="Courier" charset="0"/>
                          <a:ea typeface="Courier" charset="0"/>
                          <a:cs typeface="Courier" charset="0"/>
                        </a:rPr>
                        <a:t>           mean(</a:t>
                      </a:r>
                      <a:r>
                        <a:rPr lang="en-CA" sz="1600" dirty="0" err="1">
                          <a:latin typeface="Courier" charset="0"/>
                          <a:ea typeface="Courier" charset="0"/>
                          <a:cs typeface="Courier" charset="0"/>
                        </a:rPr>
                        <a:t>Sepal.Length</a:t>
                      </a:r>
                      <a:r>
                        <a:rPr lang="en-CA" sz="1600" dirty="0">
                          <a:latin typeface="Courier" charset="0"/>
                          <a:ea typeface="Courier" charset="0"/>
                          <a:cs typeface="Courier" charset="0"/>
                        </a:rPr>
                        <a:t>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059" y="4348313"/>
            <a:ext cx="2961738" cy="66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059" y="5503288"/>
            <a:ext cx="2595798" cy="1105142"/>
          </a:xfrm>
          <a:prstGeom prst="rect">
            <a:avLst/>
          </a:prstGeom>
        </p:spPr>
      </p:pic>
      <p:sp>
        <p:nvSpPr>
          <p:cNvPr id="20" name="Title 1"/>
          <p:cNvSpPr txBox="1">
            <a:spLocks/>
          </p:cNvSpPr>
          <p:nvPr/>
        </p:nvSpPr>
        <p:spPr>
          <a:xfrm>
            <a:off x="1872340" y="457721"/>
            <a:ext cx="8832669" cy="9183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/>
              <a:t>TRANSFORMATION </a:t>
            </a:r>
            <a:r>
              <a:rPr lang="mr-IN" dirty="0"/>
              <a:t>–</a:t>
            </a:r>
            <a:r>
              <a:rPr lang="en-CA" dirty="0"/>
              <a:t> 5 KEY FUNCTIONS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908" y="181800"/>
            <a:ext cx="1382732" cy="160439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784" y="1330303"/>
            <a:ext cx="5663171" cy="200203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000274" y="1892216"/>
            <a:ext cx="44505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Select rows of Iris to create small subset to illustrate the usage of 5 key functions: </a:t>
            </a:r>
          </a:p>
          <a:p>
            <a:r>
              <a:rPr lang="en-CA" sz="1400" dirty="0" err="1">
                <a:latin typeface="Courier" charset="0"/>
                <a:ea typeface="Courier" charset="0"/>
                <a:cs typeface="Courier" charset="0"/>
              </a:rPr>
              <a:t>s_iris</a:t>
            </a:r>
            <a:r>
              <a:rPr lang="en-CA" sz="1400" dirty="0">
                <a:latin typeface="Courier" charset="0"/>
                <a:ea typeface="Courier" charset="0"/>
                <a:cs typeface="Courier" charset="0"/>
              </a:rPr>
              <a:t> &lt;- iris %&gt;% </a:t>
            </a:r>
          </a:p>
          <a:p>
            <a:r>
              <a:rPr lang="en-CA" sz="1400" dirty="0">
                <a:latin typeface="Courier" charset="0"/>
                <a:ea typeface="Courier" charset="0"/>
                <a:cs typeface="Courier" charset="0"/>
              </a:rPr>
              <a:t>	    slice(1:3, 51:53, 101:103)</a:t>
            </a:r>
            <a:r>
              <a:rPr lang="en-CA" sz="1400" dirty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65125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 txBox="1">
            <a:spLocks/>
          </p:cNvSpPr>
          <p:nvPr/>
        </p:nvSpPr>
        <p:spPr>
          <a:xfrm>
            <a:off x="1872340" y="457721"/>
            <a:ext cx="8832669" cy="9183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/>
              <a:t>VISUALIZATION WITH GGPLOT2 </a:t>
            </a:r>
            <a:r>
              <a:rPr lang="mr-IN" dirty="0"/>
              <a:t>–</a:t>
            </a:r>
            <a:r>
              <a:rPr lang="en-CA" dirty="0"/>
              <a:t> WHY?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82" y="226865"/>
            <a:ext cx="1381264" cy="160439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72340" y="1308037"/>
            <a:ext cx="98167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Layered Grammar of Graphics</a:t>
            </a:r>
          </a:p>
          <a:p>
            <a:r>
              <a:rPr lang="en-CA" dirty="0"/>
              <a:t>A tool that enables us to concisely describe the components of a graphic through layers </a:t>
            </a:r>
          </a:p>
          <a:p>
            <a:r>
              <a:rPr lang="en-CA" dirty="0"/>
              <a:t>(Hadley Wickham)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404402"/>
            <a:ext cx="5261758" cy="37747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92486" y="5697813"/>
            <a:ext cx="672361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b="1" dirty="0"/>
              <a:t>Data: </a:t>
            </a:r>
            <a:r>
              <a:rPr lang="en-CA" dirty="0"/>
              <a:t>the dataset used in plotting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92486" y="5250401"/>
            <a:ext cx="672361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b="1" dirty="0"/>
              <a:t>Aesthetics: “</a:t>
            </a:r>
            <a:r>
              <a:rPr lang="en-CA" dirty="0"/>
              <a:t>which” variable to be mapped into the plot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192486" y="4802989"/>
            <a:ext cx="672361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b="1" dirty="0"/>
              <a:t>Geometries: </a:t>
            </a:r>
            <a:r>
              <a:rPr lang="en-CA" dirty="0"/>
              <a:t>actual marks we put on the plot (point, lines, boxplot, </a:t>
            </a:r>
            <a:r>
              <a:rPr lang="mr-IN" dirty="0"/>
              <a:t>…</a:t>
            </a:r>
            <a:r>
              <a:rPr lang="en-CA" dirty="0"/>
              <a:t>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192485" y="4355577"/>
            <a:ext cx="6723617" cy="369332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b="1" dirty="0"/>
              <a:t>Facets: </a:t>
            </a:r>
            <a:r>
              <a:rPr lang="en-CA" dirty="0"/>
              <a:t>small multiples, create separate graphs for subsets of data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192485" y="3908165"/>
            <a:ext cx="6711555" cy="369332"/>
          </a:xfrm>
          <a:prstGeom prst="rect">
            <a:avLst/>
          </a:prstGeom>
          <a:ln>
            <a:solidFill>
              <a:srgbClr val="F80000">
                <a:alpha val="82353"/>
              </a:srgb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b="1" dirty="0"/>
              <a:t>Statistics: </a:t>
            </a:r>
            <a:r>
              <a:rPr lang="en-CA" dirty="0"/>
              <a:t>to provide statistical representation of our plot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192485" y="3460753"/>
            <a:ext cx="6711555" cy="369332"/>
          </a:xfrm>
          <a:prstGeom prst="rect">
            <a:avLst/>
          </a:prstGeom>
          <a:ln>
            <a:solidFill>
              <a:schemeClr val="accent4">
                <a:lumMod val="50000"/>
                <a:alpha val="82353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b="1" dirty="0"/>
              <a:t>Coordinates: </a:t>
            </a:r>
            <a:r>
              <a:rPr lang="en-CA" dirty="0"/>
              <a:t>the coordinate system of the graph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192484" y="3044302"/>
            <a:ext cx="6711555" cy="369332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b="1" dirty="0"/>
              <a:t>Theme</a:t>
            </a:r>
            <a:r>
              <a:rPr lang="en-CA" dirty="0"/>
              <a:t>: theme of the graph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027226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 txBox="1">
            <a:spLocks/>
          </p:cNvSpPr>
          <p:nvPr/>
        </p:nvSpPr>
        <p:spPr>
          <a:xfrm>
            <a:off x="1872340" y="457721"/>
            <a:ext cx="8832669" cy="9183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/>
              <a:t>VISUALIZATION WITH GGPLOT2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82" y="226865"/>
            <a:ext cx="1381264" cy="160439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07819" y="3351857"/>
            <a:ext cx="4724343" cy="187743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>
                <a:latin typeface="Calibri" charset="0"/>
                <a:ea typeface="Calibri" charset="0"/>
                <a:cs typeface="Calibri" charset="0"/>
              </a:rPr>
              <a:t>GENERIC FUNCTION:</a:t>
            </a: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ggplot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dirty="0">
                <a:solidFill>
                  <a:srgbClr val="F80000"/>
                </a:solidFill>
                <a:latin typeface="Courier" charset="0"/>
                <a:ea typeface="Courier" charset="0"/>
                <a:cs typeface="Courier" charset="0"/>
              </a:rPr>
              <a:t>data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600" dirty="0" err="1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aes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(x, y, fill, col)) +</a:t>
            </a:r>
          </a:p>
          <a:p>
            <a:r>
              <a:rPr lang="en-US" sz="1600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600" dirty="0" err="1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geom</a:t>
            </a:r>
            <a:r>
              <a:rPr lang="en-US" sz="1600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_*()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+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facet_*() </a:t>
            </a:r>
            <a:r>
              <a:rPr lang="en-US" sz="16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+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600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stat_*()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+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600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coord</a:t>
            </a:r>
            <a:r>
              <a:rPr lang="en-US" sz="16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_*()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+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6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theme_*()</a:t>
            </a:r>
            <a:endParaRPr lang="en-CA" sz="16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288" y="2563091"/>
            <a:ext cx="7010457" cy="332993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872340" y="1308037"/>
            <a:ext cx="981674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What To Put on Each of the Layers?</a:t>
            </a:r>
          </a:p>
          <a:p>
            <a:r>
              <a:rPr lang="en-CA" dirty="0"/>
              <a:t>Each layer takes different input of data variables </a:t>
            </a:r>
          </a:p>
        </p:txBody>
      </p:sp>
    </p:spTree>
    <p:extLst>
      <p:ext uri="{BB962C8B-B14F-4D97-AF65-F5344CB8AC3E}">
        <p14:creationId xmlns:p14="http://schemas.microsoft.com/office/powerpoint/2010/main" val="562293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 txBox="1">
            <a:spLocks/>
          </p:cNvSpPr>
          <p:nvPr/>
        </p:nvSpPr>
        <p:spPr>
          <a:xfrm>
            <a:off x="1872340" y="457721"/>
            <a:ext cx="8832669" cy="9183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/>
              <a:t>GGPLOT2 </a:t>
            </a:r>
            <a:r>
              <a:rPr lang="mr-IN" dirty="0"/>
              <a:t>–</a:t>
            </a:r>
            <a:r>
              <a:rPr lang="en-CA" dirty="0"/>
              <a:t> IRIS EXAMPLE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82" y="226865"/>
            <a:ext cx="1381264" cy="1604391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556868"/>
              </p:ext>
            </p:extLst>
          </p:nvPr>
        </p:nvGraphicFramePr>
        <p:xfrm>
          <a:off x="202228" y="1898073"/>
          <a:ext cx="11837371" cy="439643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70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93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88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>
                          <a:solidFill>
                            <a:srgbClr val="FF0000"/>
                          </a:solidFill>
                        </a:rPr>
                        <a:t>Data</a:t>
                      </a:r>
                      <a:r>
                        <a:rPr lang="en-CA" sz="1600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CA" sz="1600" baseline="0" dirty="0"/>
                        <a:t>+ </a:t>
                      </a:r>
                      <a:r>
                        <a:rPr lang="en-CA" sz="1600" baseline="0" dirty="0">
                          <a:solidFill>
                            <a:schemeClr val="accent2"/>
                          </a:solidFill>
                        </a:rPr>
                        <a:t>Aesthetic</a:t>
                      </a:r>
                      <a:r>
                        <a:rPr lang="en-CA" sz="1600" baseline="0" dirty="0"/>
                        <a:t> +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baseline="0" dirty="0">
                          <a:solidFill>
                            <a:schemeClr val="accent4"/>
                          </a:solidFill>
                        </a:rPr>
                        <a:t>Geometrics </a:t>
                      </a:r>
                      <a:endParaRPr lang="en-CA" sz="1600" b="1" dirty="0">
                        <a:solidFill>
                          <a:schemeClr val="accent4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>
                          <a:solidFill>
                            <a:srgbClr val="FF0000"/>
                          </a:solidFill>
                        </a:rPr>
                        <a:t>Data</a:t>
                      </a:r>
                      <a:r>
                        <a:rPr lang="en-CA" sz="1600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CA" sz="1600" baseline="0" dirty="0"/>
                        <a:t>+ </a:t>
                      </a:r>
                      <a:r>
                        <a:rPr lang="en-CA" sz="1600" baseline="0" dirty="0">
                          <a:solidFill>
                            <a:schemeClr val="accent2"/>
                          </a:solidFill>
                        </a:rPr>
                        <a:t>Aesthetic</a:t>
                      </a:r>
                      <a:r>
                        <a:rPr lang="en-CA" sz="1600" baseline="0" dirty="0"/>
                        <a:t> + </a:t>
                      </a:r>
                      <a:r>
                        <a:rPr lang="en-CA" sz="1600" baseline="0" dirty="0">
                          <a:solidFill>
                            <a:schemeClr val="accent4"/>
                          </a:solidFill>
                        </a:rPr>
                        <a:t>Geometrics </a:t>
                      </a:r>
                      <a:r>
                        <a:rPr lang="en-CA" sz="1600" baseline="0" dirty="0"/>
                        <a:t>+ </a:t>
                      </a:r>
                      <a:r>
                        <a:rPr lang="en-CA" sz="1600" dirty="0">
                          <a:solidFill>
                            <a:schemeClr val="accent6"/>
                          </a:solidFill>
                        </a:rPr>
                        <a:t>Facets</a:t>
                      </a:r>
                    </a:p>
                    <a:p>
                      <a:pPr algn="ctr"/>
                      <a:endParaRPr lang="en-CA" sz="1600" b="0" dirty="0">
                        <a:solidFill>
                          <a:schemeClr val="tx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>
                          <a:solidFill>
                            <a:srgbClr val="FF0000"/>
                          </a:solidFill>
                        </a:rPr>
                        <a:t>Data</a:t>
                      </a:r>
                      <a:r>
                        <a:rPr lang="en-CA" sz="1600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CA" sz="1600" baseline="0" dirty="0"/>
                        <a:t>+ </a:t>
                      </a:r>
                      <a:r>
                        <a:rPr lang="en-CA" sz="1600" baseline="0" dirty="0">
                          <a:solidFill>
                            <a:schemeClr val="accent2"/>
                          </a:solidFill>
                        </a:rPr>
                        <a:t>Aesthetic</a:t>
                      </a:r>
                      <a:r>
                        <a:rPr lang="en-CA" sz="1600" baseline="0" dirty="0"/>
                        <a:t> + </a:t>
                      </a:r>
                      <a:r>
                        <a:rPr lang="en-CA" sz="1600" baseline="0" dirty="0">
                          <a:solidFill>
                            <a:schemeClr val="accent4"/>
                          </a:solidFill>
                        </a:rPr>
                        <a:t>Geometrics </a:t>
                      </a:r>
                      <a:r>
                        <a:rPr lang="en-CA" sz="1600" baseline="0" dirty="0"/>
                        <a:t>+ </a:t>
                      </a:r>
                      <a:r>
                        <a:rPr lang="en-CA" sz="1600" dirty="0">
                          <a:solidFill>
                            <a:schemeClr val="accent6"/>
                          </a:solidFill>
                        </a:rPr>
                        <a:t>Facets</a:t>
                      </a:r>
                      <a:r>
                        <a:rPr lang="en-CA" sz="1600" baseline="0" dirty="0">
                          <a:solidFill>
                            <a:schemeClr val="accent6"/>
                          </a:solidFill>
                        </a:rPr>
                        <a:t> </a:t>
                      </a:r>
                      <a:r>
                        <a:rPr lang="en-CA" sz="1600" dirty="0"/>
                        <a:t>+</a:t>
                      </a:r>
                      <a:r>
                        <a:rPr lang="en-CA" sz="1600" baseline="0" dirty="0"/>
                        <a:t> </a:t>
                      </a:r>
                      <a:r>
                        <a:rPr lang="en-CA" sz="1600" dirty="0">
                          <a:solidFill>
                            <a:schemeClr val="accent1"/>
                          </a:solidFill>
                        </a:rPr>
                        <a:t>Statistic</a:t>
                      </a:r>
                      <a:r>
                        <a:rPr lang="en-CA" sz="1600" baseline="0" dirty="0"/>
                        <a:t> + </a:t>
                      </a:r>
                      <a:r>
                        <a:rPr lang="en-CA" sz="1600" baseline="0" dirty="0">
                          <a:solidFill>
                            <a:srgbClr val="7030A0"/>
                          </a:solidFill>
                        </a:rPr>
                        <a:t>Coordinate</a:t>
                      </a:r>
                      <a:endParaRPr lang="en-CA" sz="1600" dirty="0">
                        <a:solidFill>
                          <a:srgbClr val="7030A0"/>
                        </a:solidFill>
                      </a:endParaRPr>
                    </a:p>
                    <a:p>
                      <a:pPr algn="ctr"/>
                      <a:endParaRPr lang="en-CA" sz="1600" b="0" dirty="0">
                        <a:solidFill>
                          <a:schemeClr val="tx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3477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72" y="3875351"/>
            <a:ext cx="2813917" cy="23528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16" y="2793279"/>
            <a:ext cx="2600024" cy="800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246" y="3930617"/>
            <a:ext cx="3561773" cy="229754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643" y="2790336"/>
            <a:ext cx="2094572" cy="101254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701" y="2797403"/>
            <a:ext cx="2830838" cy="178751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708" y="4596818"/>
            <a:ext cx="5199891" cy="163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092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D871F86-D3D9-45D1-A944-539E17A5DF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28625"/>
            <a:ext cx="11430000" cy="60007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EE785BB-DA4C-4845-B655-42153F3C911E}"/>
              </a:ext>
            </a:extLst>
          </p:cNvPr>
          <p:cNvSpPr txBox="1"/>
          <p:nvPr/>
        </p:nvSpPr>
        <p:spPr>
          <a:xfrm>
            <a:off x="3192779" y="4587240"/>
            <a:ext cx="5806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Segoe Script" panose="030B0504020000000003" pitchFamily="66" charset="0"/>
              </a:rPr>
              <a:t>Thank you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EA41B42-0A5F-4269-B425-1A4ADE169427}"/>
              </a:ext>
            </a:extLst>
          </p:cNvPr>
          <p:cNvSpPr/>
          <p:nvPr/>
        </p:nvSpPr>
        <p:spPr>
          <a:xfrm>
            <a:off x="3076679" y="5978657"/>
            <a:ext cx="6038640" cy="338554"/>
          </a:xfrm>
          <a:prstGeom prst="rect">
            <a:avLst/>
          </a:prstGeom>
          <a:solidFill>
            <a:srgbClr val="141227"/>
          </a:solidFill>
        </p:spPr>
        <p:txBody>
          <a:bodyPr wrap="none">
            <a:spAutoFit/>
          </a:bodyPr>
          <a:lstStyle/>
          <a:p>
            <a:pPr lvl="0" algn="ctr">
              <a:spcBef>
                <a:spcPts val="600"/>
              </a:spcBef>
              <a:defRPr/>
            </a:pPr>
            <a:r>
              <a:rPr lang="en-US" sz="1600" dirty="0">
                <a:solidFill>
                  <a:schemeClr val="bg1"/>
                </a:solidFill>
                <a:latin typeface="Calibri Light" panose="020F0302020204030204"/>
              </a:rPr>
              <a:t>For any further discussion, contact me at email: ptlxuan.89@gmail.com</a:t>
            </a:r>
          </a:p>
        </p:txBody>
      </p:sp>
    </p:spTree>
    <p:extLst>
      <p:ext uri="{BB962C8B-B14F-4D97-AF65-F5344CB8AC3E}">
        <p14:creationId xmlns:p14="http://schemas.microsoft.com/office/powerpoint/2010/main" val="2623492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52ABCFD7-581E-4CB9-A1FC-04A63D84EF68}"/>
              </a:ext>
            </a:extLst>
          </p:cNvPr>
          <p:cNvGrpSpPr/>
          <p:nvPr/>
        </p:nvGrpSpPr>
        <p:grpSpPr>
          <a:xfrm>
            <a:off x="1458960" y="968092"/>
            <a:ext cx="1786758" cy="2072640"/>
            <a:chOff x="991184" y="2306760"/>
            <a:chExt cx="1934896" cy="2244480"/>
          </a:xfrm>
        </p:grpSpPr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AD0DEBF1-B922-46D5-B654-8BFD0E7E57A2}"/>
                </a:ext>
              </a:extLst>
            </p:cNvPr>
            <p:cNvSpPr/>
            <p:nvPr/>
          </p:nvSpPr>
          <p:spPr>
            <a:xfrm rot="5400000">
              <a:off x="956309" y="2564929"/>
              <a:ext cx="2004646" cy="1728142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C282FE4F-EE37-42EF-B443-4E21267D4ACD}"/>
                </a:ext>
              </a:extLst>
            </p:cNvPr>
            <p:cNvSpPr/>
            <p:nvPr/>
          </p:nvSpPr>
          <p:spPr>
            <a:xfrm rot="5400000">
              <a:off x="836392" y="2461552"/>
              <a:ext cx="2244480" cy="1934896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+mj-lt"/>
                </a:rPr>
                <a:t>Import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A684211-FDCE-47B3-A879-A4012B794084}"/>
              </a:ext>
            </a:extLst>
          </p:cNvPr>
          <p:cNvGrpSpPr/>
          <p:nvPr/>
        </p:nvGrpSpPr>
        <p:grpSpPr>
          <a:xfrm>
            <a:off x="5221882" y="3632574"/>
            <a:ext cx="1786758" cy="2072640"/>
            <a:chOff x="991184" y="2306760"/>
            <a:chExt cx="1934896" cy="2244480"/>
          </a:xfrm>
        </p:grpSpPr>
        <p:sp>
          <p:nvSpPr>
            <p:cNvPr id="38" name="Hexagon 37">
              <a:extLst>
                <a:ext uri="{FF2B5EF4-FFF2-40B4-BE49-F238E27FC236}">
                  <a16:creationId xmlns:a16="http://schemas.microsoft.com/office/drawing/2014/main" id="{7683F0EB-AA73-4FC1-801C-E7E848CD501D}"/>
                </a:ext>
              </a:extLst>
            </p:cNvPr>
            <p:cNvSpPr/>
            <p:nvPr/>
          </p:nvSpPr>
          <p:spPr>
            <a:xfrm rot="5400000">
              <a:off x="956309" y="2564929"/>
              <a:ext cx="2004646" cy="1728142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9" name="Hexagon 38">
              <a:extLst>
                <a:ext uri="{FF2B5EF4-FFF2-40B4-BE49-F238E27FC236}">
                  <a16:creationId xmlns:a16="http://schemas.microsoft.com/office/drawing/2014/main" id="{A0318AC8-9C22-40FF-B57F-5D3D7C70BB17}"/>
                </a:ext>
              </a:extLst>
            </p:cNvPr>
            <p:cNvSpPr/>
            <p:nvPr/>
          </p:nvSpPr>
          <p:spPr>
            <a:xfrm rot="5400000">
              <a:off x="836392" y="2461552"/>
              <a:ext cx="2244480" cy="1934896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+mj-lt"/>
                </a:rPr>
                <a:t>Tidy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23114B3-D389-4DBD-8EA9-94F622B6F19E}"/>
              </a:ext>
            </a:extLst>
          </p:cNvPr>
          <p:cNvGrpSpPr/>
          <p:nvPr/>
        </p:nvGrpSpPr>
        <p:grpSpPr>
          <a:xfrm>
            <a:off x="8984804" y="3632574"/>
            <a:ext cx="1786758" cy="2072640"/>
            <a:chOff x="991184" y="2306760"/>
            <a:chExt cx="1934896" cy="2244480"/>
          </a:xfrm>
        </p:grpSpPr>
        <p:sp>
          <p:nvSpPr>
            <p:cNvPr id="41" name="Hexagon 40">
              <a:extLst>
                <a:ext uri="{FF2B5EF4-FFF2-40B4-BE49-F238E27FC236}">
                  <a16:creationId xmlns:a16="http://schemas.microsoft.com/office/drawing/2014/main" id="{12ED345B-6F19-464D-AF85-A6C934E80232}"/>
                </a:ext>
              </a:extLst>
            </p:cNvPr>
            <p:cNvSpPr/>
            <p:nvPr/>
          </p:nvSpPr>
          <p:spPr>
            <a:xfrm rot="5400000">
              <a:off x="956309" y="2564929"/>
              <a:ext cx="2004646" cy="1728142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2" name="Hexagon 41">
              <a:extLst>
                <a:ext uri="{FF2B5EF4-FFF2-40B4-BE49-F238E27FC236}">
                  <a16:creationId xmlns:a16="http://schemas.microsoft.com/office/drawing/2014/main" id="{A6E9EA65-8451-4490-B8E8-A3483626527B}"/>
                </a:ext>
              </a:extLst>
            </p:cNvPr>
            <p:cNvSpPr/>
            <p:nvPr/>
          </p:nvSpPr>
          <p:spPr>
            <a:xfrm rot="5400000">
              <a:off x="836392" y="2461552"/>
              <a:ext cx="2244480" cy="1934896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+mj-lt"/>
                </a:rPr>
                <a:t>Transform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E86EA15-2149-4529-909F-039C8506DE34}"/>
              </a:ext>
            </a:extLst>
          </p:cNvPr>
          <p:cNvGrpSpPr/>
          <p:nvPr/>
        </p:nvGrpSpPr>
        <p:grpSpPr>
          <a:xfrm>
            <a:off x="1458960" y="3632574"/>
            <a:ext cx="1786758" cy="2072640"/>
            <a:chOff x="991184" y="2306760"/>
            <a:chExt cx="1934896" cy="2244480"/>
          </a:xfrm>
        </p:grpSpPr>
        <p:sp>
          <p:nvSpPr>
            <p:cNvPr id="44" name="Hexagon 43">
              <a:extLst>
                <a:ext uri="{FF2B5EF4-FFF2-40B4-BE49-F238E27FC236}">
                  <a16:creationId xmlns:a16="http://schemas.microsoft.com/office/drawing/2014/main" id="{1745C56B-D912-40EC-B01B-CA76BB980564}"/>
                </a:ext>
              </a:extLst>
            </p:cNvPr>
            <p:cNvSpPr/>
            <p:nvPr/>
          </p:nvSpPr>
          <p:spPr>
            <a:xfrm rot="5400000">
              <a:off x="956309" y="2564929"/>
              <a:ext cx="2004646" cy="1728142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5" name="Hexagon 44">
              <a:extLst>
                <a:ext uri="{FF2B5EF4-FFF2-40B4-BE49-F238E27FC236}">
                  <a16:creationId xmlns:a16="http://schemas.microsoft.com/office/drawing/2014/main" id="{B37F4FDC-8690-4E38-905D-6B5ACA310C89}"/>
                </a:ext>
              </a:extLst>
            </p:cNvPr>
            <p:cNvSpPr/>
            <p:nvPr/>
          </p:nvSpPr>
          <p:spPr>
            <a:xfrm rot="5400000">
              <a:off x="836392" y="2461552"/>
              <a:ext cx="2244480" cy="1934896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en-US" sz="2800" dirty="0" err="1">
                  <a:solidFill>
                    <a:schemeClr val="tx1"/>
                  </a:solidFill>
                  <a:latin typeface="+mj-lt"/>
                </a:rPr>
                <a:t>Visualise</a:t>
              </a:r>
              <a:endParaRPr lang="en-US" sz="2800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9756F1B-8A8A-4376-9319-04871589F9E0}"/>
              </a:ext>
            </a:extLst>
          </p:cNvPr>
          <p:cNvGrpSpPr/>
          <p:nvPr/>
        </p:nvGrpSpPr>
        <p:grpSpPr>
          <a:xfrm>
            <a:off x="8984804" y="968092"/>
            <a:ext cx="1786758" cy="2072640"/>
            <a:chOff x="991184" y="2306760"/>
            <a:chExt cx="1934896" cy="2244480"/>
          </a:xfrm>
        </p:grpSpPr>
        <p:sp>
          <p:nvSpPr>
            <p:cNvPr id="47" name="Hexagon 46">
              <a:extLst>
                <a:ext uri="{FF2B5EF4-FFF2-40B4-BE49-F238E27FC236}">
                  <a16:creationId xmlns:a16="http://schemas.microsoft.com/office/drawing/2014/main" id="{B2ADC90A-2500-4F79-825D-8F89679A118B}"/>
                </a:ext>
              </a:extLst>
            </p:cNvPr>
            <p:cNvSpPr/>
            <p:nvPr/>
          </p:nvSpPr>
          <p:spPr>
            <a:xfrm rot="5400000">
              <a:off x="956309" y="2564929"/>
              <a:ext cx="2004646" cy="1728142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8" name="Hexagon 47">
              <a:extLst>
                <a:ext uri="{FF2B5EF4-FFF2-40B4-BE49-F238E27FC236}">
                  <a16:creationId xmlns:a16="http://schemas.microsoft.com/office/drawing/2014/main" id="{B320F2D3-E748-4785-B6B2-26958837F17B}"/>
                </a:ext>
              </a:extLst>
            </p:cNvPr>
            <p:cNvSpPr/>
            <p:nvPr/>
          </p:nvSpPr>
          <p:spPr>
            <a:xfrm rot="5400000">
              <a:off x="836392" y="2461552"/>
              <a:ext cx="2244480" cy="1934896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+mj-lt"/>
                </a:rPr>
                <a:t>Model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43F434B-AE40-41BB-ABA6-2F5901945C65}"/>
              </a:ext>
            </a:extLst>
          </p:cNvPr>
          <p:cNvGrpSpPr/>
          <p:nvPr/>
        </p:nvGrpSpPr>
        <p:grpSpPr>
          <a:xfrm>
            <a:off x="5221882" y="968092"/>
            <a:ext cx="1786758" cy="2072640"/>
            <a:chOff x="991184" y="2306760"/>
            <a:chExt cx="1934896" cy="2244480"/>
          </a:xfrm>
        </p:grpSpPr>
        <p:sp>
          <p:nvSpPr>
            <p:cNvPr id="50" name="Hexagon 49">
              <a:extLst>
                <a:ext uri="{FF2B5EF4-FFF2-40B4-BE49-F238E27FC236}">
                  <a16:creationId xmlns:a16="http://schemas.microsoft.com/office/drawing/2014/main" id="{0E367821-2B4C-433A-ACDC-55938844AFF6}"/>
                </a:ext>
              </a:extLst>
            </p:cNvPr>
            <p:cNvSpPr/>
            <p:nvPr/>
          </p:nvSpPr>
          <p:spPr>
            <a:xfrm rot="5400000">
              <a:off x="956309" y="2564929"/>
              <a:ext cx="2004646" cy="1728142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Hexagon 50">
              <a:extLst>
                <a:ext uri="{FF2B5EF4-FFF2-40B4-BE49-F238E27FC236}">
                  <a16:creationId xmlns:a16="http://schemas.microsoft.com/office/drawing/2014/main" id="{6D5870F5-2C5E-44FD-BF78-F09BC0B184F1}"/>
                </a:ext>
              </a:extLst>
            </p:cNvPr>
            <p:cNvSpPr/>
            <p:nvPr/>
          </p:nvSpPr>
          <p:spPr>
            <a:xfrm rot="5400000">
              <a:off x="836392" y="2461552"/>
              <a:ext cx="2244480" cy="1934896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+mj-lt"/>
                </a:rPr>
                <a:t>Communicate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6053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345741FF-14CB-4DEA-95C3-0B1B87C98523}"/>
              </a:ext>
            </a:extLst>
          </p:cNvPr>
          <p:cNvSpPr/>
          <p:nvPr/>
        </p:nvSpPr>
        <p:spPr>
          <a:xfrm>
            <a:off x="4918084" y="1384968"/>
            <a:ext cx="4541564" cy="44228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B28C58EF-F1F9-4B81-B840-7FE0FA2E5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458" y="4194885"/>
            <a:ext cx="1659784" cy="1922584"/>
          </a:xfrm>
          <a:prstGeom prst="rect">
            <a:avLst/>
          </a:prstGeo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F724D372-4C64-457B-BA92-89BA8F7C26B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148" y="4196596"/>
            <a:ext cx="1658876" cy="1922584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1B58EE01-EFC6-4375-B755-7FA9D484F0C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924" y="386162"/>
            <a:ext cx="1658876" cy="19225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1DE7D7-AF49-484A-A736-44935BCED5FC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603" y="414489"/>
            <a:ext cx="1658876" cy="1922584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52ABCFD7-581E-4CB9-A1FC-04A63D84EF68}"/>
              </a:ext>
            </a:extLst>
          </p:cNvPr>
          <p:cNvGrpSpPr/>
          <p:nvPr/>
        </p:nvGrpSpPr>
        <p:grpSpPr>
          <a:xfrm>
            <a:off x="162428" y="2560055"/>
            <a:ext cx="1786758" cy="2072640"/>
            <a:chOff x="991184" y="2306760"/>
            <a:chExt cx="1934896" cy="2244480"/>
          </a:xfrm>
        </p:grpSpPr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AD0DEBF1-B922-46D5-B654-8BFD0E7E57A2}"/>
                </a:ext>
              </a:extLst>
            </p:cNvPr>
            <p:cNvSpPr/>
            <p:nvPr/>
          </p:nvSpPr>
          <p:spPr>
            <a:xfrm rot="5400000">
              <a:off x="956309" y="2564929"/>
              <a:ext cx="2004646" cy="1728142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C282FE4F-EE37-42EF-B443-4E21267D4ACD}"/>
                </a:ext>
              </a:extLst>
            </p:cNvPr>
            <p:cNvSpPr/>
            <p:nvPr/>
          </p:nvSpPr>
          <p:spPr>
            <a:xfrm rot="5400000">
              <a:off x="836392" y="2461552"/>
              <a:ext cx="2244480" cy="1934896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+mj-lt"/>
                </a:rPr>
                <a:t>Import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A684211-FDCE-47B3-A879-A4012B794084}"/>
              </a:ext>
            </a:extLst>
          </p:cNvPr>
          <p:cNvGrpSpPr/>
          <p:nvPr/>
        </p:nvGrpSpPr>
        <p:grpSpPr>
          <a:xfrm>
            <a:off x="2494650" y="2560055"/>
            <a:ext cx="1786758" cy="2072640"/>
            <a:chOff x="991184" y="2306760"/>
            <a:chExt cx="1934896" cy="2244480"/>
          </a:xfrm>
        </p:grpSpPr>
        <p:sp>
          <p:nvSpPr>
            <p:cNvPr id="38" name="Hexagon 37">
              <a:extLst>
                <a:ext uri="{FF2B5EF4-FFF2-40B4-BE49-F238E27FC236}">
                  <a16:creationId xmlns:a16="http://schemas.microsoft.com/office/drawing/2014/main" id="{7683F0EB-AA73-4FC1-801C-E7E848CD501D}"/>
                </a:ext>
              </a:extLst>
            </p:cNvPr>
            <p:cNvSpPr/>
            <p:nvPr/>
          </p:nvSpPr>
          <p:spPr>
            <a:xfrm rot="5400000">
              <a:off x="956309" y="2564929"/>
              <a:ext cx="2004646" cy="1728142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9" name="Hexagon 38">
              <a:extLst>
                <a:ext uri="{FF2B5EF4-FFF2-40B4-BE49-F238E27FC236}">
                  <a16:creationId xmlns:a16="http://schemas.microsoft.com/office/drawing/2014/main" id="{A0318AC8-9C22-40FF-B57F-5D3D7C70BB17}"/>
                </a:ext>
              </a:extLst>
            </p:cNvPr>
            <p:cNvSpPr/>
            <p:nvPr/>
          </p:nvSpPr>
          <p:spPr>
            <a:xfrm rot="5400000">
              <a:off x="836392" y="2461552"/>
              <a:ext cx="2244480" cy="1934896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+mj-lt"/>
                </a:rPr>
                <a:t>Tidy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23114B3-D389-4DBD-8EA9-94F622B6F19E}"/>
              </a:ext>
            </a:extLst>
          </p:cNvPr>
          <p:cNvGrpSpPr/>
          <p:nvPr/>
        </p:nvGrpSpPr>
        <p:grpSpPr>
          <a:xfrm>
            <a:off x="5327617" y="1868151"/>
            <a:ext cx="1786758" cy="2072640"/>
            <a:chOff x="991184" y="2306760"/>
            <a:chExt cx="1934896" cy="2244480"/>
          </a:xfrm>
        </p:grpSpPr>
        <p:sp>
          <p:nvSpPr>
            <p:cNvPr id="41" name="Hexagon 40">
              <a:extLst>
                <a:ext uri="{FF2B5EF4-FFF2-40B4-BE49-F238E27FC236}">
                  <a16:creationId xmlns:a16="http://schemas.microsoft.com/office/drawing/2014/main" id="{12ED345B-6F19-464D-AF85-A6C934E80232}"/>
                </a:ext>
              </a:extLst>
            </p:cNvPr>
            <p:cNvSpPr/>
            <p:nvPr/>
          </p:nvSpPr>
          <p:spPr>
            <a:xfrm rot="5400000">
              <a:off x="956309" y="2564929"/>
              <a:ext cx="2004646" cy="1728142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2" name="Hexagon 41">
              <a:extLst>
                <a:ext uri="{FF2B5EF4-FFF2-40B4-BE49-F238E27FC236}">
                  <a16:creationId xmlns:a16="http://schemas.microsoft.com/office/drawing/2014/main" id="{A6E9EA65-8451-4490-B8E8-A3483626527B}"/>
                </a:ext>
              </a:extLst>
            </p:cNvPr>
            <p:cNvSpPr/>
            <p:nvPr/>
          </p:nvSpPr>
          <p:spPr>
            <a:xfrm rot="5400000">
              <a:off x="836392" y="2461552"/>
              <a:ext cx="2244480" cy="1934896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+mj-lt"/>
                </a:rPr>
                <a:t>Transform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E86EA15-2149-4529-909F-039C8506DE34}"/>
              </a:ext>
            </a:extLst>
          </p:cNvPr>
          <p:cNvGrpSpPr/>
          <p:nvPr/>
        </p:nvGrpSpPr>
        <p:grpSpPr>
          <a:xfrm>
            <a:off x="7270998" y="1868150"/>
            <a:ext cx="1786758" cy="2072640"/>
            <a:chOff x="991184" y="2306760"/>
            <a:chExt cx="1934896" cy="2244480"/>
          </a:xfrm>
        </p:grpSpPr>
        <p:sp>
          <p:nvSpPr>
            <p:cNvPr id="44" name="Hexagon 43">
              <a:extLst>
                <a:ext uri="{FF2B5EF4-FFF2-40B4-BE49-F238E27FC236}">
                  <a16:creationId xmlns:a16="http://schemas.microsoft.com/office/drawing/2014/main" id="{1745C56B-D912-40EC-B01B-CA76BB980564}"/>
                </a:ext>
              </a:extLst>
            </p:cNvPr>
            <p:cNvSpPr/>
            <p:nvPr/>
          </p:nvSpPr>
          <p:spPr>
            <a:xfrm rot="5400000">
              <a:off x="956309" y="2564929"/>
              <a:ext cx="2004646" cy="1728142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5" name="Hexagon 44">
              <a:extLst>
                <a:ext uri="{FF2B5EF4-FFF2-40B4-BE49-F238E27FC236}">
                  <a16:creationId xmlns:a16="http://schemas.microsoft.com/office/drawing/2014/main" id="{B37F4FDC-8690-4E38-905D-6B5ACA310C89}"/>
                </a:ext>
              </a:extLst>
            </p:cNvPr>
            <p:cNvSpPr/>
            <p:nvPr/>
          </p:nvSpPr>
          <p:spPr>
            <a:xfrm rot="5400000">
              <a:off x="836392" y="2461552"/>
              <a:ext cx="2244480" cy="1934896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en-US" sz="2800" dirty="0" err="1">
                  <a:solidFill>
                    <a:schemeClr val="tx1"/>
                  </a:solidFill>
                  <a:latin typeface="+mj-lt"/>
                </a:rPr>
                <a:t>Visualise</a:t>
              </a:r>
              <a:endParaRPr lang="en-US" sz="2800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9756F1B-8A8A-4376-9319-04871589F9E0}"/>
              </a:ext>
            </a:extLst>
          </p:cNvPr>
          <p:cNvGrpSpPr/>
          <p:nvPr/>
        </p:nvGrpSpPr>
        <p:grpSpPr>
          <a:xfrm>
            <a:off x="6316458" y="3551819"/>
            <a:ext cx="1786758" cy="2072640"/>
            <a:chOff x="991184" y="2306760"/>
            <a:chExt cx="1934896" cy="2244480"/>
          </a:xfrm>
        </p:grpSpPr>
        <p:sp>
          <p:nvSpPr>
            <p:cNvPr id="47" name="Hexagon 46">
              <a:extLst>
                <a:ext uri="{FF2B5EF4-FFF2-40B4-BE49-F238E27FC236}">
                  <a16:creationId xmlns:a16="http://schemas.microsoft.com/office/drawing/2014/main" id="{B2ADC90A-2500-4F79-825D-8F89679A118B}"/>
                </a:ext>
              </a:extLst>
            </p:cNvPr>
            <p:cNvSpPr/>
            <p:nvPr/>
          </p:nvSpPr>
          <p:spPr>
            <a:xfrm rot="5400000">
              <a:off x="956309" y="2564929"/>
              <a:ext cx="2004646" cy="1728142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8" name="Hexagon 47">
              <a:extLst>
                <a:ext uri="{FF2B5EF4-FFF2-40B4-BE49-F238E27FC236}">
                  <a16:creationId xmlns:a16="http://schemas.microsoft.com/office/drawing/2014/main" id="{B320F2D3-E748-4785-B6B2-26958837F17B}"/>
                </a:ext>
              </a:extLst>
            </p:cNvPr>
            <p:cNvSpPr/>
            <p:nvPr/>
          </p:nvSpPr>
          <p:spPr>
            <a:xfrm rot="5400000">
              <a:off x="836392" y="2461552"/>
              <a:ext cx="2244480" cy="1934896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+mj-lt"/>
                </a:rPr>
                <a:t>Model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43F434B-AE40-41BB-ABA6-2F5901945C65}"/>
              </a:ext>
            </a:extLst>
          </p:cNvPr>
          <p:cNvGrpSpPr/>
          <p:nvPr/>
        </p:nvGrpSpPr>
        <p:grpSpPr>
          <a:xfrm>
            <a:off x="10185352" y="2560055"/>
            <a:ext cx="1786758" cy="2072640"/>
            <a:chOff x="991184" y="2306760"/>
            <a:chExt cx="1934896" cy="2244480"/>
          </a:xfrm>
        </p:grpSpPr>
        <p:sp>
          <p:nvSpPr>
            <p:cNvPr id="50" name="Hexagon 49">
              <a:extLst>
                <a:ext uri="{FF2B5EF4-FFF2-40B4-BE49-F238E27FC236}">
                  <a16:creationId xmlns:a16="http://schemas.microsoft.com/office/drawing/2014/main" id="{0E367821-2B4C-433A-ACDC-55938844AFF6}"/>
                </a:ext>
              </a:extLst>
            </p:cNvPr>
            <p:cNvSpPr/>
            <p:nvPr/>
          </p:nvSpPr>
          <p:spPr>
            <a:xfrm rot="5400000">
              <a:off x="956309" y="2564929"/>
              <a:ext cx="2004646" cy="1728142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Hexagon 50">
              <a:extLst>
                <a:ext uri="{FF2B5EF4-FFF2-40B4-BE49-F238E27FC236}">
                  <a16:creationId xmlns:a16="http://schemas.microsoft.com/office/drawing/2014/main" id="{6D5870F5-2C5E-44FD-BF78-F09BC0B184F1}"/>
                </a:ext>
              </a:extLst>
            </p:cNvPr>
            <p:cNvSpPr/>
            <p:nvPr/>
          </p:nvSpPr>
          <p:spPr>
            <a:xfrm rot="5400000">
              <a:off x="836392" y="2461552"/>
              <a:ext cx="2244480" cy="1934896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+mj-lt"/>
                </a:rPr>
                <a:t>Communicate</a:t>
              </a:r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F60AC23-2AA1-4ED2-8E20-DC06B49453F0}"/>
              </a:ext>
            </a:extLst>
          </p:cNvPr>
          <p:cNvCxnSpPr/>
          <p:nvPr/>
        </p:nvCxnSpPr>
        <p:spPr>
          <a:xfrm>
            <a:off x="1949186" y="3596374"/>
            <a:ext cx="545464" cy="0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DC9E043-436D-41AA-98FD-A825A9CA9834}"/>
              </a:ext>
            </a:extLst>
          </p:cNvPr>
          <p:cNvCxnSpPr>
            <a:cxnSpLocks/>
          </p:cNvCxnSpPr>
          <p:nvPr/>
        </p:nvCxnSpPr>
        <p:spPr>
          <a:xfrm flipV="1">
            <a:off x="6434356" y="1868150"/>
            <a:ext cx="1463040" cy="1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580DEF2-45DC-4DEB-BB8C-F287DE7FF428}"/>
              </a:ext>
            </a:extLst>
          </p:cNvPr>
          <p:cNvCxnSpPr>
            <a:cxnSpLocks/>
          </p:cNvCxnSpPr>
          <p:nvPr/>
        </p:nvCxnSpPr>
        <p:spPr>
          <a:xfrm flipH="1">
            <a:off x="8296202" y="3748728"/>
            <a:ext cx="643442" cy="1045593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5A4998C-1FFF-4804-861A-125CF74F00CC}"/>
              </a:ext>
            </a:extLst>
          </p:cNvPr>
          <p:cNvCxnSpPr>
            <a:cxnSpLocks/>
          </p:cNvCxnSpPr>
          <p:nvPr/>
        </p:nvCxnSpPr>
        <p:spPr>
          <a:xfrm flipH="1" flipV="1">
            <a:off x="5434197" y="3723515"/>
            <a:ext cx="684432" cy="1093084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5302378-D928-40A1-BA32-F97D2DAE632F}"/>
              </a:ext>
            </a:extLst>
          </p:cNvPr>
          <p:cNvCxnSpPr/>
          <p:nvPr/>
        </p:nvCxnSpPr>
        <p:spPr>
          <a:xfrm>
            <a:off x="4281408" y="3596374"/>
            <a:ext cx="545464" cy="0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06E7E09-3D22-48D3-BB22-33FF7B789E9F}"/>
              </a:ext>
            </a:extLst>
          </p:cNvPr>
          <p:cNvCxnSpPr/>
          <p:nvPr/>
        </p:nvCxnSpPr>
        <p:spPr>
          <a:xfrm>
            <a:off x="9459648" y="3596374"/>
            <a:ext cx="545464" cy="0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74">
            <a:extLst>
              <a:ext uri="{FF2B5EF4-FFF2-40B4-BE49-F238E27FC236}">
                <a16:creationId xmlns:a16="http://schemas.microsoft.com/office/drawing/2014/main" id="{EBA4305B-20AD-4420-BC1F-85F9F42368AF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7305" y="5160177"/>
            <a:ext cx="827464" cy="959003"/>
          </a:xfrm>
          <a:prstGeom prst="rect">
            <a:avLst/>
          </a:prstGeom>
        </p:spPr>
      </p:pic>
      <p:pic>
        <p:nvPicPr>
          <p:cNvPr id="76" name="Picture 75" descr="A close up of a sign&#10;&#10;Description automatically generated">
            <a:extLst>
              <a:ext uri="{FF2B5EF4-FFF2-40B4-BE49-F238E27FC236}">
                <a16:creationId xmlns:a16="http://schemas.microsoft.com/office/drawing/2014/main" id="{6B98D450-1BA8-4D66-8972-1C14EA79052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7131" y="5897880"/>
            <a:ext cx="828427" cy="960120"/>
          </a:xfrm>
          <a:prstGeom prst="rect">
            <a:avLst/>
          </a:prstGeom>
        </p:spPr>
      </p:pic>
      <p:pic>
        <p:nvPicPr>
          <p:cNvPr id="77" name="Picture 76" descr="A close up of a device&#10;&#10;Description automatically generated">
            <a:extLst>
              <a:ext uri="{FF2B5EF4-FFF2-40B4-BE49-F238E27FC236}">
                <a16:creationId xmlns:a16="http://schemas.microsoft.com/office/drawing/2014/main" id="{0E0D1DF0-12DA-46EB-B652-1DB39D10A7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4569" y="5144898"/>
            <a:ext cx="828881" cy="960120"/>
          </a:xfrm>
          <a:prstGeom prst="rect">
            <a:avLst/>
          </a:prstGeom>
        </p:spPr>
      </p:pic>
      <p:pic>
        <p:nvPicPr>
          <p:cNvPr id="78" name="Picture 77" descr="A close up of a sign&#10;&#10;Description automatically generated">
            <a:extLst>
              <a:ext uri="{FF2B5EF4-FFF2-40B4-BE49-F238E27FC236}">
                <a16:creationId xmlns:a16="http://schemas.microsoft.com/office/drawing/2014/main" id="{4B5704BA-FB4E-4058-A7E5-EB725E11C6B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4674" y="5909455"/>
            <a:ext cx="828880" cy="960120"/>
          </a:xfrm>
          <a:prstGeom prst="rect">
            <a:avLst/>
          </a:prstGeom>
        </p:spPr>
      </p:pic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2E2C8F90-9224-4F7A-A596-E4CB8C747AB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368" y="4171410"/>
            <a:ext cx="1656853" cy="192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255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5310AB-E876-43ED-8872-122D1CC66C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648208"/>
            <a:ext cx="10905066" cy="556158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9D6CB2A-B5A0-420C-A8B7-93F2801F3A46}"/>
              </a:ext>
            </a:extLst>
          </p:cNvPr>
          <p:cNvSpPr/>
          <p:nvPr/>
        </p:nvSpPr>
        <p:spPr>
          <a:xfrm>
            <a:off x="972273" y="925975"/>
            <a:ext cx="10104699" cy="49771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200" dirty="0">
                <a:solidFill>
                  <a:schemeClr val="tx1"/>
                </a:solidFill>
              </a:rPr>
              <a:t>Case study: Consumer attitude towards fish sauce products</a:t>
            </a:r>
          </a:p>
          <a:p>
            <a:endParaRPr lang="en-US" sz="3200" dirty="0">
              <a:solidFill>
                <a:schemeClr val="tx1"/>
              </a:solidFill>
            </a:endParaRPr>
          </a:p>
          <a:p>
            <a:r>
              <a:rPr lang="en-US" sz="3200" dirty="0">
                <a:solidFill>
                  <a:schemeClr val="tx1"/>
                </a:solidFill>
              </a:rPr>
              <a:t>Output:</a:t>
            </a:r>
          </a:p>
          <a:p>
            <a:r>
              <a:rPr lang="en-US" sz="3200" dirty="0">
                <a:hlinkClick r:id="rId3"/>
              </a:rPr>
              <a:t>http://rpubs.com/monkey08091992/tidyverse001</a:t>
            </a:r>
            <a:endParaRPr lang="en-US" sz="3200" dirty="0"/>
          </a:p>
          <a:p>
            <a:r>
              <a:rPr lang="en-US" sz="3200" dirty="0">
                <a:hlinkClick r:id="rId4"/>
              </a:rPr>
              <a:t>http://rpubs.com/monkey08091992/tidyverse002</a:t>
            </a:r>
            <a:endParaRPr lang="en-US" sz="3200" dirty="0"/>
          </a:p>
          <a:p>
            <a:endParaRPr lang="en-US" sz="3200" dirty="0">
              <a:solidFill>
                <a:schemeClr val="tx1"/>
              </a:solidFill>
            </a:endParaRPr>
          </a:p>
          <a:p>
            <a:r>
              <a:rPr lang="en-US" sz="3200" dirty="0">
                <a:solidFill>
                  <a:schemeClr val="tx1"/>
                </a:solidFill>
              </a:rPr>
              <a:t>Source code: </a:t>
            </a:r>
          </a:p>
          <a:p>
            <a:r>
              <a:rPr lang="en-US" sz="3200" dirty="0">
                <a:hlinkClick r:id="rId5"/>
              </a:rPr>
              <a:t>https://github.com/ptlxuan89/tidyverse_201912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502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67ABE000-BE0E-4E9A-9538-FA8D84E42A5B}"/>
              </a:ext>
            </a:extLst>
          </p:cNvPr>
          <p:cNvGrpSpPr/>
          <p:nvPr/>
        </p:nvGrpSpPr>
        <p:grpSpPr>
          <a:xfrm>
            <a:off x="343074" y="121920"/>
            <a:ext cx="1425466" cy="6614160"/>
            <a:chOff x="162428" y="0"/>
            <a:chExt cx="1786758" cy="829055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F0BF28B-AFF1-401C-A2C9-5045B27774AB}"/>
                </a:ext>
              </a:extLst>
            </p:cNvPr>
            <p:cNvGrpSpPr/>
            <p:nvPr/>
          </p:nvGrpSpPr>
          <p:grpSpPr>
            <a:xfrm>
              <a:off x="162428" y="0"/>
              <a:ext cx="1786758" cy="2072640"/>
              <a:chOff x="991184" y="2306760"/>
              <a:chExt cx="1934896" cy="2244480"/>
            </a:xfrm>
          </p:grpSpPr>
          <p:sp>
            <p:nvSpPr>
              <p:cNvPr id="3" name="Hexagon 2">
                <a:extLst>
                  <a:ext uri="{FF2B5EF4-FFF2-40B4-BE49-F238E27FC236}">
                    <a16:creationId xmlns:a16="http://schemas.microsoft.com/office/drawing/2014/main" id="{7B602B70-8987-4886-BFB0-3A8179A98F88}"/>
                  </a:ext>
                </a:extLst>
              </p:cNvPr>
              <p:cNvSpPr/>
              <p:nvPr/>
            </p:nvSpPr>
            <p:spPr>
              <a:xfrm rot="5400000">
                <a:off x="956309" y="2564929"/>
                <a:ext cx="2004646" cy="1728142"/>
              </a:xfrm>
              <a:prstGeom prst="hexagon">
                <a:avLst>
                  <a:gd name="adj" fmla="val 29854"/>
                  <a:gd name="vf" fmla="val 115470"/>
                </a:avLst>
              </a:prstGeom>
              <a:solidFill>
                <a:schemeClr val="bg1">
                  <a:alpha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4" name="Hexagon 3">
                <a:extLst>
                  <a:ext uri="{FF2B5EF4-FFF2-40B4-BE49-F238E27FC236}">
                    <a16:creationId xmlns:a16="http://schemas.microsoft.com/office/drawing/2014/main" id="{CE6470D6-1F2F-4B5C-9875-D66EBA0B603E}"/>
                  </a:ext>
                </a:extLst>
              </p:cNvPr>
              <p:cNvSpPr/>
              <p:nvPr/>
            </p:nvSpPr>
            <p:spPr>
              <a:xfrm rot="5400000">
                <a:off x="836392" y="2461552"/>
                <a:ext cx="2244480" cy="1934896"/>
              </a:xfrm>
              <a:prstGeom prst="hexagon">
                <a:avLst>
                  <a:gd name="adj" fmla="val 29854"/>
                  <a:gd name="vf" fmla="val 115470"/>
                </a:avLst>
              </a:prstGeom>
              <a:solidFill>
                <a:schemeClr val="bg1">
                  <a:alpha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+mj-lt"/>
                  </a:rPr>
                  <a:t>Import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E9CA1B9-CD92-41B6-8C52-65AFD57E4D66}"/>
                </a:ext>
              </a:extLst>
            </p:cNvPr>
            <p:cNvGrpSpPr/>
            <p:nvPr/>
          </p:nvGrpSpPr>
          <p:grpSpPr>
            <a:xfrm>
              <a:off x="162428" y="2072639"/>
              <a:ext cx="1786758" cy="2072640"/>
              <a:chOff x="991184" y="2306760"/>
              <a:chExt cx="1934896" cy="2244480"/>
            </a:xfrm>
          </p:grpSpPr>
          <p:sp>
            <p:nvSpPr>
              <p:cNvPr id="6" name="Hexagon 5">
                <a:extLst>
                  <a:ext uri="{FF2B5EF4-FFF2-40B4-BE49-F238E27FC236}">
                    <a16:creationId xmlns:a16="http://schemas.microsoft.com/office/drawing/2014/main" id="{1A237CFE-DE37-4D9F-B019-C911F3303782}"/>
                  </a:ext>
                </a:extLst>
              </p:cNvPr>
              <p:cNvSpPr/>
              <p:nvPr/>
            </p:nvSpPr>
            <p:spPr>
              <a:xfrm rot="5400000">
                <a:off x="956309" y="2564929"/>
                <a:ext cx="2004646" cy="1728142"/>
              </a:xfrm>
              <a:prstGeom prst="hexagon">
                <a:avLst>
                  <a:gd name="adj" fmla="val 29854"/>
                  <a:gd name="vf" fmla="val 115470"/>
                </a:avLst>
              </a:prstGeom>
              <a:solidFill>
                <a:schemeClr val="bg1">
                  <a:alpha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7" name="Hexagon 6">
                <a:extLst>
                  <a:ext uri="{FF2B5EF4-FFF2-40B4-BE49-F238E27FC236}">
                    <a16:creationId xmlns:a16="http://schemas.microsoft.com/office/drawing/2014/main" id="{19FE8BC2-08AB-47D2-9129-A31FF71B00A8}"/>
                  </a:ext>
                </a:extLst>
              </p:cNvPr>
              <p:cNvSpPr/>
              <p:nvPr/>
            </p:nvSpPr>
            <p:spPr>
              <a:xfrm rot="5400000">
                <a:off x="836392" y="2461552"/>
                <a:ext cx="2244480" cy="1934896"/>
              </a:xfrm>
              <a:prstGeom prst="hexagon">
                <a:avLst>
                  <a:gd name="adj" fmla="val 29854"/>
                  <a:gd name="vf" fmla="val 115470"/>
                </a:avLst>
              </a:prstGeom>
              <a:solidFill>
                <a:schemeClr val="bg1">
                  <a:alpha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+mj-lt"/>
                  </a:rPr>
                  <a:t>Tidy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B500B5F-D02A-441F-BB3E-E924E7478C71}"/>
                </a:ext>
              </a:extLst>
            </p:cNvPr>
            <p:cNvGrpSpPr/>
            <p:nvPr/>
          </p:nvGrpSpPr>
          <p:grpSpPr>
            <a:xfrm>
              <a:off x="162428" y="4145278"/>
              <a:ext cx="1786758" cy="2072640"/>
              <a:chOff x="991184" y="2306760"/>
              <a:chExt cx="1934896" cy="2244480"/>
            </a:xfrm>
          </p:grpSpPr>
          <p:sp>
            <p:nvSpPr>
              <p:cNvPr id="9" name="Hexagon 8">
                <a:extLst>
                  <a:ext uri="{FF2B5EF4-FFF2-40B4-BE49-F238E27FC236}">
                    <a16:creationId xmlns:a16="http://schemas.microsoft.com/office/drawing/2014/main" id="{9D08B10C-D256-424E-B874-26F7993DA431}"/>
                  </a:ext>
                </a:extLst>
              </p:cNvPr>
              <p:cNvSpPr/>
              <p:nvPr/>
            </p:nvSpPr>
            <p:spPr>
              <a:xfrm rot="5400000">
                <a:off x="956309" y="2564929"/>
                <a:ext cx="2004646" cy="1728142"/>
              </a:xfrm>
              <a:prstGeom prst="hexagon">
                <a:avLst>
                  <a:gd name="adj" fmla="val 29854"/>
                  <a:gd name="vf" fmla="val 115470"/>
                </a:avLst>
              </a:prstGeom>
              <a:solidFill>
                <a:schemeClr val="bg1">
                  <a:alpha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10" name="Hexagon 9">
                <a:extLst>
                  <a:ext uri="{FF2B5EF4-FFF2-40B4-BE49-F238E27FC236}">
                    <a16:creationId xmlns:a16="http://schemas.microsoft.com/office/drawing/2014/main" id="{9EC8445B-6DB3-41EA-ABB8-5298634558C6}"/>
                  </a:ext>
                </a:extLst>
              </p:cNvPr>
              <p:cNvSpPr/>
              <p:nvPr/>
            </p:nvSpPr>
            <p:spPr>
              <a:xfrm rot="5400000">
                <a:off x="836392" y="2461552"/>
                <a:ext cx="2244480" cy="1934896"/>
              </a:xfrm>
              <a:prstGeom prst="hexagon">
                <a:avLst>
                  <a:gd name="adj" fmla="val 29854"/>
                  <a:gd name="vf" fmla="val 115470"/>
                </a:avLst>
              </a:prstGeom>
              <a:solidFill>
                <a:schemeClr val="bg1">
                  <a:alpha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+mj-lt"/>
                  </a:rPr>
                  <a:t>Transform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93D209D-DFC4-43DF-A576-DA2943805E15}"/>
                </a:ext>
              </a:extLst>
            </p:cNvPr>
            <p:cNvGrpSpPr/>
            <p:nvPr/>
          </p:nvGrpSpPr>
          <p:grpSpPr>
            <a:xfrm>
              <a:off x="162428" y="6217916"/>
              <a:ext cx="1786758" cy="2072640"/>
              <a:chOff x="991184" y="2306760"/>
              <a:chExt cx="1934896" cy="2244480"/>
            </a:xfrm>
          </p:grpSpPr>
          <p:sp>
            <p:nvSpPr>
              <p:cNvPr id="12" name="Hexagon 11">
                <a:extLst>
                  <a:ext uri="{FF2B5EF4-FFF2-40B4-BE49-F238E27FC236}">
                    <a16:creationId xmlns:a16="http://schemas.microsoft.com/office/drawing/2014/main" id="{BA2111D6-FFC9-4A95-9583-37A8CA80D886}"/>
                  </a:ext>
                </a:extLst>
              </p:cNvPr>
              <p:cNvSpPr/>
              <p:nvPr/>
            </p:nvSpPr>
            <p:spPr>
              <a:xfrm rot="5400000">
                <a:off x="956309" y="2564929"/>
                <a:ext cx="2004646" cy="1728142"/>
              </a:xfrm>
              <a:prstGeom prst="hexagon">
                <a:avLst>
                  <a:gd name="adj" fmla="val 29854"/>
                  <a:gd name="vf" fmla="val 115470"/>
                </a:avLst>
              </a:prstGeom>
              <a:solidFill>
                <a:schemeClr val="bg1">
                  <a:alpha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13" name="Hexagon 12">
                <a:extLst>
                  <a:ext uri="{FF2B5EF4-FFF2-40B4-BE49-F238E27FC236}">
                    <a16:creationId xmlns:a16="http://schemas.microsoft.com/office/drawing/2014/main" id="{6F647E33-0996-4AC8-88E7-EBC64C6B41C9}"/>
                  </a:ext>
                </a:extLst>
              </p:cNvPr>
              <p:cNvSpPr/>
              <p:nvPr/>
            </p:nvSpPr>
            <p:spPr>
              <a:xfrm rot="5400000">
                <a:off x="836392" y="2461552"/>
                <a:ext cx="2244480" cy="1934896"/>
              </a:xfrm>
              <a:prstGeom prst="hexagon">
                <a:avLst>
                  <a:gd name="adj" fmla="val 29854"/>
                  <a:gd name="vf" fmla="val 115470"/>
                </a:avLst>
              </a:prstGeom>
              <a:solidFill>
                <a:schemeClr val="bg1">
                  <a:alpha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en-US" sz="2400" dirty="0" err="1">
                    <a:solidFill>
                      <a:schemeClr val="tx1"/>
                    </a:solidFill>
                    <a:latin typeface="+mj-lt"/>
                  </a:rPr>
                  <a:t>Visualise</a:t>
                </a:r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</p:grp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147B99DF-1D7F-45F8-85DB-7AE3C8473D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702" y="129540"/>
            <a:ext cx="1420937" cy="1645920"/>
          </a:xfrm>
          <a:prstGeom prst="rect">
            <a:avLst/>
          </a:prstGeom>
        </p:spPr>
      </p:pic>
      <p:pic>
        <p:nvPicPr>
          <p:cNvPr id="16" name="Picture 15" descr="A close up of a sign&#10;&#10;Description automatically generated">
            <a:extLst>
              <a:ext uri="{FF2B5EF4-FFF2-40B4-BE49-F238E27FC236}">
                <a16:creationId xmlns:a16="http://schemas.microsoft.com/office/drawing/2014/main" id="{ABFC42F2-22DC-4F7D-A385-5A41BEB672B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700" y="1780540"/>
            <a:ext cx="1420160" cy="1645920"/>
          </a:xfrm>
          <a:prstGeom prst="rect">
            <a:avLst/>
          </a:prstGeom>
        </p:spPr>
      </p:pic>
      <p:pic>
        <p:nvPicPr>
          <p:cNvPr id="17" name="Picture 16" descr="A close up of a sign&#10;&#10;Description automatically generated">
            <a:extLst>
              <a:ext uri="{FF2B5EF4-FFF2-40B4-BE49-F238E27FC236}">
                <a16:creationId xmlns:a16="http://schemas.microsoft.com/office/drawing/2014/main" id="{78B33FC8-3D95-4477-9FBB-BE7B8D81BB8A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700" y="3431540"/>
            <a:ext cx="1420160" cy="164592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7BE86D9-A78D-4B51-B003-B34ED2042EDF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700" y="5082539"/>
            <a:ext cx="1420160" cy="164592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AFB38FE-5C86-48FD-992B-084D78B9A29E}"/>
              </a:ext>
            </a:extLst>
          </p:cNvPr>
          <p:cNvSpPr/>
          <p:nvPr/>
        </p:nvSpPr>
        <p:spPr>
          <a:xfrm>
            <a:off x="3264860" y="502920"/>
            <a:ext cx="8698540" cy="868680"/>
          </a:xfrm>
          <a:prstGeom prst="rect">
            <a:avLst/>
          </a:prstGeom>
          <a:noFill/>
          <a:ln>
            <a:solidFill>
              <a:srgbClr val="164F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000" dirty="0" err="1">
                <a:solidFill>
                  <a:schemeClr val="tx1"/>
                </a:solidFill>
              </a:rPr>
              <a:t>read_csv</a:t>
            </a:r>
            <a:r>
              <a:rPr lang="en-US" sz="20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654738C-2EF2-49CF-8D76-45134DEE25F0}"/>
              </a:ext>
            </a:extLst>
          </p:cNvPr>
          <p:cNvSpPr/>
          <p:nvPr/>
        </p:nvSpPr>
        <p:spPr>
          <a:xfrm>
            <a:off x="3264860" y="2169160"/>
            <a:ext cx="8698540" cy="868680"/>
          </a:xfrm>
          <a:prstGeom prst="rect">
            <a:avLst/>
          </a:prstGeom>
          <a:noFill/>
          <a:ln>
            <a:solidFill>
              <a:srgbClr val="F499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000" dirty="0">
                <a:solidFill>
                  <a:schemeClr val="tx1"/>
                </a:solidFill>
              </a:rPr>
              <a:t>gather() ; spread()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64FA8B7-FE66-4063-8720-A2D964158F9C}"/>
              </a:ext>
            </a:extLst>
          </p:cNvPr>
          <p:cNvSpPr/>
          <p:nvPr/>
        </p:nvSpPr>
        <p:spPr>
          <a:xfrm>
            <a:off x="3264860" y="3820160"/>
            <a:ext cx="8698540" cy="868680"/>
          </a:xfrm>
          <a:prstGeom prst="rect">
            <a:avLst/>
          </a:prstGeom>
          <a:noFill/>
          <a:ln>
            <a:solidFill>
              <a:srgbClr val="F499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000" dirty="0">
                <a:solidFill>
                  <a:schemeClr val="tx1"/>
                </a:solidFill>
              </a:rPr>
              <a:t>filter(); select(); arrange(); mutate(); </a:t>
            </a:r>
            <a:r>
              <a:rPr lang="en-US" sz="2000" dirty="0" err="1">
                <a:solidFill>
                  <a:schemeClr val="tx1"/>
                </a:solidFill>
              </a:rPr>
              <a:t>summarise</a:t>
            </a:r>
            <a:r>
              <a:rPr lang="en-US" sz="2000" dirty="0">
                <a:solidFill>
                  <a:schemeClr val="tx1"/>
                </a:solidFill>
              </a:rPr>
              <a:t>(); </a:t>
            </a:r>
            <a:r>
              <a:rPr lang="en-US" sz="2000" dirty="0" err="1">
                <a:solidFill>
                  <a:schemeClr val="tx1"/>
                </a:solidFill>
              </a:rPr>
              <a:t>group_by</a:t>
            </a:r>
            <a:r>
              <a:rPr lang="en-US" sz="20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A98A0B-3B14-4B74-9CC0-1045B6D85A64}"/>
              </a:ext>
            </a:extLst>
          </p:cNvPr>
          <p:cNvSpPr/>
          <p:nvPr/>
        </p:nvSpPr>
        <p:spPr>
          <a:xfrm>
            <a:off x="3264860" y="5466080"/>
            <a:ext cx="8698540" cy="868680"/>
          </a:xfrm>
          <a:prstGeom prst="rect">
            <a:avLst/>
          </a:prstGeom>
          <a:noFill/>
          <a:ln>
            <a:solidFill>
              <a:srgbClr val="164F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000" dirty="0" err="1">
                <a:solidFill>
                  <a:schemeClr val="tx1"/>
                </a:solidFill>
              </a:rPr>
              <a:t>ggplot</a:t>
            </a:r>
            <a:r>
              <a:rPr lang="en-US" sz="2000" dirty="0">
                <a:solidFill>
                  <a:schemeClr val="tx1"/>
                </a:solidFill>
              </a:rPr>
              <a:t>(data, </a:t>
            </a:r>
            <a:r>
              <a:rPr lang="en-US" sz="2000" dirty="0" err="1">
                <a:solidFill>
                  <a:schemeClr val="tx1"/>
                </a:solidFill>
              </a:rPr>
              <a:t>aes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x,y</a:t>
            </a:r>
            <a:r>
              <a:rPr lang="en-US" sz="2000" dirty="0">
                <a:solidFill>
                  <a:schemeClr val="tx1"/>
                </a:solidFill>
              </a:rPr>
              <a:t>)) + </a:t>
            </a:r>
            <a:r>
              <a:rPr lang="en-US" sz="2000" dirty="0" err="1">
                <a:solidFill>
                  <a:schemeClr val="tx1"/>
                </a:solidFill>
              </a:rPr>
              <a:t>geom</a:t>
            </a:r>
            <a:r>
              <a:rPr lang="en-US" sz="2000" dirty="0">
                <a:solidFill>
                  <a:schemeClr val="tx1"/>
                </a:solidFill>
              </a:rPr>
              <a:t>_*()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1EC177-A939-4378-BA6F-6BFAB801D45D}"/>
              </a:ext>
            </a:extLst>
          </p:cNvPr>
          <p:cNvSpPr txBox="1"/>
          <p:nvPr/>
        </p:nvSpPr>
        <p:spPr>
          <a:xfrm>
            <a:off x="3783767" y="1485761"/>
            <a:ext cx="1420160" cy="553998"/>
          </a:xfrm>
          <a:prstGeom prst="rect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lvl="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3600" b="1" dirty="0">
                <a:solidFill>
                  <a:srgbClr val="3E3E3E"/>
                </a:solidFill>
                <a:latin typeface="Arial"/>
                <a:cs typeface="Arial"/>
              </a:rPr>
              <a:t>%&gt;%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3E3E3E"/>
              </a:solidFill>
              <a:effectLst/>
              <a:uLnTx/>
              <a:uFillTx/>
              <a:latin typeface="Arial"/>
              <a:ea typeface="ＭＳ Ｐゴシック" pitchFamily="-65" charset="-128"/>
              <a:cs typeface="Arial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CC693E-A62A-4D69-A26C-AE752C12627E}"/>
              </a:ext>
            </a:extLst>
          </p:cNvPr>
          <p:cNvSpPr txBox="1"/>
          <p:nvPr/>
        </p:nvSpPr>
        <p:spPr>
          <a:xfrm>
            <a:off x="3783767" y="3210421"/>
            <a:ext cx="1420160" cy="553998"/>
          </a:xfrm>
          <a:prstGeom prst="rect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lvl="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3600" b="1" dirty="0">
                <a:solidFill>
                  <a:srgbClr val="3E3E3E"/>
                </a:solidFill>
                <a:latin typeface="Arial"/>
                <a:cs typeface="Arial"/>
              </a:rPr>
              <a:t>%&gt;%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3E3E3E"/>
              </a:solidFill>
              <a:effectLst/>
              <a:uLnTx/>
              <a:uFillTx/>
              <a:latin typeface="Arial"/>
              <a:ea typeface="ＭＳ Ｐゴシック" pitchFamily="-65" charset="-128"/>
              <a:cs typeface="Arial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AD5D66-CF0E-46CF-8780-9162A08A933E}"/>
              </a:ext>
            </a:extLst>
          </p:cNvPr>
          <p:cNvSpPr txBox="1"/>
          <p:nvPr/>
        </p:nvSpPr>
        <p:spPr>
          <a:xfrm>
            <a:off x="3783767" y="4823321"/>
            <a:ext cx="1420160" cy="553998"/>
          </a:xfrm>
          <a:prstGeom prst="rect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lvl="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3600" b="1" dirty="0">
                <a:solidFill>
                  <a:srgbClr val="3E3E3E"/>
                </a:solidFill>
                <a:latin typeface="Arial"/>
                <a:cs typeface="Arial"/>
              </a:rPr>
              <a:t>%&gt;%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3E3E3E"/>
              </a:solidFill>
              <a:effectLst/>
              <a:uLnTx/>
              <a:uFillTx/>
              <a:latin typeface="Arial"/>
              <a:ea typeface="ＭＳ Ｐゴシック" pitchFamily="-65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2135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73E9FC8-2143-48A2-9DEE-AABBC7E30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265888"/>
          </a:xfrm>
          <a:custGeom>
            <a:avLst/>
            <a:gdLst>
              <a:gd name="connsiteX0" fmla="*/ 0 w 12188952"/>
              <a:gd name="connsiteY0" fmla="*/ 0 h 6265888"/>
              <a:gd name="connsiteX1" fmla="*/ 12188952 w 12188952"/>
              <a:gd name="connsiteY1" fmla="*/ 0 h 6265888"/>
              <a:gd name="connsiteX2" fmla="*/ 12188952 w 12188952"/>
              <a:gd name="connsiteY2" fmla="*/ 5061023 h 6265888"/>
              <a:gd name="connsiteX3" fmla="*/ 12188400 w 12188952"/>
              <a:gd name="connsiteY3" fmla="*/ 5061281 h 6265888"/>
              <a:gd name="connsiteX4" fmla="*/ 6096000 w 12188952"/>
              <a:gd name="connsiteY4" fmla="*/ 6265888 h 6265888"/>
              <a:gd name="connsiteX5" fmla="*/ 3601 w 12188952"/>
              <a:gd name="connsiteY5" fmla="*/ 5061281 h 6265888"/>
              <a:gd name="connsiteX6" fmla="*/ 0 w 12188952"/>
              <a:gd name="connsiteY6" fmla="*/ 5059596 h 6265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6265888">
                <a:moveTo>
                  <a:pt x="0" y="0"/>
                </a:moveTo>
                <a:lnTo>
                  <a:pt x="12188952" y="0"/>
                </a:lnTo>
                <a:lnTo>
                  <a:pt x="12188952" y="5061023"/>
                </a:lnTo>
                <a:lnTo>
                  <a:pt x="12188400" y="5061281"/>
                </a:lnTo>
                <a:cubicBezTo>
                  <a:pt x="10489511" y="5817852"/>
                  <a:pt x="8380622" y="6265888"/>
                  <a:pt x="6096000" y="6265888"/>
                </a:cubicBezTo>
                <a:cubicBezTo>
                  <a:pt x="3811379" y="6265888"/>
                  <a:pt x="1702489" y="5817852"/>
                  <a:pt x="3601" y="5061281"/>
                </a:cubicBezTo>
                <a:lnTo>
                  <a:pt x="0" y="5059596"/>
                </a:ln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5A35A2-C323-4CFE-887B-4C701F1805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226"/>
          <a:stretch/>
        </p:blipFill>
        <p:spPr>
          <a:xfrm>
            <a:off x="1" y="10"/>
            <a:ext cx="12192000" cy="6003842"/>
          </a:xfrm>
          <a:custGeom>
            <a:avLst/>
            <a:gdLst>
              <a:gd name="connsiteX0" fmla="*/ 0 w 12187427"/>
              <a:gd name="connsiteY0" fmla="*/ 0 h 6003852"/>
              <a:gd name="connsiteX1" fmla="*/ 12187427 w 12187427"/>
              <a:gd name="connsiteY1" fmla="*/ 0 h 6003852"/>
              <a:gd name="connsiteX2" fmla="*/ 12187427 w 12187427"/>
              <a:gd name="connsiteY2" fmla="*/ 4772371 h 6003852"/>
              <a:gd name="connsiteX3" fmla="*/ 11865111 w 12187427"/>
              <a:gd name="connsiteY3" fmla="*/ 4913285 h 6003852"/>
              <a:gd name="connsiteX4" fmla="*/ 6096000 w 12187427"/>
              <a:gd name="connsiteY4" fmla="*/ 6003852 h 6003852"/>
              <a:gd name="connsiteX5" fmla="*/ 3601 w 12187427"/>
              <a:gd name="connsiteY5" fmla="*/ 4771946 h 6003852"/>
              <a:gd name="connsiteX6" fmla="*/ 0 w 12187427"/>
              <a:gd name="connsiteY6" fmla="*/ 4770223 h 60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7427" h="6003852">
                <a:moveTo>
                  <a:pt x="0" y="0"/>
                </a:moveTo>
                <a:lnTo>
                  <a:pt x="12187427" y="0"/>
                </a:lnTo>
                <a:lnTo>
                  <a:pt x="12187427" y="4772371"/>
                </a:lnTo>
                <a:lnTo>
                  <a:pt x="11865111" y="4913285"/>
                </a:lnTo>
                <a:cubicBezTo>
                  <a:pt x="10225213" y="5601147"/>
                  <a:pt x="8237833" y="6003852"/>
                  <a:pt x="6096000" y="6003852"/>
                </a:cubicBezTo>
                <a:cubicBezTo>
                  <a:pt x="3811379" y="6003852"/>
                  <a:pt x="1702489" y="5545663"/>
                  <a:pt x="3601" y="4771946"/>
                </a:cubicBezTo>
                <a:lnTo>
                  <a:pt x="0" y="4770223"/>
                </a:ln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D37B7A-8D85-4C0B-9E74-37798708CCC2}"/>
              </a:ext>
            </a:extLst>
          </p:cNvPr>
          <p:cNvSpPr txBox="1"/>
          <p:nvPr/>
        </p:nvSpPr>
        <p:spPr>
          <a:xfrm>
            <a:off x="2911566" y="6303992"/>
            <a:ext cx="6734628" cy="553998"/>
          </a:xfrm>
          <a:prstGeom prst="rect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lvl="0" algn="ctr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3600" b="1" dirty="0">
                <a:latin typeface="Arial"/>
                <a:cs typeface="Arial"/>
              </a:rPr>
              <a:t>%&gt;%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ＭＳ Ｐゴシック" pitchFamily="-65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0308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ell phone&#10;&#10;Description automatically generated">
            <a:extLst>
              <a:ext uri="{FF2B5EF4-FFF2-40B4-BE49-F238E27FC236}">
                <a16:creationId xmlns:a16="http://schemas.microsoft.com/office/drawing/2014/main" id="{1F597614-4A87-4EC5-8C52-B63090DC49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667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5964" y="411736"/>
            <a:ext cx="8832669" cy="918302"/>
          </a:xfrm>
        </p:spPr>
        <p:txBody>
          <a:bodyPr/>
          <a:lstStyle/>
          <a:p>
            <a:r>
              <a:rPr lang="en-CA" dirty="0"/>
              <a:t>IMPORT DATA 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B28C58EF-F1F9-4B81-B840-7FE0FA2E5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40" y="110836"/>
            <a:ext cx="1290128" cy="14943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496" y="130200"/>
            <a:ext cx="1260948" cy="1460598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294059"/>
              </p:ext>
            </p:extLst>
          </p:nvPr>
        </p:nvGraphicFramePr>
        <p:xfrm>
          <a:off x="388423" y="2947159"/>
          <a:ext cx="11484922" cy="18249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59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30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3829">
                <a:tc>
                  <a:txBody>
                    <a:bodyPr/>
                    <a:lstStyle/>
                    <a:p>
                      <a:pPr algn="ctr"/>
                      <a:endParaRPr lang="en-CA" sz="3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200" dirty="0" err="1"/>
                        <a:t>readr</a:t>
                      </a:r>
                      <a:endParaRPr lang="en-CA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200" dirty="0" err="1"/>
                        <a:t>readxl</a:t>
                      </a:r>
                      <a:endParaRPr lang="en-CA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5863"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Generic</a:t>
                      </a:r>
                      <a:r>
                        <a:rPr lang="en-CA" b="1" baseline="0" dirty="0"/>
                        <a:t> Function</a:t>
                      </a:r>
                    </a:p>
                    <a:p>
                      <a:pPr algn="ctr"/>
                      <a:endParaRPr lang="en-C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err="1">
                          <a:latin typeface="Courier" charset="0"/>
                          <a:ea typeface="Courier" charset="0"/>
                          <a:cs typeface="Courier" charset="0"/>
                        </a:rPr>
                        <a:t>read_csv</a:t>
                      </a:r>
                      <a:r>
                        <a:rPr lang="en-CA" dirty="0">
                          <a:latin typeface="Courier" charset="0"/>
                          <a:ea typeface="Courier" charset="0"/>
                          <a:cs typeface="Courier" charset="0"/>
                        </a:rPr>
                        <a:t>(filename)</a:t>
                      </a:r>
                    </a:p>
                    <a:p>
                      <a:pPr algn="l"/>
                      <a:endParaRPr lang="en-CA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ourier" charset="0"/>
                          <a:ea typeface="Courier" charset="0"/>
                          <a:cs typeface="Courier" charset="0"/>
                        </a:rPr>
                        <a:t>read_excel</a:t>
                      </a:r>
                      <a:r>
                        <a:rPr lang="en-US" dirty="0">
                          <a:latin typeface="Courier" charset="0"/>
                          <a:ea typeface="Courier" charset="0"/>
                          <a:cs typeface="Courier" charset="0"/>
                        </a:rPr>
                        <a:t>(filename, </a:t>
                      </a:r>
                      <a:r>
                        <a:rPr lang="en-US" dirty="0" err="1">
                          <a:latin typeface="Courier" charset="0"/>
                          <a:ea typeface="Courier" charset="0"/>
                          <a:cs typeface="Courier" charset="0"/>
                        </a:rPr>
                        <a:t>sheetname</a:t>
                      </a:r>
                      <a:r>
                        <a:rPr lang="en-US" dirty="0">
                          <a:latin typeface="Courier" charset="0"/>
                          <a:ea typeface="Courier" charset="0"/>
                          <a:cs typeface="Courier" charset="0"/>
                        </a:rPr>
                        <a:t>)</a:t>
                      </a:r>
                      <a:endParaRPr lang="en-CA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2106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F724D372-4C64-457B-BA92-89BA8F7C26B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39" y="226250"/>
            <a:ext cx="1428481" cy="1655564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070460" y="594881"/>
            <a:ext cx="8832669" cy="9183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/>
              <a:t>TIDY DATA </a:t>
            </a:r>
            <a:r>
              <a:rPr lang="mr-IN" dirty="0"/>
              <a:t>–</a:t>
            </a:r>
            <a:r>
              <a:rPr lang="en-CA" dirty="0"/>
              <a:t> gather()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242" y="2379336"/>
            <a:ext cx="8170398" cy="416143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28399" y="1947844"/>
            <a:ext cx="10248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Courier" charset="0"/>
                <a:ea typeface="Courier" charset="0"/>
                <a:cs typeface="Courier" charset="0"/>
              </a:rPr>
              <a:t>dataset %&gt;% gather(key = “spice”, value = “correct”, cinnamon_1:nutmeg_3)</a:t>
            </a:r>
          </a:p>
        </p:txBody>
      </p:sp>
    </p:spTree>
    <p:extLst>
      <p:ext uri="{BB962C8B-B14F-4D97-AF65-F5344CB8AC3E}">
        <p14:creationId xmlns:p14="http://schemas.microsoft.com/office/powerpoint/2010/main" val="1283038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794</Words>
  <Application>Microsoft Office PowerPoint</Application>
  <PresentationFormat>Widescreen</PresentationFormat>
  <Paragraphs>124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Courier</vt:lpstr>
      <vt:lpstr>Segoe Script</vt:lpstr>
      <vt:lpstr>Office Theme</vt:lpstr>
      <vt:lpstr>1_Office Theme</vt:lpstr>
      <vt:lpstr>What tidyverse can tell us about the data without prior industry knowledge?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IMPORT DATA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tidyverse can tell us about the data without prior industry knowledge?</dc:title>
  <dc:creator>Xuan Pham</dc:creator>
  <cp:lastModifiedBy>Xuan Pham</cp:lastModifiedBy>
  <cp:revision>15</cp:revision>
  <dcterms:created xsi:type="dcterms:W3CDTF">2019-12-18T05:32:56Z</dcterms:created>
  <dcterms:modified xsi:type="dcterms:W3CDTF">2019-12-18T11:07:35Z</dcterms:modified>
</cp:coreProperties>
</file>