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7" r:id="rId4"/>
    <p:sldId id="267" r:id="rId5"/>
    <p:sldId id="268" r:id="rId6"/>
    <p:sldId id="258" r:id="rId7"/>
    <p:sldId id="259" r:id="rId8"/>
    <p:sldId id="256" r:id="rId9"/>
    <p:sldId id="266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3" clrIdx="0">
    <p:extLst>
      <p:ext uri="{19B8F6BF-5375-455C-9EA6-DF929625EA0E}">
        <p15:presenceInfo xmlns:p15="http://schemas.microsoft.com/office/powerpoint/2012/main" userId="51efdee9172a2f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0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704975"/>
            <a:ext cx="11463867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14pt body copy. This content holder can be used to place text, pictures, charts, multimedia etc.</a:t>
            </a:r>
            <a:br>
              <a:rPr lang="en-GB" dirty="0"/>
            </a:br>
            <a:r>
              <a:rPr lang="en-GB" dirty="0"/>
              <a:t>Level 1 text 14pt</a:t>
            </a:r>
            <a:br>
              <a:rPr lang="en-GB" dirty="0"/>
            </a:br>
            <a:r>
              <a:rPr lang="en-GB" dirty="0"/>
              <a:t>▪  Level 2 text 14pt</a:t>
            </a:r>
            <a:br>
              <a:rPr lang="en-GB" dirty="0"/>
            </a:br>
            <a:r>
              <a:rPr lang="en-GB" dirty="0"/>
              <a:t>    ▪  Level 3 text 14pt</a:t>
            </a:r>
            <a:br>
              <a:rPr lang="en-GB" dirty="0"/>
            </a:br>
            <a:r>
              <a:rPr lang="en-GB" dirty="0"/>
              <a:t>        ▪  Level 4 text 14pt</a:t>
            </a:r>
            <a:br>
              <a:rPr lang="en-GB" dirty="0"/>
            </a:br>
            <a:r>
              <a:rPr lang="en-GB" dirty="0"/>
              <a:t>            ▪  Level 5 text 14pt</a:t>
            </a:r>
          </a:p>
        </p:txBody>
      </p:sp>
    </p:spTree>
    <p:extLst>
      <p:ext uri="{BB962C8B-B14F-4D97-AF65-F5344CB8AC3E}">
        <p14:creationId xmlns:p14="http://schemas.microsoft.com/office/powerpoint/2010/main" val="42450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Sub-heading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2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91535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15202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355600" y="1066801"/>
            <a:ext cx="11469157" cy="477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1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4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208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55599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246033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465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8377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5599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68134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93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9114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4955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296043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55602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270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10" y="1296043"/>
            <a:ext cx="5629575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3369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9134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>
          <a:xfrm>
            <a:off x="-1320800" y="-445725"/>
            <a:ext cx="13990320" cy="6752227"/>
            <a:chOff x="-990600" y="-445725"/>
            <a:chExt cx="10492740" cy="6752227"/>
          </a:xfrm>
        </p:grpSpPr>
        <p:cxnSp>
          <p:nvCxnSpPr>
            <p:cNvPr id="4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5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6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7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8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3.16cm</a:t>
              </a:r>
            </a:p>
          </p:txBody>
        </p:sp>
        <p:cxnSp>
          <p:nvCxnSpPr>
            <p:cNvPr id="9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0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2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3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4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5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7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8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9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0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1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2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3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4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5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6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7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8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9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0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1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2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3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4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5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6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7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38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4.75cm</a:t>
              </a:r>
            </a:p>
          </p:txBody>
        </p:sp>
        <p:sp>
          <p:nvSpPr>
            <p:cNvPr id="39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6.34cm</a:t>
              </a:r>
            </a:p>
          </p:txBody>
        </p:sp>
        <p:sp>
          <p:nvSpPr>
            <p:cNvPr id="40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7.93cm</a:t>
              </a:r>
            </a:p>
          </p:txBody>
        </p:sp>
        <p:sp>
          <p:nvSpPr>
            <p:cNvPr id="41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9.52cm</a:t>
              </a:r>
            </a:p>
          </p:txBody>
        </p:sp>
        <p:sp>
          <p:nvSpPr>
            <p:cNvPr id="42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11.11cm</a:t>
              </a:r>
            </a:p>
          </p:txBody>
        </p:sp>
        <p:sp>
          <p:nvSpPr>
            <p:cNvPr id="43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12.70cm</a:t>
              </a:r>
            </a:p>
          </p:txBody>
        </p:sp>
        <p:sp>
          <p:nvSpPr>
            <p:cNvPr id="44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14.29cm</a:t>
              </a:r>
            </a:p>
          </p:txBody>
        </p:sp>
        <p:sp>
          <p:nvSpPr>
            <p:cNvPr id="45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15.87cm</a:t>
              </a:r>
            </a:p>
          </p:txBody>
        </p:sp>
        <p:sp>
          <p:nvSpPr>
            <p:cNvPr id="46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17.00cm</a:t>
              </a:r>
            </a:p>
          </p:txBody>
        </p:sp>
        <p:sp>
          <p:nvSpPr>
            <p:cNvPr id="47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0.75cm</a:t>
              </a:r>
            </a:p>
          </p:txBody>
        </p:sp>
        <p:sp>
          <p:nvSpPr>
            <p:cNvPr id="48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2.77cm</a:t>
              </a:r>
            </a:p>
          </p:txBody>
        </p:sp>
        <p:sp>
          <p:nvSpPr>
            <p:cNvPr id="49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4.80cm</a:t>
              </a:r>
            </a:p>
          </p:txBody>
        </p:sp>
        <p:sp>
          <p:nvSpPr>
            <p:cNvPr id="50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6.82cm</a:t>
              </a:r>
            </a:p>
          </p:txBody>
        </p:sp>
        <p:sp>
          <p:nvSpPr>
            <p:cNvPr id="51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8.85cm</a:t>
              </a:r>
            </a:p>
          </p:txBody>
        </p:sp>
        <p:sp>
          <p:nvSpPr>
            <p:cNvPr id="52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10.87cm</a:t>
              </a:r>
            </a:p>
          </p:txBody>
        </p:sp>
        <p:sp>
          <p:nvSpPr>
            <p:cNvPr id="53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12.90cm</a:t>
              </a:r>
            </a:p>
          </p:txBody>
        </p:sp>
        <p:sp>
          <p:nvSpPr>
            <p:cNvPr id="54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14.92cm</a:t>
              </a:r>
            </a:p>
          </p:txBody>
        </p:sp>
        <p:sp>
          <p:nvSpPr>
            <p:cNvPr id="55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16.95cm</a:t>
              </a:r>
            </a:p>
          </p:txBody>
        </p:sp>
        <p:sp>
          <p:nvSpPr>
            <p:cNvPr id="56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18.97cm</a:t>
              </a:r>
            </a:p>
          </p:txBody>
        </p:sp>
        <p:sp>
          <p:nvSpPr>
            <p:cNvPr id="57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20.99cm</a:t>
              </a:r>
            </a:p>
          </p:txBody>
        </p:sp>
        <p:sp>
          <p:nvSpPr>
            <p:cNvPr id="58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23.02cm</a:t>
              </a:r>
            </a:p>
          </p:txBody>
        </p:sp>
        <p:sp>
          <p:nvSpPr>
            <p:cNvPr id="59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24.64cm</a:t>
              </a:r>
            </a:p>
          </p:txBody>
        </p:sp>
        <p:sp>
          <p:nvSpPr>
            <p:cNvPr id="60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22.62cm</a:t>
              </a:r>
            </a:p>
          </p:txBody>
        </p:sp>
        <p:sp>
          <p:nvSpPr>
            <p:cNvPr id="61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20.60cm</a:t>
              </a:r>
            </a:p>
          </p:txBody>
        </p:sp>
        <p:sp>
          <p:nvSpPr>
            <p:cNvPr id="62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18.57cm</a:t>
              </a:r>
            </a:p>
          </p:txBody>
        </p:sp>
        <p:sp>
          <p:nvSpPr>
            <p:cNvPr id="63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16.55cm</a:t>
              </a:r>
            </a:p>
          </p:txBody>
        </p:sp>
        <p:sp>
          <p:nvSpPr>
            <p:cNvPr id="64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14.53cm</a:t>
              </a:r>
            </a:p>
          </p:txBody>
        </p:sp>
        <p:sp>
          <p:nvSpPr>
            <p:cNvPr id="65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12.51cm</a:t>
              </a:r>
            </a:p>
          </p:txBody>
        </p:sp>
        <p:sp>
          <p:nvSpPr>
            <p:cNvPr id="66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10.48cm</a:t>
              </a:r>
            </a:p>
          </p:txBody>
        </p:sp>
        <p:sp>
          <p:nvSpPr>
            <p:cNvPr id="67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8.46cm</a:t>
              </a:r>
            </a:p>
          </p:txBody>
        </p:sp>
        <p:sp>
          <p:nvSpPr>
            <p:cNvPr id="68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6.44cm</a:t>
              </a:r>
            </a:p>
          </p:txBody>
        </p:sp>
        <p:sp>
          <p:nvSpPr>
            <p:cNvPr id="69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4.42cm</a:t>
              </a:r>
            </a:p>
          </p:txBody>
        </p:sp>
        <p:sp>
          <p:nvSpPr>
            <p:cNvPr id="70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2.39cm</a:t>
              </a:r>
            </a:p>
          </p:txBody>
        </p:sp>
        <p:cxnSp>
          <p:nvCxnSpPr>
            <p:cNvPr id="71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72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Bottom</a:t>
              </a:r>
            </a:p>
          </p:txBody>
        </p:sp>
        <p:sp>
          <p:nvSpPr>
            <p:cNvPr id="73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Top</a:t>
              </a:r>
            </a:p>
          </p:txBody>
        </p:sp>
        <p:sp>
          <p:nvSpPr>
            <p:cNvPr id="74" name="TextBox 86"/>
            <p:cNvSpPr txBox="1"/>
            <p:nvPr userDrawn="1"/>
          </p:nvSpPr>
          <p:spPr>
            <a:xfrm>
              <a:off x="-990600" y="11986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Heading Baseline</a:t>
              </a:r>
            </a:p>
          </p:txBody>
        </p:sp>
        <p:sp>
          <p:nvSpPr>
            <p:cNvPr id="75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Left Margin</a:t>
              </a:r>
            </a:p>
          </p:txBody>
        </p:sp>
        <p:sp>
          <p:nvSpPr>
            <p:cNvPr id="76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28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92"/>
          <p:cNvCxnSpPr/>
          <p:nvPr/>
        </p:nvCxnSpPr>
        <p:spPr>
          <a:xfrm>
            <a:off x="0" y="6121816"/>
            <a:ext cx="121920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onkey08091992/5033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onkey08091992/50336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78E22-0B02-4D0F-A1CE-1BC371F8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98BED-CE7E-428D-B5D5-0165002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4" y="-1"/>
            <a:ext cx="1031869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B4131-3045-4B27-B166-78DF89DC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20B1-5315-44DE-B50A-A113A1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1615440"/>
            <a:ext cx="116205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A8CC1-6104-BA42-9471-B17DC550FCC8}"/>
              </a:ext>
            </a:extLst>
          </p:cNvPr>
          <p:cNvSpPr txBox="1"/>
          <p:nvPr/>
        </p:nvSpPr>
        <p:spPr>
          <a:xfrm>
            <a:off x="389683" y="5529884"/>
            <a:ext cx="5693783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AGENDA: Manipulation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5B9B6-518A-9340-A2D6-5B840631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55" y="1213079"/>
            <a:ext cx="5061218" cy="246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01A05-8D8A-A049-B385-4AC7E25D26EF}"/>
              </a:ext>
            </a:extLst>
          </p:cNvPr>
          <p:cNvSpPr txBox="1"/>
          <p:nvPr/>
        </p:nvSpPr>
        <p:spPr>
          <a:xfrm>
            <a:off x="389683" y="640735"/>
            <a:ext cx="6561724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analysis process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Tidyverse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ecosystem (5mins) (XP)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 key functions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Tidyverse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(20mins) (QT)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 (covered in next session)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Study: U.S. Air Pollution Analysis (20mins) (XP)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rpubs.com/monkey08091992/503363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A8CC1-6104-BA42-9471-B17DC550FCC8}"/>
              </a:ext>
            </a:extLst>
          </p:cNvPr>
          <p:cNvSpPr txBox="1"/>
          <p:nvPr/>
        </p:nvSpPr>
        <p:spPr>
          <a:xfrm>
            <a:off x="389683" y="5529884"/>
            <a:ext cx="5693783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AGENDA: Visualization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5B9B6-518A-9340-A2D6-5B840631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59" y="1021104"/>
            <a:ext cx="5280002" cy="3259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01A05-8D8A-A049-B385-4AC7E25D26EF}"/>
              </a:ext>
            </a:extLst>
          </p:cNvPr>
          <p:cNvSpPr txBox="1"/>
          <p:nvPr/>
        </p:nvSpPr>
        <p:spPr>
          <a:xfrm>
            <a:off x="392440" y="181998"/>
            <a:ext cx="6561724" cy="5036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gplot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(5mins) (QT)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Grammar of Graphics concept – 7 layers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Generic Function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gplot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10mins) (QT)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Aesthetics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Geometries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STUDY: U.S. Air Pollution Analysis (20mins) (XP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(Following the previous session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rpubs.com/monkey08091992/503363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1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02C39D-3444-47B3-AACA-A1722616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37192"/>
            <a:ext cx="10820400" cy="58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0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3DDC-E826-43A9-9121-A9D6FC1C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88925"/>
            <a:ext cx="11469281" cy="857250"/>
          </a:xfrm>
        </p:spPr>
        <p:txBody>
          <a:bodyPr/>
          <a:lstStyle/>
          <a:p>
            <a:r>
              <a:rPr lang="en-US" sz="4400" dirty="0"/>
              <a:t>BẢNG CÂU HỎI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84E59-723C-46B6-8160-55784A655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8FA49-67D5-414C-9B64-392E9EF9E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A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ảnh hưởng đến quyết định mua nước mắm</a:t>
            </a:r>
            <a:r>
              <a:rPr lang="en-US" sz="2200" dirty="0"/>
              <a:t> (</a:t>
            </a:r>
            <a:r>
              <a:rPr lang="en-US" sz="2200" dirty="0" err="1"/>
              <a:t>sức</a:t>
            </a:r>
            <a:r>
              <a:rPr lang="en-US" sz="2200" dirty="0"/>
              <a:t> </a:t>
            </a:r>
            <a:r>
              <a:rPr lang="en-US" sz="2200" dirty="0" err="1"/>
              <a:t>khỏe</a:t>
            </a:r>
            <a:r>
              <a:rPr lang="en-US" sz="2200" dirty="0"/>
              <a:t>, </a:t>
            </a:r>
            <a:r>
              <a:rPr lang="en-US" sz="2200" dirty="0" err="1"/>
              <a:t>cảm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, </a:t>
            </a:r>
            <a:r>
              <a:rPr lang="en-US" sz="2200" dirty="0" err="1"/>
              <a:t>truyền</a:t>
            </a:r>
            <a:r>
              <a:rPr lang="en-US" sz="2200" dirty="0"/>
              <a:t> </a:t>
            </a:r>
            <a:r>
              <a:rPr lang="en-US" sz="2200" dirty="0" err="1"/>
              <a:t>thống</a:t>
            </a:r>
            <a:r>
              <a:rPr lang="en-US" sz="2200" dirty="0"/>
              <a:t>, </a:t>
            </a:r>
            <a:r>
              <a:rPr lang="en-US" sz="2200" dirty="0" err="1"/>
              <a:t>chất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ợng</a:t>
            </a:r>
            <a:r>
              <a:rPr lang="en-US" sz="2200" dirty="0"/>
              <a:t>, </a:t>
            </a:r>
            <a:r>
              <a:rPr lang="en-US" sz="2200" dirty="0" err="1"/>
              <a:t>gia</a:t>
            </a:r>
            <a:r>
              <a:rPr lang="en-US" sz="2200" dirty="0"/>
              <a:t>́, </a:t>
            </a:r>
            <a:r>
              <a:rPr lang="en-US" sz="2200" dirty="0" err="1"/>
              <a:t>sư</a:t>
            </a:r>
            <a:r>
              <a:rPr lang="en-US" sz="2200" dirty="0"/>
              <a:t>̣ </a:t>
            </a:r>
            <a:r>
              <a:rPr lang="en-US" sz="2200" dirty="0" err="1"/>
              <a:t>tiện</a:t>
            </a:r>
            <a:r>
              <a:rPr lang="en-US" sz="2200" dirty="0"/>
              <a:t> l</a:t>
            </a:r>
            <a:r>
              <a:rPr lang="vi-VN" sz="2200" dirty="0"/>
              <a:t>ơ</a:t>
            </a:r>
            <a:r>
              <a:rPr lang="en-US" sz="2200" dirty="0"/>
              <a:t>̣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B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quan trọng khi chọn mua nước mắm</a:t>
            </a:r>
            <a:endParaRPr lang="en-US" sz="2200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C</a:t>
            </a:r>
            <a:r>
              <a:rPr lang="vi-VN" sz="2200" dirty="0"/>
              <a:t>: </a:t>
            </a:r>
            <a:r>
              <a:rPr lang="en-US" sz="2200" dirty="0"/>
              <a:t>H</a:t>
            </a:r>
            <a:r>
              <a:rPr lang="vi-VN" sz="2200" dirty="0"/>
              <a:t>ành vi và thói quen tiêu dùng nước mắm</a:t>
            </a:r>
            <a:r>
              <a:rPr lang="en-US" sz="2200" dirty="0"/>
              <a:t> (</a:t>
            </a:r>
            <a:r>
              <a:rPr lang="en-US" sz="2200" dirty="0" err="1"/>
              <a:t>Nhãn</a:t>
            </a:r>
            <a:r>
              <a:rPr lang="en-US" sz="2200" dirty="0"/>
              <a:t> </a:t>
            </a:r>
            <a:r>
              <a:rPr lang="en-US" sz="2200" dirty="0" err="1"/>
              <a:t>hiệu</a:t>
            </a:r>
            <a:r>
              <a:rPr lang="en-US" sz="2200" dirty="0"/>
              <a:t>, bao bì, </a:t>
            </a:r>
            <a:r>
              <a:rPr lang="en-US" sz="2200" dirty="0" err="1"/>
              <a:t>tần</a:t>
            </a:r>
            <a:r>
              <a:rPr lang="en-US" sz="2200" dirty="0"/>
              <a:t> </a:t>
            </a:r>
            <a:r>
              <a:rPr lang="en-US" sz="2200" dirty="0" err="1"/>
              <a:t>xuất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: </a:t>
            </a:r>
            <a:r>
              <a:rPr lang="en-US" sz="2200" dirty="0" err="1"/>
              <a:t>Tuổi</a:t>
            </a:r>
            <a:r>
              <a:rPr lang="en-US" sz="2200" dirty="0"/>
              <a:t>, </a:t>
            </a:r>
            <a:r>
              <a:rPr lang="en-US" sz="2200" dirty="0" err="1"/>
              <a:t>giới</a:t>
            </a:r>
            <a:r>
              <a:rPr lang="en-US" sz="2200" dirty="0"/>
              <a:t> </a:t>
            </a:r>
            <a:r>
              <a:rPr lang="en-US" sz="2200" dirty="0" err="1"/>
              <a:t>tính</a:t>
            </a:r>
            <a:r>
              <a:rPr lang="en-US" sz="2200" dirty="0"/>
              <a:t>, </a:t>
            </a:r>
            <a:r>
              <a:rPr lang="en-US" sz="2200" dirty="0" err="1"/>
              <a:t>quê</a:t>
            </a:r>
            <a:r>
              <a:rPr lang="en-US" sz="2200" dirty="0"/>
              <a:t> </a:t>
            </a:r>
            <a:r>
              <a:rPr lang="en-US" sz="2200" dirty="0" err="1"/>
              <a:t>quán</a:t>
            </a:r>
            <a:r>
              <a:rPr lang="en-US" sz="2200" dirty="0"/>
              <a:t>, </a:t>
            </a:r>
            <a:r>
              <a:rPr lang="en-US" sz="2200" dirty="0" err="1"/>
              <a:t>trình</a:t>
            </a:r>
            <a:r>
              <a:rPr lang="en-US" sz="2200" dirty="0"/>
              <a:t> </a:t>
            </a:r>
            <a:r>
              <a:rPr lang="en-US" sz="2200" dirty="0" err="1"/>
              <a:t>đô</a:t>
            </a:r>
            <a:r>
              <a:rPr lang="en-US" sz="2200" dirty="0"/>
              <a:t>̣ </a:t>
            </a:r>
            <a:r>
              <a:rPr lang="en-US" sz="2200" dirty="0" err="1"/>
              <a:t>học</a:t>
            </a:r>
            <a:r>
              <a:rPr lang="en-US" sz="2200" dirty="0"/>
              <a:t> </a:t>
            </a:r>
            <a:r>
              <a:rPr lang="en-US" sz="2200" dirty="0" err="1"/>
              <a:t>vấn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̀ </a:t>
            </a:r>
            <a:r>
              <a:rPr lang="en-US" sz="2200" dirty="0" err="1"/>
              <a:t>tình</a:t>
            </a:r>
            <a:r>
              <a:rPr lang="en-US" sz="2200" dirty="0"/>
              <a:t> 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nghê</a:t>
            </a:r>
            <a:r>
              <a:rPr lang="en-US" sz="2200" dirty="0"/>
              <a:t>̀ </a:t>
            </a:r>
            <a:r>
              <a:rPr lang="en-US" sz="2200" dirty="0" err="1"/>
              <a:t>nghiệp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3A7EB-FF5A-490E-AD3B-06C11647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6" y="0"/>
            <a:ext cx="1103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E875-97A1-456E-BB00-A366E28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" y="339968"/>
            <a:ext cx="11487554" cy="61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ar Worldpanel Presentation Template (4_3)">
  <a:themeElements>
    <a:clrScheme name="KW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92D400"/>
      </a:accent1>
      <a:accent2>
        <a:srgbClr val="4C8C2B"/>
      </a:accent2>
      <a:accent3>
        <a:srgbClr val="26D07C"/>
      </a:accent3>
      <a:accent4>
        <a:srgbClr val="00AF66"/>
      </a:accent4>
      <a:accent5>
        <a:srgbClr val="41B6E6"/>
      </a:accent5>
      <a:accent6>
        <a:srgbClr val="006290"/>
      </a:accent6>
      <a:hlink>
        <a:srgbClr val="000000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177</Words>
  <Application>Microsoft Office PowerPoint</Application>
  <PresentationFormat>Widescreen</PresentationFormat>
  <Paragraphs>37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Wingdings</vt:lpstr>
      <vt:lpstr>Office Theme</vt:lpstr>
      <vt:lpstr>Kantar Worldpanel Presentation Template (4_3)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BẢNG CÂU HỎI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Pham</dc:creator>
  <cp:lastModifiedBy>Xuân. Phạm Thị Lộc</cp:lastModifiedBy>
  <cp:revision>41</cp:revision>
  <dcterms:created xsi:type="dcterms:W3CDTF">2019-12-15T13:53:12Z</dcterms:created>
  <dcterms:modified xsi:type="dcterms:W3CDTF">2019-12-17T03:40:20Z</dcterms:modified>
</cp:coreProperties>
</file>