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9"/>
  </p:notesMasterIdLst>
  <p:sldIdLst>
    <p:sldId id="280" r:id="rId4"/>
    <p:sldId id="258" r:id="rId5"/>
    <p:sldId id="259" r:id="rId6"/>
    <p:sldId id="287" r:id="rId7"/>
    <p:sldId id="282" r:id="rId8"/>
    <p:sldId id="281" r:id="rId9"/>
    <p:sldId id="283" r:id="rId10"/>
    <p:sldId id="284" r:id="rId11"/>
    <p:sldId id="285" r:id="rId12"/>
    <p:sldId id="269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79" r:id="rId21"/>
    <p:sldId id="266" r:id="rId22"/>
    <p:sldId id="260" r:id="rId23"/>
    <p:sldId id="261" r:id="rId24"/>
    <p:sldId id="262" r:id="rId25"/>
    <p:sldId id="263" r:id="rId26"/>
    <p:sldId id="26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an Pham" initials="XP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131126"/>
    <a:srgbClr val="F4992A"/>
    <a:srgbClr val="164F86"/>
    <a:srgbClr val="F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7" autoAdjust="0"/>
    <p:restoredTop sz="95271"/>
  </p:normalViewPr>
  <p:slideViewPr>
    <p:cSldViewPr snapToGrid="0">
      <p:cViewPr>
        <p:scale>
          <a:sx n="66" d="100"/>
          <a:sy n="66" d="100"/>
        </p:scale>
        <p:origin x="151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E297-6184-6241-BE97-3ECEA51D66A5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6B1C-8EF0-354C-87AA-9C86AE97C2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11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column names into a key column, gathering the column values into a single value column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the unique values of a key column into the column names, spreading the values of a value column across the new columns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5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2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is based on the grammar of graphics, the idea that you can build every graph from the same few components: a data set, a set of </a:t>
            </a:r>
            <a:r>
              <a:rPr lang="en-US" dirty="0" err="1"/>
              <a:t>geoms</a:t>
            </a:r>
            <a:r>
              <a:rPr lang="en-US" dirty="0"/>
              <a:t>—visual marks that represent data points, and a coordinate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6B1C-8EF0-354C-87AA-9C86AE97C29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41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44CB3F-0F34-466D-AF54-1A386F4D42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68C4-2878-45E3-A98B-11B6B45A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B0AD-BD80-4FCA-AE68-DE74E90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2D81-AC35-4F26-ADB4-1123D7A8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6D47-F516-4BBC-9461-20E68553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006F-6E22-4E4B-AF42-6F67DE47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3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5979-BF36-482C-860C-0908AF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26BD-7837-4CE6-9CD7-785487D1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C697-C7C5-4493-AA1E-0F28F3F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4D0-2C17-4BF3-A5A4-CA9C820B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62CE-B7F8-4857-9CE6-D601FBB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7F82-350F-473E-B158-9DBA9D04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010B-6D99-43B3-BCDF-3038BFB0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C9F6-D99B-4356-AD72-877E151E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CDC2-259E-4D9A-9A4E-86C39B43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AAE7-43F6-4ECF-92C8-B95F3B6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09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704975"/>
            <a:ext cx="11463867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dirty="0"/>
              <a:t>14pt body copy. This content holder can be used to place text, pictures, charts, multimedia etc.</a:t>
            </a:r>
            <a:br>
              <a:rPr lang="en-GB" dirty="0"/>
            </a:br>
            <a:r>
              <a:rPr lang="en-GB" dirty="0"/>
              <a:t>Level 1 text 14pt</a:t>
            </a:r>
            <a:br>
              <a:rPr lang="en-GB" dirty="0"/>
            </a:br>
            <a:r>
              <a:rPr lang="en-GB" dirty="0"/>
              <a:t>▪  Level 2 text 14pt</a:t>
            </a:r>
            <a:br>
              <a:rPr lang="en-GB" dirty="0"/>
            </a:br>
            <a:r>
              <a:rPr lang="en-GB" dirty="0"/>
              <a:t>    ▪  Level 3 text 14pt</a:t>
            </a:r>
            <a:br>
              <a:rPr lang="en-GB" dirty="0"/>
            </a:br>
            <a:r>
              <a:rPr lang="en-GB" dirty="0"/>
              <a:t>        ▪  Level 4 text 14pt</a:t>
            </a:r>
            <a:br>
              <a:rPr lang="en-GB" dirty="0"/>
            </a:br>
            <a:r>
              <a:rPr lang="en-GB" dirty="0"/>
              <a:t>            ▪  Level 5 text 14pt</a:t>
            </a:r>
          </a:p>
        </p:txBody>
      </p:sp>
    </p:spTree>
    <p:extLst>
      <p:ext uri="{BB962C8B-B14F-4D97-AF65-F5344CB8AC3E}">
        <p14:creationId xmlns:p14="http://schemas.microsoft.com/office/powerpoint/2010/main" val="42450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Sub-heading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2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803900" y="1137600"/>
            <a:ext cx="62224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and can run to two lines 24pt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03900" y="3146401"/>
            <a:ext cx="6222400" cy="4826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Subheading here 22pt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803900" y="3629025"/>
            <a:ext cx="6223000" cy="11620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79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8867" y="858"/>
            <a:ext cx="12200867" cy="68571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picture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0001" y="3846097"/>
            <a:ext cx="11254799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here 24pt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1" y="4989098"/>
            <a:ext cx="11254799" cy="43062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heading here 22pt</a:t>
            </a:r>
            <a:endParaRPr lang="en-GB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485" y="5419726"/>
            <a:ext cx="11254316" cy="9429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sz="1600" dirty="0"/>
              <a:t>Presenter names here 16pt</a:t>
            </a:r>
            <a:br>
              <a:rPr lang="en-GB" sz="1600" dirty="0"/>
            </a:br>
            <a:r>
              <a:rPr lang="en-GB" sz="1600" dirty="0"/>
              <a:t>Date runs here 16pt</a:t>
            </a:r>
            <a:br>
              <a:rPr lang="en-GB" sz="1600" dirty="0"/>
            </a:br>
            <a:r>
              <a:rPr lang="en-GB" sz="1600" dirty="0"/>
              <a:t>Project reference 16pt</a:t>
            </a:r>
          </a:p>
          <a:p>
            <a:pPr lvl="0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9" y="556426"/>
            <a:ext cx="5713183" cy="29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tx2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91535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9999" y="2984854"/>
            <a:ext cx="11280203" cy="491770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r>
              <a:rPr lang="en-GB" dirty="0"/>
              <a:t>Section divider heading 24pt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0484" y="2564673"/>
            <a:ext cx="1301749" cy="411163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2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No.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017" y="6399213"/>
            <a:ext cx="7655983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3484" y="6394275"/>
            <a:ext cx="129328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0485" y="3476626"/>
            <a:ext cx="11279716" cy="4476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22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22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200"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Section divider sub-heading 22pt</a:t>
            </a:r>
          </a:p>
        </p:txBody>
      </p:sp>
    </p:spTree>
    <p:extLst>
      <p:ext uri="{BB962C8B-B14F-4D97-AF65-F5344CB8AC3E}">
        <p14:creationId xmlns:p14="http://schemas.microsoft.com/office/powerpoint/2010/main" val="152024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355600" y="1066801"/>
            <a:ext cx="11469157" cy="477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3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3BA-792A-4C36-BBD1-6A1E8C67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5C83-2976-4C4A-977E-0557A6AD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B96E-D308-41F6-8EEE-D7393387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6E5F-7DA6-4240-86D8-ECD3561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8D0-BA2D-4383-AEB5-20A16DC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4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1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4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2088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55599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246033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8136465" y="1704975"/>
            <a:ext cx="36830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8377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Heading runs here 20pt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5599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68134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6193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9114367" y="1704975"/>
            <a:ext cx="2709333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</a:p>
        </p:txBody>
      </p:sp>
    </p:spTree>
    <p:extLst>
      <p:ext uri="{BB962C8B-B14F-4D97-AF65-F5344CB8AC3E}">
        <p14:creationId xmlns:p14="http://schemas.microsoft.com/office/powerpoint/2010/main" val="4955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1296043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55602" y="1704974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2707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with Spa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55601" y="288925"/>
            <a:ext cx="11469281" cy="41657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 runs here 20pt</a:t>
            </a:r>
            <a:endParaRPr lang="en-GB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5600" y="739776"/>
            <a:ext cx="11463867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Sub-heading here 18pt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92010" y="1296043"/>
            <a:ext cx="5629575" cy="3968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None/>
              <a:tabLst/>
              <a:defRPr/>
            </a:pPr>
            <a:r>
              <a:rPr lang="en-GB" dirty="0"/>
              <a:t>Extra heading here 16pt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93369" y="1704975"/>
            <a:ext cx="5626100" cy="400685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/>
              <a:t>14pt body copy. This content holder can be used to place text, pictures, charts, multimedia etc.</a:t>
            </a:r>
            <a:br>
              <a:rPr lang="en-GB" noProof="0" dirty="0"/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is dummy text, it is not meant to be read. It is here to show how this slide will look when populated with real text.</a:t>
            </a:r>
          </a:p>
        </p:txBody>
      </p:sp>
    </p:spTree>
    <p:extLst>
      <p:ext uri="{BB962C8B-B14F-4D97-AF65-F5344CB8AC3E}">
        <p14:creationId xmlns:p14="http://schemas.microsoft.com/office/powerpoint/2010/main" val="9134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399213"/>
            <a:ext cx="4696800" cy="18256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add footer text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 userDrawn="1"/>
        </p:nvGrpSpPr>
        <p:grpSpPr>
          <a:xfrm>
            <a:off x="-1320800" y="-445725"/>
            <a:ext cx="13990320" cy="6752227"/>
            <a:chOff x="-990600" y="-445725"/>
            <a:chExt cx="10492740" cy="6752227"/>
          </a:xfrm>
        </p:grpSpPr>
        <p:cxnSp>
          <p:nvCxnSpPr>
            <p:cNvPr id="4" name="Straight Connector 11"/>
            <p:cNvCxnSpPr/>
            <p:nvPr userDrawn="1"/>
          </p:nvCxnSpPr>
          <p:spPr>
            <a:xfrm>
              <a:off x="887015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5" name="Straight Connector 7"/>
            <p:cNvCxnSpPr/>
            <p:nvPr userDrawn="1"/>
          </p:nvCxnSpPr>
          <p:spPr>
            <a:xfrm>
              <a:off x="-192150" y="1138238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6" name="Straight Connector 13"/>
            <p:cNvCxnSpPr/>
            <p:nvPr userDrawn="1"/>
          </p:nvCxnSpPr>
          <p:spPr>
            <a:xfrm>
              <a:off x="-192150" y="1710267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7" name="Straight Connector 14"/>
            <p:cNvCxnSpPr/>
            <p:nvPr userDrawn="1"/>
          </p:nvCxnSpPr>
          <p:spPr>
            <a:xfrm>
              <a:off x="-192150" y="612000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sp>
          <p:nvSpPr>
            <p:cNvPr id="8" name="TextBox 12"/>
            <p:cNvSpPr txBox="1"/>
            <p:nvPr userDrawn="1"/>
          </p:nvSpPr>
          <p:spPr>
            <a:xfrm>
              <a:off x="-630925" y="10755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3.16cm</a:t>
              </a:r>
            </a:p>
          </p:txBody>
        </p:sp>
        <p:cxnSp>
          <p:nvCxnSpPr>
            <p:cNvPr id="9" name="Straight Connector 20"/>
            <p:cNvCxnSpPr/>
            <p:nvPr userDrawn="1"/>
          </p:nvCxnSpPr>
          <p:spPr>
            <a:xfrm>
              <a:off x="-192150" y="2282296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0" name="Straight Connector 21"/>
            <p:cNvCxnSpPr/>
            <p:nvPr userDrawn="1"/>
          </p:nvCxnSpPr>
          <p:spPr>
            <a:xfrm>
              <a:off x="-192150" y="2854325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Straight Connector 22"/>
            <p:cNvCxnSpPr/>
            <p:nvPr userDrawn="1"/>
          </p:nvCxnSpPr>
          <p:spPr>
            <a:xfrm>
              <a:off x="-192150" y="3426354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2" name="Straight Connector 23"/>
            <p:cNvCxnSpPr/>
            <p:nvPr userDrawn="1"/>
          </p:nvCxnSpPr>
          <p:spPr>
            <a:xfrm>
              <a:off x="-192150" y="3998383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3" name="Straight Connector 24"/>
            <p:cNvCxnSpPr/>
            <p:nvPr userDrawn="1"/>
          </p:nvCxnSpPr>
          <p:spPr>
            <a:xfrm>
              <a:off x="-192150" y="4570412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4" name="Straight Connector 25"/>
            <p:cNvCxnSpPr/>
            <p:nvPr userDrawn="1"/>
          </p:nvCxnSpPr>
          <p:spPr>
            <a:xfrm>
              <a:off x="-192150" y="5142441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5" name="Straight Connector 26"/>
            <p:cNvCxnSpPr/>
            <p:nvPr userDrawn="1"/>
          </p:nvCxnSpPr>
          <p:spPr>
            <a:xfrm>
              <a:off x="-192150" y="5714470"/>
              <a:ext cx="135000" cy="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Straight Connector 28"/>
            <p:cNvCxnSpPr/>
            <p:nvPr userDrawn="1"/>
          </p:nvCxnSpPr>
          <p:spPr>
            <a:xfrm>
              <a:off x="86201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7" name="Straight Connector 29"/>
            <p:cNvCxnSpPr/>
            <p:nvPr userDrawn="1"/>
          </p:nvCxnSpPr>
          <p:spPr>
            <a:xfrm>
              <a:off x="1590026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8" name="Straight Connector 30"/>
            <p:cNvCxnSpPr/>
            <p:nvPr userDrawn="1"/>
          </p:nvCxnSpPr>
          <p:spPr>
            <a:xfrm>
              <a:off x="2318039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9" name="Straight Connector 31"/>
            <p:cNvCxnSpPr/>
            <p:nvPr userDrawn="1"/>
          </p:nvCxnSpPr>
          <p:spPr>
            <a:xfrm>
              <a:off x="3046052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0" name="Straight Connector 32"/>
            <p:cNvCxnSpPr/>
            <p:nvPr userDrawn="1"/>
          </p:nvCxnSpPr>
          <p:spPr>
            <a:xfrm>
              <a:off x="3774065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1" name="Straight Connector 33"/>
            <p:cNvCxnSpPr/>
            <p:nvPr userDrawn="1"/>
          </p:nvCxnSpPr>
          <p:spPr>
            <a:xfrm>
              <a:off x="4502078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2" name="Straight Connector 34"/>
            <p:cNvCxnSpPr/>
            <p:nvPr userDrawn="1"/>
          </p:nvCxnSpPr>
          <p:spPr>
            <a:xfrm>
              <a:off x="5230091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3" name="Straight Connector 35"/>
            <p:cNvCxnSpPr/>
            <p:nvPr userDrawn="1"/>
          </p:nvCxnSpPr>
          <p:spPr>
            <a:xfrm>
              <a:off x="5958104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4" name="Straight Connector 36"/>
            <p:cNvCxnSpPr/>
            <p:nvPr userDrawn="1"/>
          </p:nvCxnSpPr>
          <p:spPr>
            <a:xfrm>
              <a:off x="6686117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5" name="Straight Connector 37"/>
            <p:cNvCxnSpPr/>
            <p:nvPr userDrawn="1"/>
          </p:nvCxnSpPr>
          <p:spPr>
            <a:xfrm>
              <a:off x="7414130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6" name="Straight Connector 38"/>
            <p:cNvCxnSpPr/>
            <p:nvPr userDrawn="1"/>
          </p:nvCxnSpPr>
          <p:spPr>
            <a:xfrm>
              <a:off x="8142143" y="-265725"/>
              <a:ext cx="0" cy="18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7" name="Straight Connector 39"/>
            <p:cNvCxnSpPr/>
            <p:nvPr userDrawn="1"/>
          </p:nvCxnSpPr>
          <p:spPr>
            <a:xfrm>
              <a:off x="828675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8" name="Straight Connector 40"/>
            <p:cNvCxnSpPr/>
            <p:nvPr userDrawn="1"/>
          </p:nvCxnSpPr>
          <p:spPr>
            <a:xfrm>
              <a:off x="7557953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29" name="Straight Connector 41"/>
            <p:cNvCxnSpPr/>
            <p:nvPr userDrawn="1"/>
          </p:nvCxnSpPr>
          <p:spPr>
            <a:xfrm>
              <a:off x="6829158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0" name="Straight Connector 42"/>
            <p:cNvCxnSpPr/>
            <p:nvPr userDrawn="1"/>
          </p:nvCxnSpPr>
          <p:spPr>
            <a:xfrm>
              <a:off x="610036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1" name="Straight Connector 43"/>
            <p:cNvCxnSpPr/>
            <p:nvPr userDrawn="1"/>
          </p:nvCxnSpPr>
          <p:spPr>
            <a:xfrm>
              <a:off x="5371567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2" name="Straight Connector 44"/>
            <p:cNvCxnSpPr/>
            <p:nvPr userDrawn="1"/>
          </p:nvCxnSpPr>
          <p:spPr>
            <a:xfrm>
              <a:off x="4642772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3" name="Straight Connector 45"/>
            <p:cNvCxnSpPr/>
            <p:nvPr userDrawn="1"/>
          </p:nvCxnSpPr>
          <p:spPr>
            <a:xfrm>
              <a:off x="391397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4" name="Straight Connector 46"/>
            <p:cNvCxnSpPr/>
            <p:nvPr userDrawn="1"/>
          </p:nvCxnSpPr>
          <p:spPr>
            <a:xfrm>
              <a:off x="318518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5" name="Straight Connector 47"/>
            <p:cNvCxnSpPr/>
            <p:nvPr userDrawn="1"/>
          </p:nvCxnSpPr>
          <p:spPr>
            <a:xfrm>
              <a:off x="2456386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6" name="Straight Connector 48"/>
            <p:cNvCxnSpPr/>
            <p:nvPr userDrawn="1"/>
          </p:nvCxnSpPr>
          <p:spPr>
            <a:xfrm>
              <a:off x="1727591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cxnSp>
          <p:nvCxnSpPr>
            <p:cNvPr id="37" name="Straight Connector 49"/>
            <p:cNvCxnSpPr/>
            <p:nvPr userDrawn="1"/>
          </p:nvCxnSpPr>
          <p:spPr>
            <a:xfrm>
              <a:off x="998795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38" name="TextBox 50"/>
            <p:cNvSpPr txBox="1"/>
            <p:nvPr userDrawn="1"/>
          </p:nvSpPr>
          <p:spPr>
            <a:xfrm>
              <a:off x="-630925" y="164615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4.75cm</a:t>
              </a:r>
            </a:p>
          </p:txBody>
        </p:sp>
        <p:sp>
          <p:nvSpPr>
            <p:cNvPr id="39" name="TextBox 51"/>
            <p:cNvSpPr txBox="1"/>
            <p:nvPr userDrawn="1"/>
          </p:nvSpPr>
          <p:spPr>
            <a:xfrm>
              <a:off x="-630925" y="221673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6.34cm</a:t>
              </a:r>
            </a:p>
          </p:txBody>
        </p:sp>
        <p:sp>
          <p:nvSpPr>
            <p:cNvPr id="40" name="TextBox 52"/>
            <p:cNvSpPr txBox="1"/>
            <p:nvPr userDrawn="1"/>
          </p:nvSpPr>
          <p:spPr>
            <a:xfrm>
              <a:off x="-630925" y="278730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7.93cm</a:t>
              </a:r>
            </a:p>
          </p:txBody>
        </p:sp>
        <p:sp>
          <p:nvSpPr>
            <p:cNvPr id="41" name="TextBox 53"/>
            <p:cNvSpPr txBox="1"/>
            <p:nvPr userDrawn="1"/>
          </p:nvSpPr>
          <p:spPr>
            <a:xfrm>
              <a:off x="-630925" y="3357884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9.52cm</a:t>
              </a:r>
            </a:p>
          </p:txBody>
        </p:sp>
        <p:sp>
          <p:nvSpPr>
            <p:cNvPr id="42" name="TextBox 54"/>
            <p:cNvSpPr txBox="1"/>
            <p:nvPr userDrawn="1"/>
          </p:nvSpPr>
          <p:spPr>
            <a:xfrm>
              <a:off x="-630925" y="392846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11.11cm</a:t>
              </a:r>
            </a:p>
          </p:txBody>
        </p:sp>
        <p:sp>
          <p:nvSpPr>
            <p:cNvPr id="43" name="TextBox 55"/>
            <p:cNvSpPr txBox="1"/>
            <p:nvPr userDrawn="1"/>
          </p:nvSpPr>
          <p:spPr>
            <a:xfrm>
              <a:off x="-630925" y="4499036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12.70cm</a:t>
              </a:r>
            </a:p>
          </p:txBody>
        </p:sp>
        <p:sp>
          <p:nvSpPr>
            <p:cNvPr id="44" name="TextBox 56"/>
            <p:cNvSpPr txBox="1"/>
            <p:nvPr userDrawn="1"/>
          </p:nvSpPr>
          <p:spPr>
            <a:xfrm>
              <a:off x="-630925" y="5069612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14.29cm</a:t>
              </a:r>
            </a:p>
          </p:txBody>
        </p:sp>
        <p:sp>
          <p:nvSpPr>
            <p:cNvPr id="45" name="TextBox 57"/>
            <p:cNvSpPr txBox="1"/>
            <p:nvPr userDrawn="1"/>
          </p:nvSpPr>
          <p:spPr>
            <a:xfrm>
              <a:off x="-630925" y="5640188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15.87cm</a:t>
              </a:r>
            </a:p>
          </p:txBody>
        </p:sp>
        <p:sp>
          <p:nvSpPr>
            <p:cNvPr id="46" name="TextBox 58"/>
            <p:cNvSpPr txBox="1"/>
            <p:nvPr userDrawn="1"/>
          </p:nvSpPr>
          <p:spPr>
            <a:xfrm>
              <a:off x="-630925" y="6060280"/>
              <a:ext cx="3991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17.00cm</a:t>
              </a:r>
            </a:p>
          </p:txBody>
        </p:sp>
        <p:sp>
          <p:nvSpPr>
            <p:cNvPr id="47" name="TextBox 59"/>
            <p:cNvSpPr txBox="1"/>
            <p:nvPr userDrawn="1"/>
          </p:nvSpPr>
          <p:spPr>
            <a:xfrm>
              <a:off x="298272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0.75cm</a:t>
              </a:r>
            </a:p>
          </p:txBody>
        </p:sp>
        <p:sp>
          <p:nvSpPr>
            <p:cNvPr id="48" name="TextBox 60"/>
            <p:cNvSpPr txBox="1"/>
            <p:nvPr userDrawn="1"/>
          </p:nvSpPr>
          <p:spPr>
            <a:xfrm>
              <a:off x="1027301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2.77cm</a:t>
              </a:r>
            </a:p>
          </p:txBody>
        </p:sp>
        <p:sp>
          <p:nvSpPr>
            <p:cNvPr id="49" name="TextBox 61"/>
            <p:cNvSpPr txBox="1"/>
            <p:nvPr userDrawn="1"/>
          </p:nvSpPr>
          <p:spPr>
            <a:xfrm>
              <a:off x="1756329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4.80cm</a:t>
              </a:r>
            </a:p>
          </p:txBody>
        </p:sp>
        <p:sp>
          <p:nvSpPr>
            <p:cNvPr id="50" name="TextBox 62"/>
            <p:cNvSpPr txBox="1"/>
            <p:nvPr userDrawn="1"/>
          </p:nvSpPr>
          <p:spPr>
            <a:xfrm>
              <a:off x="2485358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6.82cm</a:t>
              </a:r>
            </a:p>
          </p:txBody>
        </p:sp>
        <p:sp>
          <p:nvSpPr>
            <p:cNvPr id="51" name="TextBox 63"/>
            <p:cNvSpPr txBox="1"/>
            <p:nvPr userDrawn="1"/>
          </p:nvSpPr>
          <p:spPr>
            <a:xfrm>
              <a:off x="3214386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8.85cm</a:t>
              </a:r>
            </a:p>
          </p:txBody>
        </p:sp>
        <p:sp>
          <p:nvSpPr>
            <p:cNvPr id="52" name="TextBox 64"/>
            <p:cNvSpPr txBox="1"/>
            <p:nvPr userDrawn="1"/>
          </p:nvSpPr>
          <p:spPr>
            <a:xfrm>
              <a:off x="3943415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10.87cm</a:t>
              </a:r>
            </a:p>
          </p:txBody>
        </p:sp>
        <p:sp>
          <p:nvSpPr>
            <p:cNvPr id="53" name="TextBox 65"/>
            <p:cNvSpPr txBox="1"/>
            <p:nvPr userDrawn="1"/>
          </p:nvSpPr>
          <p:spPr>
            <a:xfrm>
              <a:off x="467244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12.90cm</a:t>
              </a:r>
            </a:p>
          </p:txBody>
        </p:sp>
        <p:sp>
          <p:nvSpPr>
            <p:cNvPr id="54" name="TextBox 66"/>
            <p:cNvSpPr txBox="1"/>
            <p:nvPr userDrawn="1"/>
          </p:nvSpPr>
          <p:spPr>
            <a:xfrm>
              <a:off x="5401473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14.92cm</a:t>
              </a:r>
            </a:p>
          </p:txBody>
        </p:sp>
        <p:sp>
          <p:nvSpPr>
            <p:cNvPr id="55" name="TextBox 67"/>
            <p:cNvSpPr txBox="1"/>
            <p:nvPr userDrawn="1"/>
          </p:nvSpPr>
          <p:spPr>
            <a:xfrm>
              <a:off x="613050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16.95cm</a:t>
              </a:r>
            </a:p>
          </p:txBody>
        </p:sp>
        <p:sp>
          <p:nvSpPr>
            <p:cNvPr id="56" name="TextBox 68"/>
            <p:cNvSpPr txBox="1"/>
            <p:nvPr userDrawn="1"/>
          </p:nvSpPr>
          <p:spPr>
            <a:xfrm>
              <a:off x="6859530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18.97cm</a:t>
              </a:r>
            </a:p>
          </p:txBody>
        </p:sp>
        <p:sp>
          <p:nvSpPr>
            <p:cNvPr id="57" name="TextBox 69"/>
            <p:cNvSpPr txBox="1"/>
            <p:nvPr userDrawn="1"/>
          </p:nvSpPr>
          <p:spPr>
            <a:xfrm>
              <a:off x="7588557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20.99cm</a:t>
              </a:r>
            </a:p>
          </p:txBody>
        </p:sp>
        <p:sp>
          <p:nvSpPr>
            <p:cNvPr id="58" name="TextBox 70"/>
            <p:cNvSpPr txBox="1"/>
            <p:nvPr userDrawn="1"/>
          </p:nvSpPr>
          <p:spPr>
            <a:xfrm>
              <a:off x="8317584" y="-435531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23.02cm</a:t>
              </a:r>
            </a:p>
          </p:txBody>
        </p:sp>
        <p:sp>
          <p:nvSpPr>
            <p:cNvPr id="59" name="TextBox 71"/>
            <p:cNvSpPr txBox="1"/>
            <p:nvPr userDrawn="1"/>
          </p:nvSpPr>
          <p:spPr>
            <a:xfrm>
              <a:off x="8444866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24.64cm</a:t>
              </a:r>
            </a:p>
          </p:txBody>
        </p:sp>
        <p:sp>
          <p:nvSpPr>
            <p:cNvPr id="60" name="TextBox 73"/>
            <p:cNvSpPr txBox="1"/>
            <p:nvPr userDrawn="1"/>
          </p:nvSpPr>
          <p:spPr>
            <a:xfrm>
              <a:off x="7716637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22.62cm</a:t>
              </a:r>
            </a:p>
          </p:txBody>
        </p:sp>
        <p:sp>
          <p:nvSpPr>
            <p:cNvPr id="61" name="TextBox 74"/>
            <p:cNvSpPr txBox="1"/>
            <p:nvPr userDrawn="1"/>
          </p:nvSpPr>
          <p:spPr>
            <a:xfrm>
              <a:off x="698840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20.60cm</a:t>
              </a:r>
            </a:p>
          </p:txBody>
        </p:sp>
        <p:sp>
          <p:nvSpPr>
            <p:cNvPr id="62" name="TextBox 75"/>
            <p:cNvSpPr txBox="1"/>
            <p:nvPr userDrawn="1"/>
          </p:nvSpPr>
          <p:spPr>
            <a:xfrm>
              <a:off x="626017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18.57cm</a:t>
              </a:r>
            </a:p>
          </p:txBody>
        </p:sp>
        <p:sp>
          <p:nvSpPr>
            <p:cNvPr id="63" name="TextBox 76"/>
            <p:cNvSpPr txBox="1"/>
            <p:nvPr userDrawn="1"/>
          </p:nvSpPr>
          <p:spPr>
            <a:xfrm>
              <a:off x="553194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16.55cm</a:t>
              </a:r>
            </a:p>
          </p:txBody>
        </p:sp>
        <p:sp>
          <p:nvSpPr>
            <p:cNvPr id="64" name="TextBox 77"/>
            <p:cNvSpPr txBox="1"/>
            <p:nvPr userDrawn="1"/>
          </p:nvSpPr>
          <p:spPr>
            <a:xfrm>
              <a:off x="480371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14.53cm</a:t>
              </a:r>
            </a:p>
          </p:txBody>
        </p:sp>
        <p:sp>
          <p:nvSpPr>
            <p:cNvPr id="65" name="TextBox 78"/>
            <p:cNvSpPr txBox="1"/>
            <p:nvPr userDrawn="1"/>
          </p:nvSpPr>
          <p:spPr>
            <a:xfrm>
              <a:off x="4075488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12.51cm</a:t>
              </a:r>
            </a:p>
          </p:txBody>
        </p:sp>
        <p:sp>
          <p:nvSpPr>
            <p:cNvPr id="66" name="TextBox 79"/>
            <p:cNvSpPr txBox="1"/>
            <p:nvPr userDrawn="1"/>
          </p:nvSpPr>
          <p:spPr>
            <a:xfrm>
              <a:off x="334725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10.48cm</a:t>
              </a:r>
            </a:p>
          </p:txBody>
        </p:sp>
        <p:sp>
          <p:nvSpPr>
            <p:cNvPr id="67" name="TextBox 80"/>
            <p:cNvSpPr txBox="1"/>
            <p:nvPr userDrawn="1"/>
          </p:nvSpPr>
          <p:spPr>
            <a:xfrm>
              <a:off x="261902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8.46cm</a:t>
              </a:r>
            </a:p>
          </p:txBody>
        </p:sp>
        <p:sp>
          <p:nvSpPr>
            <p:cNvPr id="68" name="TextBox 81"/>
            <p:cNvSpPr txBox="1"/>
            <p:nvPr userDrawn="1"/>
          </p:nvSpPr>
          <p:spPr>
            <a:xfrm>
              <a:off x="189079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6.44cm</a:t>
              </a:r>
            </a:p>
          </p:txBody>
        </p:sp>
        <p:sp>
          <p:nvSpPr>
            <p:cNvPr id="69" name="TextBox 82"/>
            <p:cNvSpPr txBox="1"/>
            <p:nvPr userDrawn="1"/>
          </p:nvSpPr>
          <p:spPr>
            <a:xfrm>
              <a:off x="1162569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4.42cm</a:t>
              </a:r>
            </a:p>
          </p:txBody>
        </p:sp>
        <p:sp>
          <p:nvSpPr>
            <p:cNvPr id="70" name="TextBox 83"/>
            <p:cNvSpPr txBox="1"/>
            <p:nvPr userDrawn="1"/>
          </p:nvSpPr>
          <p:spPr>
            <a:xfrm>
              <a:off x="434340" y="-292104"/>
              <a:ext cx="40781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2.39cm</a:t>
              </a:r>
            </a:p>
          </p:txBody>
        </p:sp>
        <p:cxnSp>
          <p:nvCxnSpPr>
            <p:cNvPr id="71" name="Straight Connector 4"/>
            <p:cNvCxnSpPr/>
            <p:nvPr userDrawn="1"/>
          </p:nvCxnSpPr>
          <p:spPr>
            <a:xfrm>
              <a:off x="270000" y="-445725"/>
              <a:ext cx="0" cy="360000"/>
            </a:xfrm>
            <a:prstGeom prst="line">
              <a:avLst/>
            </a:prstGeom>
            <a:noFill/>
            <a:ln w="6350" cap="flat" cmpd="sng" algn="ctr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  <a:prstDash val="solid"/>
              <a:miter lim="800000"/>
            </a:ln>
            <a:effectLst/>
          </p:spPr>
        </p:cxnSp>
        <p:sp>
          <p:nvSpPr>
            <p:cNvPr id="72" name="TextBox 84"/>
            <p:cNvSpPr txBox="1"/>
            <p:nvPr userDrawn="1"/>
          </p:nvSpPr>
          <p:spPr>
            <a:xfrm>
              <a:off x="-990600" y="61833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Bottom</a:t>
              </a:r>
            </a:p>
          </p:txBody>
        </p:sp>
        <p:sp>
          <p:nvSpPr>
            <p:cNvPr id="73" name="TextBox 85"/>
            <p:cNvSpPr txBox="1"/>
            <p:nvPr userDrawn="1"/>
          </p:nvSpPr>
          <p:spPr>
            <a:xfrm>
              <a:off x="-990600" y="1769267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Content Top</a:t>
              </a:r>
            </a:p>
          </p:txBody>
        </p:sp>
        <p:sp>
          <p:nvSpPr>
            <p:cNvPr id="74" name="TextBox 86"/>
            <p:cNvSpPr txBox="1"/>
            <p:nvPr userDrawn="1"/>
          </p:nvSpPr>
          <p:spPr>
            <a:xfrm>
              <a:off x="-990600" y="1198691"/>
              <a:ext cx="758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Heading Baseline</a:t>
              </a:r>
            </a:p>
          </p:txBody>
        </p:sp>
        <p:sp>
          <p:nvSpPr>
            <p:cNvPr id="75" name="TextBox 87"/>
            <p:cNvSpPr txBox="1"/>
            <p:nvPr userDrawn="1"/>
          </p:nvSpPr>
          <p:spPr>
            <a:xfrm>
              <a:off x="-632460" y="-297180"/>
              <a:ext cx="775293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Left Margin</a:t>
              </a:r>
            </a:p>
          </p:txBody>
        </p:sp>
        <p:sp>
          <p:nvSpPr>
            <p:cNvPr id="76" name="TextBox 88"/>
            <p:cNvSpPr txBox="1"/>
            <p:nvPr userDrawn="1"/>
          </p:nvSpPr>
          <p:spPr>
            <a:xfrm>
              <a:off x="8907866" y="-297180"/>
              <a:ext cx="594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717171"/>
                  </a:solidFill>
                  <a:effectLst/>
                  <a:uLnTx/>
                  <a:uFillTx/>
                </a:rPr>
                <a:t>Right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28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01D-D0A2-2A4A-A186-E9C42AEC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FBB0-2988-8D45-8F98-9609F4A8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6CB-FFF8-174A-B0C1-9411F259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336-3050-F545-952C-DC46CDC3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AD44-0063-3746-A230-A6FE1D1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30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A671-479D-904E-8ECF-4972702C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DFEA-33F9-084A-8C55-682CF7FD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BCF-068F-8F4F-AB8F-DB541E2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9213-2748-0F4F-A93B-C6CD5DBA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1CF3-BCA8-5148-8683-5E9136C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09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C60E-B8B2-43B2-9EA3-093D2E8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87D5-5C51-483D-9C5B-04279954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627A-F987-4DF0-806E-EDC5C00A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D55C-C584-4834-9DA5-B556F197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F437-2595-4174-A93F-E5178218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32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5038-3D86-CF4C-B881-BB1E44E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E946-156A-E944-AB40-C89B671E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BFB-74AB-AD4D-B950-1CFF0595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279-88FE-2248-89FB-5CB7B547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285A-8592-E649-B3F1-474CF65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31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26AB-E2CF-034A-A54A-F35A9725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8D53-A0F4-2647-A384-1032DCD5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9C185-90AF-F041-8834-1EAF764B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BA6C-4995-1149-98C9-D542521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1038E-A492-8540-9F9F-EA33DC52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2F8B-0436-E843-8AE8-6CC742F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09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60E-A175-1A4A-BD60-9A0DE90C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515F-D8B1-9A47-84C3-DC24CEB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06BF-F902-3942-A884-811F34CF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F759-B192-7249-926A-C72894B8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41C-2A2A-E742-A72E-840F3DEAC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EBED-E9BB-2643-B74B-3DA7689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DB014-6888-054F-9D20-EF19FB3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B37B-877D-6345-8C66-570C3E38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33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2DF-F5D5-D94E-9A98-08F10FF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A60-FF72-784C-813E-3844F14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5952E-C04B-3C4B-8790-3F32096F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FA29-E0B4-664A-8D6B-985221E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84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1D35C-3E8E-0949-A12A-1590F81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D6ED7-3B2F-994F-B51D-88DCF9EC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1936-18B4-0F44-BBBF-C9E802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1937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285-C143-9F4A-961B-0082A043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1DAC-C8E9-E045-AEC6-17D095D4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D3DA-200B-BE4E-9DB7-945BD4A14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0EB4-B9F8-4A4A-8712-95B5237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3882-8B0E-A84B-8DBC-0840903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5E319-177D-0447-9904-89A26E19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FB95-CD96-8040-91E3-87EAAD5C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74710-F72E-1042-A1C2-62635F8AA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069A6-A512-6740-8691-10BC203C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EC43-1BE8-AB4A-95DD-A4E0EE40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B32C-FEA6-7C4D-BE6B-7D06E064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86-0CC8-8248-BEAD-EFD0CB5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27CD-3AC8-B541-9011-6F31E55E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CDCE-92C5-1347-B5FE-8A4C5E0C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CFE-C56E-0749-90BF-43E91C2B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20E-8E61-8248-8891-229814F3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3F5D-4E65-F349-A40A-96F1A328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83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CF190-EEE8-E748-8EEC-84297A3FB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D186-EE97-034D-BA96-C76ABFC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B2C32-C097-8142-A829-E14F424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CD64-E936-BF43-ACA1-B5043146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ECB1-D2E3-6B4E-A124-1091FC2A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0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9CB5-C359-4CBF-9948-8D08BDAC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EE83-8059-4245-BA1B-24AC8A09A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37B50-1B7F-4AF4-9C8D-230159BC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21C0-795E-42FF-960E-AA80810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81BC7-5B37-4BAB-A28F-6109054F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F0CE-20A8-4DB9-8D14-D5A93D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87FC-3E76-4895-9CEF-F3F14882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85B5-4455-4478-96D0-3B2E79623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26A1-86EC-44FB-B57B-666E3D66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DFED9-63D1-4ADF-9DE9-CA5B5344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E1669-7E1B-47B1-83D9-B15574E8F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14467-624D-4DC8-B529-0BF348A3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A22CF-7D98-4C99-B8C9-EE17CF2F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180F2-2226-4A33-AE84-C6345958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959A-0C0B-4600-A73D-772EF226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51903-A3E8-48F6-8FB5-BAAD9B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38AA-F84C-4F07-BA46-9C305554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EF16-32AA-45CF-83D6-868042F7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B70DD-6806-4A62-8685-B963410D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D9E6C-9ABD-40FD-AC88-B45649F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A977-16C4-4C08-B5C1-86E7878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B3E-61DC-4181-A112-56D117B8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17F7-26C1-4A58-9C5C-9D4D1F3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85981-4D9B-449C-B9EB-CC6E6E41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2D3E-BBA4-46E2-80EA-0B0D520A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D1-CEAB-4815-A8CD-979988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034F-BE51-4EE0-AA10-77681562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011-4B9A-4FBC-AD71-7B755A33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55487-C359-44CD-AE4F-A027BE7B4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DF96-BBBB-4729-9B5A-F8617FCF6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52E7-7E29-4CC0-AE1A-99D59BDC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F09-662C-455D-8C0C-5A84773E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B7B-0EED-4E5F-AD6C-16176697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24829-5A17-43D8-B473-6E01A1F1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9E0F-B635-4B3E-A974-43114C8B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E19B-8E1A-487E-BED7-82B9221B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A65E1-0B5E-40C6-B8C7-3A260322B58E}" type="datetimeFigureOut">
              <a:rPr lang="en-US" smtClean="0"/>
              <a:t>18-12-2019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1A44-5DFA-4965-92A8-E87025BC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B249-8225-4AB2-A1A2-16C208B8A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42BA-2065-4AD4-9BAE-0D60C112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Straight Connector 92"/>
          <p:cNvCxnSpPr/>
          <p:nvPr/>
        </p:nvCxnSpPr>
        <p:spPr>
          <a:xfrm>
            <a:off x="0" y="6121816"/>
            <a:ext cx="12192000" cy="0"/>
          </a:xfrm>
          <a:prstGeom prst="line">
            <a:avLst/>
          </a:prstGeom>
          <a:noFill/>
          <a:ln w="19050" cap="flat" cmpd="sng" algn="ctr">
            <a:gradFill>
              <a:gsLst>
                <a:gs pos="0">
                  <a:srgbClr val="F2DA64"/>
                </a:gs>
                <a:gs pos="18000">
                  <a:srgbClr val="A27700"/>
                </a:gs>
                <a:gs pos="71000">
                  <a:srgbClr val="D7B446"/>
                </a:gs>
                <a:gs pos="51000">
                  <a:srgbClr val="F2DA64"/>
                </a:gs>
                <a:gs pos="100000">
                  <a:srgbClr val="987000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9213"/>
            <a:ext cx="969963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marR="0" indent="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7A17F-9E23-184A-95BB-38D9E4C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2A17-656F-2242-9A38-8CA0B323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C80-F5D1-0D4B-9B2D-B035C26AB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6FD2-60FE-344E-91AF-0698351BC236}" type="datetimeFigureOut">
              <a:rPr lang="en-CA" smtClean="0"/>
              <a:t>2019-12-18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F8C7-2F8D-3746-97BB-A410A21E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8EA-ED91-4147-A7FC-9D86489F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0ABB-9049-7C45-B665-823037FC0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7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tif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monkey08091992/tidyverse001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ptlxuan89/tidyverse_201912" TargetMode="External"/><Relationship Id="rId4" Type="http://schemas.openxmlformats.org/officeDocument/2006/relationships/hyperlink" Target="http://rpubs.com/monkey08091992/tidyverse00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E62E-7D9B-453E-80B5-210F9D3D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0" y="4067906"/>
            <a:ext cx="11751834" cy="123644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3000" b="1" dirty="0" err="1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tidyverse</a:t>
            </a:r>
            <a:r>
              <a:rPr lang="en-US" sz="3000" b="1" dirty="0">
                <a:solidFill>
                  <a:srgbClr val="131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tell us about the data without prior industry knowledge?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893DBF-BE34-48DA-AC2E-DA0A424AAA0B}"/>
              </a:ext>
            </a:extLst>
          </p:cNvPr>
          <p:cNvCxnSpPr>
            <a:cxnSpLocks/>
          </p:cNvCxnSpPr>
          <p:nvPr/>
        </p:nvCxnSpPr>
        <p:spPr>
          <a:xfrm>
            <a:off x="439838" y="5304346"/>
            <a:ext cx="11394916" cy="0"/>
          </a:xfrm>
          <a:prstGeom prst="line">
            <a:avLst/>
          </a:prstGeom>
          <a:ln>
            <a:solidFill>
              <a:srgbClr val="362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6A1716C-F284-4ABB-AD52-132D06571099}"/>
              </a:ext>
            </a:extLst>
          </p:cNvPr>
          <p:cNvSpPr/>
          <p:nvPr/>
        </p:nvSpPr>
        <p:spPr>
          <a:xfrm>
            <a:off x="0" y="5965066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Xuan Pham – Quan Tran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2EE95-CAFC-4E19-B263-8408F8F8EE5A}"/>
              </a:ext>
            </a:extLst>
          </p:cNvPr>
          <p:cNvSpPr/>
          <p:nvPr/>
        </p:nvSpPr>
        <p:spPr>
          <a:xfrm>
            <a:off x="439838" y="5304346"/>
            <a:ext cx="11394916" cy="641648"/>
          </a:xfrm>
          <a:prstGeom prst="rect">
            <a:avLst/>
          </a:prstGeom>
          <a:solidFill>
            <a:srgbClr val="131126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B647D-3FC4-4909-B03E-E158D4977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61" y="5419918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bg1"/>
                </a:solidFill>
                <a:latin typeface="+mj-lt"/>
              </a:rPr>
              <a:t>Case study: Consumer attitude towards fish sauce products</a:t>
            </a:r>
            <a:endParaRPr lang="en-US" b="1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3157BC6A-F2B4-4DF1-8013-16428C120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65" y="377894"/>
            <a:ext cx="3503270" cy="4044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5" y="428625"/>
            <a:ext cx="11430000" cy="60007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D315FE-7A8F-4533-8EB2-E621F8EB4E83}"/>
              </a:ext>
            </a:extLst>
          </p:cNvPr>
          <p:cNvSpPr/>
          <p:nvPr/>
        </p:nvSpPr>
        <p:spPr>
          <a:xfrm>
            <a:off x="-274320" y="6518681"/>
            <a:ext cx="12191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600"/>
              </a:spcBef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Dataset is provided by Mr. </a:t>
            </a:r>
            <a:r>
              <a:rPr lang="en-US" sz="1400" i="1" dirty="0">
                <a:solidFill>
                  <a:prstClr val="white">
                    <a:lumMod val="50000"/>
                  </a:prstClr>
                </a:solidFill>
                <a:latin typeface="Calibri Light" panose="020F0302020204030204"/>
              </a:rPr>
              <a:t>Le Minh Tam, HUFI, Vietnam.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FE06A-2A26-4055-A2E2-3086306A288D}"/>
              </a:ext>
            </a:extLst>
          </p:cNvPr>
          <p:cNvSpPr/>
          <p:nvPr/>
        </p:nvSpPr>
        <p:spPr>
          <a:xfrm>
            <a:off x="7847635" y="6518681"/>
            <a:ext cx="3987119" cy="339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p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110836"/>
            <a:ext cx="1290128" cy="149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96" y="130200"/>
            <a:ext cx="1260948" cy="146059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94059"/>
              </p:ext>
            </p:extLst>
          </p:nvPr>
        </p:nvGraphicFramePr>
        <p:xfrm>
          <a:off x="388423" y="2947159"/>
          <a:ext cx="11484922" cy="182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29">
                <a:tc>
                  <a:txBody>
                    <a:bodyPr/>
                    <a:lstStyle/>
                    <a:p>
                      <a:pPr algn="ctr"/>
                      <a:endParaRPr lang="en-CA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readr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dirty="0" err="1"/>
                        <a:t>readxl</a:t>
                      </a:r>
                      <a:endParaRPr lang="en-CA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863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Generic</a:t>
                      </a:r>
                      <a:r>
                        <a:rPr lang="en-CA" b="1" baseline="0" dirty="0"/>
                        <a:t> Function</a:t>
                      </a:r>
                    </a:p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(filename)</a:t>
                      </a:r>
                    </a:p>
                    <a:p>
                      <a:pPr algn="l"/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read_excel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(filename, </a:t>
                      </a:r>
                      <a:r>
                        <a:rPr lang="en-US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sheetname</a:t>
                      </a:r>
                      <a:r>
                        <a:rPr lang="en-US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  <a:endParaRPr lang="en-CA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0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99781"/>
              </p:ext>
            </p:extLst>
          </p:nvPr>
        </p:nvGraphicFramePr>
        <p:xfrm>
          <a:off x="433250" y="1958437"/>
          <a:ext cx="11185074" cy="4267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92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54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+mn-lt"/>
                        </a:rPr>
                        <a:t>READ_CSV()</a:t>
                      </a:r>
                      <a:r>
                        <a:rPr lang="en-CA" b="1" baseline="0" dirty="0">
                          <a:latin typeface="+mn-lt"/>
                        </a:rPr>
                        <a:t> NO ADDITIONAL ARGUMENTS</a:t>
                      </a:r>
                      <a:endParaRPr lang="en-CA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latin typeface="+mn-lt"/>
                          <a:ea typeface="Courier" charset="0"/>
                          <a:cs typeface="Courier" charset="0"/>
                        </a:rPr>
                        <a:t>TAMING DATA WITH SPECIFIC COL_TYPE AND NA ARGUMENTS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desserts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 &lt;- </a:t>
                      </a: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read_csv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("</a:t>
                      </a:r>
                      <a:r>
                        <a:rPr kumimoji="0" lang="mr-IN" sz="14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desserts.csv</a:t>
                      </a:r>
                      <a:r>
                        <a:rPr kumimoji="0" lang="mr-I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”</a:t>
                      </a:r>
                      <a:r>
                        <a:rPr kumimoji="0" lang="en-CA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desserts &lt;- read_csv("desserts.csv",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col_types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= cols(uk_airdate = col_date(format = "%d %B %Y")</a:t>
                      </a:r>
                      <a:r>
                        <a:rPr lang="en-CA" sz="1400">
                          <a:latin typeface="Courier" charset="0"/>
                          <a:ea typeface="Courier" charset="0"/>
                          <a:cs typeface="Courier" charset="0"/>
                        </a:rPr>
                        <a:t>,</a:t>
                      </a:r>
                      <a:r>
                        <a:rPr lang="en-CA" sz="1400" baseline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mr-IN" sz="1400">
                          <a:latin typeface="Courier" charset="0"/>
                          <a:ea typeface="Courier" charset="0"/>
                          <a:cs typeface="Courier" charset="0"/>
                        </a:rPr>
                        <a:t>technical = col_number())</a:t>
                      </a:r>
                      <a:r>
                        <a:rPr lang="en-CA" sz="1400">
                          <a:latin typeface="Courier" charset="0"/>
                          <a:ea typeface="Courier" charset="0"/>
                          <a:cs typeface="Courier" charset="0"/>
                        </a:rPr>
                        <a:t>, na = “N/A”)</a:t>
                      </a:r>
                      <a:endParaRPr lang="en-CA" sz="1400" b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7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2" y="4275809"/>
            <a:ext cx="5392801" cy="1421076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06" y="4274424"/>
            <a:ext cx="5392800" cy="14184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955964" y="411736"/>
            <a:ext cx="8832669" cy="918302"/>
          </a:xfrm>
        </p:spPr>
        <p:txBody>
          <a:bodyPr/>
          <a:lstStyle/>
          <a:p>
            <a:r>
              <a:rPr lang="en-CA" dirty="0"/>
              <a:t>IMPORT DATA 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37" y="110836"/>
            <a:ext cx="1290128" cy="14943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09" y="130200"/>
            <a:ext cx="1260948" cy="14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gather()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42" y="2379336"/>
            <a:ext cx="8170398" cy="4161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8399" y="1947844"/>
            <a:ext cx="102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gather(key = “spice”, value = “correct”, cinnamon_1:nutmeg_3)</a:t>
            </a:r>
          </a:p>
        </p:txBody>
      </p:sp>
    </p:spTree>
    <p:extLst>
      <p:ext uri="{BB962C8B-B14F-4D97-AF65-F5344CB8AC3E}">
        <p14:creationId xmlns:p14="http://schemas.microsoft.com/office/powerpoint/2010/main" val="12830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" y="226250"/>
            <a:ext cx="1428481" cy="165556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0460" y="59488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TIDY DATA </a:t>
            </a:r>
            <a:r>
              <a:rPr lang="mr-IN" dirty="0"/>
              <a:t>–</a:t>
            </a:r>
            <a:r>
              <a:rPr lang="en-CA" dirty="0"/>
              <a:t> 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8402" y="188181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" charset="0"/>
                <a:ea typeface="Courier" charset="0"/>
                <a:cs typeface="Courier" charset="0"/>
              </a:rPr>
              <a:t>dataset %&gt;% spread(key = key, value </a:t>
            </a:r>
            <a:r>
              <a:rPr lang="en-CA">
                <a:latin typeface="Courier" charset="0"/>
                <a:ea typeface="Courier" charset="0"/>
                <a:cs typeface="Courier" charset="0"/>
              </a:rPr>
              <a:t>= value)</a:t>
            </a:r>
            <a:endParaRPr lang="en-CA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60" y="2408646"/>
            <a:ext cx="8066314" cy="38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27415"/>
              </p:ext>
            </p:extLst>
          </p:nvPr>
        </p:nvGraphicFramePr>
        <p:xfrm>
          <a:off x="229050" y="3620589"/>
          <a:ext cx="11765280" cy="313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995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61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75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 arrange(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desc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264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Petal.Length:Petal.Width</a:t>
                      </a:r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4087586"/>
            <a:ext cx="4523014" cy="652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002504"/>
            <a:ext cx="4523014" cy="6694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5" y="5963504"/>
            <a:ext cx="2037805" cy="6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97537"/>
              </p:ext>
            </p:extLst>
          </p:nvPr>
        </p:nvGraphicFramePr>
        <p:xfrm>
          <a:off x="232952" y="3593443"/>
          <a:ext cx="11765280" cy="30932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5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980">
                <a:tc>
                  <a:txBody>
                    <a:bodyPr/>
                    <a:lstStyle/>
                    <a:p>
                      <a:r>
                        <a:rPr lang="en-CA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IRIS</a:t>
                      </a:r>
                      <a:r>
                        <a:rPr lang="en-CA" baseline="0" dirty="0"/>
                        <a:t> EXAMPLE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323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filter(Species %in% ”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setosa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”)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select(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 %&gt;%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mutate(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Petal.Length.millimeter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</a:t>
                      </a:r>
                      <a:r>
                        <a:rPr lang="en-CA" sz="1600" baseline="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Petal.Length</a:t>
                      </a:r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* 10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659">
                <a:tc>
                  <a:txBody>
                    <a:bodyPr/>
                    <a:lstStyle/>
                    <a:p>
                      <a:r>
                        <a:rPr lang="en-CA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s_iris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%&gt;%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group_by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(Species) %&gt;%</a:t>
                      </a:r>
                    </a:p>
                    <a:p>
                      <a:r>
                        <a:rPr lang="en-CA" sz="160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 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summarise(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Sepal.Length.Mean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= </a:t>
                      </a:r>
                    </a:p>
                    <a:p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           mean(</a:t>
                      </a:r>
                      <a:r>
                        <a:rPr lang="en-CA" sz="1600" dirty="0" err="1">
                          <a:latin typeface="Courier" charset="0"/>
                          <a:ea typeface="Courier" charset="0"/>
                          <a:cs typeface="Courier" charset="0"/>
                        </a:rPr>
                        <a:t>Sepal.Length</a:t>
                      </a:r>
                      <a:r>
                        <a:rPr lang="en-CA" sz="1600" dirty="0">
                          <a:latin typeface="Courier" charset="0"/>
                          <a:ea typeface="Courier" charset="0"/>
                          <a:cs typeface="Courier" charset="0"/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4348313"/>
            <a:ext cx="2961738" cy="66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59" y="5503288"/>
            <a:ext cx="2595798" cy="1105142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TRANSFORMATION </a:t>
            </a:r>
            <a:r>
              <a:rPr lang="mr-IN" dirty="0"/>
              <a:t>–</a:t>
            </a:r>
            <a:r>
              <a:rPr lang="en-CA" dirty="0"/>
              <a:t> 5 KEY FUNCTIONS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08" y="181800"/>
            <a:ext cx="1382732" cy="160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84" y="1330303"/>
            <a:ext cx="5663171" cy="20020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00274" y="1892216"/>
            <a:ext cx="4450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rows of Iris to create small subset to illustrate the usage of 5 key functions: </a:t>
            </a:r>
          </a:p>
          <a:p>
            <a:r>
              <a:rPr lang="en-CA" sz="1400" dirty="0" err="1">
                <a:latin typeface="Courier" charset="0"/>
                <a:ea typeface="Courier" charset="0"/>
                <a:cs typeface="Courier" charset="0"/>
              </a:rPr>
              <a:t>s_iris</a:t>
            </a:r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 &lt;- iris %&gt;% </a:t>
            </a:r>
          </a:p>
          <a:p>
            <a:r>
              <a:rPr lang="en-CA" sz="1400" dirty="0">
                <a:latin typeface="Courier" charset="0"/>
                <a:ea typeface="Courier" charset="0"/>
                <a:cs typeface="Courier" charset="0"/>
              </a:rPr>
              <a:t>	    slice(1:3, 51:53, 101:103)</a:t>
            </a:r>
            <a:r>
              <a:rPr lang="en-CA" sz="1400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12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 </a:t>
            </a:r>
            <a:r>
              <a:rPr lang="mr-IN" dirty="0"/>
              <a:t>–</a:t>
            </a:r>
            <a:r>
              <a:rPr lang="en-CA" dirty="0"/>
              <a:t> WHY?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2340" y="1308037"/>
            <a:ext cx="9816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Layered Grammar of Graphics</a:t>
            </a:r>
          </a:p>
          <a:p>
            <a:r>
              <a:rPr lang="en-CA" dirty="0"/>
              <a:t>A tool that enables us to concisely describe the components of a graphic through layers </a:t>
            </a:r>
          </a:p>
          <a:p>
            <a:r>
              <a:rPr lang="en-CA" dirty="0"/>
              <a:t>(Hadley Wickham)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4402"/>
            <a:ext cx="5261758" cy="3774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2486" y="5697813"/>
            <a:ext cx="67236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Data: </a:t>
            </a:r>
            <a:r>
              <a:rPr lang="en-CA" dirty="0"/>
              <a:t>the dataset used in plotting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2486" y="5250401"/>
            <a:ext cx="6723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Aesthetics: “</a:t>
            </a:r>
            <a:r>
              <a:rPr lang="en-CA" dirty="0"/>
              <a:t>which” variable to be mapped into the plot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2486" y="4802989"/>
            <a:ext cx="67236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Geometries: </a:t>
            </a:r>
            <a:r>
              <a:rPr lang="en-CA" dirty="0"/>
              <a:t>actual marks we put on the plot (point, lines, boxplot, </a:t>
            </a:r>
            <a:r>
              <a:rPr lang="mr-IN" dirty="0"/>
              <a:t>…</a:t>
            </a:r>
            <a:r>
              <a:rPr lang="en-CA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2485" y="4355577"/>
            <a:ext cx="6723617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Facets: </a:t>
            </a:r>
            <a:r>
              <a:rPr lang="en-CA" dirty="0"/>
              <a:t>small multiples, create separate graphs for subsets of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2485" y="3908165"/>
            <a:ext cx="6711555" cy="369332"/>
          </a:xfrm>
          <a:prstGeom prst="rect">
            <a:avLst/>
          </a:prstGeom>
          <a:ln>
            <a:solidFill>
              <a:srgbClr val="F80000">
                <a:alpha val="82353"/>
              </a:srgb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Statistics: </a:t>
            </a:r>
            <a:r>
              <a:rPr lang="en-CA" dirty="0"/>
              <a:t>to provide statistical representation of our plot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92485" y="3460753"/>
            <a:ext cx="6711555" cy="369332"/>
          </a:xfrm>
          <a:prstGeom prst="rect">
            <a:avLst/>
          </a:prstGeom>
          <a:ln>
            <a:solidFill>
              <a:schemeClr val="accent4">
                <a:lumMod val="50000"/>
                <a:alpha val="82353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Coordinates: </a:t>
            </a:r>
            <a:r>
              <a:rPr lang="en-CA" dirty="0"/>
              <a:t>the coordinate system of the graph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92484" y="3044302"/>
            <a:ext cx="6711555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Theme</a:t>
            </a:r>
            <a:r>
              <a:rPr lang="en-CA" dirty="0"/>
              <a:t>: theme of the graph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272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VISUALIZATION WITH GGPLOT2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19" y="3351857"/>
            <a:ext cx="4724343" cy="18774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GENERIC FUNCTION: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ggplot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F8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aes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(x, y, fill, col)) +</a:t>
            </a:r>
          </a:p>
          <a:p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geom</a:t>
            </a:r>
            <a:r>
              <a:rPr lang="en-US" sz="16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facet_*() </a:t>
            </a:r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stat_*()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coord</a:t>
            </a:r>
            <a:r>
              <a:rPr lang="en-US" sz="16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_*()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theme_*()</a:t>
            </a:r>
            <a:endParaRPr lang="en-CA" sz="1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88" y="2563091"/>
            <a:ext cx="7010457" cy="3329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72340" y="1308037"/>
            <a:ext cx="98167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To Put on Each of the Layers?</a:t>
            </a:r>
          </a:p>
          <a:p>
            <a:r>
              <a:rPr lang="en-CA" dirty="0"/>
              <a:t>Each layer takes different input of data variables </a:t>
            </a:r>
          </a:p>
        </p:txBody>
      </p:sp>
    </p:spTree>
    <p:extLst>
      <p:ext uri="{BB962C8B-B14F-4D97-AF65-F5344CB8AC3E}">
        <p14:creationId xmlns:p14="http://schemas.microsoft.com/office/powerpoint/2010/main" val="56229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872340" y="457721"/>
            <a:ext cx="8832669" cy="91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GGPLOT2 </a:t>
            </a:r>
            <a:r>
              <a:rPr lang="mr-IN" dirty="0"/>
              <a:t>–</a:t>
            </a:r>
            <a:r>
              <a:rPr lang="en-CA" dirty="0"/>
              <a:t> IRIS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2" y="226865"/>
            <a:ext cx="1381264" cy="16043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56868"/>
              </p:ext>
            </p:extLst>
          </p:nvPr>
        </p:nvGraphicFramePr>
        <p:xfrm>
          <a:off x="202228" y="1898073"/>
          <a:ext cx="11837371" cy="4396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endParaRPr lang="en-CA" sz="1600" b="1" dirty="0">
                        <a:solidFill>
                          <a:schemeClr val="accent4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en-CA" sz="16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baseline="0" dirty="0">
                          <a:solidFill>
                            <a:schemeClr val="accent2"/>
                          </a:solidFill>
                        </a:rPr>
                        <a:t>Aesthetic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chemeClr val="accent4"/>
                          </a:solidFill>
                        </a:rPr>
                        <a:t>Geometrics </a:t>
                      </a:r>
                      <a:r>
                        <a:rPr lang="en-CA" sz="1600" baseline="0" dirty="0"/>
                        <a:t>+ </a:t>
                      </a:r>
                      <a:r>
                        <a:rPr lang="en-CA" sz="1600" dirty="0">
                          <a:solidFill>
                            <a:schemeClr val="accent6"/>
                          </a:solidFill>
                        </a:rPr>
                        <a:t>Facets</a:t>
                      </a:r>
                      <a:r>
                        <a:rPr lang="en-CA" sz="1600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CA" sz="1600" dirty="0"/>
                        <a:t>+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dirty="0">
                          <a:solidFill>
                            <a:schemeClr val="accent1"/>
                          </a:solidFill>
                        </a:rPr>
                        <a:t>Statistic</a:t>
                      </a:r>
                      <a:r>
                        <a:rPr lang="en-CA" sz="1600" baseline="0" dirty="0"/>
                        <a:t> + </a:t>
                      </a:r>
                      <a:r>
                        <a:rPr lang="en-CA" sz="1600" baseline="0" dirty="0">
                          <a:solidFill>
                            <a:srgbClr val="7030A0"/>
                          </a:solidFill>
                        </a:rPr>
                        <a:t>Coordinate</a:t>
                      </a:r>
                      <a:endParaRPr lang="en-CA" sz="16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endParaRPr lang="en-CA" sz="1600" b="0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7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2" y="3875351"/>
            <a:ext cx="2813917" cy="2352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6" y="2793279"/>
            <a:ext cx="2600024" cy="80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46" y="3930617"/>
            <a:ext cx="3561773" cy="2297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3" y="2790336"/>
            <a:ext cx="2094572" cy="1012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01" y="2797403"/>
            <a:ext cx="2830838" cy="1787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08" y="4596818"/>
            <a:ext cx="5199891" cy="16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3DDC-E826-43A9-9121-A9D6FC1C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288925"/>
            <a:ext cx="11469281" cy="857250"/>
          </a:xfrm>
        </p:spPr>
        <p:txBody>
          <a:bodyPr/>
          <a:lstStyle/>
          <a:p>
            <a:r>
              <a:rPr lang="en-US" sz="4400" dirty="0"/>
              <a:t>BẢNG CÂU HỎI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84E59-723C-46B6-8160-55784A655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F8FA49-67D5-414C-9B64-392E9EF9E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A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ảnh hưởng đến quyết định mua nước mắm</a:t>
            </a:r>
            <a:r>
              <a:rPr lang="en-US" sz="2200" dirty="0"/>
              <a:t> (</a:t>
            </a:r>
            <a:r>
              <a:rPr lang="en-US" sz="2200" dirty="0" err="1"/>
              <a:t>sức</a:t>
            </a:r>
            <a:r>
              <a:rPr lang="en-US" sz="2200" dirty="0"/>
              <a:t> </a:t>
            </a:r>
            <a:r>
              <a:rPr lang="en-US" sz="2200" dirty="0" err="1"/>
              <a:t>khỏe</a:t>
            </a:r>
            <a:r>
              <a:rPr lang="en-US" sz="2200" dirty="0"/>
              <a:t>, </a:t>
            </a:r>
            <a:r>
              <a:rPr lang="en-US" sz="2200" dirty="0" err="1"/>
              <a:t>cảm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, </a:t>
            </a:r>
            <a:r>
              <a:rPr lang="en-US" sz="2200" dirty="0" err="1"/>
              <a:t>truyền</a:t>
            </a:r>
            <a:r>
              <a:rPr lang="en-US" sz="2200" dirty="0"/>
              <a:t> </a:t>
            </a:r>
            <a:r>
              <a:rPr lang="en-US" sz="2200" dirty="0" err="1"/>
              <a:t>thống</a:t>
            </a:r>
            <a:r>
              <a:rPr lang="en-US" sz="2200" dirty="0"/>
              <a:t>, </a:t>
            </a:r>
            <a:r>
              <a:rPr lang="en-US" sz="2200" dirty="0" err="1"/>
              <a:t>chất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ợng</a:t>
            </a:r>
            <a:r>
              <a:rPr lang="en-US" sz="2200" dirty="0"/>
              <a:t>, </a:t>
            </a:r>
            <a:r>
              <a:rPr lang="en-US" sz="2200" dirty="0" err="1"/>
              <a:t>gia</a:t>
            </a:r>
            <a:r>
              <a:rPr lang="en-US" sz="2200" dirty="0"/>
              <a:t>́, </a:t>
            </a:r>
            <a:r>
              <a:rPr lang="en-US" sz="2200" dirty="0" err="1"/>
              <a:t>sư</a:t>
            </a:r>
            <a:r>
              <a:rPr lang="en-US" sz="2200" dirty="0"/>
              <a:t>̣ </a:t>
            </a:r>
            <a:r>
              <a:rPr lang="en-US" sz="2200" dirty="0" err="1"/>
              <a:t>tiện</a:t>
            </a:r>
            <a:r>
              <a:rPr lang="en-US" sz="2200" dirty="0"/>
              <a:t> l</a:t>
            </a:r>
            <a:r>
              <a:rPr lang="vi-VN" sz="2200" dirty="0"/>
              <a:t>ơ</a:t>
            </a:r>
            <a:r>
              <a:rPr lang="en-US" sz="2200" dirty="0"/>
              <a:t>̣</a:t>
            </a:r>
            <a:r>
              <a:rPr lang="en-US" sz="2200" dirty="0" err="1"/>
              <a:t>i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B</a:t>
            </a:r>
            <a:r>
              <a:rPr lang="vi-VN" sz="2200" dirty="0"/>
              <a:t>: </a:t>
            </a:r>
            <a:r>
              <a:rPr lang="en-US" sz="2200" dirty="0"/>
              <a:t>C</a:t>
            </a:r>
            <a:r>
              <a:rPr lang="vi-VN" sz="2200" dirty="0"/>
              <a:t>ác yếu tố quan trọng khi chọn mua nước mắm</a:t>
            </a:r>
            <a:endParaRPr lang="en-US" sz="2200" dirty="0"/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b="1" dirty="0"/>
              <a:t>Phần C</a:t>
            </a:r>
            <a:r>
              <a:rPr lang="vi-VN" sz="2200" dirty="0"/>
              <a:t>: </a:t>
            </a:r>
            <a:r>
              <a:rPr lang="en-US" sz="2200" dirty="0"/>
              <a:t>H</a:t>
            </a:r>
            <a:r>
              <a:rPr lang="vi-VN" sz="2200" dirty="0"/>
              <a:t>ành vi và thói quen tiêu dùng nước mắm</a:t>
            </a:r>
            <a:r>
              <a:rPr lang="en-US" sz="2200" dirty="0"/>
              <a:t> (</a:t>
            </a:r>
            <a:r>
              <a:rPr lang="en-US" sz="2200" dirty="0" err="1"/>
              <a:t>Nhãn</a:t>
            </a:r>
            <a:r>
              <a:rPr lang="en-US" sz="2200" dirty="0"/>
              <a:t> </a:t>
            </a:r>
            <a:r>
              <a:rPr lang="en-US" sz="2200" dirty="0" err="1"/>
              <a:t>hiệu</a:t>
            </a:r>
            <a:r>
              <a:rPr lang="en-US" sz="2200" dirty="0"/>
              <a:t>, bao bì, </a:t>
            </a:r>
            <a:r>
              <a:rPr lang="en-US" sz="2200" dirty="0" err="1"/>
              <a:t>tần</a:t>
            </a:r>
            <a:r>
              <a:rPr lang="en-US" sz="2200" dirty="0"/>
              <a:t> </a:t>
            </a:r>
            <a:r>
              <a:rPr lang="en-US" sz="2200" dirty="0" err="1"/>
              <a:t>xuất</a:t>
            </a:r>
            <a:r>
              <a:rPr lang="en-US" sz="2200" dirty="0"/>
              <a:t>)</a:t>
            </a: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: </a:t>
            </a:r>
            <a:r>
              <a:rPr lang="en-US" sz="2200" dirty="0" err="1"/>
              <a:t>Tuổi</a:t>
            </a:r>
            <a:r>
              <a:rPr lang="en-US" sz="2200" dirty="0"/>
              <a:t>, </a:t>
            </a:r>
            <a:r>
              <a:rPr lang="en-US" sz="2200" dirty="0" err="1"/>
              <a:t>giới</a:t>
            </a:r>
            <a:r>
              <a:rPr lang="en-US" sz="2200" dirty="0"/>
              <a:t> </a:t>
            </a:r>
            <a:r>
              <a:rPr lang="en-US" sz="2200" dirty="0" err="1"/>
              <a:t>tính</a:t>
            </a:r>
            <a:r>
              <a:rPr lang="en-US" sz="2200" dirty="0"/>
              <a:t>, </a:t>
            </a:r>
            <a:r>
              <a:rPr lang="en-US" sz="2200" dirty="0" err="1"/>
              <a:t>quê</a:t>
            </a:r>
            <a:r>
              <a:rPr lang="en-US" sz="2200" dirty="0"/>
              <a:t> </a:t>
            </a:r>
            <a:r>
              <a:rPr lang="en-US" sz="2200" dirty="0" err="1"/>
              <a:t>quán</a:t>
            </a:r>
            <a:r>
              <a:rPr lang="en-US" sz="2200" dirty="0"/>
              <a:t>, </a:t>
            </a:r>
            <a:r>
              <a:rPr lang="en-US" sz="2200" dirty="0" err="1"/>
              <a:t>trình</a:t>
            </a:r>
            <a:r>
              <a:rPr lang="en-US" sz="2200" dirty="0"/>
              <a:t> </a:t>
            </a:r>
            <a:r>
              <a:rPr lang="en-US" sz="2200" dirty="0" err="1"/>
              <a:t>đô</a:t>
            </a:r>
            <a:r>
              <a:rPr lang="en-US" sz="2200" dirty="0"/>
              <a:t>̣ </a:t>
            </a:r>
            <a:r>
              <a:rPr lang="en-US" sz="2200" dirty="0" err="1"/>
              <a:t>học</a:t>
            </a:r>
            <a:r>
              <a:rPr lang="en-US" sz="2200" dirty="0"/>
              <a:t> </a:t>
            </a:r>
            <a:r>
              <a:rPr lang="en-US" sz="2200" dirty="0" err="1"/>
              <a:t>vấn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̀ </a:t>
            </a:r>
            <a:r>
              <a:rPr lang="en-US" sz="2200" dirty="0" err="1"/>
              <a:t>tình</a:t>
            </a:r>
            <a:r>
              <a:rPr lang="en-US" sz="2200" dirty="0"/>
              <a:t> 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nghê</a:t>
            </a:r>
            <a:r>
              <a:rPr lang="en-US" sz="2200" dirty="0"/>
              <a:t>̀ </a:t>
            </a:r>
            <a:r>
              <a:rPr lang="en-US" sz="2200" dirty="0" err="1"/>
              <a:t>nghiệp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0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458960" y="968092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5221882" y="3632574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8984804" y="3632574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1458960" y="3632574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8984804" y="968092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5221882" y="968092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05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3A7EB-FF5A-490E-AD3B-06C11647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6" y="0"/>
            <a:ext cx="11030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3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E875-97A1-456E-BB00-A366E28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3" y="339968"/>
            <a:ext cx="11487554" cy="61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98BED-CE7E-428D-B5D5-0165002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4" y="-1"/>
            <a:ext cx="10318692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B4131-3045-4B27-B166-78DF89DC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23850"/>
            <a:ext cx="82962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1420B1-5315-44DE-B50A-A113A1B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6" y="1615440"/>
            <a:ext cx="11620528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71F86-D3D9-45D1-A944-539E17A5D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785BB-DA4C-4845-B655-42153F3C911E}"/>
              </a:ext>
            </a:extLst>
          </p:cNvPr>
          <p:cNvSpPr txBox="1"/>
          <p:nvPr/>
        </p:nvSpPr>
        <p:spPr>
          <a:xfrm>
            <a:off x="2987040" y="4587240"/>
            <a:ext cx="580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 Script" panose="030B05040200000000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4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5741FF-14CB-4DEA-95C3-0B1B87C98523}"/>
              </a:ext>
            </a:extLst>
          </p:cNvPr>
          <p:cNvSpPr/>
          <p:nvPr/>
        </p:nvSpPr>
        <p:spPr>
          <a:xfrm>
            <a:off x="4918084" y="1384968"/>
            <a:ext cx="4541564" cy="44228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28C58EF-F1F9-4B81-B840-7FE0FA2E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8" y="4194885"/>
            <a:ext cx="1659784" cy="1922584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24D372-4C64-457B-BA92-89BA8F7C2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8" y="4196596"/>
            <a:ext cx="1658876" cy="19225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B58EE01-EFC6-4375-B755-7FA9D484F0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4" y="386162"/>
            <a:ext cx="1658876" cy="192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DE7D7-AF49-484A-A736-44935BCED5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03" y="414489"/>
            <a:ext cx="1658876" cy="192258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ABCFD7-581E-4CB9-A1FC-04A63D84EF68}"/>
              </a:ext>
            </a:extLst>
          </p:cNvPr>
          <p:cNvGrpSpPr/>
          <p:nvPr/>
        </p:nvGrpSpPr>
        <p:grpSpPr>
          <a:xfrm>
            <a:off x="162428" y="2560055"/>
            <a:ext cx="1786758" cy="2072640"/>
            <a:chOff x="991184" y="2306760"/>
            <a:chExt cx="1934896" cy="22444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D0DEBF1-B922-46D5-B654-8BFD0E7E57A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282FE4F-EE37-42EF-B443-4E21267D4ACD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Import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684211-FDCE-47B3-A879-A4012B794084}"/>
              </a:ext>
            </a:extLst>
          </p:cNvPr>
          <p:cNvGrpSpPr/>
          <p:nvPr/>
        </p:nvGrpSpPr>
        <p:grpSpPr>
          <a:xfrm>
            <a:off x="2494650" y="2560055"/>
            <a:ext cx="1786758" cy="2072640"/>
            <a:chOff x="991184" y="2306760"/>
            <a:chExt cx="1934896" cy="2244480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683F0EB-AA73-4FC1-801C-E7E848CD501D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A0318AC8-9C22-40FF-B57F-5D3D7C70BB17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Tidy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3114B3-D389-4DBD-8EA9-94F622B6F19E}"/>
              </a:ext>
            </a:extLst>
          </p:cNvPr>
          <p:cNvGrpSpPr/>
          <p:nvPr/>
        </p:nvGrpSpPr>
        <p:grpSpPr>
          <a:xfrm>
            <a:off x="5327617" y="1868151"/>
            <a:ext cx="1786758" cy="2072640"/>
            <a:chOff x="991184" y="2306760"/>
            <a:chExt cx="1934896" cy="22444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12ED345B-6F19-464D-AF85-A6C934E80232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A6E9EA65-8451-4490-B8E8-A348362652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Transform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86EA15-2149-4529-909F-039C8506DE34}"/>
              </a:ext>
            </a:extLst>
          </p:cNvPr>
          <p:cNvGrpSpPr/>
          <p:nvPr/>
        </p:nvGrpSpPr>
        <p:grpSpPr>
          <a:xfrm>
            <a:off x="7270998" y="1868150"/>
            <a:ext cx="1786758" cy="2072640"/>
            <a:chOff x="991184" y="2306760"/>
            <a:chExt cx="1934896" cy="2244480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45C56B-D912-40EC-B01B-CA76BB980564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B37F4FDC-8690-4E38-905D-6B5ACA310C89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800" dirty="0" err="1">
                  <a:solidFill>
                    <a:schemeClr val="tx1"/>
                  </a:solidFill>
                  <a:latin typeface="+mj-lt"/>
                </a:rPr>
                <a:t>Visualise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756F1B-8A8A-4376-9319-04871589F9E0}"/>
              </a:ext>
            </a:extLst>
          </p:cNvPr>
          <p:cNvGrpSpPr/>
          <p:nvPr/>
        </p:nvGrpSpPr>
        <p:grpSpPr>
          <a:xfrm>
            <a:off x="6316458" y="3551819"/>
            <a:ext cx="1786758" cy="2072640"/>
            <a:chOff x="991184" y="2306760"/>
            <a:chExt cx="1934896" cy="2244480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B2ADC90A-2500-4F79-825D-8F89679A118B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320F2D3-E748-4785-B6B2-26958837F17B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3F434B-AE40-41BB-ABA6-2F5901945C65}"/>
              </a:ext>
            </a:extLst>
          </p:cNvPr>
          <p:cNvGrpSpPr/>
          <p:nvPr/>
        </p:nvGrpSpPr>
        <p:grpSpPr>
          <a:xfrm>
            <a:off x="10185352" y="2560055"/>
            <a:ext cx="1786758" cy="2072640"/>
            <a:chOff x="991184" y="2306760"/>
            <a:chExt cx="1934896" cy="22444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0E367821-2B4C-433A-ACDC-55938844AFF6}"/>
                </a:ext>
              </a:extLst>
            </p:cNvPr>
            <p:cNvSpPr/>
            <p:nvPr/>
          </p:nvSpPr>
          <p:spPr>
            <a:xfrm rot="5400000">
              <a:off x="956309" y="2564929"/>
              <a:ext cx="2004646" cy="1728142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6D5870F5-2C5E-44FD-BF78-F09BC0B184F1}"/>
                </a:ext>
              </a:extLst>
            </p:cNvPr>
            <p:cNvSpPr/>
            <p:nvPr/>
          </p:nvSpPr>
          <p:spPr>
            <a:xfrm rot="5400000">
              <a:off x="836392" y="2461552"/>
              <a:ext cx="2244480" cy="1934896"/>
            </a:xfrm>
            <a:prstGeom prst="hexagon">
              <a:avLst>
                <a:gd name="adj" fmla="val 29854"/>
                <a:gd name="vf" fmla="val 115470"/>
              </a:avLst>
            </a:prstGeom>
            <a:solidFill>
              <a:schemeClr val="bg1">
                <a:alpha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+mj-lt"/>
                </a:rPr>
                <a:t>Communicate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60AC23-2AA1-4ED2-8E20-DC06B49453F0}"/>
              </a:ext>
            </a:extLst>
          </p:cNvPr>
          <p:cNvCxnSpPr/>
          <p:nvPr/>
        </p:nvCxnSpPr>
        <p:spPr>
          <a:xfrm>
            <a:off x="1949186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C9E043-436D-41AA-98FD-A825A9CA9834}"/>
              </a:ext>
            </a:extLst>
          </p:cNvPr>
          <p:cNvCxnSpPr>
            <a:cxnSpLocks/>
          </p:cNvCxnSpPr>
          <p:nvPr/>
        </p:nvCxnSpPr>
        <p:spPr>
          <a:xfrm flipV="1">
            <a:off x="6434356" y="1868150"/>
            <a:ext cx="146304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80DEF2-45DC-4DEB-BB8C-F287DE7FF428}"/>
              </a:ext>
            </a:extLst>
          </p:cNvPr>
          <p:cNvCxnSpPr>
            <a:cxnSpLocks/>
          </p:cNvCxnSpPr>
          <p:nvPr/>
        </p:nvCxnSpPr>
        <p:spPr>
          <a:xfrm flipH="1">
            <a:off x="8296202" y="3748728"/>
            <a:ext cx="643442" cy="1045593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4998C-1FFF-4804-861A-125CF74F00CC}"/>
              </a:ext>
            </a:extLst>
          </p:cNvPr>
          <p:cNvCxnSpPr>
            <a:cxnSpLocks/>
          </p:cNvCxnSpPr>
          <p:nvPr/>
        </p:nvCxnSpPr>
        <p:spPr>
          <a:xfrm flipH="1" flipV="1">
            <a:off x="5434197" y="3723515"/>
            <a:ext cx="684432" cy="10930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302378-D928-40A1-BA32-F97D2DAE632F}"/>
              </a:ext>
            </a:extLst>
          </p:cNvPr>
          <p:cNvCxnSpPr/>
          <p:nvPr/>
        </p:nvCxnSpPr>
        <p:spPr>
          <a:xfrm>
            <a:off x="428140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6E7E09-3D22-48D3-BB22-33FF7B789E9F}"/>
              </a:ext>
            </a:extLst>
          </p:cNvPr>
          <p:cNvCxnSpPr/>
          <p:nvPr/>
        </p:nvCxnSpPr>
        <p:spPr>
          <a:xfrm>
            <a:off x="9459648" y="3596374"/>
            <a:ext cx="545464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A4305B-20AD-4420-BC1F-85F9F42368A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305" y="5160177"/>
            <a:ext cx="827464" cy="959003"/>
          </a:xfrm>
          <a:prstGeom prst="rect">
            <a:avLst/>
          </a:prstGeom>
        </p:spPr>
      </p:pic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6B98D450-1BA8-4D66-8972-1C14EA7905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31" y="5897880"/>
            <a:ext cx="828427" cy="960120"/>
          </a:xfrm>
          <a:prstGeom prst="rect">
            <a:avLst/>
          </a:prstGeom>
        </p:spPr>
      </p:pic>
      <p:pic>
        <p:nvPicPr>
          <p:cNvPr id="77" name="Picture 76" descr="A close up of a device&#10;&#10;Description automatically generated">
            <a:extLst>
              <a:ext uri="{FF2B5EF4-FFF2-40B4-BE49-F238E27FC236}">
                <a16:creationId xmlns:a16="http://schemas.microsoft.com/office/drawing/2014/main" id="{0E0D1DF0-12DA-46EB-B652-1DB39D10A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69" y="5144898"/>
            <a:ext cx="828881" cy="960120"/>
          </a:xfrm>
          <a:prstGeom prst="rect">
            <a:avLst/>
          </a:prstGeom>
        </p:spPr>
      </p:pic>
      <p:pic>
        <p:nvPicPr>
          <p:cNvPr id="78" name="Picture 77" descr="A close up of a sign&#10;&#10;Description automatically generated">
            <a:extLst>
              <a:ext uri="{FF2B5EF4-FFF2-40B4-BE49-F238E27FC236}">
                <a16:creationId xmlns:a16="http://schemas.microsoft.com/office/drawing/2014/main" id="{4B5704BA-FB4E-4058-A7E5-EB725E11C6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74" y="5909455"/>
            <a:ext cx="828880" cy="96012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E2C8F90-9224-4F7A-A596-E4CB8C747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368" y="4171410"/>
            <a:ext cx="165685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310AB-E876-43ED-8872-122D1CC6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8"/>
            <a:ext cx="10905066" cy="5561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D6CB2A-B5A0-420C-A8B7-93F2801F3A46}"/>
              </a:ext>
            </a:extLst>
          </p:cNvPr>
          <p:cNvSpPr/>
          <p:nvPr/>
        </p:nvSpPr>
        <p:spPr>
          <a:xfrm>
            <a:off x="972273" y="925975"/>
            <a:ext cx="10104699" cy="4977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>
                <a:solidFill>
                  <a:schemeClr val="tx1"/>
                </a:solidFill>
              </a:rPr>
              <a:t>Case study: Consumer attitude towards fish sauce products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3200" dirty="0">
                <a:hlinkClick r:id="rId3"/>
              </a:rPr>
              <a:t>http://rpubs.com/monkey08091992/tidyverse001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http://rpubs.com/monkey08091992/tidyverse002</a:t>
            </a:r>
            <a:endParaRPr lang="en-US" sz="3200" dirty="0"/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Source code: </a:t>
            </a:r>
          </a:p>
          <a:p>
            <a:r>
              <a:rPr lang="en-US" sz="3200" dirty="0">
                <a:hlinkClick r:id="rId5"/>
              </a:rPr>
              <a:t>https://github.com/ptlxuan89/tidyverse_201912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2F7E2-B5EC-4F64-8FB8-4C3818CA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4" y="883920"/>
            <a:ext cx="11117052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BE000-BE0E-4E9A-9538-FA8D84E42A5B}"/>
              </a:ext>
            </a:extLst>
          </p:cNvPr>
          <p:cNvGrpSpPr/>
          <p:nvPr/>
        </p:nvGrpSpPr>
        <p:grpSpPr>
          <a:xfrm>
            <a:off x="343074" y="121920"/>
            <a:ext cx="1425466" cy="6614160"/>
            <a:chOff x="162428" y="0"/>
            <a:chExt cx="1786758" cy="82905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0BF28B-AFF1-401C-A2C9-5045B27774AB}"/>
                </a:ext>
              </a:extLst>
            </p:cNvPr>
            <p:cNvGrpSpPr/>
            <p:nvPr/>
          </p:nvGrpSpPr>
          <p:grpSpPr>
            <a:xfrm>
              <a:off x="162428" y="0"/>
              <a:ext cx="1786758" cy="2072640"/>
              <a:chOff x="991184" y="2306760"/>
              <a:chExt cx="1934896" cy="224448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7B602B70-8987-4886-BFB0-3A8179A98F88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CE6470D6-1F2F-4B5C-9875-D66EBA0B603E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Import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9CA1B9-CD92-41B6-8C52-65AFD57E4D66}"/>
                </a:ext>
              </a:extLst>
            </p:cNvPr>
            <p:cNvGrpSpPr/>
            <p:nvPr/>
          </p:nvGrpSpPr>
          <p:grpSpPr>
            <a:xfrm>
              <a:off x="162428" y="2072639"/>
              <a:ext cx="1786758" cy="2072640"/>
              <a:chOff x="991184" y="2306760"/>
              <a:chExt cx="1934896" cy="2244480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1A237CFE-DE37-4D9F-B019-C911F3303782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19FE8BC2-08AB-47D2-9129-A31FF71B00A8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Tidy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500B5F-D02A-441F-BB3E-E924E7478C71}"/>
                </a:ext>
              </a:extLst>
            </p:cNvPr>
            <p:cNvGrpSpPr/>
            <p:nvPr/>
          </p:nvGrpSpPr>
          <p:grpSpPr>
            <a:xfrm>
              <a:off x="162428" y="4145278"/>
              <a:ext cx="1786758" cy="2072640"/>
              <a:chOff x="991184" y="2306760"/>
              <a:chExt cx="1934896" cy="2244480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9D08B10C-D256-424E-B874-26F7993DA431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9EC8445B-6DB3-41EA-ABB8-5298634558C6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Transform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3D209D-DFC4-43DF-A576-DA2943805E15}"/>
                </a:ext>
              </a:extLst>
            </p:cNvPr>
            <p:cNvGrpSpPr/>
            <p:nvPr/>
          </p:nvGrpSpPr>
          <p:grpSpPr>
            <a:xfrm>
              <a:off x="162428" y="6217916"/>
              <a:ext cx="1786758" cy="2072640"/>
              <a:chOff x="991184" y="2306760"/>
              <a:chExt cx="1934896" cy="224448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A2111D6-FFC9-4A95-9583-37A8CA80D886}"/>
                  </a:ext>
                </a:extLst>
              </p:cNvPr>
              <p:cNvSpPr/>
              <p:nvPr/>
            </p:nvSpPr>
            <p:spPr>
              <a:xfrm rot="5400000">
                <a:off x="956309" y="2564929"/>
                <a:ext cx="2004646" cy="1728142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F647E33-0996-4AC8-88E7-EBC64C6B41C9}"/>
                  </a:ext>
                </a:extLst>
              </p:cNvPr>
              <p:cNvSpPr/>
              <p:nvPr/>
            </p:nvSpPr>
            <p:spPr>
              <a:xfrm rot="5400000">
                <a:off x="836392" y="2461552"/>
                <a:ext cx="2244480" cy="1934896"/>
              </a:xfrm>
              <a:prstGeom prst="hexagon">
                <a:avLst>
                  <a:gd name="adj" fmla="val 29854"/>
                  <a:gd name="vf" fmla="val 115470"/>
                </a:avLst>
              </a:prstGeom>
              <a:solidFill>
                <a:schemeClr val="bg1">
                  <a:alpha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none" rtlCol="0" anchor="ctr"/>
              <a:lstStyle/>
              <a:p>
                <a:pPr algn="ctr"/>
                <a:r>
                  <a:rPr lang="en-US" sz="2400" dirty="0" err="1">
                    <a:solidFill>
                      <a:schemeClr val="tx1"/>
                    </a:solidFill>
                    <a:latin typeface="+mj-lt"/>
                  </a:rPr>
                  <a:t>Visualise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47B99DF-1D7F-45F8-85DB-7AE3C847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2" y="129540"/>
            <a:ext cx="1420937" cy="164592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BFC42F2-22DC-4F7D-A385-5A41BEB672B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1780540"/>
            <a:ext cx="1420160" cy="164592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78B33FC8-3D95-4477-9FBB-BE7B8D81BB8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3431540"/>
            <a:ext cx="1420160" cy="164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BE86D9-A78D-4B51-B003-B34ED2042E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00" y="5082539"/>
            <a:ext cx="1420160" cy="164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FB38FE-5C86-48FD-992B-084D78B9A29E}"/>
              </a:ext>
            </a:extLst>
          </p:cNvPr>
          <p:cNvSpPr/>
          <p:nvPr/>
        </p:nvSpPr>
        <p:spPr>
          <a:xfrm>
            <a:off x="3264860" y="50292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read_csv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4738C-2EF2-49CF-8D76-45134DEE25F0}"/>
              </a:ext>
            </a:extLst>
          </p:cNvPr>
          <p:cNvSpPr/>
          <p:nvPr/>
        </p:nvSpPr>
        <p:spPr>
          <a:xfrm>
            <a:off x="3264860" y="2169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gather() ; spread()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4FA8B7-FE66-4063-8720-A2D964158F9C}"/>
              </a:ext>
            </a:extLst>
          </p:cNvPr>
          <p:cNvSpPr/>
          <p:nvPr/>
        </p:nvSpPr>
        <p:spPr>
          <a:xfrm>
            <a:off x="3264860" y="3820160"/>
            <a:ext cx="8698540" cy="868680"/>
          </a:xfrm>
          <a:prstGeom prst="rect">
            <a:avLst/>
          </a:prstGeom>
          <a:noFill/>
          <a:ln>
            <a:solidFill>
              <a:srgbClr val="F49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filter(); select(); arrange(); mutate(); </a:t>
            </a:r>
            <a:r>
              <a:rPr lang="en-US" sz="2000" dirty="0" err="1">
                <a:solidFill>
                  <a:schemeClr val="tx1"/>
                </a:solidFill>
              </a:rPr>
              <a:t>summarise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  <a:r>
              <a:rPr lang="en-US" sz="2000" dirty="0" err="1">
                <a:solidFill>
                  <a:schemeClr val="tx1"/>
                </a:solidFill>
              </a:rPr>
              <a:t>group_by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98A0B-3B14-4B74-9CC0-1045B6D85A64}"/>
              </a:ext>
            </a:extLst>
          </p:cNvPr>
          <p:cNvSpPr/>
          <p:nvPr/>
        </p:nvSpPr>
        <p:spPr>
          <a:xfrm>
            <a:off x="3264860" y="5466080"/>
            <a:ext cx="8698540" cy="868680"/>
          </a:xfrm>
          <a:prstGeom prst="rect">
            <a:avLst/>
          </a:prstGeom>
          <a:noFill/>
          <a:ln>
            <a:solidFill>
              <a:srgbClr val="164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(data, 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>
                <a:solidFill>
                  <a:schemeClr val="tx1"/>
                </a:solidFill>
              </a:rPr>
              <a:t>)) + </a:t>
            </a:r>
            <a:r>
              <a:rPr lang="en-US" sz="2000" dirty="0" err="1">
                <a:solidFill>
                  <a:schemeClr val="tx1"/>
                </a:solidFill>
              </a:rPr>
              <a:t>geom</a:t>
            </a:r>
            <a:r>
              <a:rPr lang="en-US" sz="2000" dirty="0">
                <a:solidFill>
                  <a:schemeClr val="tx1"/>
                </a:solidFill>
              </a:rPr>
              <a:t>_*()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EC177-A939-4378-BA6F-6BFAB801D45D}"/>
              </a:ext>
            </a:extLst>
          </p:cNvPr>
          <p:cNvSpPr txBox="1"/>
          <p:nvPr/>
        </p:nvSpPr>
        <p:spPr>
          <a:xfrm>
            <a:off x="3783767" y="148576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C693E-A62A-4D69-A26C-AE752C12627E}"/>
              </a:ext>
            </a:extLst>
          </p:cNvPr>
          <p:cNvSpPr txBox="1"/>
          <p:nvPr/>
        </p:nvSpPr>
        <p:spPr>
          <a:xfrm>
            <a:off x="3783767" y="32104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D5D66-CF0E-46CF-8780-9162A08A933E}"/>
              </a:ext>
            </a:extLst>
          </p:cNvPr>
          <p:cNvSpPr txBox="1"/>
          <p:nvPr/>
        </p:nvSpPr>
        <p:spPr>
          <a:xfrm>
            <a:off x="3783767" y="4823321"/>
            <a:ext cx="1420160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3E3E3E"/>
                </a:solidFill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3E3E3E"/>
              </a:solidFill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1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A35A2-C323-4CFE-887B-4C701F18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6"/>
          <a:stretch/>
        </p:blipFill>
        <p:spPr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37B7A-8D85-4C0B-9E74-37798708CCC2}"/>
              </a:ext>
            </a:extLst>
          </p:cNvPr>
          <p:cNvSpPr txBox="1"/>
          <p:nvPr/>
        </p:nvSpPr>
        <p:spPr>
          <a:xfrm>
            <a:off x="2911566" y="6303992"/>
            <a:ext cx="6734628" cy="55399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b="1" dirty="0">
                <a:latin typeface="Arial"/>
                <a:cs typeface="Arial"/>
              </a:rPr>
              <a:t>%&gt;%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 pitchFamily="-65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30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34CE-0802-424F-AC78-97BE2F419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597614-4A87-4EC5-8C52-B63090D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ar Worldpanel Presentation Template (4_3)">
  <a:themeElements>
    <a:clrScheme name="KW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92D400"/>
      </a:accent1>
      <a:accent2>
        <a:srgbClr val="4C8C2B"/>
      </a:accent2>
      <a:accent3>
        <a:srgbClr val="26D07C"/>
      </a:accent3>
      <a:accent4>
        <a:srgbClr val="00AF66"/>
      </a:accent4>
      <a:accent5>
        <a:srgbClr val="41B6E6"/>
      </a:accent5>
      <a:accent6>
        <a:srgbClr val="006290"/>
      </a:accent6>
      <a:hlink>
        <a:srgbClr val="000000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rgbClr val="60606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Arial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955</Words>
  <Application>Microsoft Office PowerPoint</Application>
  <PresentationFormat>Widescreen</PresentationFormat>
  <Paragraphs>133</Paragraphs>
  <Slides>25</Slides>
  <Notes>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Segoe Script</vt:lpstr>
      <vt:lpstr>Wingdings</vt:lpstr>
      <vt:lpstr>Office Theme</vt:lpstr>
      <vt:lpstr>Kantar Worldpanel Presentation Template (4_3)</vt:lpstr>
      <vt:lpstr>1_Office Theme</vt:lpstr>
      <vt:lpstr>What tidyverse can tell us about the data without prior industry knowledge?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DATA </vt:lpstr>
      <vt:lpstr>IMPORT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BẢNG CÂU HỎI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tidyverse can tell us about the data without prior industry knowledge?</dc:title>
  <dc:creator>Xuan Pham</dc:creator>
  <cp:lastModifiedBy>Xuan Pham</cp:lastModifiedBy>
  <cp:revision>6</cp:revision>
  <dcterms:created xsi:type="dcterms:W3CDTF">2019-12-18T05:32:56Z</dcterms:created>
  <dcterms:modified xsi:type="dcterms:W3CDTF">2019-12-18T05:35:37Z</dcterms:modified>
</cp:coreProperties>
</file>