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Consumer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sauce</a:t>
            </a:r>
            <a:r>
              <a:rPr/>
              <a:t> </a:t>
            </a:r>
            <a:r>
              <a:rPr/>
              <a:t>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Xuan</a:t>
            </a:r>
            <a:r>
              <a:rPr/>
              <a:t> </a:t>
            </a:r>
            <a:r>
              <a:rPr/>
              <a:t>Pham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12/17/2019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sumer-attitude-towards-fish-sauce-product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 are few respondents gave more than required number of responses (maximum is 2).</a:t>
            </a:r>
          </a:p>
          <a:p>
            <a:pPr lvl="0" marL="0" indent="0">
              <a:buNone/>
            </a:pPr>
            <a:r>
              <a:rPr/>
              <a:t>Respondent ID</a:t>
            </a:r>
          </a:p>
          <a:p>
            <a:pPr lvl="0" marL="0" indent="0">
              <a:buNone/>
            </a:pPr>
            <a:r>
              <a:rPr/>
              <a:t>Brand 1</a:t>
            </a:r>
          </a:p>
          <a:p>
            <a:pPr lvl="0" marL="0" indent="0">
              <a:buNone/>
            </a:pPr>
            <a:r>
              <a:rPr/>
              <a:t>Brand 2</a:t>
            </a:r>
          </a:p>
          <a:p>
            <a:pPr lvl="0" marL="0" indent="0">
              <a:buNone/>
            </a:pPr>
            <a:r>
              <a:rPr/>
              <a:t>Brand 3</a:t>
            </a:r>
          </a:p>
          <a:p>
            <a:pPr lvl="0" marL="0" indent="0">
              <a:buNone/>
            </a:pPr>
            <a:r>
              <a:rPr/>
              <a:t>Brand 4</a:t>
            </a:r>
          </a:p>
          <a:p>
            <a:pPr lvl="0" marL="0" indent="0">
              <a:buNone/>
            </a:pPr>
            <a:r>
              <a:rPr/>
              <a:t>Number of brands declared</a:t>
            </a:r>
          </a:p>
          <a:p>
            <a:pPr lvl="0" marL="0" indent="0">
              <a:buNone/>
            </a:pPr>
            <a:r>
              <a:rPr/>
              <a:t>KS2_29</a:t>
            </a:r>
          </a:p>
          <a:p>
            <a:pPr lvl="0" marL="0" indent="0">
              <a:buNone/>
            </a:pPr>
            <a:r>
              <a:rPr/>
              <a:t>phu.quoc</a:t>
            </a:r>
          </a:p>
          <a:p>
            <a:pPr lvl="0" marL="0" indent="0">
              <a:buNone/>
            </a:pPr>
            <a:r>
              <a:rPr/>
              <a:t>phan.thiet</a:t>
            </a:r>
          </a:p>
          <a:p>
            <a:pPr lvl="0" marL="0" indent="0">
              <a:buNone/>
            </a:pPr>
            <a:r>
              <a:rPr/>
              <a:t>nam.ngu</a:t>
            </a:r>
          </a:p>
          <a:p>
            <a:pPr lvl="0" marL="0" indent="0">
              <a:buNone/>
            </a:pPr>
            <a:r>
              <a:rPr/>
              <a:t>hung.thinh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KS2_111</a:t>
            </a:r>
          </a:p>
          <a:p>
            <a:pPr lvl="0" marL="0" indent="0">
              <a:buNone/>
            </a:pPr>
            <a:r>
              <a:rPr/>
              <a:t>phu.quoc</a:t>
            </a:r>
          </a:p>
          <a:p>
            <a:pPr lvl="0" marL="0" indent="0">
              <a:buNone/>
            </a:pPr>
            <a:r>
              <a:rPr/>
              <a:t>nam.ngu</a:t>
            </a:r>
          </a:p>
          <a:p>
            <a:pPr lvl="0" marL="0" indent="0">
              <a:buNone/>
            </a:pPr>
            <a:r>
              <a:rPr/>
              <a:t>nha.trang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KS2_130</a:t>
            </a:r>
          </a:p>
          <a:p>
            <a:pPr lvl="0" marL="0" indent="0">
              <a:buNone/>
            </a:pPr>
            <a:r>
              <a:rPr/>
              <a:t>nam.ngu</a:t>
            </a:r>
          </a:p>
          <a:p>
            <a:pPr lvl="0" marL="0" indent="0">
              <a:buNone/>
            </a:pPr>
            <a:r>
              <a:rPr/>
              <a:t>chinsu</a:t>
            </a:r>
          </a:p>
          <a:p>
            <a:pPr lvl="0" marL="0" indent="0">
              <a:buNone/>
            </a:pPr>
            <a:r>
              <a:rPr/>
              <a:t>cholimex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KS2_181</a:t>
            </a:r>
          </a:p>
          <a:p>
            <a:pPr lvl="0" marL="0" indent="0">
              <a:buNone/>
            </a:pPr>
            <a:r>
              <a:rPr/>
              <a:t>hanh.phuc</a:t>
            </a:r>
          </a:p>
          <a:p>
            <a:pPr lvl="0" marL="0" indent="0">
              <a:buNone/>
            </a:pPr>
            <a:r>
              <a:rPr/>
              <a:t>chinsu</a:t>
            </a:r>
          </a:p>
          <a:p>
            <a:pPr lvl="0" marL="0" indent="0">
              <a:buNone/>
            </a:pPr>
            <a:r>
              <a:rPr/>
              <a:t>hung.thinh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KS2_224</a:t>
            </a:r>
          </a:p>
          <a:p>
            <a:pPr lvl="0" marL="0" indent="0">
              <a:buNone/>
            </a:pPr>
            <a:r>
              <a:rPr/>
              <a:t>phu.quoc</a:t>
            </a:r>
          </a:p>
          <a:p>
            <a:pPr lvl="0" marL="0" indent="0">
              <a:buNone/>
            </a:pPr>
            <a:r>
              <a:rPr/>
              <a:t>nam.ngu</a:t>
            </a:r>
          </a:p>
          <a:p>
            <a:pPr lvl="0" marL="0" indent="0">
              <a:buNone/>
            </a:pPr>
            <a:r>
              <a:rPr/>
              <a:t>lien.thanh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KS2_255</a:t>
            </a:r>
          </a:p>
          <a:p>
            <a:pPr lvl="0" marL="0" indent="0">
              <a:buNone/>
            </a:pPr>
            <a:r>
              <a:rPr/>
              <a:t>hung.thinh</a:t>
            </a:r>
          </a:p>
          <a:p>
            <a:pPr lvl="0" marL="0" indent="0">
              <a:buNone/>
            </a:pPr>
            <a:r>
              <a:rPr/>
              <a:t>tu.tuyet</a:t>
            </a:r>
          </a:p>
          <a:p>
            <a:pPr lvl="0" marL="0" indent="0">
              <a:buNone/>
            </a:pPr>
            <a:r>
              <a:rPr/>
              <a:t>lien.thanh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KS2_109</a:t>
            </a:r>
          </a:p>
          <a:p>
            <a:pPr lvl="0" marL="0" indent="0">
              <a:buNone/>
            </a:pPr>
            <a:r>
              <a:rPr/>
              <a:t>phu.quoc</a:t>
            </a:r>
          </a:p>
          <a:p>
            <a:pPr lvl="0" marL="0" indent="0">
              <a:buNone/>
            </a:pPr>
            <a:r>
              <a:rPr/>
              <a:t>hung.thinh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KS2_110</a:t>
            </a:r>
          </a:p>
          <a:p>
            <a:pPr lvl="0" marL="0" indent="0">
              <a:buNone/>
            </a:pPr>
            <a:r>
              <a:rPr/>
              <a:t>hung.thinh</a:t>
            </a:r>
          </a:p>
          <a:p>
            <a:pPr lvl="0" marL="0" indent="0">
              <a:buNone/>
            </a:pPr>
            <a:r>
              <a:rPr/>
              <a:t>cholimex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KS2_113</a:t>
            </a:r>
          </a:p>
          <a:p>
            <a:pPr lvl="0" marL="0" indent="0">
              <a:buNone/>
            </a:pPr>
            <a:r>
              <a:rPr/>
              <a:t>de.nhi</a:t>
            </a:r>
          </a:p>
          <a:p>
            <a:pPr lvl="0" marL="0" indent="0">
              <a:buNone/>
            </a:pPr>
            <a:r>
              <a:rPr/>
              <a:t>hung.thinh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KS2_115</a:t>
            </a:r>
          </a:p>
          <a:p>
            <a:pPr lvl="0" marL="0" indent="0">
              <a:buNone/>
            </a:pPr>
            <a:r>
              <a:rPr/>
              <a:t>nam.ngu</a:t>
            </a:r>
          </a:p>
          <a:p>
            <a:pPr lvl="0" marL="0" indent="0">
              <a:buNone/>
            </a:pPr>
            <a:r>
              <a:rPr/>
              <a:t>de.nhi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5.1 Key influencing factors</a:t>
            </a:r>
          </a:p>
          <a:p>
            <a:pPr lvl="0" marL="0" indent="0">
              <a:buNone/>
            </a:pPr>
            <a:r>
              <a:rPr/>
              <a:t>Health</a:t>
            </a:r>
          </a:p>
          <a:p>
            <a:pPr lvl="0" marL="0" indent="0">
              <a:buNone/>
            </a:pPr>
            <a:r>
              <a:rPr/>
              <a:t>Sensory</a:t>
            </a:r>
          </a:p>
          <a:p>
            <a:pPr lvl="0" marL="0" indent="0">
              <a:buNone/>
            </a:pPr>
            <a:r>
              <a:rPr/>
              <a:t>Tradition</a:t>
            </a:r>
          </a:p>
          <a:p>
            <a:pPr lvl="0" marL="0" indent="0">
              <a:buNone/>
            </a:pPr>
            <a:r>
              <a:rPr/>
              <a:t>Quality</a:t>
            </a:r>
          </a:p>
          <a:p>
            <a:pPr lvl="0" marL="0" indent="0">
              <a:buNone/>
            </a:pPr>
            <a:r>
              <a:rPr/>
              <a:t>Price</a:t>
            </a:r>
          </a:p>
          <a:p>
            <a:pPr lvl="0" marL="0" indent="0">
              <a:buNone/>
            </a:pPr>
            <a:r>
              <a:rPr/>
              <a:t>Convenience</a:t>
            </a:r>
          </a:p>
          <a:p>
            <a:pPr lvl="0" marL="0" indent="0">
              <a:buNone/>
            </a:pPr>
            <a:r>
              <a:rPr/>
              <a:t>3.95</a:t>
            </a:r>
          </a:p>
          <a:p>
            <a:pPr lvl="0" marL="0" indent="0">
              <a:buNone/>
            </a:pPr>
            <a:r>
              <a:rPr/>
              <a:t>4.09</a:t>
            </a:r>
          </a:p>
          <a:p>
            <a:pPr lvl="0" marL="0" indent="0">
              <a:buNone/>
            </a:pPr>
            <a:r>
              <a:rPr/>
              <a:t>3.98</a:t>
            </a:r>
          </a:p>
          <a:p>
            <a:pPr lvl="0" marL="0" indent="0">
              <a:buNone/>
            </a:pPr>
            <a:r>
              <a:rPr/>
              <a:t>4.16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4.08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sumer-attitude-towards-fish-sauce-product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Health</a:t>
            </a:r>
          </a:p>
          <a:p>
            <a:pPr lvl="0" marL="0" indent="0">
              <a:buNone/>
            </a:pPr>
            <a:r>
              <a:rPr/>
              <a:t>Sensory</a:t>
            </a:r>
          </a:p>
          <a:p>
            <a:pPr lvl="0" marL="0" indent="0">
              <a:buNone/>
            </a:pPr>
            <a:r>
              <a:rPr/>
              <a:t>Tradition</a:t>
            </a:r>
          </a:p>
          <a:p>
            <a:pPr lvl="0" marL="0" indent="0">
              <a:buNone/>
            </a:pPr>
            <a:r>
              <a:rPr/>
              <a:t>Quality</a:t>
            </a:r>
          </a:p>
          <a:p>
            <a:pPr lvl="0" marL="0" indent="0">
              <a:buNone/>
            </a:pPr>
            <a:r>
              <a:rPr/>
              <a:t>Price</a:t>
            </a:r>
          </a:p>
          <a:p>
            <a:pPr lvl="0" marL="0" indent="0">
              <a:buNone/>
            </a:pPr>
            <a:r>
              <a:rPr/>
              <a:t>Convenience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Health</a:t>
            </a:r>
          </a:p>
          <a:p>
            <a:pPr lvl="0" marL="0" indent="0">
              <a:buNone/>
            </a:pPr>
            <a:r>
              <a:rPr/>
              <a:t>Sensory</a:t>
            </a:r>
          </a:p>
          <a:p>
            <a:pPr lvl="0" marL="0" indent="0">
              <a:buNone/>
            </a:pPr>
            <a:r>
              <a:rPr/>
              <a:t>Tradition</a:t>
            </a:r>
          </a:p>
          <a:p>
            <a:pPr lvl="0" marL="0" indent="0">
              <a:buNone/>
            </a:pPr>
            <a:r>
              <a:rPr/>
              <a:t>Quality</a:t>
            </a:r>
          </a:p>
          <a:p>
            <a:pPr lvl="0" marL="0" indent="0">
              <a:buNone/>
            </a:pPr>
            <a:r>
              <a:rPr/>
              <a:t>Price</a:t>
            </a:r>
          </a:p>
          <a:p>
            <a:pPr lvl="0" marL="0" indent="0">
              <a:buNone/>
            </a:pPr>
            <a:r>
              <a:rPr/>
              <a:t>Convenience</a:t>
            </a:r>
          </a:p>
          <a:p>
            <a:pPr lvl="0" marL="0" indent="0">
              <a:buNone/>
            </a:pPr>
            <a:r>
              <a:rPr/>
              <a:t>5</a:t>
            </a:r>
          </a:p>
          <a:p>
            <a:pPr lvl="0" marL="0" indent="0">
              <a:buNone/>
            </a:pPr>
            <a:r>
              <a:rPr/>
              <a:t>5</a:t>
            </a:r>
          </a:p>
          <a:p>
            <a:pPr lvl="0" marL="0" indent="0">
              <a:buNone/>
            </a:pPr>
            <a:r>
              <a:rPr/>
              <a:t>5</a:t>
            </a:r>
          </a:p>
          <a:p>
            <a:pPr lvl="0" marL="0" indent="0">
              <a:buNone/>
            </a:pPr>
            <a:r>
              <a:rPr/>
              <a:t>5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5.2 Important factors</a:t>
            </a:r>
          </a:p>
          <a:p>
            <a:pPr lvl="0" marL="0" indent="0">
              <a:buNone/>
            </a:pPr>
            <a:r>
              <a:rPr/>
              <a:t>Factors</a:t>
            </a:r>
          </a:p>
          <a:p>
            <a:pPr lvl="0" marL="0" indent="0">
              <a:buNone/>
            </a:pPr>
            <a:r>
              <a:rPr/>
              <a:t>Value</a:t>
            </a:r>
          </a:p>
          <a:p>
            <a:pPr lvl="0" marL="0" indent="0">
              <a:buNone/>
            </a:pPr>
            <a:r>
              <a:rPr/>
              <a:t>Convenience</a:t>
            </a:r>
          </a:p>
          <a:p>
            <a:pPr lvl="0" marL="0" indent="0">
              <a:buNone/>
            </a:pPr>
            <a:r>
              <a:rPr/>
              <a:t>Can be bought in shops close to where I live or work</a:t>
            </a:r>
          </a:p>
          <a:p>
            <a:pPr lvl="0" marL="0" indent="0">
              <a:buNone/>
            </a:pPr>
            <a:r>
              <a:rPr/>
              <a:t>3.85</a:t>
            </a:r>
          </a:p>
          <a:p>
            <a:pPr lvl="0" marL="0" indent="0">
              <a:buNone/>
            </a:pPr>
            <a:r>
              <a:rPr/>
              <a:t>Is easily available in shops and supermarkets</a:t>
            </a:r>
          </a:p>
          <a:p>
            <a:pPr lvl="0" marL="0" indent="0">
              <a:buNone/>
            </a:pPr>
            <a:r>
              <a:rPr/>
              <a:t>4.04</a:t>
            </a:r>
          </a:p>
          <a:p>
            <a:pPr lvl="0" marL="0" indent="0">
              <a:buNone/>
            </a:pPr>
            <a:r>
              <a:rPr/>
              <a:t>Is easy to prepare</a:t>
            </a:r>
          </a:p>
          <a:p>
            <a:pPr lvl="0" marL="0" indent="0">
              <a:buNone/>
            </a:pPr>
            <a:r>
              <a:rPr/>
              <a:t>3.83</a:t>
            </a:r>
          </a:p>
          <a:p>
            <a:pPr lvl="0" marL="0" indent="0">
              <a:buNone/>
            </a:pPr>
            <a:r>
              <a:rPr/>
              <a:t>Takes no time to prepare</a:t>
            </a:r>
          </a:p>
          <a:p>
            <a:pPr lvl="0" marL="0" indent="0">
              <a:buNone/>
            </a:pPr>
            <a:r>
              <a:rPr/>
              <a:t>3.91</a:t>
            </a:r>
          </a:p>
          <a:p>
            <a:pPr lvl="0" marL="0" indent="0">
              <a:buNone/>
            </a:pPr>
            <a:r>
              <a:rPr/>
              <a:t>Health</a:t>
            </a:r>
          </a:p>
          <a:p>
            <a:pPr lvl="0" marL="0" indent="0">
              <a:buNone/>
            </a:pPr>
            <a:r>
              <a:rPr/>
              <a:t>Contains lots of protein, vitamins, omega-3, iron and lysine</a:t>
            </a:r>
          </a:p>
          <a:p>
            <a:pPr lvl="0" marL="0" indent="0">
              <a:buNone/>
            </a:pPr>
            <a:r>
              <a:rPr/>
              <a:t>3.9</a:t>
            </a:r>
          </a:p>
          <a:p>
            <a:pPr lvl="0" marL="0" indent="0">
              <a:buNone/>
            </a:pPr>
            <a:r>
              <a:rPr/>
              <a:t>Eating with fish sauce will help us eat more, thus providing more active energy</a:t>
            </a:r>
          </a:p>
          <a:p>
            <a:pPr lvl="0" marL="0" indent="0">
              <a:buNone/>
            </a:pPr>
            <a:r>
              <a:rPr/>
              <a:t>3.68</a:t>
            </a:r>
          </a:p>
          <a:p>
            <a:pPr lvl="0" marL="0" indent="0">
              <a:buNone/>
            </a:pPr>
            <a:r>
              <a:rPr/>
              <a:t>Keeps me healthy</a:t>
            </a:r>
          </a:p>
          <a:p>
            <a:pPr lvl="0" marL="0" indent="0">
              <a:buNone/>
            </a:pPr>
            <a:r>
              <a:rPr/>
              <a:t>3.82</a:t>
            </a:r>
          </a:p>
          <a:p>
            <a:pPr lvl="0" marL="0" indent="0">
              <a:buNone/>
            </a:pPr>
            <a:r>
              <a:rPr/>
              <a:t>Price</a:t>
            </a:r>
          </a:p>
          <a:p>
            <a:pPr lvl="0" marL="0" indent="0">
              <a:buNone/>
            </a:pPr>
            <a:r>
              <a:rPr/>
              <a:t>Is cheap</a:t>
            </a:r>
          </a:p>
          <a:p>
            <a:pPr lvl="0" marL="0" indent="0">
              <a:buNone/>
            </a:pPr>
            <a:r>
              <a:rPr/>
              <a:t>3.25</a:t>
            </a:r>
          </a:p>
          <a:p>
            <a:pPr lvl="0" marL="0" indent="0">
              <a:buNone/>
            </a:pPr>
            <a:r>
              <a:rPr/>
              <a:t>Is good value for money</a:t>
            </a:r>
          </a:p>
          <a:p>
            <a:pPr lvl="0" marL="0" indent="0">
              <a:buNone/>
            </a:pPr>
            <a:r>
              <a:rPr/>
              <a:t>4.02</a:t>
            </a:r>
          </a:p>
          <a:p>
            <a:pPr lvl="0" marL="0" indent="0">
              <a:buNone/>
            </a:pPr>
            <a:r>
              <a:rPr/>
              <a:t>Is not expensive</a:t>
            </a:r>
          </a:p>
          <a:p>
            <a:pPr lvl="0" marL="0" indent="0">
              <a:buNone/>
            </a:pPr>
            <a:r>
              <a:rPr/>
              <a:t>3.65</a:t>
            </a:r>
          </a:p>
          <a:p>
            <a:pPr lvl="0" marL="0" indent="0">
              <a:buNone/>
            </a:pPr>
            <a:r>
              <a:rPr/>
              <a:t>Quality and safety</a:t>
            </a:r>
          </a:p>
          <a:p>
            <a:pPr lvl="0" marL="0" indent="0">
              <a:buNone/>
            </a:pPr>
            <a:r>
              <a:rPr/>
              <a:t>Conform to Vietnam or global quality standard</a:t>
            </a:r>
          </a:p>
          <a:p>
            <a:pPr lvl="0" marL="0" indent="0">
              <a:buNone/>
            </a:pPr>
            <a:r>
              <a:rPr/>
              <a:t>3.8</a:t>
            </a:r>
          </a:p>
          <a:p>
            <a:pPr lvl="0" marL="0" indent="0">
              <a:buNone/>
            </a:pPr>
            <a:r>
              <a:rPr/>
              <a:t>Get certification of Vietnam high quality goods by consumers</a:t>
            </a:r>
          </a:p>
          <a:p>
            <a:pPr lvl="0" marL="0" indent="0">
              <a:buNone/>
            </a:pPr>
            <a:r>
              <a:rPr/>
              <a:t>3.8</a:t>
            </a:r>
          </a:p>
          <a:p>
            <a:pPr lvl="0" marL="0" indent="0">
              <a:buNone/>
            </a:pPr>
            <a:r>
              <a:rPr/>
              <a:t>Has a clear origin of production</a:t>
            </a:r>
          </a:p>
          <a:p>
            <a:pPr lvl="0" marL="0" indent="0">
              <a:buNone/>
            </a:pPr>
            <a:r>
              <a:rPr/>
              <a:t>4.18</a:t>
            </a:r>
          </a:p>
          <a:p>
            <a:pPr lvl="0" marL="0" indent="0">
              <a:buNone/>
            </a:pPr>
            <a:r>
              <a:rPr/>
              <a:t>Has Eco-friendly packaging</a:t>
            </a:r>
          </a:p>
          <a:p>
            <a:pPr lvl="0" marL="0" indent="0">
              <a:buNone/>
            </a:pPr>
            <a:r>
              <a:rPr/>
              <a:t>3.57</a:t>
            </a:r>
          </a:p>
          <a:p>
            <a:pPr lvl="0" marL="0" indent="0">
              <a:buNone/>
            </a:pPr>
            <a:r>
              <a:rPr/>
              <a:t>Sensory appeal</a:t>
            </a:r>
          </a:p>
          <a:p>
            <a:pPr lvl="0" marL="0" indent="0">
              <a:buNone/>
            </a:pPr>
            <a:r>
              <a:rPr/>
              <a:t>Distinctive brownish color</a:t>
            </a:r>
          </a:p>
          <a:p>
            <a:pPr lvl="0" marL="0" indent="0">
              <a:buNone/>
            </a:pPr>
            <a:r>
              <a:rPr/>
              <a:t>3.7</a:t>
            </a:r>
          </a:p>
          <a:p>
            <a:pPr lvl="0" marL="0" indent="0">
              <a:buNone/>
            </a:pPr>
            <a:r>
              <a:rPr/>
              <a:t>Eye-catching packaging</a:t>
            </a:r>
          </a:p>
          <a:p>
            <a:pPr lvl="0" marL="0" indent="0">
              <a:buNone/>
            </a:pPr>
            <a:r>
              <a:rPr/>
              <a:t>3.58</a:t>
            </a:r>
          </a:p>
          <a:p>
            <a:pPr lvl="0" marL="0" indent="0">
              <a:buNone/>
            </a:pPr>
            <a:r>
              <a:rPr/>
              <a:t>Has a pleasant texture</a:t>
            </a:r>
          </a:p>
          <a:p>
            <a:pPr lvl="0" marL="0" indent="0">
              <a:buNone/>
            </a:pPr>
            <a:r>
              <a:rPr/>
              <a:t>3.7</a:t>
            </a:r>
          </a:p>
          <a:p>
            <a:pPr lvl="0" marL="0" indent="0">
              <a:buNone/>
            </a:pPr>
            <a:r>
              <a:rPr/>
              <a:t>Smells nice</a:t>
            </a:r>
          </a:p>
          <a:p>
            <a:pPr lvl="0" marL="0" indent="0">
              <a:buNone/>
            </a:pPr>
            <a:r>
              <a:rPr/>
              <a:t>3.91</a:t>
            </a:r>
          </a:p>
          <a:p>
            <a:pPr lvl="0" marL="0" indent="0">
              <a:buNone/>
            </a:pPr>
            <a:r>
              <a:rPr/>
              <a:t>Tastes good</a:t>
            </a:r>
          </a:p>
          <a:p>
            <a:pPr lvl="0" marL="0" indent="0">
              <a:buNone/>
            </a:pPr>
            <a:r>
              <a:rPr/>
              <a:t>4.03</a:t>
            </a:r>
          </a:p>
          <a:p>
            <a:pPr lvl="0" marL="0" indent="0">
              <a:buNone/>
            </a:pPr>
            <a:r>
              <a:rPr/>
              <a:t>Traditional value</a:t>
            </a:r>
          </a:p>
          <a:p>
            <a:pPr lvl="0" marL="0" indent="0">
              <a:buNone/>
            </a:pPr>
            <a:r>
              <a:rPr/>
              <a:t>Be processed/prepared in a special way</a:t>
            </a:r>
          </a:p>
          <a:p>
            <a:pPr lvl="0" marL="0" indent="0">
              <a:buNone/>
            </a:pPr>
            <a:r>
              <a:rPr/>
              <a:t>3.9</a:t>
            </a:r>
          </a:p>
          <a:p>
            <a:pPr lvl="0" marL="0" indent="0">
              <a:buNone/>
            </a:pPr>
            <a:r>
              <a:rPr/>
              <a:t>Has origin of materials (geographical indications)</a:t>
            </a:r>
          </a:p>
          <a:p>
            <a:pPr lvl="0" marL="0" indent="0">
              <a:buNone/>
            </a:pPr>
            <a:r>
              <a:rPr/>
              <a:t>4.23</a:t>
            </a:r>
          </a:p>
          <a:p>
            <a:pPr lvl="0" marL="0" indent="0">
              <a:buNone/>
            </a:pPr>
            <a:r>
              <a:rPr/>
              <a:t>Is associated to specific celebrations of my country/family</a:t>
            </a:r>
          </a:p>
          <a:p>
            <a:pPr lvl="0" marL="0" indent="0">
              <a:buNone/>
            </a:pPr>
            <a:r>
              <a:rPr/>
              <a:t>3.55</a:t>
            </a:r>
          </a:p>
          <a:p>
            <a:pPr lvl="0" marL="0" indent="0">
              <a:buNone/>
            </a:pPr>
            <a:r>
              <a:rPr/>
              <a:t>Is familiar with me and my family</a:t>
            </a:r>
          </a:p>
          <a:p>
            <a:pPr lvl="0" marL="0" indent="0">
              <a:buNone/>
            </a:pPr>
            <a:r>
              <a:rPr/>
              <a:t>3.74</a:t>
            </a:r>
          </a:p>
          <a:p>
            <a:pPr lvl="0" marL="0" indent="0">
              <a:buNone/>
            </a:pPr>
            <a:r>
              <a:rPr/>
              <a:t>Is special product that reflects the nation or local culture</a:t>
            </a:r>
          </a:p>
          <a:p>
            <a:pPr lvl="0" marL="0" indent="0">
              <a:buNone/>
            </a:pPr>
            <a:r>
              <a:rPr/>
              <a:t>4.06</a:t>
            </a:r>
          </a:p>
          <a:p>
            <a:pPr lvl="0" marL="0" indent="0">
              <a:buNone/>
            </a:pPr>
            <a:r>
              <a:rPr/>
              <a:t>Factors</a:t>
            </a:r>
          </a:p>
          <a:p>
            <a:pPr lvl="0" marL="0" indent="0">
              <a:buNone/>
            </a:pPr>
            <a:r>
              <a:rPr/>
              <a:t>Male</a:t>
            </a:r>
          </a:p>
          <a:p>
            <a:pPr lvl="0" marL="0" indent="0">
              <a:buNone/>
            </a:pPr>
            <a:r>
              <a:rPr/>
              <a:t>Female</a:t>
            </a:r>
          </a:p>
          <a:p>
            <a:pPr lvl="0" marL="0" indent="0">
              <a:buNone/>
            </a:pPr>
            <a:r>
              <a:rPr/>
              <a:t>Convenience</a:t>
            </a:r>
          </a:p>
          <a:p>
            <a:pPr lvl="0" marL="0" indent="0">
              <a:buNone/>
            </a:pPr>
            <a:r>
              <a:rPr/>
              <a:t>Can be bought in shops close to where I live or work</a:t>
            </a:r>
          </a:p>
          <a:p>
            <a:pPr lvl="0" marL="0" indent="0">
              <a:buNone/>
            </a:pPr>
            <a:r>
              <a:rPr/>
              <a:t>3.89</a:t>
            </a:r>
          </a:p>
          <a:p>
            <a:pPr lvl="0" marL="0" indent="0">
              <a:buNone/>
            </a:pPr>
            <a:r>
              <a:rPr/>
              <a:t>3.83</a:t>
            </a:r>
          </a:p>
          <a:p>
            <a:pPr lvl="0" marL="0" indent="0">
              <a:buNone/>
            </a:pPr>
            <a:r>
              <a:rPr/>
              <a:t>Is easily available in shops and supermarkets</a:t>
            </a:r>
          </a:p>
          <a:p>
            <a:pPr lvl="0" marL="0" indent="0">
              <a:buNone/>
            </a:pPr>
            <a:r>
              <a:rPr/>
              <a:t>3.99</a:t>
            </a:r>
          </a:p>
          <a:p>
            <a:pPr lvl="0" marL="0" indent="0">
              <a:buNone/>
            </a:pPr>
            <a:r>
              <a:rPr/>
              <a:t>4.07</a:t>
            </a:r>
          </a:p>
          <a:p>
            <a:pPr lvl="0" marL="0" indent="0">
              <a:buNone/>
            </a:pPr>
            <a:r>
              <a:rPr/>
              <a:t>Is easy to prepare</a:t>
            </a:r>
          </a:p>
          <a:p>
            <a:pPr lvl="0" marL="0" indent="0">
              <a:buNone/>
            </a:pPr>
            <a:r>
              <a:rPr/>
              <a:t>3.84</a:t>
            </a:r>
          </a:p>
          <a:p>
            <a:pPr lvl="0" marL="0" indent="0">
              <a:buNone/>
            </a:pPr>
            <a:r>
              <a:rPr/>
              <a:t>3.82</a:t>
            </a:r>
          </a:p>
          <a:p>
            <a:pPr lvl="0" marL="0" indent="0">
              <a:buNone/>
            </a:pPr>
            <a:r>
              <a:rPr/>
              <a:t>Takes no time to prepare</a:t>
            </a:r>
          </a:p>
          <a:p>
            <a:pPr lvl="0" marL="0" indent="0">
              <a:buNone/>
            </a:pPr>
            <a:r>
              <a:rPr/>
              <a:t>3.94</a:t>
            </a:r>
          </a:p>
          <a:p>
            <a:pPr lvl="0" marL="0" indent="0">
              <a:buNone/>
            </a:pPr>
            <a:r>
              <a:rPr/>
              <a:t>3.9</a:t>
            </a:r>
          </a:p>
          <a:p>
            <a:pPr lvl="0" marL="0" indent="0">
              <a:buNone/>
            </a:pPr>
            <a:r>
              <a:rPr/>
              <a:t>Health</a:t>
            </a:r>
          </a:p>
          <a:p>
            <a:pPr lvl="0" marL="0" indent="0">
              <a:buNone/>
            </a:pPr>
            <a:r>
              <a:rPr/>
              <a:t>Contains lots of protein, vitamins, omega-3, iron and lysine</a:t>
            </a:r>
          </a:p>
          <a:p>
            <a:pPr lvl="0" marL="0" indent="0">
              <a:buNone/>
            </a:pPr>
            <a:r>
              <a:rPr/>
              <a:t>4.06</a:t>
            </a:r>
          </a:p>
          <a:p>
            <a:pPr lvl="0" marL="0" indent="0">
              <a:buNone/>
            </a:pPr>
            <a:r>
              <a:rPr/>
              <a:t>3.82</a:t>
            </a:r>
          </a:p>
          <a:p>
            <a:pPr lvl="0" marL="0" indent="0">
              <a:buNone/>
            </a:pPr>
            <a:r>
              <a:rPr/>
              <a:t>Eating with fish sauce will help us eat more, thus providing more active energy</a:t>
            </a:r>
          </a:p>
          <a:p>
            <a:pPr lvl="0" marL="0" indent="0">
              <a:buNone/>
            </a:pPr>
            <a:r>
              <a:rPr/>
              <a:t>3.74</a:t>
            </a:r>
          </a:p>
          <a:p>
            <a:pPr lvl="0" marL="0" indent="0">
              <a:buNone/>
            </a:pPr>
            <a:r>
              <a:rPr/>
              <a:t>3.65</a:t>
            </a:r>
          </a:p>
          <a:p>
            <a:pPr lvl="0" marL="0" indent="0">
              <a:buNone/>
            </a:pPr>
            <a:r>
              <a:rPr/>
              <a:t>Keeps me healthy</a:t>
            </a:r>
          </a:p>
          <a:p>
            <a:pPr lvl="0" marL="0" indent="0">
              <a:buNone/>
            </a:pPr>
            <a:r>
              <a:rPr/>
              <a:t>3.76</a:t>
            </a:r>
          </a:p>
          <a:p>
            <a:pPr lvl="0" marL="0" indent="0">
              <a:buNone/>
            </a:pPr>
            <a:r>
              <a:rPr/>
              <a:t>3.85</a:t>
            </a:r>
          </a:p>
          <a:p>
            <a:pPr lvl="0" marL="0" indent="0">
              <a:buNone/>
            </a:pPr>
            <a:r>
              <a:rPr/>
              <a:t>Price</a:t>
            </a:r>
          </a:p>
          <a:p>
            <a:pPr lvl="0" marL="0" indent="0">
              <a:buNone/>
            </a:pPr>
            <a:r>
              <a:rPr/>
              <a:t>Is cheap</a:t>
            </a:r>
          </a:p>
          <a:p>
            <a:pPr lvl="0" marL="0" indent="0">
              <a:buNone/>
            </a:pPr>
            <a:r>
              <a:rPr/>
              <a:t>3.18</a:t>
            </a:r>
          </a:p>
          <a:p>
            <a:pPr lvl="0" marL="0" indent="0">
              <a:buNone/>
            </a:pPr>
            <a:r>
              <a:rPr/>
              <a:t>3.28</a:t>
            </a:r>
          </a:p>
          <a:p>
            <a:pPr lvl="0" marL="0" indent="0">
              <a:buNone/>
            </a:pPr>
            <a:r>
              <a:rPr/>
              <a:t>Is good value for money</a:t>
            </a:r>
          </a:p>
          <a:p>
            <a:pPr lvl="0" marL="0" indent="0">
              <a:buNone/>
            </a:pPr>
            <a:r>
              <a:rPr/>
              <a:t>4.05</a:t>
            </a:r>
          </a:p>
          <a:p>
            <a:pPr lvl="0" marL="0" indent="0">
              <a:buNone/>
            </a:pPr>
            <a:r>
              <a:rPr/>
              <a:t>4.01</a:t>
            </a:r>
          </a:p>
          <a:p>
            <a:pPr lvl="0" marL="0" indent="0">
              <a:buNone/>
            </a:pPr>
            <a:r>
              <a:rPr/>
              <a:t>Is not expensive</a:t>
            </a:r>
          </a:p>
          <a:p>
            <a:pPr lvl="0" marL="0" indent="0">
              <a:buNone/>
            </a:pPr>
            <a:r>
              <a:rPr/>
              <a:t>3.66</a:t>
            </a:r>
          </a:p>
          <a:p>
            <a:pPr lvl="0" marL="0" indent="0">
              <a:buNone/>
            </a:pPr>
            <a:r>
              <a:rPr/>
              <a:t>3.64</a:t>
            </a:r>
          </a:p>
          <a:p>
            <a:pPr lvl="0" marL="0" indent="0">
              <a:buNone/>
            </a:pPr>
            <a:r>
              <a:rPr/>
              <a:t>Quality and safety</a:t>
            </a:r>
          </a:p>
          <a:p>
            <a:pPr lvl="0" marL="0" indent="0">
              <a:buNone/>
            </a:pPr>
            <a:r>
              <a:rPr/>
              <a:t>Conform to Vietnam or global quality standard</a:t>
            </a:r>
          </a:p>
          <a:p>
            <a:pPr lvl="0" marL="0" indent="0">
              <a:buNone/>
            </a:pPr>
            <a:r>
              <a:rPr/>
              <a:t>3.9</a:t>
            </a:r>
          </a:p>
          <a:p>
            <a:pPr lvl="0" marL="0" indent="0">
              <a:buNone/>
            </a:pPr>
            <a:r>
              <a:rPr/>
              <a:t>3.74</a:t>
            </a:r>
          </a:p>
          <a:p>
            <a:pPr lvl="0" marL="0" indent="0">
              <a:buNone/>
            </a:pPr>
            <a:r>
              <a:rPr/>
              <a:t>Get certification of Vietnam high quality goods by consumers</a:t>
            </a:r>
          </a:p>
          <a:p>
            <a:pPr lvl="0" marL="0" indent="0">
              <a:buNone/>
            </a:pPr>
            <a:r>
              <a:rPr/>
              <a:t>3.9</a:t>
            </a:r>
          </a:p>
          <a:p>
            <a:pPr lvl="0" marL="0" indent="0">
              <a:buNone/>
            </a:pPr>
            <a:r>
              <a:rPr/>
              <a:t>3.75</a:t>
            </a:r>
          </a:p>
          <a:p>
            <a:pPr lvl="0" marL="0" indent="0">
              <a:buNone/>
            </a:pPr>
            <a:r>
              <a:rPr/>
              <a:t>Has a clear origin of production</a:t>
            </a:r>
          </a:p>
          <a:p>
            <a:pPr lvl="0" marL="0" indent="0">
              <a:buNone/>
            </a:pPr>
            <a:r>
              <a:rPr/>
              <a:t>4.2</a:t>
            </a:r>
          </a:p>
          <a:p>
            <a:pPr lvl="0" marL="0" indent="0">
              <a:buNone/>
            </a:pPr>
            <a:r>
              <a:rPr/>
              <a:t>4.17</a:t>
            </a:r>
          </a:p>
          <a:p>
            <a:pPr lvl="0" marL="0" indent="0">
              <a:buNone/>
            </a:pPr>
            <a:r>
              <a:rPr/>
              <a:t>Has Eco-friendly packaging</a:t>
            </a:r>
          </a:p>
          <a:p>
            <a:pPr lvl="0" marL="0" indent="0">
              <a:buNone/>
            </a:pPr>
            <a:r>
              <a:rPr/>
              <a:t>3.58</a:t>
            </a:r>
          </a:p>
          <a:p>
            <a:pPr lvl="0" marL="0" indent="0">
              <a:buNone/>
            </a:pPr>
            <a:r>
              <a:rPr/>
              <a:t>3.56</a:t>
            </a:r>
          </a:p>
          <a:p>
            <a:pPr lvl="0" marL="0" indent="0">
              <a:buNone/>
            </a:pPr>
            <a:r>
              <a:rPr/>
              <a:t>Sensory appeal</a:t>
            </a:r>
          </a:p>
          <a:p>
            <a:pPr lvl="0" marL="0" indent="0">
              <a:buNone/>
            </a:pPr>
            <a:r>
              <a:rPr/>
              <a:t>Distinctive brownish color</a:t>
            </a:r>
          </a:p>
          <a:p>
            <a:pPr lvl="0" marL="0" indent="0">
              <a:buNone/>
            </a:pPr>
            <a:r>
              <a:rPr/>
              <a:t>3.66</a:t>
            </a:r>
          </a:p>
          <a:p>
            <a:pPr lvl="0" marL="0" indent="0">
              <a:buNone/>
            </a:pPr>
            <a:r>
              <a:rPr/>
              <a:t>3.71</a:t>
            </a:r>
          </a:p>
          <a:p>
            <a:pPr lvl="0" marL="0" indent="0">
              <a:buNone/>
            </a:pPr>
            <a:r>
              <a:rPr/>
              <a:t>Eye-catching packaging</a:t>
            </a:r>
          </a:p>
          <a:p>
            <a:pPr lvl="0" marL="0" indent="0">
              <a:buNone/>
            </a:pPr>
            <a:r>
              <a:rPr/>
              <a:t>3.65</a:t>
            </a:r>
          </a:p>
          <a:p>
            <a:pPr lvl="0" marL="0" indent="0">
              <a:buNone/>
            </a:pPr>
            <a:r>
              <a:rPr/>
              <a:t>3.55</a:t>
            </a:r>
          </a:p>
          <a:p>
            <a:pPr lvl="0" marL="0" indent="0">
              <a:buNone/>
            </a:pPr>
            <a:r>
              <a:rPr/>
              <a:t>Has a pleasant texture</a:t>
            </a:r>
          </a:p>
          <a:p>
            <a:pPr lvl="0" marL="0" indent="0">
              <a:buNone/>
            </a:pPr>
            <a:r>
              <a:rPr/>
              <a:t>3.76</a:t>
            </a:r>
          </a:p>
          <a:p>
            <a:pPr lvl="0" marL="0" indent="0">
              <a:buNone/>
            </a:pPr>
            <a:r>
              <a:rPr/>
              <a:t>3.67</a:t>
            </a:r>
          </a:p>
          <a:p>
            <a:pPr lvl="0" marL="0" indent="0">
              <a:buNone/>
            </a:pPr>
            <a:r>
              <a:rPr/>
              <a:t>Smells nice</a:t>
            </a:r>
          </a:p>
          <a:p>
            <a:pPr lvl="0" marL="0" indent="0">
              <a:buNone/>
            </a:pPr>
            <a:r>
              <a:rPr/>
              <a:t>4.03</a:t>
            </a:r>
          </a:p>
          <a:p>
            <a:pPr lvl="0" marL="0" indent="0">
              <a:buNone/>
            </a:pPr>
            <a:r>
              <a:rPr/>
              <a:t>3.85</a:t>
            </a:r>
          </a:p>
          <a:p>
            <a:pPr lvl="0" marL="0" indent="0">
              <a:buNone/>
            </a:pPr>
            <a:r>
              <a:rPr/>
              <a:t>Tastes good</a:t>
            </a:r>
          </a:p>
          <a:p>
            <a:pPr lvl="0" marL="0" indent="0">
              <a:buNone/>
            </a:pPr>
            <a:r>
              <a:rPr/>
              <a:t>4.12</a:t>
            </a:r>
          </a:p>
          <a:p>
            <a:pPr lvl="0" marL="0" indent="0">
              <a:buNone/>
            </a:pPr>
            <a:r>
              <a:rPr/>
              <a:t>3.98</a:t>
            </a:r>
          </a:p>
          <a:p>
            <a:pPr lvl="0" marL="0" indent="0">
              <a:buNone/>
            </a:pPr>
            <a:r>
              <a:rPr/>
              <a:t>Traditional value</a:t>
            </a:r>
          </a:p>
          <a:p>
            <a:pPr lvl="0" marL="0" indent="0">
              <a:buNone/>
            </a:pPr>
            <a:r>
              <a:rPr/>
              <a:t>Be processed/prepared in a special way</a:t>
            </a:r>
          </a:p>
          <a:p>
            <a:pPr lvl="0" marL="0" indent="0">
              <a:buNone/>
            </a:pPr>
            <a:r>
              <a:rPr/>
              <a:t>3.91</a:t>
            </a:r>
          </a:p>
          <a:p>
            <a:pPr lvl="0" marL="0" indent="0">
              <a:buNone/>
            </a:pPr>
            <a:r>
              <a:rPr/>
              <a:t>3.89</a:t>
            </a:r>
          </a:p>
          <a:p>
            <a:pPr lvl="0" marL="0" indent="0">
              <a:buNone/>
            </a:pPr>
            <a:r>
              <a:rPr/>
              <a:t>Has origin of materials (geographical indications)</a:t>
            </a:r>
          </a:p>
          <a:p>
            <a:pPr lvl="0" marL="0" indent="0">
              <a:buNone/>
            </a:pPr>
            <a:r>
              <a:rPr/>
              <a:t>4.24</a:t>
            </a:r>
          </a:p>
          <a:p>
            <a:pPr lvl="0" marL="0" indent="0">
              <a:buNone/>
            </a:pPr>
            <a:r>
              <a:rPr/>
              <a:t>4.23</a:t>
            </a:r>
          </a:p>
          <a:p>
            <a:pPr lvl="0" marL="0" indent="0">
              <a:buNone/>
            </a:pPr>
            <a:r>
              <a:rPr/>
              <a:t>Is associated to specific celebrations of my country/family</a:t>
            </a:r>
          </a:p>
          <a:p>
            <a:pPr lvl="0" marL="0" indent="0">
              <a:buNone/>
            </a:pPr>
            <a:r>
              <a:rPr/>
              <a:t>3.53</a:t>
            </a:r>
          </a:p>
          <a:p>
            <a:pPr lvl="0" marL="0" indent="0">
              <a:buNone/>
            </a:pPr>
            <a:r>
              <a:rPr/>
              <a:t>3.56</a:t>
            </a:r>
          </a:p>
          <a:p>
            <a:pPr lvl="0" marL="0" indent="0">
              <a:buNone/>
            </a:pPr>
            <a:r>
              <a:rPr/>
              <a:t>Is familiar with me and my family</a:t>
            </a:r>
          </a:p>
          <a:p>
            <a:pPr lvl="0" marL="0" indent="0">
              <a:buNone/>
            </a:pPr>
            <a:r>
              <a:rPr/>
              <a:t>3.71</a:t>
            </a:r>
          </a:p>
          <a:p>
            <a:pPr lvl="0" marL="0" indent="0">
              <a:buNone/>
            </a:pPr>
            <a:r>
              <a:rPr/>
              <a:t>3.75</a:t>
            </a:r>
          </a:p>
          <a:p>
            <a:pPr lvl="0" marL="0" indent="0">
              <a:buNone/>
            </a:pPr>
            <a:r>
              <a:rPr/>
              <a:t>Is special product that reflects the nation or local culture</a:t>
            </a:r>
          </a:p>
          <a:p>
            <a:pPr lvl="0" marL="0" indent="0">
              <a:buNone/>
            </a:pPr>
            <a:r>
              <a:rPr/>
              <a:t>3.99</a:t>
            </a:r>
          </a:p>
          <a:p>
            <a:pPr lvl="0" marL="0" indent="0">
              <a:buNone/>
            </a:pPr>
            <a:r>
              <a:rPr/>
              <a:t>4.09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sumer-attitude-towards-fish-sauce-product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sumer-attitude-towards-fish-sauce-product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environment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3.1 Categorical variables</a:t>
            </a:r>
          </a:p>
          <a:p>
            <a:pPr lvl="0" marL="0" indent="0">
              <a:buNone/>
            </a:pPr>
            <a:r>
              <a:rPr/>
              <a:t>Majority of respondents are female in their 20s (20-24 yo), obtained University degree, having full-time jobs and originally from the South.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3.1.1 Sample structure table summary</a:t>
            </a:r>
          </a:p>
          <a:p>
            <a:pPr lvl="0" marL="0" indent="0">
              <a:buNone/>
            </a:pPr>
            <a:r>
              <a:rPr/>
              <a:t>Variable</a:t>
            </a:r>
          </a:p>
          <a:p>
            <a:pPr lvl="0" marL="0" indent="0">
              <a:buNone/>
            </a:pPr>
            <a:r>
              <a:rPr/>
              <a:t>Level</a:t>
            </a:r>
          </a:p>
          <a:p>
            <a:pPr lvl="0" marL="0" indent="0">
              <a:buNone/>
            </a:pPr>
            <a:r>
              <a:rPr/>
              <a:t>No. of respondents</a:t>
            </a:r>
          </a:p>
          <a:p>
            <a:pPr lvl="0" marL="0" indent="0">
              <a:buNone/>
            </a:pPr>
            <a:r>
              <a:rPr/>
              <a:t>% Respondents</a:t>
            </a:r>
          </a:p>
          <a:p>
            <a:pPr lvl="0" marL="0" indent="0">
              <a:buNone/>
            </a:pPr>
            <a:r>
              <a:rPr/>
              <a:t>Age range</a:t>
            </a:r>
          </a:p>
          <a:p>
            <a:pPr lvl="0" marL="0" indent="0">
              <a:buNone/>
            </a:pPr>
            <a:r>
              <a:rPr/>
              <a:t>20-24 yo</a:t>
            </a:r>
          </a:p>
          <a:p>
            <a:pPr lvl="0" marL="0" indent="0">
              <a:buNone/>
            </a:pPr>
            <a:r>
              <a:rPr/>
              <a:t>173</a:t>
            </a:r>
          </a:p>
          <a:p>
            <a:pPr lvl="0" marL="0" indent="0">
              <a:buNone/>
            </a:pPr>
            <a:r>
              <a:rPr/>
              <a:t>57.67</a:t>
            </a:r>
          </a:p>
          <a:p>
            <a:pPr lvl="0" marL="0" indent="0">
              <a:buNone/>
            </a:pPr>
            <a:r>
              <a:rPr/>
              <a:t>Age range</a:t>
            </a:r>
          </a:p>
          <a:p>
            <a:pPr lvl="0" marL="0" indent="0">
              <a:buNone/>
            </a:pPr>
            <a:r>
              <a:rPr/>
              <a:t>Above 35 yo</a:t>
            </a:r>
          </a:p>
          <a:p>
            <a:pPr lvl="0" marL="0" indent="0">
              <a:buNone/>
            </a:pPr>
            <a:r>
              <a:rPr/>
              <a:t>71</a:t>
            </a:r>
          </a:p>
          <a:p>
            <a:pPr lvl="0" marL="0" indent="0">
              <a:buNone/>
            </a:pPr>
            <a:r>
              <a:rPr/>
              <a:t>23.67</a:t>
            </a:r>
          </a:p>
          <a:p>
            <a:pPr lvl="0" marL="0" indent="0">
              <a:buNone/>
            </a:pPr>
            <a:r>
              <a:rPr/>
              <a:t>Age range</a:t>
            </a:r>
          </a:p>
          <a:p>
            <a:pPr lvl="0" marL="0" indent="0">
              <a:buNone/>
            </a:pPr>
            <a:r>
              <a:rPr/>
              <a:t>25-35 yo</a:t>
            </a:r>
          </a:p>
          <a:p>
            <a:pPr lvl="0" marL="0" indent="0">
              <a:buNone/>
            </a:pPr>
            <a:r>
              <a:rPr/>
              <a:t>56</a:t>
            </a:r>
          </a:p>
          <a:p>
            <a:pPr lvl="0" marL="0" indent="0">
              <a:buNone/>
            </a:pPr>
            <a:r>
              <a:rPr/>
              <a:t>18.67</a:t>
            </a:r>
          </a:p>
          <a:p>
            <a:pPr lvl="0" marL="0" indent="0">
              <a:buNone/>
            </a:pPr>
            <a:r>
              <a:rPr/>
              <a:t>Education level</a:t>
            </a:r>
          </a:p>
          <a:p>
            <a:pPr lvl="0" marL="0" indent="0">
              <a:buNone/>
            </a:pPr>
            <a:r>
              <a:rPr/>
              <a:t>University</a:t>
            </a:r>
          </a:p>
          <a:p>
            <a:pPr lvl="0" marL="0" indent="0">
              <a:buNone/>
            </a:pPr>
            <a:r>
              <a:rPr/>
              <a:t>267</a:t>
            </a:r>
          </a:p>
          <a:p>
            <a:pPr lvl="0" marL="0" indent="0">
              <a:buNone/>
            </a:pPr>
            <a:r>
              <a:rPr/>
              <a:t>89.00</a:t>
            </a:r>
          </a:p>
          <a:p>
            <a:pPr lvl="0" marL="0" indent="0">
              <a:buNone/>
            </a:pPr>
            <a:r>
              <a:rPr/>
              <a:t>Education level</a:t>
            </a:r>
          </a:p>
          <a:p>
            <a:pPr lvl="0" marL="0" indent="0">
              <a:buNone/>
            </a:pPr>
            <a:r>
              <a:rPr/>
              <a:t>High school</a:t>
            </a:r>
          </a:p>
          <a:p>
            <a:pPr lvl="0" marL="0" indent="0">
              <a:buNone/>
            </a:pPr>
            <a:r>
              <a:rPr/>
              <a:t>31</a:t>
            </a:r>
          </a:p>
          <a:p>
            <a:pPr lvl="0" marL="0" indent="0">
              <a:buNone/>
            </a:pPr>
            <a:r>
              <a:rPr/>
              <a:t>10.33</a:t>
            </a:r>
          </a:p>
          <a:p>
            <a:pPr lvl="0" marL="0" indent="0">
              <a:buNone/>
            </a:pPr>
            <a:r>
              <a:rPr/>
              <a:t>Education level</a:t>
            </a:r>
          </a:p>
          <a:p>
            <a:pPr lvl="0" marL="0" indent="0">
              <a:buNone/>
            </a:pPr>
            <a:r>
              <a:rPr/>
              <a:t>Below high school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0.67</a:t>
            </a:r>
          </a:p>
          <a:p>
            <a:pPr lvl="0" marL="0" indent="0">
              <a:buNone/>
            </a:pPr>
            <a:r>
              <a:rPr/>
              <a:t>Gender</a:t>
            </a:r>
          </a:p>
          <a:p>
            <a:pPr lvl="0" marL="0" indent="0">
              <a:buNone/>
            </a:pPr>
            <a:r>
              <a:rPr/>
              <a:t>Female</a:t>
            </a:r>
          </a:p>
          <a:p>
            <a:pPr lvl="0" marL="0" indent="0">
              <a:buNone/>
            </a:pPr>
            <a:r>
              <a:rPr/>
              <a:t>199</a:t>
            </a:r>
          </a:p>
          <a:p>
            <a:pPr lvl="0" marL="0" indent="0">
              <a:buNone/>
            </a:pPr>
            <a:r>
              <a:rPr/>
              <a:t>66.33</a:t>
            </a:r>
          </a:p>
          <a:p>
            <a:pPr lvl="0" marL="0" indent="0">
              <a:buNone/>
            </a:pPr>
            <a:r>
              <a:rPr/>
              <a:t>Gender</a:t>
            </a:r>
          </a:p>
          <a:p>
            <a:pPr lvl="0" marL="0" indent="0">
              <a:buNone/>
            </a:pPr>
            <a:r>
              <a:rPr/>
              <a:t>Male</a:t>
            </a:r>
          </a:p>
          <a:p>
            <a:pPr lvl="0" marL="0" indent="0">
              <a:buNone/>
            </a:pPr>
            <a:r>
              <a:rPr/>
              <a:t>101</a:t>
            </a:r>
          </a:p>
          <a:p>
            <a:pPr lvl="0" marL="0" indent="0">
              <a:buNone/>
            </a:pPr>
            <a:r>
              <a:rPr/>
              <a:t>33.67</a:t>
            </a:r>
          </a:p>
          <a:p>
            <a:pPr lvl="0" marL="0" indent="0">
              <a:buNone/>
            </a:pPr>
            <a:r>
              <a:rPr/>
              <a:t>Job</a:t>
            </a:r>
          </a:p>
          <a:p>
            <a:pPr lvl="0" marL="0" indent="0">
              <a:buNone/>
            </a:pPr>
            <a:r>
              <a:rPr/>
              <a:t>Full-time</a:t>
            </a:r>
          </a:p>
          <a:p>
            <a:pPr lvl="0" marL="0" indent="0">
              <a:buNone/>
            </a:pPr>
            <a:r>
              <a:rPr/>
              <a:t>155</a:t>
            </a:r>
          </a:p>
          <a:p>
            <a:pPr lvl="0" marL="0" indent="0">
              <a:buNone/>
            </a:pPr>
            <a:r>
              <a:rPr/>
              <a:t>51.67</a:t>
            </a:r>
          </a:p>
          <a:p>
            <a:pPr lvl="0" marL="0" indent="0">
              <a:buNone/>
            </a:pPr>
            <a:r>
              <a:rPr/>
              <a:t>Job</a:t>
            </a:r>
          </a:p>
          <a:p>
            <a:pPr lvl="0" marL="0" indent="0">
              <a:buNone/>
            </a:pPr>
            <a:r>
              <a:rPr/>
              <a:t>Student</a:t>
            </a:r>
          </a:p>
          <a:p>
            <a:pPr lvl="0" marL="0" indent="0">
              <a:buNone/>
            </a:pPr>
            <a:r>
              <a:rPr/>
              <a:t>103</a:t>
            </a:r>
          </a:p>
          <a:p>
            <a:pPr lvl="0" marL="0" indent="0">
              <a:buNone/>
            </a:pPr>
            <a:r>
              <a:rPr/>
              <a:t>34.33</a:t>
            </a:r>
          </a:p>
          <a:p>
            <a:pPr lvl="0" marL="0" indent="0">
              <a:buNone/>
            </a:pPr>
            <a:r>
              <a:rPr/>
              <a:t>Job</a:t>
            </a:r>
          </a:p>
          <a:p>
            <a:pPr lvl="0" marL="0" indent="0">
              <a:buNone/>
            </a:pPr>
            <a:r>
              <a:rPr/>
              <a:t>Part-time</a:t>
            </a:r>
          </a:p>
          <a:p>
            <a:pPr lvl="0" marL="0" indent="0">
              <a:buNone/>
            </a:pPr>
            <a:r>
              <a:rPr/>
              <a:t>33</a:t>
            </a:r>
          </a:p>
          <a:p>
            <a:pPr lvl="0" marL="0" indent="0">
              <a:buNone/>
            </a:pPr>
            <a:r>
              <a:rPr/>
              <a:t>11.00</a:t>
            </a:r>
          </a:p>
          <a:p>
            <a:pPr lvl="0" marL="0" indent="0">
              <a:buNone/>
            </a:pPr>
            <a:r>
              <a:rPr/>
              <a:t>Job</a:t>
            </a:r>
          </a:p>
          <a:p>
            <a:pPr lvl="0" marL="0" indent="0">
              <a:buNone/>
            </a:pPr>
            <a:r>
              <a:rPr/>
              <a:t>Housework</a:t>
            </a:r>
          </a:p>
          <a:p>
            <a:pPr lvl="0" marL="0" indent="0">
              <a:buNone/>
            </a:pPr>
            <a:r>
              <a:rPr/>
              <a:t>9</a:t>
            </a:r>
          </a:p>
          <a:p>
            <a:pPr lvl="0" marL="0" indent="0">
              <a:buNone/>
            </a:pPr>
            <a:r>
              <a:rPr/>
              <a:t>3.00</a:t>
            </a:r>
          </a:p>
          <a:p>
            <a:pPr lvl="0" marL="0" indent="0">
              <a:buNone/>
            </a:pPr>
            <a:r>
              <a:rPr/>
              <a:t>Native village</a:t>
            </a:r>
          </a:p>
          <a:p>
            <a:pPr lvl="0" marL="0" indent="0">
              <a:buNone/>
            </a:pPr>
            <a:r>
              <a:rPr/>
              <a:t>South</a:t>
            </a:r>
          </a:p>
          <a:p>
            <a:pPr lvl="0" marL="0" indent="0">
              <a:buNone/>
            </a:pPr>
            <a:r>
              <a:rPr/>
              <a:t>195</a:t>
            </a:r>
          </a:p>
          <a:p>
            <a:pPr lvl="0" marL="0" indent="0">
              <a:buNone/>
            </a:pPr>
            <a:r>
              <a:rPr/>
              <a:t>65.00</a:t>
            </a:r>
          </a:p>
          <a:p>
            <a:pPr lvl="0" marL="0" indent="0">
              <a:buNone/>
            </a:pPr>
            <a:r>
              <a:rPr/>
              <a:t>Native village</a:t>
            </a:r>
          </a:p>
          <a:p>
            <a:pPr lvl="0" marL="0" indent="0">
              <a:buNone/>
            </a:pPr>
            <a:r>
              <a:rPr/>
              <a:t>Central</a:t>
            </a:r>
          </a:p>
          <a:p>
            <a:pPr lvl="0" marL="0" indent="0">
              <a:buNone/>
            </a:pPr>
            <a:r>
              <a:rPr/>
              <a:t>66</a:t>
            </a:r>
          </a:p>
          <a:p>
            <a:pPr lvl="0" marL="0" indent="0">
              <a:buNone/>
            </a:pPr>
            <a:r>
              <a:rPr/>
              <a:t>22.00</a:t>
            </a:r>
          </a:p>
          <a:p>
            <a:pPr lvl="0" marL="0" indent="0">
              <a:buNone/>
            </a:pPr>
            <a:r>
              <a:rPr/>
              <a:t>Native village</a:t>
            </a:r>
          </a:p>
          <a:p>
            <a:pPr lvl="0" marL="0" indent="0">
              <a:buNone/>
            </a:pPr>
            <a:r>
              <a:rPr/>
              <a:t>North</a:t>
            </a:r>
          </a:p>
          <a:p>
            <a:pPr lvl="0" marL="0" indent="0">
              <a:buNone/>
            </a:pPr>
            <a:r>
              <a:rPr/>
              <a:t>39</a:t>
            </a:r>
          </a:p>
          <a:p>
            <a:pPr lvl="0" marL="0" indent="0">
              <a:buNone/>
            </a:pPr>
            <a:r>
              <a:rPr/>
              <a:t>13.00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3.1.2 Sample structure plot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sumer-attitude-towards-fish-sauce-product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3.2 Continuous variables</a:t>
            </a:r>
          </a:p>
          <a:p>
            <a:pPr lvl="0" marL="0" indent="0">
              <a:buNone/>
            </a:pPr>
            <a:r>
              <a:rPr/>
              <a:t>Respondent age is not normally distributed. 1/3 respondents are 22 years old.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sumer-attitude-towards-fish-sauce-product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3.3 Continuous vs. categorical variables</a:t>
            </a:r>
          </a:p>
          <a:p>
            <a:pPr lvl="0" marL="0" indent="0">
              <a:buNone/>
            </a:pPr>
            <a:r>
              <a:rPr/>
              <a:t>Female respondents age is extremely right skewed. </a:t>
            </a:r>
          </a:p>
          <a:p>
            <a:pPr lvl="0" marL="0" indent="0">
              <a:buNone/>
            </a:pPr>
            <a:r>
              <a:rPr/>
              <a:t>Age distributions of those who are from the South and Central are wider spread than the North group.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 error is spotted! Each variable in brand section should have two levels only. Khai hoan brand has 4 levels.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    ID                phu.quoc        phan.thiet     nam.ngu   
 Length:300         kh.pq   :256   kh.pt     :282   kh.nn  :150  
 Class :character   phu.quoc: 44   phan.thiet: 18   nam.ngu:150  
 Mode  :character                                                
     hanh.phuc        thanh.phong      de.nhi       chinsu       co.hau   
 hanh.phuc: 19   kh.tp      :299   de.nhi : 25   chinsu: 56   co.hau:  1  
 kh.hp    :281   thanh.phong:  1   kh.dnhi:275   kh.cs :244   kh.ch :299  
      hung.thinh     ba.mien        cholimex       nha.trang        hong.thanh 
 hung.thinh: 39   ba.mien:  2   cholimex:  3   kh.nt    :292   hong.thanh:  4  
 kh.ht     :261   kh.bm  :298   kh.cho  :297   nha.trang:  8   kh.hthanh :296  
     khai.hoan        thien.huong      tu.tuyet        lien.thanh 
 k        :  7   kh.th      :298   kh.tt   :298   kh.lt     :283  
 kh.kh    :259   thien.huong:  2   tu.tuyet:  2   lien.thanh: 17  
 khai.hoan:  5                                                    
 NA's     : 29                                                    </a:t>
            </a:r>
          </a:p>
          <a:p>
            <a:pPr lvl="0" marL="0" indent="0">
              <a:buNone/>
            </a:pPr>
            <a:r>
              <a:rPr/>
              <a:t>Nam Ngu is the most popular brand and almost triple the second player - Chinsu in terms of the number of responses.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attitude towards fish sauce products</dc:title>
  <dc:creator>Xuan Pham</dc:creator>
  <cp:keywords/>
  <dcterms:created xsi:type="dcterms:W3CDTF">2019-12-17T10:06:40Z</dcterms:created>
  <dcterms:modified xsi:type="dcterms:W3CDTF">2019-12-17T10:06:40Z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12/17/2019</vt:lpwstr>
  </property>
  <property fmtid="{D5CDD505-2E9C-101B-9397-08002B2CF9AE}" pid="4" name="editor_options">
    <vt:lpwstr/>
  </property>
  <property fmtid="{D5CDD505-2E9C-101B-9397-08002B2CF9AE}" pid="5" name="output">
    <vt:lpwstr>powerpoint_presentation</vt:lpwstr>
  </property>
</Properties>
</file>