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sldIdLst>
    <p:sldId id="257" r:id="rId4"/>
    <p:sldId id="258" r:id="rId5"/>
    <p:sldId id="259" r:id="rId6"/>
    <p:sldId id="267" r:id="rId7"/>
    <p:sldId id="268" r:id="rId8"/>
    <p:sldId id="256" r:id="rId9"/>
    <p:sldId id="266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an Pham" initials="XP" lastIdx="3" clrIdx="0">
    <p:extLst>
      <p:ext uri="{19B8F6BF-5375-455C-9EA6-DF929625EA0E}">
        <p15:presenceInfo xmlns:p15="http://schemas.microsoft.com/office/powerpoint/2012/main" userId="51efdee9172a2f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68C4-2878-45E3-A98B-11B6B45A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BB0AD-BD80-4FCA-AE68-DE74E901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2D81-AC35-4F26-ADB4-1123D7A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17-12-2019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6D47-F516-4BBC-9461-20E68553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006F-6E22-4E4B-AF42-6F67DE4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5979-BF36-482C-860C-0908AFDF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26BD-7837-4CE6-9CD7-785487D1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C697-C7C5-4493-AA1E-0F28F3F2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17-12-2019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4D0-2C17-4BF3-A5A4-CA9C820B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62CE-B7F8-4857-9CE6-D601FBB0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77F82-350F-473E-B158-9DBA9D04B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010B-6D99-43B3-BCDF-3038BFB0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C9F6-D99B-4356-AD72-877E151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17-12-2019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8CDC2-259E-4D9A-9A4E-86C39B43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AAE7-43F6-4ECF-92C8-B95F3B64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803900" y="1137600"/>
            <a:ext cx="62224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 here and can run to two lines 24pt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03900" y="3146401"/>
            <a:ext cx="6222400" cy="4826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Subheading here 22pt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00" y="3629025"/>
            <a:ext cx="6223000" cy="11620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209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1704975"/>
            <a:ext cx="11463867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dirty="0"/>
              <a:t>14pt body copy. This content holder can be used to place text, pictures, charts, multimedia etc.</a:t>
            </a:r>
            <a:br>
              <a:rPr lang="en-GB" dirty="0"/>
            </a:br>
            <a:r>
              <a:rPr lang="en-GB" dirty="0"/>
              <a:t>Level 1 text 14pt</a:t>
            </a:r>
            <a:br>
              <a:rPr lang="en-GB" dirty="0"/>
            </a:br>
            <a:r>
              <a:rPr lang="en-GB" dirty="0"/>
              <a:t>▪  Level 2 text 14pt</a:t>
            </a:r>
            <a:br>
              <a:rPr lang="en-GB" dirty="0"/>
            </a:br>
            <a:r>
              <a:rPr lang="en-GB" dirty="0"/>
              <a:t>    ▪  Level 3 text 14pt</a:t>
            </a:r>
            <a:br>
              <a:rPr lang="en-GB" dirty="0"/>
            </a:br>
            <a:r>
              <a:rPr lang="en-GB" dirty="0"/>
              <a:t>        ▪  Level 4 text 14pt</a:t>
            </a:r>
            <a:br>
              <a:rPr lang="en-GB" dirty="0"/>
            </a:br>
            <a:r>
              <a:rPr lang="en-GB" dirty="0"/>
              <a:t>            ▪  Level 5 text 14pt</a:t>
            </a:r>
          </a:p>
        </p:txBody>
      </p:sp>
    </p:spTree>
    <p:extLst>
      <p:ext uri="{BB962C8B-B14F-4D97-AF65-F5344CB8AC3E}">
        <p14:creationId xmlns:p14="http://schemas.microsoft.com/office/powerpoint/2010/main" val="42450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8867" y="858"/>
            <a:ext cx="12200867" cy="68571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0001" y="3846097"/>
            <a:ext cx="11254799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 here 24pt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1" y="4989098"/>
            <a:ext cx="11254799" cy="4306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Sub-heading here 22pt</a:t>
            </a:r>
            <a:endParaRPr lang="en-GB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5" y="5419726"/>
            <a:ext cx="11254316" cy="9429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243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803900" y="1137600"/>
            <a:ext cx="62224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here and can run to two lines 24pt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03900" y="3146401"/>
            <a:ext cx="6222400" cy="4826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Subheading here 22pt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00" y="3629025"/>
            <a:ext cx="6223000" cy="11620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9" y="556426"/>
            <a:ext cx="5713183" cy="2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9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8867" y="858"/>
            <a:ext cx="12200867" cy="68571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0001" y="3846097"/>
            <a:ext cx="11254799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here 24pt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1" y="4989098"/>
            <a:ext cx="11254799" cy="4306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 heading here 22pt</a:t>
            </a:r>
            <a:endParaRPr lang="en-GB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5" y="5419726"/>
            <a:ext cx="11254316" cy="9429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</a:p>
          <a:p>
            <a:pPr lvl="0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9" y="556426"/>
            <a:ext cx="5713183" cy="2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45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9999" y="2984854"/>
            <a:ext cx="11280203" cy="49177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r>
              <a:rPr lang="en-GB" dirty="0"/>
              <a:t>Section divider heading 24pt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0484" y="2564673"/>
            <a:ext cx="1301749" cy="41116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No.</a:t>
            </a:r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2017" y="6399213"/>
            <a:ext cx="7655983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3484" y="6394275"/>
            <a:ext cx="129328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485" y="3476626"/>
            <a:ext cx="11279716" cy="4476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22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Section divider sub-heading 22pt</a:t>
            </a:r>
          </a:p>
        </p:txBody>
      </p:sp>
    </p:spTree>
    <p:extLst>
      <p:ext uri="{BB962C8B-B14F-4D97-AF65-F5344CB8AC3E}">
        <p14:creationId xmlns:p14="http://schemas.microsoft.com/office/powerpoint/2010/main" val="915351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9999" y="2984854"/>
            <a:ext cx="11280203" cy="49177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r>
              <a:rPr lang="en-GB" dirty="0"/>
              <a:t>Section divider heading 24pt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0484" y="2564673"/>
            <a:ext cx="1301749" cy="41116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No.</a:t>
            </a:r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2017" y="6399213"/>
            <a:ext cx="7655983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3484" y="6394275"/>
            <a:ext cx="129328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485" y="3476626"/>
            <a:ext cx="11279716" cy="4476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22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Section divider sub-heading 22pt</a:t>
            </a:r>
          </a:p>
        </p:txBody>
      </p:sp>
    </p:spTree>
    <p:extLst>
      <p:ext uri="{BB962C8B-B14F-4D97-AF65-F5344CB8AC3E}">
        <p14:creationId xmlns:p14="http://schemas.microsoft.com/office/powerpoint/2010/main" val="1520243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355600" y="1066801"/>
            <a:ext cx="11469157" cy="477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3BA-792A-4C36-BBD1-6A1E8C67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5C83-2976-4C4A-977E-0557A6AD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B96E-D308-41F6-8EEE-D7393387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17-12-2019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6E5F-7DA6-4240-86D8-ECD35613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B8D0-BA2D-4383-AEB5-20A16DC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4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1" y="1704974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189134" y="1704975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2088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Heading runs here 20pt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55599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246033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8136465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837725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Heading runs here 20pt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5599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68134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6193367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9114367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49557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8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with Spa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  <a:endParaRPr lang="en-GB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1296043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Extra heading here 16pt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55602" y="1704974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  <a:br>
              <a:rPr lang="en-GB" noProof="0" dirty="0"/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</a:p>
        </p:txBody>
      </p:sp>
    </p:spTree>
    <p:extLst>
      <p:ext uri="{BB962C8B-B14F-4D97-AF65-F5344CB8AC3E}">
        <p14:creationId xmlns:p14="http://schemas.microsoft.com/office/powerpoint/2010/main" val="270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with Spac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  <a:endParaRPr lang="en-GB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92010" y="1296043"/>
            <a:ext cx="5629575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Extra heading here 16pt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193369" y="1704975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  <a:br>
              <a:rPr lang="en-GB" noProof="0" dirty="0"/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</a:p>
        </p:txBody>
      </p:sp>
    </p:spTree>
    <p:extLst>
      <p:ext uri="{BB962C8B-B14F-4D97-AF65-F5344CB8AC3E}">
        <p14:creationId xmlns:p14="http://schemas.microsoft.com/office/powerpoint/2010/main" val="9134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 userDrawn="1"/>
        </p:nvGrpSpPr>
        <p:grpSpPr>
          <a:xfrm>
            <a:off x="-1320800" y="-445725"/>
            <a:ext cx="13990320" cy="6752227"/>
            <a:chOff x="-990600" y="-445725"/>
            <a:chExt cx="10492740" cy="6752227"/>
          </a:xfrm>
        </p:grpSpPr>
        <p:cxnSp>
          <p:nvCxnSpPr>
            <p:cNvPr id="4" name="Straight Connector 11"/>
            <p:cNvCxnSpPr/>
            <p:nvPr userDrawn="1"/>
          </p:nvCxnSpPr>
          <p:spPr>
            <a:xfrm>
              <a:off x="8870157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5" name="Straight Connector 7"/>
            <p:cNvCxnSpPr/>
            <p:nvPr userDrawn="1"/>
          </p:nvCxnSpPr>
          <p:spPr>
            <a:xfrm>
              <a:off x="-192150" y="1138238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6" name="Straight Connector 13"/>
            <p:cNvCxnSpPr/>
            <p:nvPr userDrawn="1"/>
          </p:nvCxnSpPr>
          <p:spPr>
            <a:xfrm>
              <a:off x="-192150" y="1710267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7" name="Straight Connector 14"/>
            <p:cNvCxnSpPr/>
            <p:nvPr userDrawn="1"/>
          </p:nvCxnSpPr>
          <p:spPr>
            <a:xfrm>
              <a:off x="-192150" y="6120000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sp>
          <p:nvSpPr>
            <p:cNvPr id="8" name="TextBox 12"/>
            <p:cNvSpPr txBox="1"/>
            <p:nvPr userDrawn="1"/>
          </p:nvSpPr>
          <p:spPr>
            <a:xfrm>
              <a:off x="-630925" y="107558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3.16cm</a:t>
              </a:r>
            </a:p>
          </p:txBody>
        </p:sp>
        <p:cxnSp>
          <p:nvCxnSpPr>
            <p:cNvPr id="9" name="Straight Connector 20"/>
            <p:cNvCxnSpPr/>
            <p:nvPr userDrawn="1"/>
          </p:nvCxnSpPr>
          <p:spPr>
            <a:xfrm>
              <a:off x="-192150" y="2282296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0" name="Straight Connector 21"/>
            <p:cNvCxnSpPr/>
            <p:nvPr userDrawn="1"/>
          </p:nvCxnSpPr>
          <p:spPr>
            <a:xfrm>
              <a:off x="-192150" y="2854325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Straight Connector 22"/>
            <p:cNvCxnSpPr/>
            <p:nvPr userDrawn="1"/>
          </p:nvCxnSpPr>
          <p:spPr>
            <a:xfrm>
              <a:off x="-192150" y="3426354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2" name="Straight Connector 23"/>
            <p:cNvCxnSpPr/>
            <p:nvPr userDrawn="1"/>
          </p:nvCxnSpPr>
          <p:spPr>
            <a:xfrm>
              <a:off x="-192150" y="3998383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3" name="Straight Connector 24"/>
            <p:cNvCxnSpPr/>
            <p:nvPr userDrawn="1"/>
          </p:nvCxnSpPr>
          <p:spPr>
            <a:xfrm>
              <a:off x="-192150" y="4570412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4" name="Straight Connector 25"/>
            <p:cNvCxnSpPr/>
            <p:nvPr userDrawn="1"/>
          </p:nvCxnSpPr>
          <p:spPr>
            <a:xfrm>
              <a:off x="-192150" y="5142441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5" name="Straight Connector 26"/>
            <p:cNvCxnSpPr/>
            <p:nvPr userDrawn="1"/>
          </p:nvCxnSpPr>
          <p:spPr>
            <a:xfrm>
              <a:off x="-192150" y="5714470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6" name="Straight Connector 28"/>
            <p:cNvCxnSpPr/>
            <p:nvPr userDrawn="1"/>
          </p:nvCxnSpPr>
          <p:spPr>
            <a:xfrm>
              <a:off x="862013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7" name="Straight Connector 29"/>
            <p:cNvCxnSpPr/>
            <p:nvPr userDrawn="1"/>
          </p:nvCxnSpPr>
          <p:spPr>
            <a:xfrm>
              <a:off x="1590026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8" name="Straight Connector 30"/>
            <p:cNvCxnSpPr/>
            <p:nvPr userDrawn="1"/>
          </p:nvCxnSpPr>
          <p:spPr>
            <a:xfrm>
              <a:off x="2318039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9" name="Straight Connector 31"/>
            <p:cNvCxnSpPr/>
            <p:nvPr userDrawn="1"/>
          </p:nvCxnSpPr>
          <p:spPr>
            <a:xfrm>
              <a:off x="3046052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0" name="Straight Connector 32"/>
            <p:cNvCxnSpPr/>
            <p:nvPr userDrawn="1"/>
          </p:nvCxnSpPr>
          <p:spPr>
            <a:xfrm>
              <a:off x="3774065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1" name="Straight Connector 33"/>
            <p:cNvCxnSpPr/>
            <p:nvPr userDrawn="1"/>
          </p:nvCxnSpPr>
          <p:spPr>
            <a:xfrm>
              <a:off x="4502078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2" name="Straight Connector 34"/>
            <p:cNvCxnSpPr/>
            <p:nvPr userDrawn="1"/>
          </p:nvCxnSpPr>
          <p:spPr>
            <a:xfrm>
              <a:off x="5230091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3" name="Straight Connector 35"/>
            <p:cNvCxnSpPr/>
            <p:nvPr userDrawn="1"/>
          </p:nvCxnSpPr>
          <p:spPr>
            <a:xfrm>
              <a:off x="5958104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4" name="Straight Connector 36"/>
            <p:cNvCxnSpPr/>
            <p:nvPr userDrawn="1"/>
          </p:nvCxnSpPr>
          <p:spPr>
            <a:xfrm>
              <a:off x="6686117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5" name="Straight Connector 37"/>
            <p:cNvCxnSpPr/>
            <p:nvPr userDrawn="1"/>
          </p:nvCxnSpPr>
          <p:spPr>
            <a:xfrm>
              <a:off x="7414130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6" name="Straight Connector 38"/>
            <p:cNvCxnSpPr/>
            <p:nvPr userDrawn="1"/>
          </p:nvCxnSpPr>
          <p:spPr>
            <a:xfrm>
              <a:off x="8142143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7" name="Straight Connector 39"/>
            <p:cNvCxnSpPr/>
            <p:nvPr userDrawn="1"/>
          </p:nvCxnSpPr>
          <p:spPr>
            <a:xfrm>
              <a:off x="8286750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8" name="Straight Connector 40"/>
            <p:cNvCxnSpPr/>
            <p:nvPr userDrawn="1"/>
          </p:nvCxnSpPr>
          <p:spPr>
            <a:xfrm>
              <a:off x="7557953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9" name="Straight Connector 41"/>
            <p:cNvCxnSpPr/>
            <p:nvPr userDrawn="1"/>
          </p:nvCxnSpPr>
          <p:spPr>
            <a:xfrm>
              <a:off x="6829158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0" name="Straight Connector 42"/>
            <p:cNvCxnSpPr/>
            <p:nvPr userDrawn="1"/>
          </p:nvCxnSpPr>
          <p:spPr>
            <a:xfrm>
              <a:off x="6100362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1" name="Straight Connector 43"/>
            <p:cNvCxnSpPr/>
            <p:nvPr userDrawn="1"/>
          </p:nvCxnSpPr>
          <p:spPr>
            <a:xfrm>
              <a:off x="5371567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2" name="Straight Connector 44"/>
            <p:cNvCxnSpPr/>
            <p:nvPr userDrawn="1"/>
          </p:nvCxnSpPr>
          <p:spPr>
            <a:xfrm>
              <a:off x="4642772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3" name="Straight Connector 45"/>
            <p:cNvCxnSpPr/>
            <p:nvPr userDrawn="1"/>
          </p:nvCxnSpPr>
          <p:spPr>
            <a:xfrm>
              <a:off x="3913976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4" name="Straight Connector 46"/>
            <p:cNvCxnSpPr/>
            <p:nvPr userDrawn="1"/>
          </p:nvCxnSpPr>
          <p:spPr>
            <a:xfrm>
              <a:off x="3185181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5" name="Straight Connector 47"/>
            <p:cNvCxnSpPr/>
            <p:nvPr userDrawn="1"/>
          </p:nvCxnSpPr>
          <p:spPr>
            <a:xfrm>
              <a:off x="2456386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6" name="Straight Connector 48"/>
            <p:cNvCxnSpPr/>
            <p:nvPr userDrawn="1"/>
          </p:nvCxnSpPr>
          <p:spPr>
            <a:xfrm>
              <a:off x="1727591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7" name="Straight Connector 49"/>
            <p:cNvCxnSpPr/>
            <p:nvPr userDrawn="1"/>
          </p:nvCxnSpPr>
          <p:spPr>
            <a:xfrm>
              <a:off x="998795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sp>
          <p:nvSpPr>
            <p:cNvPr id="38" name="TextBox 50"/>
            <p:cNvSpPr txBox="1"/>
            <p:nvPr userDrawn="1"/>
          </p:nvSpPr>
          <p:spPr>
            <a:xfrm>
              <a:off x="-630925" y="1646156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4.75cm</a:t>
              </a:r>
            </a:p>
          </p:txBody>
        </p:sp>
        <p:sp>
          <p:nvSpPr>
            <p:cNvPr id="39" name="TextBox 51"/>
            <p:cNvSpPr txBox="1"/>
            <p:nvPr userDrawn="1"/>
          </p:nvSpPr>
          <p:spPr>
            <a:xfrm>
              <a:off x="-630925" y="2216732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6.34cm</a:t>
              </a:r>
            </a:p>
          </p:txBody>
        </p:sp>
        <p:sp>
          <p:nvSpPr>
            <p:cNvPr id="40" name="TextBox 52"/>
            <p:cNvSpPr txBox="1"/>
            <p:nvPr userDrawn="1"/>
          </p:nvSpPr>
          <p:spPr>
            <a:xfrm>
              <a:off x="-630925" y="2787308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7.93cm</a:t>
              </a:r>
            </a:p>
          </p:txBody>
        </p:sp>
        <p:sp>
          <p:nvSpPr>
            <p:cNvPr id="41" name="TextBox 53"/>
            <p:cNvSpPr txBox="1"/>
            <p:nvPr userDrawn="1"/>
          </p:nvSpPr>
          <p:spPr>
            <a:xfrm>
              <a:off x="-630925" y="3357884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9.52cm</a:t>
              </a:r>
            </a:p>
          </p:txBody>
        </p:sp>
        <p:sp>
          <p:nvSpPr>
            <p:cNvPr id="42" name="TextBox 54"/>
            <p:cNvSpPr txBox="1"/>
            <p:nvPr userDrawn="1"/>
          </p:nvSpPr>
          <p:spPr>
            <a:xfrm>
              <a:off x="-630925" y="392846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11.11cm</a:t>
              </a:r>
            </a:p>
          </p:txBody>
        </p:sp>
        <p:sp>
          <p:nvSpPr>
            <p:cNvPr id="43" name="TextBox 55"/>
            <p:cNvSpPr txBox="1"/>
            <p:nvPr userDrawn="1"/>
          </p:nvSpPr>
          <p:spPr>
            <a:xfrm>
              <a:off x="-630925" y="4499036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12.70cm</a:t>
              </a:r>
            </a:p>
          </p:txBody>
        </p:sp>
        <p:sp>
          <p:nvSpPr>
            <p:cNvPr id="44" name="TextBox 56"/>
            <p:cNvSpPr txBox="1"/>
            <p:nvPr userDrawn="1"/>
          </p:nvSpPr>
          <p:spPr>
            <a:xfrm>
              <a:off x="-630925" y="5069612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14.29cm</a:t>
              </a:r>
            </a:p>
          </p:txBody>
        </p:sp>
        <p:sp>
          <p:nvSpPr>
            <p:cNvPr id="45" name="TextBox 57"/>
            <p:cNvSpPr txBox="1"/>
            <p:nvPr userDrawn="1"/>
          </p:nvSpPr>
          <p:spPr>
            <a:xfrm>
              <a:off x="-630925" y="5640188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15.87cm</a:t>
              </a:r>
            </a:p>
          </p:txBody>
        </p:sp>
        <p:sp>
          <p:nvSpPr>
            <p:cNvPr id="46" name="TextBox 58"/>
            <p:cNvSpPr txBox="1"/>
            <p:nvPr userDrawn="1"/>
          </p:nvSpPr>
          <p:spPr>
            <a:xfrm>
              <a:off x="-630925" y="606028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17.00cm</a:t>
              </a:r>
            </a:p>
          </p:txBody>
        </p:sp>
        <p:sp>
          <p:nvSpPr>
            <p:cNvPr id="47" name="TextBox 59"/>
            <p:cNvSpPr txBox="1"/>
            <p:nvPr userDrawn="1"/>
          </p:nvSpPr>
          <p:spPr>
            <a:xfrm>
              <a:off x="298272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0.75cm</a:t>
              </a:r>
            </a:p>
          </p:txBody>
        </p:sp>
        <p:sp>
          <p:nvSpPr>
            <p:cNvPr id="48" name="TextBox 60"/>
            <p:cNvSpPr txBox="1"/>
            <p:nvPr userDrawn="1"/>
          </p:nvSpPr>
          <p:spPr>
            <a:xfrm>
              <a:off x="1027301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2.77cm</a:t>
              </a:r>
            </a:p>
          </p:txBody>
        </p:sp>
        <p:sp>
          <p:nvSpPr>
            <p:cNvPr id="49" name="TextBox 61"/>
            <p:cNvSpPr txBox="1"/>
            <p:nvPr userDrawn="1"/>
          </p:nvSpPr>
          <p:spPr>
            <a:xfrm>
              <a:off x="1756329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4.80cm</a:t>
              </a:r>
            </a:p>
          </p:txBody>
        </p:sp>
        <p:sp>
          <p:nvSpPr>
            <p:cNvPr id="50" name="TextBox 62"/>
            <p:cNvSpPr txBox="1"/>
            <p:nvPr userDrawn="1"/>
          </p:nvSpPr>
          <p:spPr>
            <a:xfrm>
              <a:off x="2485358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6.82cm</a:t>
              </a:r>
            </a:p>
          </p:txBody>
        </p:sp>
        <p:sp>
          <p:nvSpPr>
            <p:cNvPr id="51" name="TextBox 63"/>
            <p:cNvSpPr txBox="1"/>
            <p:nvPr userDrawn="1"/>
          </p:nvSpPr>
          <p:spPr>
            <a:xfrm>
              <a:off x="3214386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8.85cm</a:t>
              </a:r>
            </a:p>
          </p:txBody>
        </p:sp>
        <p:sp>
          <p:nvSpPr>
            <p:cNvPr id="52" name="TextBox 64"/>
            <p:cNvSpPr txBox="1"/>
            <p:nvPr userDrawn="1"/>
          </p:nvSpPr>
          <p:spPr>
            <a:xfrm>
              <a:off x="3943415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10.87cm</a:t>
              </a:r>
            </a:p>
          </p:txBody>
        </p:sp>
        <p:sp>
          <p:nvSpPr>
            <p:cNvPr id="53" name="TextBox 65"/>
            <p:cNvSpPr txBox="1"/>
            <p:nvPr userDrawn="1"/>
          </p:nvSpPr>
          <p:spPr>
            <a:xfrm>
              <a:off x="4672443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12.90cm</a:t>
              </a:r>
            </a:p>
          </p:txBody>
        </p:sp>
        <p:sp>
          <p:nvSpPr>
            <p:cNvPr id="54" name="TextBox 66"/>
            <p:cNvSpPr txBox="1"/>
            <p:nvPr userDrawn="1"/>
          </p:nvSpPr>
          <p:spPr>
            <a:xfrm>
              <a:off x="5401473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14.92cm</a:t>
              </a:r>
            </a:p>
          </p:txBody>
        </p:sp>
        <p:sp>
          <p:nvSpPr>
            <p:cNvPr id="55" name="TextBox 67"/>
            <p:cNvSpPr txBox="1"/>
            <p:nvPr userDrawn="1"/>
          </p:nvSpPr>
          <p:spPr>
            <a:xfrm>
              <a:off x="6130500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16.95cm</a:t>
              </a:r>
            </a:p>
          </p:txBody>
        </p:sp>
        <p:sp>
          <p:nvSpPr>
            <p:cNvPr id="56" name="TextBox 68"/>
            <p:cNvSpPr txBox="1"/>
            <p:nvPr userDrawn="1"/>
          </p:nvSpPr>
          <p:spPr>
            <a:xfrm>
              <a:off x="6859530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18.97cm</a:t>
              </a:r>
            </a:p>
          </p:txBody>
        </p:sp>
        <p:sp>
          <p:nvSpPr>
            <p:cNvPr id="57" name="TextBox 69"/>
            <p:cNvSpPr txBox="1"/>
            <p:nvPr userDrawn="1"/>
          </p:nvSpPr>
          <p:spPr>
            <a:xfrm>
              <a:off x="7588557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20.99cm</a:t>
              </a:r>
            </a:p>
          </p:txBody>
        </p:sp>
        <p:sp>
          <p:nvSpPr>
            <p:cNvPr id="58" name="TextBox 70"/>
            <p:cNvSpPr txBox="1"/>
            <p:nvPr userDrawn="1"/>
          </p:nvSpPr>
          <p:spPr>
            <a:xfrm>
              <a:off x="8317584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23.02cm</a:t>
              </a:r>
            </a:p>
          </p:txBody>
        </p:sp>
        <p:sp>
          <p:nvSpPr>
            <p:cNvPr id="59" name="TextBox 71"/>
            <p:cNvSpPr txBox="1"/>
            <p:nvPr userDrawn="1"/>
          </p:nvSpPr>
          <p:spPr>
            <a:xfrm>
              <a:off x="8444866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24.64cm</a:t>
              </a:r>
            </a:p>
          </p:txBody>
        </p:sp>
        <p:sp>
          <p:nvSpPr>
            <p:cNvPr id="60" name="TextBox 73"/>
            <p:cNvSpPr txBox="1"/>
            <p:nvPr userDrawn="1"/>
          </p:nvSpPr>
          <p:spPr>
            <a:xfrm>
              <a:off x="7716637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22.62cm</a:t>
              </a:r>
            </a:p>
          </p:txBody>
        </p:sp>
        <p:sp>
          <p:nvSpPr>
            <p:cNvPr id="61" name="TextBox 74"/>
            <p:cNvSpPr txBox="1"/>
            <p:nvPr userDrawn="1"/>
          </p:nvSpPr>
          <p:spPr>
            <a:xfrm>
              <a:off x="698840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20.60cm</a:t>
              </a:r>
            </a:p>
          </p:txBody>
        </p:sp>
        <p:sp>
          <p:nvSpPr>
            <p:cNvPr id="62" name="TextBox 75"/>
            <p:cNvSpPr txBox="1"/>
            <p:nvPr userDrawn="1"/>
          </p:nvSpPr>
          <p:spPr>
            <a:xfrm>
              <a:off x="626017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18.57cm</a:t>
              </a:r>
            </a:p>
          </p:txBody>
        </p:sp>
        <p:sp>
          <p:nvSpPr>
            <p:cNvPr id="63" name="TextBox 76"/>
            <p:cNvSpPr txBox="1"/>
            <p:nvPr userDrawn="1"/>
          </p:nvSpPr>
          <p:spPr>
            <a:xfrm>
              <a:off x="553194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16.55cm</a:t>
              </a:r>
            </a:p>
          </p:txBody>
        </p:sp>
        <p:sp>
          <p:nvSpPr>
            <p:cNvPr id="64" name="TextBox 77"/>
            <p:cNvSpPr txBox="1"/>
            <p:nvPr userDrawn="1"/>
          </p:nvSpPr>
          <p:spPr>
            <a:xfrm>
              <a:off x="480371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14.53cm</a:t>
              </a:r>
            </a:p>
          </p:txBody>
        </p:sp>
        <p:sp>
          <p:nvSpPr>
            <p:cNvPr id="65" name="TextBox 78"/>
            <p:cNvSpPr txBox="1"/>
            <p:nvPr userDrawn="1"/>
          </p:nvSpPr>
          <p:spPr>
            <a:xfrm>
              <a:off x="407548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12.51cm</a:t>
              </a:r>
            </a:p>
          </p:txBody>
        </p:sp>
        <p:sp>
          <p:nvSpPr>
            <p:cNvPr id="66" name="TextBox 79"/>
            <p:cNvSpPr txBox="1"/>
            <p:nvPr userDrawn="1"/>
          </p:nvSpPr>
          <p:spPr>
            <a:xfrm>
              <a:off x="334725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10.48cm</a:t>
              </a:r>
            </a:p>
          </p:txBody>
        </p:sp>
        <p:sp>
          <p:nvSpPr>
            <p:cNvPr id="67" name="TextBox 80"/>
            <p:cNvSpPr txBox="1"/>
            <p:nvPr userDrawn="1"/>
          </p:nvSpPr>
          <p:spPr>
            <a:xfrm>
              <a:off x="261902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8.46cm</a:t>
              </a:r>
            </a:p>
          </p:txBody>
        </p:sp>
        <p:sp>
          <p:nvSpPr>
            <p:cNvPr id="68" name="TextBox 81"/>
            <p:cNvSpPr txBox="1"/>
            <p:nvPr userDrawn="1"/>
          </p:nvSpPr>
          <p:spPr>
            <a:xfrm>
              <a:off x="189079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6.44cm</a:t>
              </a:r>
            </a:p>
          </p:txBody>
        </p:sp>
        <p:sp>
          <p:nvSpPr>
            <p:cNvPr id="69" name="TextBox 82"/>
            <p:cNvSpPr txBox="1"/>
            <p:nvPr userDrawn="1"/>
          </p:nvSpPr>
          <p:spPr>
            <a:xfrm>
              <a:off x="116256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4.42cm</a:t>
              </a:r>
            </a:p>
          </p:txBody>
        </p:sp>
        <p:sp>
          <p:nvSpPr>
            <p:cNvPr id="70" name="TextBox 83"/>
            <p:cNvSpPr txBox="1"/>
            <p:nvPr userDrawn="1"/>
          </p:nvSpPr>
          <p:spPr>
            <a:xfrm>
              <a:off x="434340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2.39cm</a:t>
              </a:r>
            </a:p>
          </p:txBody>
        </p:sp>
        <p:cxnSp>
          <p:nvCxnSpPr>
            <p:cNvPr id="71" name="Straight Connector 4"/>
            <p:cNvCxnSpPr/>
            <p:nvPr userDrawn="1"/>
          </p:nvCxnSpPr>
          <p:spPr>
            <a:xfrm>
              <a:off x="270000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sp>
          <p:nvSpPr>
            <p:cNvPr id="72" name="TextBox 84"/>
            <p:cNvSpPr txBox="1"/>
            <p:nvPr userDrawn="1"/>
          </p:nvSpPr>
          <p:spPr>
            <a:xfrm>
              <a:off x="-990600" y="6183391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Content Bottom</a:t>
              </a:r>
            </a:p>
          </p:txBody>
        </p:sp>
        <p:sp>
          <p:nvSpPr>
            <p:cNvPr id="73" name="TextBox 85"/>
            <p:cNvSpPr txBox="1"/>
            <p:nvPr userDrawn="1"/>
          </p:nvSpPr>
          <p:spPr>
            <a:xfrm>
              <a:off x="-990600" y="1769267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Content Top</a:t>
              </a:r>
            </a:p>
          </p:txBody>
        </p:sp>
        <p:sp>
          <p:nvSpPr>
            <p:cNvPr id="74" name="TextBox 86"/>
            <p:cNvSpPr txBox="1"/>
            <p:nvPr userDrawn="1"/>
          </p:nvSpPr>
          <p:spPr>
            <a:xfrm>
              <a:off x="-990600" y="1198691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Heading Baseline</a:t>
              </a:r>
            </a:p>
          </p:txBody>
        </p:sp>
        <p:sp>
          <p:nvSpPr>
            <p:cNvPr id="75" name="TextBox 87"/>
            <p:cNvSpPr txBox="1"/>
            <p:nvPr userDrawn="1"/>
          </p:nvSpPr>
          <p:spPr>
            <a:xfrm>
              <a:off x="-632460" y="-297180"/>
              <a:ext cx="77529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Left Margin</a:t>
              </a:r>
            </a:p>
          </p:txBody>
        </p:sp>
        <p:sp>
          <p:nvSpPr>
            <p:cNvPr id="76" name="TextBox 88"/>
            <p:cNvSpPr txBox="1"/>
            <p:nvPr userDrawn="1"/>
          </p:nvSpPr>
          <p:spPr>
            <a:xfrm>
              <a:off x="8907866" y="-297180"/>
              <a:ext cx="5942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Right 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028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901D-D0A2-2A4A-A186-E9C42AECC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0FBB0-2988-8D45-8F98-9609F4A8D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36CB-FFF8-174A-B0C1-9411F259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6336-3050-F545-952C-DC46CDC3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AD44-0063-3746-A230-A6FE1D10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130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A671-479D-904E-8ECF-4972702C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DFEA-33F9-084A-8C55-682CF7FD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FBCF-068F-8F4F-AB8F-DB541E25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9213-2748-0F4F-A93B-C6CD5DBA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31CF3-BCA8-5148-8683-5E9136C5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09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C60E-B8B2-43B2-9EA3-093D2E85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87D5-5C51-483D-9C5B-04279954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627A-F987-4DF0-806E-EDC5C00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17-12-2019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D55C-C584-4834-9DA5-B556F197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F437-2595-4174-A93F-E5178218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323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5038-3D86-CF4C-B881-BB1E44E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E946-156A-E944-AB40-C89B671E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4BFB-74AB-AD4D-B950-1CFF0595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B279-88FE-2248-89FB-5CB7B547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285A-8592-E649-B3F1-474CF65C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31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26AB-E2CF-034A-A54A-F35A972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8D53-A0F4-2647-A384-1032DCD51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9C185-90AF-F041-8834-1EAF764B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BA6C-4995-1149-98C9-D542521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1038E-A492-8540-9F9F-EA33DC52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2F8B-0436-E843-8AE8-6CC742FA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009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560E-A175-1A4A-BD60-9A0DE90C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515F-D8B1-9A47-84C3-DC24CEB9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206BF-F902-3942-A884-811F34CF7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0F759-B192-7249-926A-C72894B8D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D641C-2A2A-E742-A72E-840F3DEAC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9EBED-E9BB-2643-B74B-3DA76898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DB014-6888-054F-9D20-EF19FB35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6B37B-877D-6345-8C66-570C3E38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3339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72DF-F5D5-D94E-9A98-08F10FF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7CA60-FF72-784C-813E-3844F14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5952E-C04B-3C4B-8790-3F32096F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0FA29-E0B4-664A-8D6B-985221E7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84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1D35C-3E8E-0949-A12A-1590F819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D6ED7-3B2F-994F-B51D-88DCF9EC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C1936-18B4-0F44-BBBF-C9E8021D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1937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285-C143-9F4A-961B-0082A043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1DAC-C8E9-E045-AEC6-17D095D4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D3DA-200B-BE4E-9DB7-945BD4A14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60EB4-B9F8-4A4A-8712-95B52374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93882-8B0E-A84B-8DBC-08409033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5E319-177D-0447-9904-89A26E19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3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FB95-CD96-8040-91E3-87EAAD5C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74710-F72E-1042-A1C2-62635F8AA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069A6-A512-6740-8691-10BC203C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EC43-1BE8-AB4A-95DD-A4E0EE40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B32C-FEA6-7C4D-BE6B-7D06E064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CF86-0CC8-8248-BEAD-EFD0CB5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9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27CD-3AC8-B541-9011-6F31E55E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CDCE-92C5-1347-B5FE-8A4C5E0CC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DCFE-C56E-0749-90BF-43E91C2B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D20E-8E61-8248-8891-229814F3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3F5D-4E65-F349-A40A-96F1A328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2833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CF190-EEE8-E748-8EEC-84297A3FB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D186-EE97-034D-BA96-C76ABFC9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2C32-C097-8142-A829-E14F4247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CD64-E936-BF43-ACA1-B5043146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ECB1-D2E3-6B4E-A124-1091FC2A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70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CB5-C359-4CBF-9948-8D08BDAC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EE83-8059-4245-BA1B-24AC8A09A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37B50-1B7F-4AF4-9C8D-230159BC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21C0-795E-42FF-960E-AA808108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17-12-2019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81BC7-5B37-4BAB-A28F-6109054F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AF0CE-20A8-4DB9-8D14-D5A93D34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87FC-3E76-4895-9CEF-F3F14882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85B5-4455-4478-96D0-3B2E7962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26A1-86EC-44FB-B57B-666E3D66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DFED9-63D1-4ADF-9DE9-CA5B5344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E1669-7E1B-47B1-83D9-B15574E8F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14467-624D-4DC8-B529-0BF348A3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17-12-2019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A22CF-7D98-4C99-B8C9-EE17CF2F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180F2-2226-4A33-AE84-C6345958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959A-0C0B-4600-A73D-772EF226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51903-A3E8-48F6-8FB5-BAAD9B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17-12-2019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A38AA-F84C-4F07-BA46-9C305554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EEF16-32AA-45CF-83D6-868042F7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B70DD-6806-4A62-8685-B963410D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17-12-2019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D9E6C-9ABD-40FD-AC88-B45649F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A977-16C4-4C08-B5C1-86E78787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1B3E-61DC-4181-A112-56D117B8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17F7-26C1-4A58-9C5C-9D4D1F33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85981-4D9B-449C-B9EB-CC6E6E41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82D3E-BBA4-46E2-80EA-0B0D520A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17-12-2019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D1-CEAB-4815-A8CD-9799884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034F-BE51-4EE0-AA10-77681562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D011-4B9A-4FBC-AD71-7B755A33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55487-C359-44CD-AE4F-A027BE7B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9DF96-BBBB-4729-9B5A-F8617FCF6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52E7-7E29-4CC0-AE1A-99D59BDC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17-12-2019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0BF09-662C-455D-8C0C-5A84773E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DB7B-0EED-4E5F-AD6C-16176697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24829-5A17-43D8-B473-6E01A1F1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9E0F-B635-4B3E-A974-43114C8B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E19B-8E1A-487E-BED7-82B9221B7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65E1-0B5E-40C6-B8C7-3A260322B58E}" type="datetimeFigureOut">
              <a:rPr lang="en-US" smtClean="0"/>
              <a:t>17-12-2019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1A44-5DFA-4965-92A8-E87025BC4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B249-8225-4AB2-A1A2-16C208B8A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Connector 92"/>
          <p:cNvCxnSpPr/>
          <p:nvPr/>
        </p:nvCxnSpPr>
        <p:spPr>
          <a:xfrm>
            <a:off x="0" y="6121816"/>
            <a:ext cx="12192000" cy="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rgbClr val="F2DA64"/>
                </a:gs>
                <a:gs pos="18000">
                  <a:srgbClr val="A27700"/>
                </a:gs>
                <a:gs pos="71000">
                  <a:srgbClr val="D7B446"/>
                </a:gs>
                <a:gs pos="51000">
                  <a:srgbClr val="F2DA64"/>
                </a:gs>
                <a:gs pos="100000">
                  <a:srgbClr val="987000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8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marR="0" indent="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None/>
        <a:tabLst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7A17F-9E23-184A-95BB-38D9E4C0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2A17-656F-2242-9A38-8CA0B323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AC80-F5D1-0D4B-9B2D-B035C26AB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6FD2-60FE-344E-91AF-0698351BC236}" type="datetimeFigureOut">
              <a:rPr lang="en-CA" smtClean="0"/>
              <a:t>2019-12-17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F8C7-2F8D-3746-97BB-A410A21E9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A8EA-ED91-4147-A7FC-9D86489F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7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monkey08091992/50336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monkey08091992/503363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78E22-0B02-4D0F-A1CE-1BC371F8E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898BED-CE7E-428D-B5D5-01650028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54" y="-1"/>
            <a:ext cx="10318692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4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B4131-3045-4B27-B166-78DF89DC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323850"/>
            <a:ext cx="82962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1420B1-5315-44DE-B50A-A113A1B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6" y="1615440"/>
            <a:ext cx="11620528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6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458960" y="968092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5221882" y="3632574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8984804" y="3632574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1458960" y="3632574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8984804" y="968092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5221882" y="968092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05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45741FF-14CB-4DEA-95C3-0B1B87C98523}"/>
              </a:ext>
            </a:extLst>
          </p:cNvPr>
          <p:cNvSpPr/>
          <p:nvPr/>
        </p:nvSpPr>
        <p:spPr>
          <a:xfrm>
            <a:off x="4918084" y="1384968"/>
            <a:ext cx="4541564" cy="44228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58" y="4194885"/>
            <a:ext cx="1659784" cy="1922584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48" y="4196596"/>
            <a:ext cx="1658876" cy="192258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58EE01-EFC6-4375-B755-7FA9D484F0C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4" y="386162"/>
            <a:ext cx="1658876" cy="1922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DE7D7-AF49-484A-A736-44935BCED5F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03" y="414489"/>
            <a:ext cx="1658876" cy="192258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62428" y="2560055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2494650" y="2560055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5327617" y="1868151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7270998" y="1868150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6316458" y="3551819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10185352" y="2560055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60AC23-2AA1-4ED2-8E20-DC06B49453F0}"/>
              </a:ext>
            </a:extLst>
          </p:cNvPr>
          <p:cNvCxnSpPr/>
          <p:nvPr/>
        </p:nvCxnSpPr>
        <p:spPr>
          <a:xfrm>
            <a:off x="1949186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C9E043-436D-41AA-98FD-A825A9CA9834}"/>
              </a:ext>
            </a:extLst>
          </p:cNvPr>
          <p:cNvCxnSpPr>
            <a:cxnSpLocks/>
          </p:cNvCxnSpPr>
          <p:nvPr/>
        </p:nvCxnSpPr>
        <p:spPr>
          <a:xfrm flipV="1">
            <a:off x="6434356" y="1868150"/>
            <a:ext cx="146304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80DEF2-45DC-4DEB-BB8C-F287DE7FF428}"/>
              </a:ext>
            </a:extLst>
          </p:cNvPr>
          <p:cNvCxnSpPr>
            <a:cxnSpLocks/>
          </p:cNvCxnSpPr>
          <p:nvPr/>
        </p:nvCxnSpPr>
        <p:spPr>
          <a:xfrm flipH="1">
            <a:off x="8296202" y="3748728"/>
            <a:ext cx="643442" cy="1045593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A4998C-1FFF-4804-861A-125CF74F00CC}"/>
              </a:ext>
            </a:extLst>
          </p:cNvPr>
          <p:cNvCxnSpPr>
            <a:cxnSpLocks/>
          </p:cNvCxnSpPr>
          <p:nvPr/>
        </p:nvCxnSpPr>
        <p:spPr>
          <a:xfrm flipH="1" flipV="1">
            <a:off x="5434197" y="3723515"/>
            <a:ext cx="684432" cy="109308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302378-D928-40A1-BA32-F97D2DAE632F}"/>
              </a:ext>
            </a:extLst>
          </p:cNvPr>
          <p:cNvCxnSpPr/>
          <p:nvPr/>
        </p:nvCxnSpPr>
        <p:spPr>
          <a:xfrm>
            <a:off x="428140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6E7E09-3D22-48D3-BB22-33FF7B789E9F}"/>
              </a:ext>
            </a:extLst>
          </p:cNvPr>
          <p:cNvCxnSpPr/>
          <p:nvPr/>
        </p:nvCxnSpPr>
        <p:spPr>
          <a:xfrm>
            <a:off x="945964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BA4305B-20AD-4420-BC1F-85F9F42368A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305" y="5160177"/>
            <a:ext cx="827464" cy="959003"/>
          </a:xfrm>
          <a:prstGeom prst="rect">
            <a:avLst/>
          </a:prstGeom>
        </p:spPr>
      </p:pic>
      <p:pic>
        <p:nvPicPr>
          <p:cNvPr id="76" name="Picture 75" descr="A close up of a sign&#10;&#10;Description automatically generated">
            <a:extLst>
              <a:ext uri="{FF2B5EF4-FFF2-40B4-BE49-F238E27FC236}">
                <a16:creationId xmlns:a16="http://schemas.microsoft.com/office/drawing/2014/main" id="{6B98D450-1BA8-4D66-8972-1C14EA79052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131" y="5897880"/>
            <a:ext cx="828427" cy="960120"/>
          </a:xfrm>
          <a:prstGeom prst="rect">
            <a:avLst/>
          </a:prstGeom>
        </p:spPr>
      </p:pic>
      <p:pic>
        <p:nvPicPr>
          <p:cNvPr id="77" name="Picture 76" descr="A close up of a device&#10;&#10;Description automatically generated">
            <a:extLst>
              <a:ext uri="{FF2B5EF4-FFF2-40B4-BE49-F238E27FC236}">
                <a16:creationId xmlns:a16="http://schemas.microsoft.com/office/drawing/2014/main" id="{0E0D1DF0-12DA-46EB-B652-1DB39D10A7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69" y="5144898"/>
            <a:ext cx="828881" cy="960120"/>
          </a:xfrm>
          <a:prstGeom prst="rect">
            <a:avLst/>
          </a:prstGeom>
        </p:spPr>
      </p:pic>
      <p:pic>
        <p:nvPicPr>
          <p:cNvPr id="78" name="Picture 77" descr="A close up of a sign&#10;&#10;Description automatically generated">
            <a:extLst>
              <a:ext uri="{FF2B5EF4-FFF2-40B4-BE49-F238E27FC236}">
                <a16:creationId xmlns:a16="http://schemas.microsoft.com/office/drawing/2014/main" id="{4B5704BA-FB4E-4058-A7E5-EB725E11C6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74" y="5909455"/>
            <a:ext cx="82888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A8CC1-6104-BA42-9471-B17DC550FCC8}"/>
              </a:ext>
            </a:extLst>
          </p:cNvPr>
          <p:cNvSpPr txBox="1"/>
          <p:nvPr/>
        </p:nvSpPr>
        <p:spPr>
          <a:xfrm>
            <a:off x="389683" y="5529884"/>
            <a:ext cx="5693783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AGENDA: Manipulation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5B9B6-518A-9340-A2D6-5B840631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955" y="1213079"/>
            <a:ext cx="5061218" cy="2468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01A05-8D8A-A049-B385-4AC7E25D26EF}"/>
              </a:ext>
            </a:extLst>
          </p:cNvPr>
          <p:cNvSpPr txBox="1"/>
          <p:nvPr/>
        </p:nvSpPr>
        <p:spPr>
          <a:xfrm>
            <a:off x="389683" y="640735"/>
            <a:ext cx="6561724" cy="402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analysis process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Tidyverse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ecosystem (5mins) (XP)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Introducing key functions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Tidyverse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(20mins) (QT)</a:t>
            </a:r>
          </a:p>
          <a:p>
            <a:pPr marL="14859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</a:p>
          <a:p>
            <a:pPr marL="14859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Tidy</a:t>
            </a:r>
          </a:p>
          <a:p>
            <a:pPr marL="14859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</a:p>
          <a:p>
            <a:pPr marL="14859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Visualization (covered in next session)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Study: U.S. Air Pollution Analysis (20mins) (XP)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https://rpubs.com/monkey08091992/503363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86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A8CC1-6104-BA42-9471-B17DC550FCC8}"/>
              </a:ext>
            </a:extLst>
          </p:cNvPr>
          <p:cNvSpPr txBox="1"/>
          <p:nvPr/>
        </p:nvSpPr>
        <p:spPr>
          <a:xfrm>
            <a:off x="389683" y="5529884"/>
            <a:ext cx="5693783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AGENDA: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5B9B6-518A-9340-A2D6-5B840631F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59" y="1021104"/>
            <a:ext cx="5280002" cy="3259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01A05-8D8A-A049-B385-4AC7E25D26EF}"/>
              </a:ext>
            </a:extLst>
          </p:cNvPr>
          <p:cNvSpPr txBox="1"/>
          <p:nvPr/>
        </p:nvSpPr>
        <p:spPr>
          <a:xfrm>
            <a:off x="392440" y="181998"/>
            <a:ext cx="6561724" cy="5036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ggplot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(5mins) (QT)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Grammar of Graphics concept – 7 layers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Generic Function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ggplot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10mins) (QT)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&amp; Aesthetics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Geometries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Coordinates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Themes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STUDY: U.S. Air Pollution Analysis (20mins) (XP)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(Following the previous session)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https://rpubs.com/monkey08091992/503363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1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02C39D-3444-47B3-AACA-A1722616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37192"/>
            <a:ext cx="10820400" cy="585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0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4E3DDC-E826-43A9-9121-A9D6FC1C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288925"/>
            <a:ext cx="11469281" cy="857250"/>
          </a:xfrm>
        </p:spPr>
        <p:txBody>
          <a:bodyPr/>
          <a:lstStyle/>
          <a:p>
            <a:r>
              <a:rPr lang="en-US" sz="4400" dirty="0"/>
              <a:t>BẢNG CÂU HỎI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84E59-723C-46B6-8160-55784A655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F8FA49-67D5-414C-9B64-392E9EF9E6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A</a:t>
            </a:r>
            <a:r>
              <a:rPr lang="vi-VN" sz="2200" dirty="0"/>
              <a:t>: </a:t>
            </a:r>
            <a:r>
              <a:rPr lang="en-US" sz="2200" dirty="0"/>
              <a:t>C</a:t>
            </a:r>
            <a:r>
              <a:rPr lang="vi-VN" sz="2200" dirty="0"/>
              <a:t>ác yếu tố ảnh hưởng đến quyết định mua nước mắm</a:t>
            </a:r>
            <a:r>
              <a:rPr lang="en-US" sz="2200" dirty="0"/>
              <a:t> (</a:t>
            </a:r>
            <a:r>
              <a:rPr lang="en-US" sz="2200" dirty="0" err="1"/>
              <a:t>sức</a:t>
            </a:r>
            <a:r>
              <a:rPr lang="en-US" sz="2200" dirty="0"/>
              <a:t> </a:t>
            </a:r>
            <a:r>
              <a:rPr lang="en-US" sz="2200" dirty="0" err="1"/>
              <a:t>khỏe</a:t>
            </a:r>
            <a:r>
              <a:rPr lang="en-US" sz="2200" dirty="0"/>
              <a:t>, </a:t>
            </a:r>
            <a:r>
              <a:rPr lang="en-US" sz="2200" dirty="0" err="1"/>
              <a:t>cảm</a:t>
            </a:r>
            <a:r>
              <a:rPr lang="en-US" sz="2200" dirty="0"/>
              <a:t> </a:t>
            </a:r>
            <a:r>
              <a:rPr lang="en-US" sz="2200" dirty="0" err="1"/>
              <a:t>nhận</a:t>
            </a:r>
            <a:r>
              <a:rPr lang="en-US" sz="2200" dirty="0"/>
              <a:t>, </a:t>
            </a:r>
            <a:r>
              <a:rPr lang="en-US" sz="2200" dirty="0" err="1"/>
              <a:t>truyền</a:t>
            </a:r>
            <a:r>
              <a:rPr lang="en-US" sz="2200" dirty="0"/>
              <a:t> </a:t>
            </a:r>
            <a:r>
              <a:rPr lang="en-US" sz="2200" dirty="0" err="1"/>
              <a:t>thống</a:t>
            </a:r>
            <a:r>
              <a:rPr lang="en-US" sz="2200" dirty="0"/>
              <a:t>, </a:t>
            </a:r>
            <a:r>
              <a:rPr lang="en-US" sz="2200" dirty="0" err="1"/>
              <a:t>chất</a:t>
            </a:r>
            <a:r>
              <a:rPr lang="en-US" sz="2200" dirty="0"/>
              <a:t> l</a:t>
            </a:r>
            <a:r>
              <a:rPr lang="vi-VN" sz="2200" dirty="0"/>
              <a:t>ư</a:t>
            </a:r>
            <a:r>
              <a:rPr lang="en-US" sz="2200" dirty="0" err="1"/>
              <a:t>ợng</a:t>
            </a:r>
            <a:r>
              <a:rPr lang="en-US" sz="2200" dirty="0"/>
              <a:t>, </a:t>
            </a:r>
            <a:r>
              <a:rPr lang="en-US" sz="2200" dirty="0" err="1"/>
              <a:t>gia</a:t>
            </a:r>
            <a:r>
              <a:rPr lang="en-US" sz="2200" dirty="0"/>
              <a:t>́, </a:t>
            </a:r>
            <a:r>
              <a:rPr lang="en-US" sz="2200" dirty="0" err="1"/>
              <a:t>sư</a:t>
            </a:r>
            <a:r>
              <a:rPr lang="en-US" sz="2200" dirty="0"/>
              <a:t>̣ </a:t>
            </a:r>
            <a:r>
              <a:rPr lang="en-US" sz="2200" dirty="0" err="1"/>
              <a:t>tiện</a:t>
            </a:r>
            <a:r>
              <a:rPr lang="en-US" sz="2200" dirty="0"/>
              <a:t> l</a:t>
            </a:r>
            <a:r>
              <a:rPr lang="vi-VN" sz="2200" dirty="0"/>
              <a:t>ơ</a:t>
            </a:r>
            <a:r>
              <a:rPr lang="en-US" sz="2200" dirty="0"/>
              <a:t>̣</a:t>
            </a:r>
            <a:r>
              <a:rPr lang="en-US" sz="2200" dirty="0" err="1"/>
              <a:t>i</a:t>
            </a:r>
            <a:r>
              <a:rPr lang="en-US" sz="2200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B</a:t>
            </a:r>
            <a:r>
              <a:rPr lang="vi-VN" sz="2200" dirty="0"/>
              <a:t>: </a:t>
            </a:r>
            <a:r>
              <a:rPr lang="en-US" sz="2200" dirty="0"/>
              <a:t>C</a:t>
            </a:r>
            <a:r>
              <a:rPr lang="vi-VN" sz="2200" dirty="0"/>
              <a:t>ác yếu tố quan trọng khi chọn mua nước mắm</a:t>
            </a:r>
            <a:endParaRPr lang="en-US" sz="2200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C</a:t>
            </a:r>
            <a:r>
              <a:rPr lang="vi-VN" sz="2200" dirty="0"/>
              <a:t>: </a:t>
            </a:r>
            <a:r>
              <a:rPr lang="en-US" sz="2200" dirty="0"/>
              <a:t>H</a:t>
            </a:r>
            <a:r>
              <a:rPr lang="vi-VN" sz="2200" dirty="0"/>
              <a:t>ành vi và thói quen tiêu dùng nước mắm</a:t>
            </a:r>
            <a:r>
              <a:rPr lang="en-US" sz="2200" dirty="0"/>
              <a:t> (</a:t>
            </a:r>
            <a:r>
              <a:rPr lang="en-US" sz="2200" dirty="0" err="1"/>
              <a:t>Nhãn</a:t>
            </a:r>
            <a:r>
              <a:rPr lang="en-US" sz="2200" dirty="0"/>
              <a:t> </a:t>
            </a:r>
            <a:r>
              <a:rPr lang="en-US" sz="2200" dirty="0" err="1"/>
              <a:t>hiệu</a:t>
            </a:r>
            <a:r>
              <a:rPr lang="en-US" sz="2200" dirty="0"/>
              <a:t>, bao bì, </a:t>
            </a:r>
            <a:r>
              <a:rPr lang="en-US" sz="2200" dirty="0" err="1"/>
              <a:t>tần</a:t>
            </a:r>
            <a:r>
              <a:rPr lang="en-US" sz="2200" dirty="0"/>
              <a:t> </a:t>
            </a:r>
            <a:r>
              <a:rPr lang="en-US" sz="2200" dirty="0" err="1"/>
              <a:t>xuất</a:t>
            </a:r>
            <a:r>
              <a:rPr lang="en-US" sz="2200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cá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: </a:t>
            </a:r>
            <a:r>
              <a:rPr lang="en-US" sz="2200" dirty="0" err="1"/>
              <a:t>Tuổi</a:t>
            </a:r>
            <a:r>
              <a:rPr lang="en-US" sz="2200" dirty="0"/>
              <a:t>, </a:t>
            </a:r>
            <a:r>
              <a:rPr lang="en-US" sz="2200" dirty="0" err="1"/>
              <a:t>giới</a:t>
            </a:r>
            <a:r>
              <a:rPr lang="en-US" sz="2200" dirty="0"/>
              <a:t> </a:t>
            </a:r>
            <a:r>
              <a:rPr lang="en-US" sz="2200" dirty="0" err="1"/>
              <a:t>tính</a:t>
            </a:r>
            <a:r>
              <a:rPr lang="en-US" sz="2200" dirty="0"/>
              <a:t>, </a:t>
            </a:r>
            <a:r>
              <a:rPr lang="en-US" sz="2200" dirty="0" err="1"/>
              <a:t>quê</a:t>
            </a:r>
            <a:r>
              <a:rPr lang="en-US" sz="2200" dirty="0"/>
              <a:t> </a:t>
            </a:r>
            <a:r>
              <a:rPr lang="en-US" sz="2200" dirty="0" err="1"/>
              <a:t>quán</a:t>
            </a:r>
            <a:r>
              <a:rPr lang="en-US" sz="2200" dirty="0"/>
              <a:t>, </a:t>
            </a:r>
            <a:r>
              <a:rPr lang="en-US" sz="2200" dirty="0" err="1"/>
              <a:t>trình</a:t>
            </a:r>
            <a:r>
              <a:rPr lang="en-US" sz="2200" dirty="0"/>
              <a:t> </a:t>
            </a:r>
            <a:r>
              <a:rPr lang="en-US" sz="2200" dirty="0" err="1"/>
              <a:t>đô</a:t>
            </a:r>
            <a:r>
              <a:rPr lang="en-US" sz="2200" dirty="0"/>
              <a:t>̣ </a:t>
            </a:r>
            <a:r>
              <a:rPr lang="en-US" sz="2200" dirty="0" err="1"/>
              <a:t>học</a:t>
            </a:r>
            <a:r>
              <a:rPr lang="en-US" sz="2200" dirty="0"/>
              <a:t> </a:t>
            </a:r>
            <a:r>
              <a:rPr lang="en-US" sz="2200" dirty="0" err="1"/>
              <a:t>vấn</a:t>
            </a:r>
            <a:r>
              <a:rPr lang="en-US" sz="2200" dirty="0"/>
              <a:t> </a:t>
            </a:r>
            <a:r>
              <a:rPr lang="en-US" sz="2200" dirty="0" err="1"/>
              <a:t>va</a:t>
            </a:r>
            <a:r>
              <a:rPr lang="en-US" sz="2200" dirty="0"/>
              <a:t>̀ </a:t>
            </a:r>
            <a:r>
              <a:rPr lang="en-US" sz="2200" dirty="0" err="1"/>
              <a:t>tình</a:t>
            </a:r>
            <a:r>
              <a:rPr lang="en-US" sz="2200" dirty="0"/>
              <a:t> </a:t>
            </a:r>
            <a:r>
              <a:rPr lang="en-US" sz="2200" dirty="0" err="1"/>
              <a:t>trạng</a:t>
            </a:r>
            <a:r>
              <a:rPr lang="en-US" sz="2200" dirty="0"/>
              <a:t> </a:t>
            </a:r>
            <a:r>
              <a:rPr lang="en-US" sz="2200" dirty="0" err="1"/>
              <a:t>nghê</a:t>
            </a:r>
            <a:r>
              <a:rPr lang="en-US" sz="2200" dirty="0"/>
              <a:t>̀ </a:t>
            </a:r>
            <a:r>
              <a:rPr lang="en-US" sz="2200" dirty="0" err="1"/>
              <a:t>nghiệp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04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33A7EB-FF5A-490E-AD3B-06C11647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6" y="0"/>
            <a:ext cx="11030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3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9E875-97A1-456E-BB00-A366E285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3" y="339968"/>
            <a:ext cx="11487554" cy="61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ar Worldpanel Presentation Template (4_3)">
  <a:themeElements>
    <a:clrScheme name="KW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92D400"/>
      </a:accent1>
      <a:accent2>
        <a:srgbClr val="4C8C2B"/>
      </a:accent2>
      <a:accent3>
        <a:srgbClr val="26D07C"/>
      </a:accent3>
      <a:accent4>
        <a:srgbClr val="00AF66"/>
      </a:accent4>
      <a:accent5>
        <a:srgbClr val="41B6E6"/>
      </a:accent5>
      <a:accent6>
        <a:srgbClr val="006290"/>
      </a:accent6>
      <a:hlink>
        <a:srgbClr val="000000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rgbClr val="60606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183</Words>
  <Application>Microsoft Office PowerPoint</Application>
  <PresentationFormat>Widescreen</PresentationFormat>
  <Paragraphs>37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Kantar Worldpanel Presentation Template (4_3)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BẢNG CÂU HỎI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 Pham</dc:creator>
  <cp:lastModifiedBy>Xuan Pham</cp:lastModifiedBy>
  <cp:revision>42</cp:revision>
  <dcterms:created xsi:type="dcterms:W3CDTF">2019-12-15T13:53:12Z</dcterms:created>
  <dcterms:modified xsi:type="dcterms:W3CDTF">2019-12-17T15:27:53Z</dcterms:modified>
</cp:coreProperties>
</file>