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96" r:id="rId2"/>
    <p:sldId id="333" r:id="rId3"/>
    <p:sldId id="334" r:id="rId4"/>
    <p:sldId id="335" r:id="rId5"/>
    <p:sldId id="336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CC99"/>
    <a:srgbClr val="3333FF"/>
    <a:srgbClr val="6699FF"/>
    <a:srgbClr val="9966FF"/>
    <a:srgbClr val="CC99FF"/>
    <a:srgbClr val="F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73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C0B9E-6747-4010-85EC-889263965DF5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4A5C1-A1C5-4C54-8359-40AF76C5B8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26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4A5C1-A1C5-4C54-8359-40AF76C5B8C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59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2017/7/26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2017/7/26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2017/7/26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2017/7/26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2017/7/26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BF85FC-8442-49C4-946E-2FF30A894B77}" type="datetime1">
              <a:rPr lang="ja-JP" altLang="en-US" smtClean="0"/>
              <a:pPr/>
              <a:t>2017/7/26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8DA1DC-C7E0-4FAC-9469-EC8F5ACF1D07}" type="datetime1">
              <a:rPr lang="ja-JP" altLang="en-US" smtClean="0"/>
              <a:pPr/>
              <a:t>2017/7/26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7A36-FA4A-46E7-8626-3E7EC1546730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1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DB6-4A70-4E10-A6DC-C69D7C398089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FF80-B878-4F35-A56A-785DB8EBD0BC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28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D027-C20C-4429-8E42-E824C5FB2AB6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95536" y="3717032"/>
            <a:ext cx="8208912" cy="0"/>
          </a:xfrm>
          <a:prstGeom prst="line">
            <a:avLst/>
          </a:prstGeom>
          <a:ln w="31750"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23C2-01A0-408E-8A7C-B8F2A61DED9F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67544" y="908720"/>
            <a:ext cx="8208912" cy="0"/>
          </a:xfrm>
          <a:prstGeom prst="line">
            <a:avLst/>
          </a:prstGeom>
          <a:ln w="31750"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6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BCD3-3BD6-4890-AD59-F202AA9D54AF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91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2B16-C89C-4C48-9239-A3B07B2A96C3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41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55D7-818A-4FBB-BECC-B8F2E96167C8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50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5FF-E7C8-47F3-9C07-2877793C7067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55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FC1A-5430-43E4-A8B7-4E3EAB7B4909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30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6C0C-4DED-43F4-AD6A-9C5C3FF71474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93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C332-DA55-46FB-B7FF-C5C48A472317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039-A442-4568-AE50-4E70A6554491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06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CE34-C521-4FC6-A626-D931CCACD2E9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7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ja-JP" altLang="en-US" smtClean="0"/>
              <a:t>別紙 機能</a:t>
            </a:r>
            <a:r>
              <a:rPr lang="ja-JP" altLang="en-US" dirty="0" smtClean="0"/>
              <a:t>検証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エラー</a:t>
            </a:r>
            <a:r>
              <a:rPr lang="ja-JP" altLang="en-US" dirty="0"/>
              <a:t>発生時の対処方法について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日本電信電話株式</a:t>
            </a:r>
            <a:r>
              <a:rPr lang="ja-JP" altLang="en-US" dirty="0" smtClean="0"/>
              <a:t>会社</a:t>
            </a:r>
            <a:endParaRPr lang="en-US" altLang="ja-JP" dirty="0" smtClean="0"/>
          </a:p>
          <a:p>
            <a:r>
              <a:rPr lang="ja-JP" altLang="en-US" dirty="0" smtClean="0"/>
              <a:t>サービスイノベーション総合研究所</a:t>
            </a:r>
            <a:endParaRPr lang="ja-JP" altLang="en-US" dirty="0"/>
          </a:p>
          <a:p>
            <a:r>
              <a:rPr lang="ja-JP" altLang="en-US" dirty="0" smtClean="0"/>
              <a:t>ソフトウェアイノベーションセンタ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4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② 画面描画されるまでのタイムアウト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8720"/>
            <a:ext cx="808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以下の様なエラーが発生した場合は</a:t>
            </a:r>
            <a:r>
              <a:rPr lang="ja-JP" altLang="en-US" dirty="0"/>
              <a:t>、「画面描画されるまでのタイムアウト時間」</a:t>
            </a:r>
            <a:r>
              <a:rPr lang="ja-JP" altLang="en-US" dirty="0" smtClean="0"/>
              <a:t>を延ばすことでエラーを回避する事が出来る可能性がある。</a:t>
            </a:r>
            <a:endParaRPr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02250" y="1736829"/>
            <a:ext cx="82475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org.openqa.selenium.</a:t>
            </a:r>
            <a:r>
              <a:rPr lang="en-US" altLang="ja-JP" sz="1000" b="1" dirty="0" err="1">
                <a:solidFill>
                  <a:srgbClr val="FF0000"/>
                </a:solidFill>
              </a:rPr>
              <a:t>NoSuchElementException</a:t>
            </a:r>
            <a:r>
              <a:rPr lang="en-US" altLang="ja-JP" sz="1000" dirty="0"/>
              <a:t>: Unable to locate element: {"method":"id","selector":"dmly0101001a"}</a:t>
            </a:r>
          </a:p>
          <a:p>
            <a:r>
              <a:rPr lang="en-US" altLang="ja-JP" sz="1000" b="1" dirty="0">
                <a:solidFill>
                  <a:srgbClr val="FF0000"/>
                </a:solidFill>
              </a:rPr>
              <a:t>Command duration or timeout: 10.05 seconds</a:t>
            </a:r>
          </a:p>
          <a:p>
            <a:r>
              <a:rPr lang="en-US" altLang="ja-JP" sz="1000" dirty="0"/>
              <a:t>For documentation on this error, please visit: http://seleniumhq.org/exceptions/no_such_element.html</a:t>
            </a:r>
          </a:p>
          <a:p>
            <a:r>
              <a:rPr lang="en-US" altLang="ja-JP" sz="1000" dirty="0"/>
              <a:t>Build info: version: '2.39.0', revision: '14fa800511cc5d66d426e08b0b2ab926c7ed7398', time: '2013-12-16 13:18:38'</a:t>
            </a:r>
          </a:p>
          <a:p>
            <a:r>
              <a:rPr lang="en-US" altLang="ja-JP" sz="1000" dirty="0"/>
              <a:t>System info: host: 'XXXXXXXXXX-01', </a:t>
            </a:r>
            <a:r>
              <a:rPr lang="en-US" altLang="ja-JP" sz="1000" dirty="0" err="1"/>
              <a:t>ip</a:t>
            </a:r>
            <a:r>
              <a:rPr lang="en-US" altLang="ja-JP" sz="1000" dirty="0"/>
              <a:t>: '</a:t>
            </a:r>
            <a:r>
              <a:rPr lang="en-US" altLang="ja-JP" sz="1000" dirty="0" err="1"/>
              <a:t>xxx.xxx.xxx.xxx</a:t>
            </a:r>
            <a:r>
              <a:rPr lang="en-US" altLang="ja-JP" sz="1000" dirty="0"/>
              <a:t>', os.name: 'Windows 7', </a:t>
            </a:r>
            <a:r>
              <a:rPr lang="en-US" altLang="ja-JP" sz="1000" dirty="0" err="1"/>
              <a:t>os.arch</a:t>
            </a:r>
            <a:r>
              <a:rPr lang="en-US" altLang="ja-JP" sz="1000" dirty="0"/>
              <a:t>: 'x86', </a:t>
            </a:r>
            <a:r>
              <a:rPr lang="en-US" altLang="ja-JP" sz="1000" dirty="0" err="1"/>
              <a:t>os.version</a:t>
            </a:r>
            <a:r>
              <a:rPr lang="en-US" altLang="ja-JP" sz="1000" dirty="0"/>
              <a:t>: '6.1', </a:t>
            </a:r>
            <a:r>
              <a:rPr lang="en-US" altLang="ja-JP" sz="1000" dirty="0" err="1"/>
              <a:t>java.version</a:t>
            </a:r>
            <a:r>
              <a:rPr lang="en-US" altLang="ja-JP" sz="1000" dirty="0"/>
              <a:t>: '1.7.0_51'</a:t>
            </a:r>
          </a:p>
          <a:p>
            <a:r>
              <a:rPr lang="en-US" altLang="ja-JP" sz="1000" dirty="0"/>
              <a:t>Session ID: d621a85e-6118-4f4c-8e8e-15db31dd5ff7</a:t>
            </a:r>
          </a:p>
          <a:p>
            <a:r>
              <a:rPr lang="en-US" altLang="ja-JP" sz="1000" dirty="0"/>
              <a:t>Driver info: </a:t>
            </a:r>
            <a:r>
              <a:rPr lang="en-US" altLang="ja-JP" sz="1000" dirty="0" err="1"/>
              <a:t>org.openqa.selenium.firefox.FirefoxDriver</a:t>
            </a:r>
            <a:endParaRPr lang="en-US" altLang="ja-JP" sz="1000" dirty="0"/>
          </a:p>
          <a:p>
            <a:r>
              <a:rPr lang="en-US" altLang="ja-JP" sz="1000" dirty="0"/>
              <a:t>Capabilities [{platform=XP, </a:t>
            </a:r>
            <a:r>
              <a:rPr lang="en-US" altLang="ja-JP" sz="1000" dirty="0" err="1"/>
              <a:t>acceptSslCerts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javascriptEnabled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cssSelectorsEnabled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databaseEnabled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browserName</a:t>
            </a:r>
            <a:r>
              <a:rPr lang="en-US" altLang="ja-JP" sz="1000" dirty="0"/>
              <a:t>=</a:t>
            </a:r>
            <a:r>
              <a:rPr lang="en-US" altLang="ja-JP" sz="1000" dirty="0" err="1"/>
              <a:t>firefox</a:t>
            </a:r>
            <a:r>
              <a:rPr lang="en-US" altLang="ja-JP" sz="1000" dirty="0"/>
              <a:t>, </a:t>
            </a:r>
            <a:r>
              <a:rPr lang="en-US" altLang="ja-JP" sz="1000" dirty="0" err="1"/>
              <a:t>handlesAlerts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browserConnectionEnabled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webStorageEnabled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nativeEvents</a:t>
            </a:r>
            <a:r>
              <a:rPr lang="en-US" altLang="ja-JP" sz="1000" dirty="0"/>
              <a:t>=false, rotatable=false, </a:t>
            </a:r>
            <a:r>
              <a:rPr lang="en-US" altLang="ja-JP" sz="1000" dirty="0" err="1"/>
              <a:t>locationContextEnabled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applicationCacheEnabled</a:t>
            </a:r>
            <a:r>
              <a:rPr lang="en-US" altLang="ja-JP" sz="1000" dirty="0"/>
              <a:t>=true, </a:t>
            </a:r>
            <a:r>
              <a:rPr lang="en-US" altLang="ja-JP" sz="1000" dirty="0" err="1"/>
              <a:t>takesScreenshot</a:t>
            </a:r>
            <a:r>
              <a:rPr lang="en-US" altLang="ja-JP" sz="1000" dirty="0"/>
              <a:t>=true, version=27.0.1}]</a:t>
            </a:r>
          </a:p>
          <a:p>
            <a:r>
              <a:rPr lang="en-US" altLang="ja-JP" sz="1000" dirty="0"/>
              <a:t>	at sun.reflect.NativeConstructorAccessorImpl.newInstance0(Native Method)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sun.reflect.NativeConstructorAccessorImpl.newInstance</a:t>
            </a:r>
            <a:r>
              <a:rPr lang="en-US" altLang="ja-JP" sz="1000" dirty="0"/>
              <a:t>(NativeConstructorAccessorImpl.java:57)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sun.reflect.DelegatingConstructorAccessorImpl.newInstance</a:t>
            </a:r>
            <a:r>
              <a:rPr lang="en-US" altLang="ja-JP" sz="1000" dirty="0"/>
              <a:t>(DelegatingConstructorAccessorImpl.java:45)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java.lang.reflect.Constructor.newInstance</a:t>
            </a:r>
            <a:r>
              <a:rPr lang="en-US" altLang="ja-JP" sz="1000" dirty="0"/>
              <a:t>(Constructor.java:526)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org.openqa.selenium.remote.ErrorHandler.createThrowable</a:t>
            </a:r>
            <a:r>
              <a:rPr lang="en-US" altLang="ja-JP" sz="1000" dirty="0"/>
              <a:t>(ErrorHandler.java:193)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org.openqa.selenium.remote.ErrorHandler.throwIfResponseFailed</a:t>
            </a:r>
            <a:r>
              <a:rPr lang="en-US" altLang="ja-JP" sz="1000" dirty="0"/>
              <a:t>(ErrorHandler.java:145)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org.openqa.selenium.remote.RemoteWebDriver.execute</a:t>
            </a:r>
            <a:r>
              <a:rPr lang="en-US" altLang="ja-JP" sz="1000" dirty="0"/>
              <a:t>(RemoteWebDriver.java:554)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org.openqa.selenium.remote.RemoteWebDriver.findElement</a:t>
            </a:r>
            <a:r>
              <a:rPr lang="en-US" altLang="ja-JP" sz="1000" dirty="0"/>
              <a:t>(RemoteWebDriver.java:307)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org.openqa.selenium.remote.RemoteWebDriver.findElementById</a:t>
            </a:r>
            <a:r>
              <a:rPr lang="en-US" altLang="ja-JP" sz="1000" dirty="0"/>
              <a:t>(RemoteWebDriver.java:348)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org.openqa.selenium.By$ById.findElement</a:t>
            </a:r>
            <a:r>
              <a:rPr lang="en-US" altLang="ja-JP" sz="1000" dirty="0"/>
              <a:t>(By.java:220)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org.openqa.selenium.remote.RemoteWebDriver.findElement</a:t>
            </a:r>
            <a:r>
              <a:rPr lang="en-US" altLang="ja-JP" sz="1000" dirty="0"/>
              <a:t>(RemoteWebDriver.java:299)</a:t>
            </a:r>
          </a:p>
          <a:p>
            <a:r>
              <a:rPr lang="en-US" altLang="ja-JP" sz="1000" dirty="0"/>
              <a:t>	at jp.co.ntt.fw.spring.functionaltest.selenium.WebDriverOperations.click(WebDriverOperations.java:108)</a:t>
            </a:r>
          </a:p>
          <a:p>
            <a:r>
              <a:rPr lang="en-US" altLang="ja-JP" sz="1000" dirty="0"/>
              <a:t>	at jp.co.ntt.fw.spring.functionaltest.selenium.dmly.DomainLayerTest.clickLink(DomainLayerTest.java:24)</a:t>
            </a:r>
          </a:p>
          <a:p>
            <a:r>
              <a:rPr lang="en-US" altLang="ja-JP" sz="1000" dirty="0"/>
              <a:t>	at jp.co.ntt.fw.spring.functionaltest.selenium.dmly.DomainLayerTest.testDMLY0101001(DomainLayerTest.java:104)</a:t>
            </a:r>
          </a:p>
          <a:p>
            <a:r>
              <a:rPr lang="en-US" altLang="ja-JP" sz="1000" dirty="0"/>
              <a:t>	at sun.reflect.NativeMethodAccessorImpl.invoke0(Native Method</a:t>
            </a:r>
            <a:r>
              <a:rPr lang="en-US" altLang="ja-JP" sz="1000" dirty="0" smtClean="0"/>
              <a:t>)</a:t>
            </a:r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</a:t>
            </a:r>
            <a:r>
              <a:rPr lang="ja-JP" altLang="en-US" sz="1000" dirty="0" smtClean="0"/>
              <a:t>・</a:t>
            </a:r>
            <a:endParaRPr lang="en-US" altLang="ja-JP" sz="1000" dirty="0"/>
          </a:p>
        </p:txBody>
      </p:sp>
      <p:sp>
        <p:nvSpPr>
          <p:cNvPr id="44" name="正方形/長方形 43"/>
          <p:cNvSpPr/>
          <p:nvPr/>
        </p:nvSpPr>
        <p:spPr>
          <a:xfrm>
            <a:off x="402251" y="1728736"/>
            <a:ext cx="6218194" cy="45355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2695745" y="2630357"/>
            <a:ext cx="4536689" cy="2230399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23421"/>
              <a:gd name="adj6" fmla="val -1335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 err="1" smtClean="0">
                <a:solidFill>
                  <a:schemeClr val="tx1"/>
                </a:solidFill>
              </a:rPr>
              <a:t>NoSuchElementException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が発生している場合は、</a:t>
            </a:r>
            <a:r>
              <a:rPr kumimoji="1" lang="ja-JP" altLang="en-US" sz="1600" dirty="0">
                <a:solidFill>
                  <a:schemeClr val="tx1"/>
                </a:solidFill>
              </a:rPr>
              <a:t>本パラメータを指定する事でエラーが回避できる可能性がある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。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　　　　　　　　　　　　　　　　　↓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適切なパラメータ値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を指定してもエラーが回避できない場合は、アプリケーションが期待通り動いていない可能性がある。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26913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③ 次</a:t>
            </a:r>
            <a:r>
              <a:rPr lang="ja-JP" altLang="en-US" dirty="0"/>
              <a:t>のリクエストが来るのを待機する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93" y="1443076"/>
            <a:ext cx="1673092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271673" y="1502017"/>
            <a:ext cx="216617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（排他処理）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214761" y="1465632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66223" y="1620723"/>
            <a:ext cx="12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ブラウザＡ</a:t>
            </a:r>
            <a:endParaRPr kumimoji="1" lang="en-US" altLang="ja-JP" dirty="0" smtClean="0"/>
          </a:p>
        </p:txBody>
      </p:sp>
      <p:sp>
        <p:nvSpPr>
          <p:cNvPr id="86" name="正方形/長方形 85"/>
          <p:cNvSpPr/>
          <p:nvPr/>
        </p:nvSpPr>
        <p:spPr>
          <a:xfrm>
            <a:off x="157738" y="908720"/>
            <a:ext cx="8710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1600" dirty="0" smtClean="0">
                <a:solidFill>
                  <a:schemeClr val="dk1"/>
                </a:solidFill>
              </a:rPr>
              <a:t>例）　</a:t>
            </a:r>
            <a:r>
              <a:rPr lang="en-US" altLang="ja-JP" sz="1600" dirty="0" smtClean="0"/>
              <a:t>testEXCN0502002</a:t>
            </a:r>
            <a:r>
              <a:rPr lang="ja-JP" altLang="en-US" sz="1600" dirty="0" smtClean="0"/>
              <a:t>で</a:t>
            </a:r>
            <a:r>
              <a:rPr kumimoji="1" lang="en-US" altLang="ja-JP" sz="1600" dirty="0" err="1" smtClean="0">
                <a:solidFill>
                  <a:schemeClr val="dk1"/>
                </a:solidFill>
              </a:rPr>
              <a:t>selenium.excn.waitForNextRequest.offsetSeconds</a:t>
            </a:r>
            <a:r>
              <a:rPr kumimoji="1" lang="en-US" altLang="ja-JP" sz="1600" dirty="0" smtClean="0">
                <a:solidFill>
                  <a:schemeClr val="dk1"/>
                </a:solidFill>
              </a:rPr>
              <a:t>=3</a:t>
            </a:r>
            <a:r>
              <a:rPr kumimoji="1" lang="ja-JP" altLang="en-US" sz="1600" dirty="0" smtClean="0">
                <a:solidFill>
                  <a:schemeClr val="dk1"/>
                </a:solidFill>
              </a:rPr>
              <a:t> にした場合の振る舞い</a:t>
            </a:r>
            <a:endParaRPr lang="ja-JP" altLang="en-US" sz="1600" dirty="0"/>
          </a:p>
        </p:txBody>
      </p:sp>
      <p:sp>
        <p:nvSpPr>
          <p:cNvPr id="30" name="正方形/長方形 29"/>
          <p:cNvSpPr/>
          <p:nvPr/>
        </p:nvSpPr>
        <p:spPr>
          <a:xfrm>
            <a:off x="7780188" y="1540195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</a:p>
        </p:txBody>
      </p:sp>
      <p:cxnSp>
        <p:nvCxnSpPr>
          <p:cNvPr id="34" name="直線コネクタ 33"/>
          <p:cNvCxnSpPr/>
          <p:nvPr/>
        </p:nvCxnSpPr>
        <p:spPr>
          <a:xfrm>
            <a:off x="788799" y="2152823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73021" y="2336041"/>
            <a:ext cx="201678" cy="360905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8339286" y="2188908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8223508" y="2556791"/>
            <a:ext cx="201678" cy="348748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2197887" y="2152822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2082109" y="2583433"/>
            <a:ext cx="201678" cy="315935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>
            <a:off x="3693184" y="2188907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577406" y="2793654"/>
            <a:ext cx="201678" cy="276447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226" y="1324539"/>
            <a:ext cx="4134217" cy="514653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605371" y="1323190"/>
            <a:ext cx="4412893" cy="514653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>
            <a:off x="4999113" y="2188908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4883335" y="3981786"/>
            <a:ext cx="201678" cy="1388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6575632" y="2224994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6459854" y="3808794"/>
            <a:ext cx="201678" cy="156115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4698" y="2398767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lick</a:t>
            </a:r>
            <a:endParaRPr kumimoji="1"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2930595" y="3119152"/>
            <a:ext cx="1483921" cy="101332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３秒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2283787" y="2920499"/>
            <a:ext cx="1293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7507690" y="2793653"/>
            <a:ext cx="1633313" cy="5377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約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1.5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秒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/2)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6661532" y="3981786"/>
            <a:ext cx="1561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22" idx="6"/>
          </p:cNvCxnSpPr>
          <p:nvPr/>
        </p:nvCxnSpPr>
        <p:spPr>
          <a:xfrm flipH="1">
            <a:off x="4698360" y="4116290"/>
            <a:ext cx="175829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2930595" y="4136931"/>
            <a:ext cx="1483921" cy="10703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+ 3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75" name="角丸四角形 74"/>
          <p:cNvSpPr/>
          <p:nvPr/>
        </p:nvSpPr>
        <p:spPr>
          <a:xfrm>
            <a:off x="7507690" y="3327728"/>
            <a:ext cx="1633313" cy="5768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+ 1.5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/2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76" name="直線コネクタ 75"/>
          <p:cNvCxnSpPr/>
          <p:nvPr/>
        </p:nvCxnSpPr>
        <p:spPr>
          <a:xfrm>
            <a:off x="635672" y="2766363"/>
            <a:ext cx="7954335" cy="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848473" y="2768099"/>
            <a:ext cx="1233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flipH="1">
            <a:off x="2283787" y="5445231"/>
            <a:ext cx="129361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 字 19"/>
          <p:cNvSpPr/>
          <p:nvPr/>
        </p:nvSpPr>
        <p:spPr>
          <a:xfrm rot="2872123" flipH="1">
            <a:off x="1936800" y="5051070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48658" y="5000613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cxnSp>
        <p:nvCxnSpPr>
          <p:cNvPr id="82" name="直線矢印コネクタ 81"/>
          <p:cNvCxnSpPr/>
          <p:nvPr/>
        </p:nvCxnSpPr>
        <p:spPr>
          <a:xfrm>
            <a:off x="5081813" y="4896023"/>
            <a:ext cx="13748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禁止 86"/>
          <p:cNvSpPr/>
          <p:nvPr/>
        </p:nvSpPr>
        <p:spPr>
          <a:xfrm>
            <a:off x="6545322" y="4720771"/>
            <a:ext cx="511413" cy="554031"/>
          </a:xfrm>
          <a:prstGeom prst="noSmoking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899240" y="5150675"/>
            <a:ext cx="17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排他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エラー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90" name="図 89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7" y="1502017"/>
            <a:ext cx="1673092" cy="770867"/>
          </a:xfrm>
          <a:prstGeom prst="rect">
            <a:avLst/>
          </a:prstGeom>
        </p:spPr>
      </p:pic>
      <p:sp>
        <p:nvSpPr>
          <p:cNvPr id="91" name="テキスト ボックス 90"/>
          <p:cNvSpPr txBox="1"/>
          <p:nvPr/>
        </p:nvSpPr>
        <p:spPr>
          <a:xfrm>
            <a:off x="6061158" y="1679664"/>
            <a:ext cx="12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ブラウザＢ</a:t>
            </a:r>
            <a:endParaRPr kumimoji="1" lang="en-US" altLang="ja-JP" dirty="0" smtClean="0"/>
          </a:p>
        </p:txBody>
      </p:sp>
      <p:sp>
        <p:nvSpPr>
          <p:cNvPr id="92" name="正方形/長方形 91"/>
          <p:cNvSpPr/>
          <p:nvPr/>
        </p:nvSpPr>
        <p:spPr>
          <a:xfrm>
            <a:off x="2870286" y="3041501"/>
            <a:ext cx="1611457" cy="2265669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3" name="線吹き出し 2 (枠付き) 92"/>
          <p:cNvSpPr/>
          <p:nvPr/>
        </p:nvSpPr>
        <p:spPr>
          <a:xfrm>
            <a:off x="4201443" y="5621125"/>
            <a:ext cx="3578745" cy="938960"/>
          </a:xfrm>
          <a:prstGeom prst="borderCallout2">
            <a:avLst>
              <a:gd name="adj1" fmla="val 12963"/>
              <a:gd name="adj2" fmla="val -4989"/>
              <a:gd name="adj3" fmla="val 13815"/>
              <a:gd name="adj4" fmla="val -12279"/>
              <a:gd name="adj5" fmla="val -36321"/>
              <a:gd name="adj6" fmla="val -1876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ブラウザＡの処理がサーバで実行中の時に、ブラウザＢの処理が実行される値を指定する。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5" name="線吹き出し 2 (枠付き) 94"/>
          <p:cNvSpPr/>
          <p:nvPr/>
        </p:nvSpPr>
        <p:spPr>
          <a:xfrm>
            <a:off x="4692868" y="2319275"/>
            <a:ext cx="2358375" cy="1306539"/>
          </a:xfrm>
          <a:prstGeom prst="borderCallout2">
            <a:avLst>
              <a:gd name="adj1" fmla="val 17686"/>
              <a:gd name="adj2" fmla="val 102357"/>
              <a:gd name="adj3" fmla="val 18538"/>
              <a:gd name="adj4" fmla="val 110276"/>
              <a:gd name="adj5" fmla="val 60405"/>
              <a:gd name="adj6" fmla="val 11629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待機時間の中間にリクエストが飛ぶようにするために、クライアント側では、「サーバで待機する時間</a:t>
            </a:r>
            <a:r>
              <a:rPr kumimoji="1" lang="en-US" altLang="ja-JP" sz="1400" dirty="0">
                <a:solidFill>
                  <a:schemeClr val="tx1"/>
                </a:solidFill>
              </a:rPr>
              <a:t>÷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」の時間待機してからリクエストしている。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7455404" y="2707942"/>
            <a:ext cx="1754578" cy="135170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2700940" y="3918298"/>
            <a:ext cx="1997420" cy="395984"/>
          </a:xfrm>
          <a:prstGeom prst="ellipse">
            <a:avLst/>
          </a:prstGeom>
          <a:solidFill>
            <a:srgbClr val="FFC000">
              <a:alpha val="62000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13665" y="2532484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equest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491021" y="3755935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equest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811818" y="3644900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lick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③ 次のリクエストが来るのを待機する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892586"/>
            <a:ext cx="8523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/>
              <a:t>ExclusiveControlTest</a:t>
            </a:r>
            <a:r>
              <a:rPr lang="ja-JP" altLang="en-US" dirty="0" smtClean="0"/>
              <a:t>の以下のテストケースでエラーが発生した場合は、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次のリクエストが来るのを待機する時間</a:t>
            </a:r>
            <a:r>
              <a:rPr lang="ja-JP" altLang="en-US" dirty="0" smtClean="0"/>
              <a:t>」</a:t>
            </a:r>
            <a:r>
              <a:rPr lang="ja-JP" altLang="en-US" dirty="0"/>
              <a:t>を延ばすこと</a:t>
            </a:r>
            <a:r>
              <a:rPr lang="ja-JP" altLang="en-US" dirty="0" smtClean="0"/>
              <a:t>でエラー</a:t>
            </a:r>
            <a:r>
              <a:rPr lang="ja-JP" altLang="en-US" dirty="0"/>
              <a:t>を回避する事が出来る可能性がある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en-US" altLang="ja-JP" dirty="0" smtClean="0"/>
              <a:t>testEXCN0301001</a:t>
            </a:r>
            <a:endParaRPr lang="en-US" altLang="ja-JP" dirty="0" smtClean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 testEXCN0501001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en-US" altLang="ja-JP" dirty="0" smtClean="0"/>
              <a:t>testEXCN0502002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en-US" altLang="ja-JP" dirty="0" smtClean="0"/>
              <a:t>testEXCN0602002</a:t>
            </a:r>
            <a:endParaRPr lang="en-US" altLang="ja-JP" dirty="0" smtClean="0"/>
          </a:p>
        </p:txBody>
      </p:sp>
      <p:sp>
        <p:nvSpPr>
          <p:cNvPr id="7" name="線吹き出し 2 (枠付き) 6"/>
          <p:cNvSpPr/>
          <p:nvPr/>
        </p:nvSpPr>
        <p:spPr>
          <a:xfrm>
            <a:off x="3629441" y="1941553"/>
            <a:ext cx="4536689" cy="951857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54876"/>
              <a:gd name="adj6" fmla="val -14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適切</a:t>
            </a:r>
            <a:r>
              <a:rPr kumimoji="1" lang="ja-JP" altLang="en-US" sz="1600" dirty="0">
                <a:solidFill>
                  <a:schemeClr val="tx1"/>
                </a:solidFill>
              </a:rPr>
              <a:t>なパラメータ値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を指定してもエラーが回避できない場合は、アプリケーションが期待通り動いていない可能性がある。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73141" y="3284984"/>
            <a:ext cx="8008391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 smtClean="0"/>
              <a:t>【</a:t>
            </a:r>
            <a:r>
              <a:rPr lang="ja-JP" altLang="en-US" dirty="0"/>
              <a:t>注意点</a:t>
            </a:r>
            <a:r>
              <a:rPr lang="en-US" altLang="ja-JP" dirty="0" smtClean="0"/>
              <a:t>】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testEXCN0502002</a:t>
            </a:r>
            <a:r>
              <a:rPr lang="ja-JP" altLang="en-US" dirty="0" smtClean="0"/>
              <a:t>以外はブラウザ</a:t>
            </a:r>
            <a:r>
              <a:rPr lang="en-US" altLang="ja-JP" dirty="0" smtClean="0"/>
              <a:t>A</a:t>
            </a:r>
            <a:r>
              <a:rPr lang="ja-JP" altLang="en-US" dirty="0" smtClean="0"/>
              <a:t>・</a:t>
            </a:r>
            <a:r>
              <a:rPr lang="en-US" altLang="ja-JP" dirty="0" smtClean="0"/>
              <a:t>B</a:t>
            </a:r>
            <a:r>
              <a:rPr lang="ja-JP" altLang="en-US" dirty="0" smtClean="0"/>
              <a:t>ともに</a:t>
            </a:r>
            <a:r>
              <a:rPr lang="en-US" altLang="ja-JP" dirty="0" smtClean="0"/>
              <a:t>(</a:t>
            </a:r>
            <a:r>
              <a:rPr lang="ja-JP" altLang="en-US" dirty="0" smtClean="0"/>
              <a:t>固定値＋パラメータ値</a:t>
            </a:r>
            <a:r>
              <a:rPr lang="en-US" altLang="ja-JP" dirty="0" smtClean="0"/>
              <a:t>)÷2</a:t>
            </a:r>
            <a:r>
              <a:rPr lang="ja-JP" altLang="en-US" dirty="0" smtClean="0"/>
              <a:t>の時間スリープする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ja-JP" altLang="en-US" dirty="0"/>
              <a:t>次のリクエストが来るのを待機する</a:t>
            </a:r>
            <a:r>
              <a:rPr lang="ja-JP" altLang="en-US" dirty="0" smtClean="0"/>
              <a:t>時間</a:t>
            </a:r>
            <a:r>
              <a:rPr kumimoji="1" lang="ja-JP" altLang="en-US" dirty="0" smtClean="0"/>
              <a:t>」　</a:t>
            </a:r>
            <a:r>
              <a:rPr kumimoji="1" lang="en-US" altLang="ja-JP" dirty="0"/>
              <a:t>&lt;</a:t>
            </a:r>
            <a:r>
              <a:rPr kumimoji="1" lang="ja-JP" altLang="en-US" dirty="0" smtClean="0"/>
              <a:t>　「画面</a:t>
            </a:r>
            <a:r>
              <a:rPr kumimoji="1" lang="ja-JP" altLang="en-US" dirty="0"/>
              <a:t>描画されるまでのタイムアウト</a:t>
            </a:r>
            <a:r>
              <a:rPr kumimoji="1" lang="ja-JP" altLang="en-US" dirty="0" smtClean="0"/>
              <a:t>時間」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の関係を保つ必要がある。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この関係を保たないと、</a:t>
            </a:r>
            <a:r>
              <a:rPr kumimoji="1" lang="en-US" altLang="ja-JP" dirty="0" smtClean="0"/>
              <a:t>Selenium</a:t>
            </a:r>
            <a:r>
              <a:rPr kumimoji="1" lang="ja-JP" altLang="en-US" dirty="0" smtClean="0"/>
              <a:t>側でタイムアウトが発生してしまう。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ja-JP" altLang="en-US" dirty="0"/>
              <a:t>次のリクエストが来るのを待機する時間</a:t>
            </a:r>
            <a:r>
              <a:rPr kumimoji="1" lang="ja-JP" altLang="en-US" dirty="0" smtClean="0"/>
              <a:t>」を延ばす場合は、</a:t>
            </a:r>
            <a:r>
              <a:rPr kumimoji="1" lang="ja-JP" altLang="en-US" dirty="0"/>
              <a:t> 「画面描画されるまでのタイムアウト時間</a:t>
            </a:r>
            <a:r>
              <a:rPr kumimoji="1" lang="ja-JP" altLang="en-US" dirty="0" smtClean="0"/>
              <a:t>」の伸ばす事を忘れないようにすること</a:t>
            </a:r>
            <a:r>
              <a:rPr kumimoji="1"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27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733527" y="1598377"/>
            <a:ext cx="0" cy="384773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611361" y="1735945"/>
            <a:ext cx="0" cy="22416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④ ダウンロードファイルが保存される</a:t>
            </a:r>
            <a:r>
              <a:rPr lang="ja-JP" altLang="en-US" dirty="0"/>
              <a:t>まで待機する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03" y="1423256"/>
            <a:ext cx="1237848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563750" y="1447639"/>
            <a:ext cx="2113108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ダウンロード処理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61256" y="1441356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2128547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197872" y="1600903"/>
            <a:ext cx="114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19515" y="2311765"/>
            <a:ext cx="201678" cy="3672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19288" y="2651629"/>
            <a:ext cx="201678" cy="245998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507307" y="2784827"/>
            <a:ext cx="201678" cy="837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800142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820966" y="2944450"/>
            <a:ext cx="2686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20966" y="3452369"/>
            <a:ext cx="268634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1077460" y="3629045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147419" y="5645998"/>
            <a:ext cx="29924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241530" y="3753265"/>
            <a:ext cx="1759327" cy="4487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１秒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94998" y="2531566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289771" y="3045106"/>
            <a:ext cx="22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Response(Download)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241530" y="4201973"/>
            <a:ext cx="1759327" cy="10703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+ 2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120388" y="5264994"/>
            <a:ext cx="8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Read</a:t>
            </a:r>
            <a:endParaRPr kumimoji="1" lang="ja-JP" altLang="en-US" dirty="0"/>
          </a:p>
        </p:txBody>
      </p:sp>
      <p:sp>
        <p:nvSpPr>
          <p:cNvPr id="80" name="上下矢印 79"/>
          <p:cNvSpPr/>
          <p:nvPr/>
        </p:nvSpPr>
        <p:spPr>
          <a:xfrm>
            <a:off x="3188932" y="4941678"/>
            <a:ext cx="462277" cy="676464"/>
          </a:xfrm>
          <a:prstGeom prst="up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404168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8720"/>
            <a:ext cx="753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selenium.fldw.waitForDownload.offsetSeconds</a:t>
            </a:r>
            <a:r>
              <a:rPr kumimoji="1" lang="en-US" altLang="ja-JP" dirty="0" smtClean="0">
                <a:solidFill>
                  <a:schemeClr val="dk1"/>
                </a:solidFill>
              </a:rPr>
              <a:t>=2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</a:t>
            </a:r>
            <a:r>
              <a:rPr kumimoji="1" lang="ja-JP" altLang="en-US" dirty="0">
                <a:solidFill>
                  <a:schemeClr val="dk1"/>
                </a:solidFill>
              </a:rPr>
              <a:t>の振る舞い</a:t>
            </a:r>
            <a:endParaRPr lang="ja-JP" altLang="en-US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3689320" y="3766295"/>
            <a:ext cx="1072011" cy="825022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ダウンロードファイル</a:t>
            </a: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2820966" y="4892304"/>
            <a:ext cx="1318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904874" y="4432773"/>
            <a:ext cx="8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Save</a:t>
            </a:r>
            <a:endParaRPr kumimoji="1" lang="ja-JP" altLang="en-US" dirty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4240732" y="4566807"/>
            <a:ext cx="0" cy="15426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4139893" y="4700108"/>
            <a:ext cx="201678" cy="1131694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5" name="線吹き出し 2 (枠付き) 54"/>
          <p:cNvSpPr/>
          <p:nvPr/>
        </p:nvSpPr>
        <p:spPr>
          <a:xfrm>
            <a:off x="3188931" y="5831802"/>
            <a:ext cx="3403155" cy="784562"/>
          </a:xfrm>
          <a:prstGeom prst="borderCallout2">
            <a:avLst>
              <a:gd name="adj1" fmla="val 12963"/>
              <a:gd name="adj2" fmla="val -4989"/>
              <a:gd name="adj3" fmla="val 13587"/>
              <a:gd name="adj4" fmla="val -17204"/>
              <a:gd name="adj5" fmla="val -153253"/>
              <a:gd name="adj6" fmla="val -2745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Save </a:t>
            </a:r>
            <a:r>
              <a:rPr kumimoji="1" lang="ja-JP" altLang="en-US" dirty="0" smtClean="0">
                <a:solidFill>
                  <a:schemeClr val="tx1"/>
                </a:solidFill>
              </a:rPr>
              <a:t>⇒</a:t>
            </a:r>
            <a:r>
              <a:rPr kumimoji="1" lang="en-US" altLang="ja-JP" dirty="0" smtClean="0">
                <a:solidFill>
                  <a:schemeClr val="tx1"/>
                </a:solidFill>
              </a:rPr>
              <a:t> Read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の順番になるような値を指定する。</a:t>
            </a:r>
          </a:p>
        </p:txBody>
      </p:sp>
      <p:sp>
        <p:nvSpPr>
          <p:cNvPr id="58" name="右中かっこ 57"/>
          <p:cNvSpPr/>
          <p:nvPr/>
        </p:nvSpPr>
        <p:spPr>
          <a:xfrm>
            <a:off x="1955234" y="3716664"/>
            <a:ext cx="420090" cy="157943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L 字 66"/>
          <p:cNvSpPr/>
          <p:nvPr/>
        </p:nvSpPr>
        <p:spPr>
          <a:xfrm rot="2872123" flipH="1">
            <a:off x="2439927" y="3050493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430144" y="3034485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cxnSp>
        <p:nvCxnSpPr>
          <p:cNvPr id="76" name="直線コネクタ 75"/>
          <p:cNvCxnSpPr/>
          <p:nvPr/>
        </p:nvCxnSpPr>
        <p:spPr>
          <a:xfrm>
            <a:off x="3381676" y="5338126"/>
            <a:ext cx="134379" cy="43703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④</a:t>
            </a:r>
            <a:r>
              <a:rPr lang="ja-JP" altLang="en-US" dirty="0" smtClean="0"/>
              <a:t> ダウンロードファイル</a:t>
            </a:r>
            <a:r>
              <a:rPr lang="ja-JP" altLang="en-US" dirty="0"/>
              <a:t>が保存されるまで待機する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4652"/>
            <a:ext cx="8902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FileDownloadTest</a:t>
            </a:r>
            <a:r>
              <a:rPr lang="ja-JP" altLang="en-US" dirty="0" smtClean="0"/>
              <a:t>の以下のテストケースでエラーが発生した場合は、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ダウンロードファイルが保存されるまで待機する時間</a:t>
            </a:r>
            <a:r>
              <a:rPr lang="ja-JP" altLang="en-US" dirty="0" smtClean="0"/>
              <a:t>」</a:t>
            </a:r>
            <a:r>
              <a:rPr lang="ja-JP" altLang="en-US" dirty="0"/>
              <a:t>を延ばすこと</a:t>
            </a:r>
            <a:r>
              <a:rPr lang="ja-JP" altLang="en-US" dirty="0" smtClean="0"/>
              <a:t>でエラー</a:t>
            </a:r>
            <a:r>
              <a:rPr lang="ja-JP" altLang="en-US" dirty="0"/>
              <a:t>を回避する事が出来る可能性がある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en-US" altLang="ja-JP" dirty="0"/>
              <a:t>testFLDW0101001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en-US" altLang="ja-JP" dirty="0"/>
              <a:t>testFLDW0201001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en-US" altLang="ja-JP" dirty="0"/>
              <a:t>testFLDW0301001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7" name="線吹き出し 2 (枠付き) 6"/>
          <p:cNvSpPr/>
          <p:nvPr/>
        </p:nvSpPr>
        <p:spPr>
          <a:xfrm>
            <a:off x="3629442" y="2058814"/>
            <a:ext cx="4536689" cy="951857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54876"/>
              <a:gd name="adj6" fmla="val -14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適切</a:t>
            </a:r>
            <a:r>
              <a:rPr kumimoji="1" lang="ja-JP" altLang="en-US" sz="1600" dirty="0">
                <a:solidFill>
                  <a:schemeClr val="tx1"/>
                </a:solidFill>
              </a:rPr>
              <a:t>なパラメータ値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を指定してもエラーが回避できない場合は、アプリケーションが期待通り動いていない可能性がある。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2528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733527" y="1588879"/>
            <a:ext cx="0" cy="54067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782242" y="1747678"/>
            <a:ext cx="0" cy="207284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⑤ 仮ファイルがスケジューラ</a:t>
            </a:r>
            <a:r>
              <a:rPr lang="ja-JP" altLang="en-US" dirty="0"/>
              <a:t>によって削除されるまで待機する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03" y="1413758"/>
            <a:ext cx="1237848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779912" y="1459372"/>
            <a:ext cx="2003436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アップロード処理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61256" y="1431858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2119049"/>
            <a:ext cx="0" cy="48765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204049" y="1591405"/>
            <a:ext cx="106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19515" y="2302266"/>
            <a:ext cx="201678" cy="457200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19288" y="2642132"/>
            <a:ext cx="201678" cy="170742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678189" y="2796560"/>
            <a:ext cx="201678" cy="837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790644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820966" y="2934952"/>
            <a:ext cx="18572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20966" y="3442871"/>
            <a:ext cx="185722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1077460" y="3619547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850181" y="2522068"/>
            <a:ext cx="185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Request(Upload)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434138" y="3059886"/>
            <a:ext cx="12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esponse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394670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40" y="923498"/>
            <a:ext cx="842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selenium.flup.waitForDeletedByScheduler.offsetSeconds</a:t>
            </a:r>
            <a:r>
              <a:rPr kumimoji="1" lang="en-US" altLang="ja-JP" dirty="0" smtClean="0">
                <a:solidFill>
                  <a:schemeClr val="dk1"/>
                </a:solidFill>
              </a:rPr>
              <a:t>=3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</a:t>
            </a:r>
            <a:r>
              <a:rPr kumimoji="1" lang="ja-JP" altLang="en-US" dirty="0">
                <a:solidFill>
                  <a:schemeClr val="dk1"/>
                </a:solidFill>
              </a:rPr>
              <a:t>の振る舞い</a:t>
            </a:r>
            <a:endParaRPr lang="ja-JP" altLang="en-US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5749040" y="2420888"/>
            <a:ext cx="1150843" cy="654445"/>
          </a:xfrm>
          <a:prstGeom prst="flowChart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アップロード仮ファイル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7081596" y="1501234"/>
            <a:ext cx="191333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ファイル削除処理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スケジューラ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6309983" y="3051594"/>
            <a:ext cx="7469" cy="3693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216614" y="3152526"/>
            <a:ext cx="201678" cy="207096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4890218" y="3279235"/>
            <a:ext cx="1318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905625" y="2917539"/>
            <a:ext cx="8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ave</a:t>
            </a:r>
            <a:endParaRPr kumimoji="1" lang="ja-JP" altLang="en-US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8027372" y="2166033"/>
            <a:ext cx="0" cy="31221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7918592" y="3872122"/>
            <a:ext cx="201678" cy="126236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076345" y="3989352"/>
            <a:ext cx="68422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7202831" y="4252447"/>
            <a:ext cx="1664021" cy="6214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最大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6418292" y="4970824"/>
            <a:ext cx="1500300" cy="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1120388" y="4144708"/>
            <a:ext cx="679820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147417" y="3635858"/>
            <a:ext cx="32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Request (Enable schedule)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441546" y="4588236"/>
            <a:ext cx="9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</a:t>
            </a:r>
            <a:r>
              <a:rPr kumimoji="1" lang="en-US" altLang="ja-JP" dirty="0" smtClean="0"/>
              <a:t>elete</a:t>
            </a:r>
            <a:endParaRPr kumimoji="1" lang="ja-JP" altLang="en-US" dirty="0"/>
          </a:p>
        </p:txBody>
      </p:sp>
      <p:sp>
        <p:nvSpPr>
          <p:cNvPr id="22" name="加算記号 21"/>
          <p:cNvSpPr/>
          <p:nvPr/>
        </p:nvSpPr>
        <p:spPr>
          <a:xfrm rot="18726881">
            <a:off x="5926023" y="4958079"/>
            <a:ext cx="767923" cy="739299"/>
          </a:xfrm>
          <a:prstGeom prst="mathPlus">
            <a:avLst>
              <a:gd name="adj1" fmla="val 10989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197796" y="4276724"/>
            <a:ext cx="1759327" cy="7570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角丸四角形 71"/>
          <p:cNvSpPr/>
          <p:nvPr/>
        </p:nvSpPr>
        <p:spPr>
          <a:xfrm>
            <a:off x="196681" y="5352902"/>
            <a:ext cx="1759327" cy="7260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３秒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cxnSp>
        <p:nvCxnSpPr>
          <p:cNvPr id="75" name="直線コネクタ 74"/>
          <p:cNvCxnSpPr/>
          <p:nvPr/>
        </p:nvCxnSpPr>
        <p:spPr>
          <a:xfrm>
            <a:off x="197796" y="5119739"/>
            <a:ext cx="6119656" cy="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2632688" y="6105527"/>
            <a:ext cx="201678" cy="76874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863766" y="5214447"/>
            <a:ext cx="1909270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サーバ処理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一覧表示処理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4754634" y="5852443"/>
            <a:ext cx="0" cy="114320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4653795" y="6105527"/>
            <a:ext cx="201678" cy="69591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1077460" y="6179024"/>
            <a:ext cx="1555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2833404" y="6357556"/>
            <a:ext cx="1812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左カーブ矢印 82"/>
          <p:cNvSpPr/>
          <p:nvPr/>
        </p:nvSpPr>
        <p:spPr>
          <a:xfrm>
            <a:off x="4785642" y="6424044"/>
            <a:ext cx="1922034" cy="251970"/>
          </a:xfrm>
          <a:prstGeom prst="curvedLef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2796573" y="6726888"/>
            <a:ext cx="185722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上下矢印 92"/>
          <p:cNvSpPr/>
          <p:nvPr/>
        </p:nvSpPr>
        <p:spPr>
          <a:xfrm>
            <a:off x="6536895" y="5008352"/>
            <a:ext cx="568362" cy="1481544"/>
          </a:xfrm>
          <a:prstGeom prst="up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4" name="線吹き出し 2 (枠付き) 93"/>
          <p:cNvSpPr/>
          <p:nvPr/>
        </p:nvSpPr>
        <p:spPr>
          <a:xfrm>
            <a:off x="3053057" y="4276723"/>
            <a:ext cx="2989826" cy="784562"/>
          </a:xfrm>
          <a:prstGeom prst="borderCallout2">
            <a:avLst>
              <a:gd name="adj1" fmla="val 48030"/>
              <a:gd name="adj2" fmla="val -3490"/>
              <a:gd name="adj3" fmla="val 47624"/>
              <a:gd name="adj4" fmla="val -16006"/>
              <a:gd name="adj5" fmla="val 96348"/>
              <a:gd name="adj6" fmla="val -2448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elete </a:t>
            </a:r>
            <a:r>
              <a:rPr kumimoji="1" lang="ja-JP" altLang="en-US" dirty="0" smtClean="0">
                <a:solidFill>
                  <a:schemeClr val="tx1"/>
                </a:solidFill>
              </a:rPr>
              <a:t>⇒</a:t>
            </a:r>
            <a:r>
              <a:rPr kumimoji="1" lang="en-US" altLang="ja-JP" dirty="0" smtClean="0">
                <a:solidFill>
                  <a:schemeClr val="tx1"/>
                </a:solidFill>
              </a:rPr>
              <a:t> Read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の順番になるような値を指定する。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929737" y="6054712"/>
            <a:ext cx="8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ead</a:t>
            </a:r>
            <a:endParaRPr kumimoji="1" lang="ja-JP" altLang="en-US" dirty="0"/>
          </a:p>
        </p:txBody>
      </p:sp>
      <p:sp>
        <p:nvSpPr>
          <p:cNvPr id="96" name="右中かっこ 95"/>
          <p:cNvSpPr/>
          <p:nvPr/>
        </p:nvSpPr>
        <p:spPr>
          <a:xfrm>
            <a:off x="1957124" y="4238050"/>
            <a:ext cx="420090" cy="184093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L 字 96"/>
          <p:cNvSpPr/>
          <p:nvPr/>
        </p:nvSpPr>
        <p:spPr>
          <a:xfrm rot="2872123" flipH="1">
            <a:off x="2380004" y="6415820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142669" y="6357556"/>
            <a:ext cx="16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仮ファイル</a:t>
            </a:r>
            <a:r>
              <a:rPr kumimoji="1" lang="ja-JP" altLang="en-US" dirty="0">
                <a:solidFill>
                  <a:srgbClr val="92D050"/>
                </a:solidFill>
              </a:rPr>
              <a:t>なし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514037" y="6576444"/>
            <a:ext cx="8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件</a:t>
            </a:r>
            <a:endParaRPr kumimoji="1" lang="ja-JP" altLang="en-US" dirty="0"/>
          </a:p>
        </p:txBody>
      </p:sp>
      <p:sp>
        <p:nvSpPr>
          <p:cNvPr id="100" name="L 字 99"/>
          <p:cNvSpPr/>
          <p:nvPr/>
        </p:nvSpPr>
        <p:spPr>
          <a:xfrm rot="2872123" flipH="1">
            <a:off x="2492645" y="3105966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430143" y="3089958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cxnSp>
        <p:nvCxnSpPr>
          <p:cNvPr id="102" name="直線コネクタ 101"/>
          <p:cNvCxnSpPr/>
          <p:nvPr/>
        </p:nvCxnSpPr>
        <p:spPr>
          <a:xfrm>
            <a:off x="5948213" y="4900702"/>
            <a:ext cx="873663" cy="387465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角丸四角形 103"/>
          <p:cNvSpPr/>
          <p:nvPr/>
        </p:nvSpPr>
        <p:spPr>
          <a:xfrm>
            <a:off x="196681" y="5033808"/>
            <a:ext cx="1759327" cy="31298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93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⑤ 仮ファイル</a:t>
            </a:r>
            <a:r>
              <a:rPr lang="ja-JP" altLang="en-US" dirty="0"/>
              <a:t>がスケジューラによって削除されるまで待機する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895907"/>
            <a:ext cx="8902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FileUploadTest</a:t>
            </a:r>
            <a:r>
              <a:rPr lang="ja-JP" altLang="en-US" dirty="0" smtClean="0"/>
              <a:t>の</a:t>
            </a:r>
            <a:r>
              <a:rPr lang="en-US" altLang="ja-JP" dirty="0"/>
              <a:t>testFLUP0601001</a:t>
            </a:r>
            <a:r>
              <a:rPr lang="ja-JP" altLang="en-US" dirty="0" smtClean="0"/>
              <a:t>で</a:t>
            </a:r>
            <a:r>
              <a:rPr lang="ja-JP" altLang="en-US" dirty="0"/>
              <a:t>以下の</a:t>
            </a:r>
            <a:r>
              <a:rPr lang="ja-JP" altLang="en-US" dirty="0" smtClean="0"/>
              <a:t>エラーが発生した場合は、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仮ファイルがスケジューラによって削除されるまで待機する時間</a:t>
            </a:r>
            <a:r>
              <a:rPr lang="ja-JP" altLang="en-US" dirty="0" smtClean="0"/>
              <a:t>」</a:t>
            </a:r>
            <a:r>
              <a:rPr lang="ja-JP" altLang="en-US" dirty="0"/>
              <a:t>を延ばすこと</a:t>
            </a:r>
            <a:r>
              <a:rPr lang="ja-JP" altLang="en-US" dirty="0" smtClean="0"/>
              <a:t>でエラー</a:t>
            </a:r>
            <a:r>
              <a:rPr lang="ja-JP" altLang="en-US" dirty="0"/>
              <a:t>を回避する事が出来る可能性がある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7" name="線吹き出し 2 (枠付き) 6"/>
          <p:cNvSpPr/>
          <p:nvPr/>
        </p:nvSpPr>
        <p:spPr>
          <a:xfrm>
            <a:off x="2449251" y="3636106"/>
            <a:ext cx="4536689" cy="2385182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50292"/>
              <a:gd name="adj6" fmla="val -2224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仮ファイルが全て削除されている事を期待しているが、実際はファイルが削除されてない際に発生するエラー。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　　　　　　　　　　　　　　　　↓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適切</a:t>
            </a:r>
            <a:r>
              <a:rPr kumimoji="1" lang="ja-JP" altLang="en-US" sz="1600" dirty="0">
                <a:solidFill>
                  <a:schemeClr val="tx1"/>
                </a:solidFill>
              </a:rPr>
              <a:t>なパラメータ値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を指定してもエラーが回避できない場合は、アプリケーションが期待通り動いていない可能性がある。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02250" y="1950600"/>
            <a:ext cx="824751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java.lang.AssertionError</a:t>
            </a:r>
            <a:r>
              <a:rPr lang="en-US" altLang="ja-JP" sz="1000" dirty="0"/>
              <a:t>: </a:t>
            </a:r>
          </a:p>
          <a:p>
            <a:r>
              <a:rPr lang="en-US" altLang="ja-JP" sz="1000" b="1" dirty="0">
                <a:solidFill>
                  <a:srgbClr val="FF0000"/>
                </a:solidFill>
              </a:rPr>
              <a:t>Expected: is "</a:t>
            </a:r>
            <a:r>
              <a:rPr lang="ja-JP" altLang="en-US" sz="1000" b="1" dirty="0">
                <a:solidFill>
                  <a:srgbClr val="FF0000"/>
                </a:solidFill>
              </a:rPr>
              <a:t>ファイルはありません。</a:t>
            </a:r>
            <a:r>
              <a:rPr lang="en-US" altLang="ja-JP" sz="1000" b="1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ja-JP" sz="1000" b="1" dirty="0">
                <a:solidFill>
                  <a:srgbClr val="FF0000"/>
                </a:solidFill>
              </a:rPr>
              <a:t>     got: ""</a:t>
            </a:r>
          </a:p>
          <a:p>
            <a:endParaRPr lang="en-US" altLang="ja-JP" sz="1000" dirty="0"/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org.junit.Assert.assertThat</a:t>
            </a:r>
            <a:r>
              <a:rPr lang="en-US" altLang="ja-JP" sz="1000" dirty="0"/>
              <a:t>(Assert.java:778)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org.junit.Assert.assertThat</a:t>
            </a:r>
            <a:r>
              <a:rPr lang="en-US" altLang="ja-JP" sz="1000" dirty="0"/>
              <a:t>(Assert.java:736)</a:t>
            </a:r>
          </a:p>
          <a:p>
            <a:r>
              <a:rPr lang="en-US" altLang="ja-JP" sz="1000" dirty="0"/>
              <a:t>	at jp.co.ntt.fw.spring.functionaltest.selenium.flup.</a:t>
            </a:r>
            <a:r>
              <a:rPr lang="en-US" altLang="ja-JP" sz="1000" b="1" dirty="0">
                <a:solidFill>
                  <a:srgbClr val="FF0000"/>
                </a:solidFill>
              </a:rPr>
              <a:t>FileUploadTest.testFLUP0601001</a:t>
            </a:r>
            <a:r>
              <a:rPr lang="en-US" altLang="ja-JP" sz="1000" dirty="0"/>
              <a:t>(FileUploadTest.java:989)</a:t>
            </a:r>
          </a:p>
          <a:p>
            <a:r>
              <a:rPr lang="en-US" altLang="ja-JP" sz="1000" dirty="0"/>
              <a:t>	at sun.reflect.NativeMethodAccessorImpl.invoke0(Native Method)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sun.reflect.NativeMethodAccessorImpl.invoke</a:t>
            </a:r>
            <a:r>
              <a:rPr lang="en-US" altLang="ja-JP" sz="1000" dirty="0"/>
              <a:t>(NativeMethodAccessorImpl.java:57)</a:t>
            </a:r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　　　　　　　・</a:t>
            </a:r>
            <a:endParaRPr lang="en-US" altLang="ja-JP" sz="1000" dirty="0" smtClean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</a:t>
            </a:r>
            <a:r>
              <a:rPr lang="ja-JP" altLang="en-US" sz="1000" dirty="0" smtClean="0"/>
              <a:t>・</a:t>
            </a:r>
            <a:endParaRPr lang="en-US" altLang="ja-JP" sz="1000" dirty="0" smtClean="0"/>
          </a:p>
          <a:p>
            <a:endParaRPr lang="en-US" altLang="ja-JP" sz="1000" dirty="0"/>
          </a:p>
        </p:txBody>
      </p:sp>
      <p:sp>
        <p:nvSpPr>
          <p:cNvPr id="6" name="正方形/長方形 5"/>
          <p:cNvSpPr/>
          <p:nvPr/>
        </p:nvSpPr>
        <p:spPr>
          <a:xfrm>
            <a:off x="402250" y="1960144"/>
            <a:ext cx="2249448" cy="597754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845570" y="1579350"/>
            <a:ext cx="0" cy="385309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782242" y="1738149"/>
            <a:ext cx="0" cy="207284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⑥</a:t>
            </a:r>
            <a:r>
              <a:rPr lang="ja-JP" altLang="en-US" dirty="0" smtClean="0"/>
              <a:t> レスポンス</a:t>
            </a:r>
            <a:r>
              <a:rPr lang="ja-JP" altLang="en-US" dirty="0"/>
              <a:t>行われるまでのタイムアウト</a:t>
            </a:r>
            <a:r>
              <a:rPr lang="ja-JP" altLang="en-US" dirty="0" smtClean="0"/>
              <a:t>時間（</a:t>
            </a:r>
            <a:r>
              <a:rPr lang="en-US" altLang="ja-JP" dirty="0" err="1" smtClean="0"/>
              <a:t>RestTemplate</a:t>
            </a:r>
            <a:r>
              <a:rPr lang="ja-JP" altLang="en-US" dirty="0" smtClean="0"/>
              <a:t>用）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184813" y="1432335"/>
            <a:ext cx="1201658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61256" y="1422329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2109520"/>
            <a:ext cx="0" cy="3322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19515" y="2292736"/>
            <a:ext cx="201678" cy="287947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708922" y="2632602"/>
            <a:ext cx="201678" cy="2257679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678189" y="2787030"/>
            <a:ext cx="201678" cy="1996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781115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910600" y="2949699"/>
            <a:ext cx="1767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947285" y="2552999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onnect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385141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getXxx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40" y="913969"/>
            <a:ext cx="719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selenium.restOperations.readTimeout</a:t>
            </a:r>
            <a:r>
              <a:rPr kumimoji="1" lang="en-US" altLang="ja-JP" dirty="0" smtClean="0">
                <a:solidFill>
                  <a:schemeClr val="dk1"/>
                </a:solidFill>
              </a:rPr>
              <a:t>=60000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</a:t>
            </a:r>
            <a:r>
              <a:rPr kumimoji="1" lang="ja-JP" altLang="en-US" dirty="0">
                <a:solidFill>
                  <a:schemeClr val="dk1"/>
                </a:solidFill>
              </a:rPr>
              <a:t>の振る舞い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233156" y="1417360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Template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65907" y="3630803"/>
            <a:ext cx="1759327" cy="85487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60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66" name="線吹き出し 2 (枠付き) 65"/>
          <p:cNvSpPr/>
          <p:nvPr/>
        </p:nvSpPr>
        <p:spPr>
          <a:xfrm>
            <a:off x="4959919" y="3538267"/>
            <a:ext cx="3284375" cy="642453"/>
          </a:xfrm>
          <a:prstGeom prst="borderCallout2">
            <a:avLst>
              <a:gd name="adj1" fmla="val 29337"/>
              <a:gd name="adj2" fmla="val -3564"/>
              <a:gd name="adj3" fmla="val 28930"/>
              <a:gd name="adj4" fmla="val -21460"/>
              <a:gd name="adj5" fmla="val 93479"/>
              <a:gd name="adj6" fmla="val -4151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レスポンス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が確実に行われる値を指定する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線吹き出し 2 (枠付き) 66"/>
          <p:cNvSpPr/>
          <p:nvPr/>
        </p:nvSpPr>
        <p:spPr>
          <a:xfrm>
            <a:off x="4401814" y="5172209"/>
            <a:ext cx="4013514" cy="1281127"/>
          </a:xfrm>
          <a:prstGeom prst="borderCallout2">
            <a:avLst>
              <a:gd name="adj1" fmla="val 12963"/>
              <a:gd name="adj2" fmla="val -4989"/>
              <a:gd name="adj3" fmla="val 13815"/>
              <a:gd name="adj4" fmla="val -12370"/>
              <a:gd name="adj5" fmla="val -68212"/>
              <a:gd name="adj6" fmla="val -2828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待機時間ではなくタイムアウト時間なので、指定した秒数より早くサーバからのレスポンスがあれば、直ちに後続処理が実行される。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そのため、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大きい値を指定しておいても、テストの実行時間に影響を与えることはない。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2887128" y="3497163"/>
            <a:ext cx="1767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949138" y="3127831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GET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 flipH="1">
            <a:off x="2932346" y="4630964"/>
            <a:ext cx="168558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1121193" y="4783364"/>
            <a:ext cx="15996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⑥</a:t>
            </a:r>
            <a:r>
              <a:rPr lang="ja-JP" altLang="en-US" dirty="0" smtClean="0"/>
              <a:t> レスポンス</a:t>
            </a:r>
            <a:r>
              <a:rPr lang="ja-JP" altLang="en-US" dirty="0"/>
              <a:t>行われるまでのタイムアウト時間（</a:t>
            </a:r>
            <a:r>
              <a:rPr lang="en-US" altLang="ja-JP" dirty="0" err="1"/>
              <a:t>RestTemplate</a:t>
            </a:r>
            <a:r>
              <a:rPr lang="ja-JP" altLang="en-US" dirty="0"/>
              <a:t>用</a:t>
            </a:r>
            <a:r>
              <a:rPr lang="ja-JP" altLang="en-US" dirty="0" smtClean="0"/>
              <a:t>）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40" y="916246"/>
            <a:ext cx="8492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以下の様なエラーが発生した場合は</a:t>
            </a:r>
            <a:r>
              <a:rPr lang="ja-JP" altLang="en-US" dirty="0"/>
              <a:t>、「レスポンス行われるまでのタイムアウト時間」</a:t>
            </a:r>
            <a:r>
              <a:rPr lang="ja-JP" altLang="en-US" dirty="0" smtClean="0"/>
              <a:t>を延ばすことでエラーを回避する事が出来る可能性がある。</a:t>
            </a:r>
            <a:endParaRPr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02250" y="1744355"/>
            <a:ext cx="82475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java.lang.Exception</a:t>
            </a:r>
            <a:r>
              <a:rPr lang="en-US" altLang="ja-JP" sz="1000" dirty="0"/>
              <a:t>: Unexpected exception, expected&lt;</a:t>
            </a:r>
            <a:r>
              <a:rPr lang="en-US" altLang="ja-JP" sz="1000" dirty="0" err="1"/>
              <a:t>org.springframework.web.client.HttpClientErrorException</a:t>
            </a:r>
            <a:r>
              <a:rPr lang="en-US" altLang="ja-JP" sz="1000" dirty="0"/>
              <a:t>&gt; but was&lt;</a:t>
            </a:r>
            <a:r>
              <a:rPr lang="en-US" altLang="ja-JP" sz="1000" dirty="0" err="1"/>
              <a:t>org.springframework.web.client.ResourceAccessException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org.junit.internal.runners.statements.ExpectException.evaluate</a:t>
            </a:r>
            <a:r>
              <a:rPr lang="en-US" altLang="ja-JP" sz="1000" dirty="0"/>
              <a:t>(ExpectException.java:28)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org.junit.internal.runners.statements.RunBefores.evaluate</a:t>
            </a:r>
            <a:r>
              <a:rPr lang="en-US" altLang="ja-JP" sz="1000" dirty="0"/>
              <a:t>(RunBefores.java:28)</a:t>
            </a:r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en-US" altLang="ja-JP" sz="1000" dirty="0" smtClean="0"/>
              <a:t>Caused </a:t>
            </a:r>
            <a:r>
              <a:rPr lang="en-US" altLang="ja-JP" sz="1000" dirty="0"/>
              <a:t>by: </a:t>
            </a:r>
            <a:r>
              <a:rPr lang="en-US" altLang="ja-JP" sz="1000" dirty="0" err="1"/>
              <a:t>org.springframework.web.client.ResourceAccessException</a:t>
            </a:r>
            <a:r>
              <a:rPr lang="en-US" altLang="ja-JP" sz="1000" dirty="0"/>
              <a:t>: I/O error on GET request for "http://localhost:8080/spring-</a:t>
            </a:r>
            <a:r>
              <a:rPr lang="en-US" altLang="ja-JP" sz="1000" dirty="0" err="1"/>
              <a:t>functionaltest</a:t>
            </a:r>
            <a:r>
              <a:rPr lang="en-US" altLang="ja-JP" sz="1000" dirty="0"/>
              <a:t>-web/</a:t>
            </a:r>
            <a:r>
              <a:rPr lang="en-US" altLang="ja-JP" sz="1000" dirty="0" err="1"/>
              <a:t>exhn</a:t>
            </a:r>
            <a:r>
              <a:rPr lang="en-US" altLang="ja-JP" sz="1000" dirty="0"/>
              <a:t>/0701/013":Read timed out; nested exception is </a:t>
            </a:r>
            <a:r>
              <a:rPr lang="en-US" altLang="ja-JP" sz="1000" dirty="0" err="1"/>
              <a:t>java.net.SocketTimeoutException</a:t>
            </a:r>
            <a:r>
              <a:rPr lang="en-US" altLang="ja-JP" sz="1000" dirty="0"/>
              <a:t>: Read timed out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org.springframework.web.client.RestTemplate.doExecute</a:t>
            </a:r>
            <a:r>
              <a:rPr lang="en-US" altLang="ja-JP" sz="1000" dirty="0"/>
              <a:t>(RestTemplate.java:503)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org.springframework.web.client.RestTemplate.execute</a:t>
            </a:r>
            <a:r>
              <a:rPr lang="en-US" altLang="ja-JP" sz="1000" dirty="0"/>
              <a:t>(RestTemplate.java:452)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org.springframework.web.client.RestTemplate.getForEntity</a:t>
            </a:r>
            <a:r>
              <a:rPr lang="en-US" altLang="ja-JP" sz="1000" dirty="0"/>
              <a:t>(RestTemplate.java:244)</a:t>
            </a:r>
          </a:p>
          <a:p>
            <a:r>
              <a:rPr lang="en-US" altLang="ja-JP" sz="1000" dirty="0"/>
              <a:t>	at jp.co.ntt.fw.spring.functionaltest.selenium.exhn.ExceptionHandlingTest.testEXHN0701013(ExceptionHandlingTest.java:611)</a:t>
            </a:r>
          </a:p>
          <a:p>
            <a:r>
              <a:rPr lang="en-US" altLang="ja-JP" sz="1000" dirty="0"/>
              <a:t>	at sun.reflect.NativeMethodAccessorImpl.invoke0(Native Method)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sun.reflect.NativeMethodAccessorImpl.invoke</a:t>
            </a:r>
            <a:r>
              <a:rPr lang="en-US" altLang="ja-JP" sz="1000" dirty="0"/>
              <a:t>(NativeMethodAccessorImpl.java:57)</a:t>
            </a:r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org.junit.internal.runners.statements.ExpectException.evaluate</a:t>
            </a:r>
            <a:r>
              <a:rPr lang="en-US" altLang="ja-JP" sz="1000" dirty="0"/>
              <a:t>(ExpectException.java:21)</a:t>
            </a:r>
          </a:p>
          <a:p>
            <a:r>
              <a:rPr lang="en-US" altLang="ja-JP" sz="1000" dirty="0"/>
              <a:t>	... 24 more</a:t>
            </a:r>
          </a:p>
          <a:p>
            <a:r>
              <a:rPr lang="en-US" altLang="ja-JP" sz="1000" b="1" dirty="0">
                <a:solidFill>
                  <a:srgbClr val="FF0000"/>
                </a:solidFill>
              </a:rPr>
              <a:t>Caused by: </a:t>
            </a:r>
            <a:r>
              <a:rPr lang="en-US" altLang="ja-JP" sz="1000" b="1" dirty="0" err="1">
                <a:solidFill>
                  <a:srgbClr val="FF0000"/>
                </a:solidFill>
              </a:rPr>
              <a:t>java.net.SocketTimeoutException</a:t>
            </a:r>
            <a:r>
              <a:rPr lang="en-US" altLang="ja-JP" sz="1000" dirty="0"/>
              <a:t>: Read timed out</a:t>
            </a:r>
          </a:p>
          <a:p>
            <a:r>
              <a:rPr lang="en-US" altLang="ja-JP" sz="1000" dirty="0"/>
              <a:t>	at java.net.SocketInputStream.socketRead0(Native Method)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java.net.SocketInputStream.read</a:t>
            </a:r>
            <a:r>
              <a:rPr lang="en-US" altLang="ja-JP" sz="1000" dirty="0"/>
              <a:t>(SocketInputStream.java:150)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java.net.SocketInputStream.read</a:t>
            </a:r>
            <a:r>
              <a:rPr lang="en-US" altLang="ja-JP" sz="1000" dirty="0"/>
              <a:t>(SocketInputStream.java:121)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java.io.BufferedInputStream.fill</a:t>
            </a:r>
            <a:r>
              <a:rPr lang="en-US" altLang="ja-JP" sz="1000" dirty="0"/>
              <a:t>(BufferedInputStream.java:235)</a:t>
            </a:r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en-US" altLang="ja-JP" sz="1000" dirty="0"/>
              <a:t>	... 36 more</a:t>
            </a:r>
          </a:p>
          <a:p>
            <a:endParaRPr lang="en-US" altLang="ja-JP" sz="1000" dirty="0" err="1"/>
          </a:p>
        </p:txBody>
      </p:sp>
      <p:sp>
        <p:nvSpPr>
          <p:cNvPr id="44" name="正方形/長方形 43"/>
          <p:cNvSpPr/>
          <p:nvPr/>
        </p:nvSpPr>
        <p:spPr>
          <a:xfrm>
            <a:off x="402251" y="4715984"/>
            <a:ext cx="3362413" cy="395059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3351180" y="2037519"/>
            <a:ext cx="4536689" cy="2548991"/>
          </a:xfrm>
          <a:prstGeom prst="borderCallout2">
            <a:avLst>
              <a:gd name="adj1" fmla="val 87959"/>
              <a:gd name="adj2" fmla="val -5318"/>
              <a:gd name="adj3" fmla="val 88149"/>
              <a:gd name="adj4" fmla="val -12537"/>
              <a:gd name="adj5" fmla="val 108007"/>
              <a:gd name="adj6" fmla="val -2224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スタックトレース上の原因例外として、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SocketTimeoutException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が発生している場合は、本パラメータを指定する事でエラーが回避できる可能性がある。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　　　　　　　　　　　　　　↓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適切なパラメータ値を指定してもエラーが回避できない場合は、アプリケーションが期待通り動いていない可能性がある。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19707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3200" dirty="0" smtClean="0"/>
              <a:t>パラメータの</a:t>
            </a:r>
            <a:r>
              <a:rPr lang="ja-JP" altLang="en-US" sz="3200" dirty="0" smtClean="0"/>
              <a:t>指定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変更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方法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Selenium</a:t>
            </a:r>
            <a:r>
              <a:rPr lang="ja-JP" altLang="en-US" sz="2000" dirty="0" smtClean="0"/>
              <a:t>を実行する</a:t>
            </a:r>
            <a:r>
              <a:rPr lang="en-US" altLang="ja-JP" sz="2000" dirty="0" smtClean="0"/>
              <a:t>Maven(Java)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VM</a:t>
            </a:r>
            <a:r>
              <a:rPr lang="ja-JP" altLang="en-US" sz="2000" dirty="0" smtClean="0"/>
              <a:t>引数に指定する。</a:t>
            </a:r>
            <a:endParaRPr lang="en-US" altLang="ja-JP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23" y="1352720"/>
            <a:ext cx="5146183" cy="295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3053951" y="3383921"/>
            <a:ext cx="2914238" cy="70255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32790" y="4718329"/>
            <a:ext cx="4085544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selenium.waitForLogAssertion.offsetSeconds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selenium.timeoutForImplicitlyWait.offsetSeconds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selenium.excn.waitForNextRequest.offsetSeconds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selenium.fldw.waitForDownload.offsetSeconds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selenium.flup.waitForDeletedByScheduler.offsetSeconds</a:t>
            </a:r>
            <a:r>
              <a:rPr lang="en-US" altLang="ja-JP" sz="11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selenium.restOperations.readTimeout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=-1</a:t>
            </a:r>
            <a:endParaRPr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0488" y="4304108"/>
            <a:ext cx="6040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必要</a:t>
            </a:r>
            <a:r>
              <a:rPr lang="ja-JP" altLang="en-US" dirty="0" smtClean="0"/>
              <a:t>に応じて、パラメータを追加し、デフォルト値を変更する。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3528" y="5908746"/>
            <a:ext cx="8692829" cy="692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300" dirty="0" smtClean="0"/>
              <a:t>【</a:t>
            </a:r>
            <a:r>
              <a:rPr lang="ja-JP" altLang="en-US" sz="1300" dirty="0" smtClean="0"/>
              <a:t>備考</a:t>
            </a:r>
            <a:r>
              <a:rPr lang="en-US" altLang="ja-JP" sz="1300" dirty="0" smtClean="0"/>
              <a:t>】</a:t>
            </a:r>
          </a:p>
          <a:p>
            <a:r>
              <a:rPr lang="ja-JP" altLang="en-US" sz="1300" dirty="0" smtClean="0"/>
              <a:t>パラメータは、プロパティファイル（</a:t>
            </a:r>
            <a:r>
              <a:rPr lang="en-US" altLang="ja-JP" sz="1300" dirty="0"/>
              <a:t>/spring-</a:t>
            </a:r>
            <a:r>
              <a:rPr lang="en-US" altLang="ja-JP" sz="1300" dirty="0" err="1"/>
              <a:t>functionaltest</a:t>
            </a:r>
            <a:r>
              <a:rPr lang="en-US" altLang="ja-JP" sz="1300" dirty="0"/>
              <a:t>-selenium/</a:t>
            </a:r>
            <a:r>
              <a:rPr lang="en-US" altLang="ja-JP" sz="1300" dirty="0" err="1"/>
              <a:t>src</a:t>
            </a:r>
            <a:r>
              <a:rPr lang="en-US" altLang="ja-JP" sz="1300" dirty="0"/>
              <a:t>/test/resources/META-INF/spring/</a:t>
            </a:r>
            <a:r>
              <a:rPr lang="en-US" altLang="ja-JP" sz="1300" dirty="0" err="1"/>
              <a:t>selenium.properties</a:t>
            </a:r>
            <a:r>
              <a:rPr lang="ja-JP" altLang="en-US" sz="1300" dirty="0" smtClean="0"/>
              <a:t>）</a:t>
            </a:r>
            <a:endParaRPr lang="en-US" altLang="ja-JP" sz="1300" dirty="0" smtClean="0"/>
          </a:p>
          <a:p>
            <a:r>
              <a:rPr lang="ja-JP" altLang="en-US" sz="1300" dirty="0" smtClean="0"/>
              <a:t>に指定する事もできるが、プロパティファイルはローカル開発向けである。</a:t>
            </a:r>
            <a:endParaRPr lang="ja-JP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392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3200" dirty="0" smtClean="0"/>
              <a:t>エラーが発生しうるケースと</a:t>
            </a:r>
            <a:r>
              <a:rPr lang="ja-JP" altLang="en-US" sz="3200" dirty="0" smtClean="0"/>
              <a:t>その</a:t>
            </a:r>
            <a:r>
              <a:rPr lang="ja-JP" altLang="en-US" sz="3200" dirty="0"/>
              <a:t>対処方法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1/2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2800" dirty="0" smtClean="0"/>
              <a:t>AP</a:t>
            </a:r>
            <a:r>
              <a:rPr lang="ja-JP" altLang="en-US" sz="2800" dirty="0"/>
              <a:t>動作環境</a:t>
            </a:r>
            <a:r>
              <a:rPr lang="ja-JP" altLang="en-US" sz="2800" dirty="0" smtClean="0"/>
              <a:t>検証用のテストスイート資材において、実行するマシンスペックが低い場合に、</a:t>
            </a:r>
            <a:r>
              <a:rPr lang="en-US" altLang="ja-JP" sz="2800" dirty="0" smtClean="0"/>
              <a:t>Selenium</a:t>
            </a:r>
            <a:r>
              <a:rPr lang="ja-JP" altLang="en-US" sz="2800" dirty="0" smtClean="0"/>
              <a:t>で行っているブラウザ操作の実行順序性が担保されないケースがあり、テストが失敗する事がある。</a:t>
            </a:r>
            <a:endParaRPr lang="en-US" altLang="ja-JP" sz="2800" dirty="0" smtClean="0"/>
          </a:p>
          <a:p>
            <a:r>
              <a:rPr lang="ja-JP" altLang="en-US" sz="2800" dirty="0" smtClean="0"/>
              <a:t>この事象は、並列処理が必要となるテストケース（排他制御のテストケース）で発生しており、実行順序性を調整するＷａｉｔ処理の時間に依存している事が判明している。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この</a:t>
            </a:r>
            <a:r>
              <a:rPr lang="ja-JP" altLang="en-US" sz="2800" dirty="0"/>
              <a:t>事象</a:t>
            </a:r>
            <a:r>
              <a:rPr lang="ja-JP" altLang="en-US" sz="2800" dirty="0" smtClean="0"/>
              <a:t>に</a:t>
            </a:r>
            <a:r>
              <a:rPr lang="ja-JP" altLang="en-US" sz="2800" dirty="0"/>
              <a:t>対する</a:t>
            </a:r>
            <a:r>
              <a:rPr lang="ja-JP" altLang="en-US" sz="2800" dirty="0" smtClean="0"/>
              <a:t>対策の一環と</a:t>
            </a:r>
            <a:r>
              <a:rPr lang="ja-JP" altLang="en-US" sz="2800" dirty="0"/>
              <a:t>して、</a:t>
            </a:r>
            <a:r>
              <a:rPr lang="ja-JP" altLang="en-US" sz="2800" u="sng" dirty="0">
                <a:solidFill>
                  <a:srgbClr val="FF0000"/>
                </a:solidFill>
              </a:rPr>
              <a:t>現在固定で指定している</a:t>
            </a:r>
            <a:r>
              <a:rPr lang="en-US" altLang="ja-JP" sz="2800" u="sng" dirty="0">
                <a:solidFill>
                  <a:srgbClr val="FF0000"/>
                </a:solidFill>
              </a:rPr>
              <a:t>Wait</a:t>
            </a:r>
            <a:r>
              <a:rPr lang="ja-JP" altLang="en-US" sz="2800" u="sng" dirty="0">
                <a:solidFill>
                  <a:srgbClr val="FF0000"/>
                </a:solidFill>
              </a:rPr>
              <a:t>時間を</a:t>
            </a:r>
            <a:r>
              <a:rPr lang="ja-JP" altLang="en-US" sz="2800" b="1" u="sng" dirty="0">
                <a:solidFill>
                  <a:srgbClr val="FF0000"/>
                </a:solidFill>
              </a:rPr>
              <a:t>パラメータ化</a:t>
            </a:r>
            <a:r>
              <a:rPr lang="ja-JP" altLang="en-US" sz="2800" u="sng" dirty="0">
                <a:solidFill>
                  <a:srgbClr val="FF0000"/>
                </a:solidFill>
              </a:rPr>
              <a:t>する事で、実行するマシンスペックに応じた</a:t>
            </a:r>
            <a:r>
              <a:rPr lang="en-US" altLang="ja-JP" sz="2800" u="sng" dirty="0">
                <a:solidFill>
                  <a:srgbClr val="FF0000"/>
                </a:solidFill>
              </a:rPr>
              <a:t>Wait</a:t>
            </a:r>
            <a:r>
              <a:rPr lang="ja-JP" altLang="en-US" sz="2800" u="sng" dirty="0">
                <a:solidFill>
                  <a:srgbClr val="FF0000"/>
                </a:solidFill>
              </a:rPr>
              <a:t>時間を指定できるようにする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。</a:t>
            </a:r>
            <a:endParaRPr lang="en-US" altLang="ja-JP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/>
              <a:t>エラーが発生しうるケースとその対処方法 </a:t>
            </a:r>
            <a:r>
              <a:rPr lang="en-US" altLang="ja-JP" sz="3200" dirty="0"/>
              <a:t>2</a:t>
            </a:r>
            <a:r>
              <a:rPr lang="en-US" altLang="ja-JP" sz="3200" dirty="0" smtClean="0"/>
              <a:t>/2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/>
              <a:t>AP</a:t>
            </a:r>
            <a:r>
              <a:rPr lang="ja-JP" altLang="en-US" sz="2800" dirty="0"/>
              <a:t>動作環境検証用のテストスイート</a:t>
            </a:r>
            <a:r>
              <a:rPr lang="ja-JP" altLang="en-US" sz="2800" dirty="0" smtClean="0"/>
              <a:t>資材では、並列処理の実行順序性を調整するための</a:t>
            </a:r>
            <a:r>
              <a:rPr lang="en-US" altLang="ja-JP" sz="2800" dirty="0" smtClean="0"/>
              <a:t>Wait</a:t>
            </a:r>
            <a:r>
              <a:rPr lang="ja-JP" altLang="en-US" sz="2800" dirty="0" smtClean="0"/>
              <a:t>時間とは別に、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処理性能に依存する処理（タイムアウト時間や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Wait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時間に依存する処理）がいくつか存在する。</a:t>
            </a:r>
            <a:endParaRPr lang="en-US" altLang="ja-JP" sz="2800" u="sng" dirty="0" smtClean="0">
              <a:solidFill>
                <a:srgbClr val="FF0000"/>
              </a:solidFill>
            </a:endParaRPr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これらの処理で扱っている</a:t>
            </a:r>
            <a:r>
              <a:rPr lang="ja-JP" altLang="en-US" sz="2800" dirty="0"/>
              <a:t>タイムアウト時間や</a:t>
            </a:r>
            <a:r>
              <a:rPr lang="en-US" altLang="ja-JP" sz="2800" dirty="0"/>
              <a:t>Wait</a:t>
            </a:r>
            <a:r>
              <a:rPr lang="ja-JP" altLang="en-US" sz="2800" dirty="0" smtClean="0"/>
              <a:t>時間についても、パラメータ化する事で、</a:t>
            </a:r>
            <a:r>
              <a:rPr lang="ja-JP" altLang="en-US" sz="2800" u="sng" dirty="0">
                <a:solidFill>
                  <a:srgbClr val="FF0000"/>
                </a:solidFill>
              </a:rPr>
              <a:t>実行するマシンスペックに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応じたタイムアウト時間や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Wait</a:t>
            </a:r>
            <a:r>
              <a:rPr lang="ja-JP" altLang="en-US" sz="2800" u="sng" dirty="0">
                <a:solidFill>
                  <a:srgbClr val="FF0000"/>
                </a:solidFill>
              </a:rPr>
              <a:t>時間を指定できるよう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に</a:t>
            </a:r>
            <a:r>
              <a:rPr lang="ja-JP" altLang="en-US" sz="2800" u="sng" dirty="0">
                <a:solidFill>
                  <a:srgbClr val="FF0000"/>
                </a:solidFill>
              </a:rPr>
              <a:t>しておく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。</a:t>
            </a:r>
            <a:endParaRPr lang="en-US" altLang="ja-JP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3200" dirty="0" smtClean="0"/>
              <a:t>パラメータの位置付け</a:t>
            </a:r>
            <a:endParaRPr kumimoji="1" lang="ja-JP" altLang="en-US" sz="32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sz="2800" dirty="0" smtClean="0"/>
              <a:t>今回追加するパラメータは、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推奨スペックを充たしていない環境でテストする場合に、スペックにあった値（時間）に調整するためのものである。</a:t>
            </a:r>
            <a:endParaRPr lang="en-US" altLang="ja-JP" sz="2800" u="sng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/>
              <a:t>そのため、</a:t>
            </a:r>
            <a:r>
              <a:rPr lang="en-US" altLang="ja-JP" sz="2800" dirty="0" smtClean="0"/>
              <a:t>AP</a:t>
            </a:r>
            <a:r>
              <a:rPr lang="ja-JP" altLang="en-US" sz="2800" dirty="0"/>
              <a:t>動作環境検証用のテストスイートが</a:t>
            </a:r>
            <a:r>
              <a:rPr lang="ja-JP" altLang="en-US" sz="2800" u="sng" dirty="0">
                <a:solidFill>
                  <a:srgbClr val="FF0000"/>
                </a:solidFill>
              </a:rPr>
              <a:t>推奨して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いるスペック</a:t>
            </a:r>
            <a:r>
              <a:rPr lang="ja-JP" altLang="en-US" sz="2800" u="sng" dirty="0">
                <a:solidFill>
                  <a:srgbClr val="FF0000"/>
                </a:solidFill>
              </a:rPr>
              <a:t>を充たしている場合は、パラメータの指定（変更）は不要である。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r>
              <a:rPr lang="ja-JP" altLang="en-US" sz="2800" dirty="0" smtClean="0"/>
              <a:t>また、推奨スペックを充たしていない場合でも、パラメータの指定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変更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をしなくても問題が発生しない可能性もある。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/>
              <a:t>基本的に</a:t>
            </a:r>
            <a:r>
              <a:rPr lang="ja-JP" altLang="en-US" sz="2800" dirty="0" smtClean="0"/>
              <a:t>は、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推奨スペックを充たしていない環境下において、テストが失敗した場合に、本パラメータを指定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(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変更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)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することを想定している。</a:t>
            </a:r>
            <a:endParaRPr lang="en-US" altLang="ja-JP" sz="2800" u="sng" dirty="0" smtClean="0">
              <a:solidFill>
                <a:srgbClr val="FF0000"/>
              </a:solidFill>
            </a:endParaRPr>
          </a:p>
          <a:p>
            <a:endParaRPr lang="en-US" altLang="ja-JP" sz="2800" dirty="0" smtClean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3934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sz="3200" dirty="0" smtClean="0"/>
              <a:t>パラメータ一覧　</a:t>
            </a:r>
            <a:r>
              <a:rPr kumimoji="1" lang="en-US" altLang="ja-JP" sz="3200" dirty="0" smtClean="0"/>
              <a:t>1/2</a:t>
            </a:r>
            <a:endParaRPr kumimoji="1" lang="ja-JP" altLang="en-US" sz="3200" dirty="0"/>
          </a:p>
        </p:txBody>
      </p:sp>
      <p:sp>
        <p:nvSpPr>
          <p:cNvPr id="7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04056"/>
          </a:xfrm>
        </p:spPr>
        <p:txBody>
          <a:bodyPr>
            <a:normAutofit lnSpcReduction="10000"/>
          </a:bodyPr>
          <a:lstStyle/>
          <a:p>
            <a:r>
              <a:rPr lang="en-US" altLang="ja-JP" sz="2800" dirty="0" smtClean="0"/>
              <a:t>Selenium</a:t>
            </a:r>
            <a:r>
              <a:rPr lang="ja-JP" altLang="en-US" sz="2800" dirty="0" smtClean="0"/>
              <a:t>の動作を制御するためのパラメータ一覧</a:t>
            </a:r>
            <a:endParaRPr lang="en-US" altLang="ja-JP" sz="28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09475"/>
              </p:ext>
            </p:extLst>
          </p:nvPr>
        </p:nvGraphicFramePr>
        <p:xfrm>
          <a:off x="539552" y="1628800"/>
          <a:ext cx="7992888" cy="4958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682"/>
                <a:gridCol w="2768754"/>
                <a:gridCol w="1117466"/>
                <a:gridCol w="3508986"/>
              </a:tblGrid>
              <a:tr h="3056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項番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パラメータ名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デフォルト値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説明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</a:tr>
              <a:tr h="778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①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selenium.waitForLogAssertion.offsetSeconds</a:t>
                      </a:r>
                      <a:endParaRPr kumimoji="1" lang="ja-JP" altLang="en-US" sz="1200" b="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共通パラメータ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「ログ検証を実行するまでの待機時間（デフォルト</a:t>
                      </a:r>
                      <a:r>
                        <a:rPr kumimoji="1" lang="en-US" altLang="ja-JP" sz="1200" dirty="0" smtClean="0"/>
                        <a:t>50</a:t>
                      </a:r>
                      <a:r>
                        <a:rPr kumimoji="1" lang="ja-JP" altLang="en-US" sz="1200" dirty="0" smtClean="0"/>
                        <a:t>ミリ秒）」を延ばすためのパラメータ（秒単位）。</a:t>
                      </a:r>
                      <a:endParaRPr kumimoji="1" lang="en-US" altLang="ja-JP" sz="1200" dirty="0" smtClean="0"/>
                    </a:p>
                  </a:txBody>
                  <a:tcPr marL="69560" marR="69560" marT="37678" marB="37678"/>
                </a:tc>
              </a:tr>
              <a:tr h="778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②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selenium.timeoutForImplicitlyWait.offsetSeconds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共通パラメータ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「画面描画されるまでのタイムアウト時間（デフォルト</a:t>
                      </a:r>
                      <a:r>
                        <a:rPr kumimoji="1" lang="en-US" altLang="ja-JP" sz="1200" dirty="0" smtClean="0"/>
                        <a:t>10</a:t>
                      </a:r>
                      <a:r>
                        <a:rPr kumimoji="1" lang="ja-JP" altLang="en-US" sz="1200" dirty="0" smtClean="0"/>
                        <a:t>秒）」を延ばすためのパラメータ（秒単位）。</a:t>
                      </a:r>
                      <a:endParaRPr kumimoji="1" lang="en-US" altLang="ja-JP" sz="1200" dirty="0" smtClean="0"/>
                    </a:p>
                  </a:txBody>
                  <a:tcPr marL="69560" marR="69560" marT="37678" marB="37678"/>
                </a:tc>
              </a:tr>
              <a:tr h="14820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③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selenium.excn.waitForNextRequest.offsetSeconds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排他制御用パラメータ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「次のリクエストが来るのを待機する時間</a:t>
                      </a:r>
                      <a:r>
                        <a:rPr kumimoji="1" lang="ja-JP" altLang="en-US" sz="1200" dirty="0" smtClean="0"/>
                        <a:t>（デフォルト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秒）</a:t>
                      </a:r>
                      <a:r>
                        <a:rPr kumimoji="1" lang="ja-JP" altLang="en-US" sz="1200" dirty="0" smtClean="0"/>
                        <a:t>」を延ばすためのパラメータ（秒単位）。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ja-JP" altLang="en-US" sz="1200" dirty="0" smtClean="0"/>
                        <a:t>複数のリクエストが同時にサーバ側で実行されるように制御するためにサーバ側で待機する時間となる</a:t>
                      </a:r>
                      <a:r>
                        <a:rPr kumimoji="1" lang="ja-JP" altLang="en-US" sz="1200" dirty="0" smtClean="0"/>
                        <a:t>。</a:t>
                      </a:r>
                      <a:endParaRPr kumimoji="1" lang="en-US" altLang="ja-JP" sz="1200" dirty="0" smtClean="0"/>
                    </a:p>
                  </a:txBody>
                  <a:tcPr marL="69560" marR="69560" marT="37678" marB="37678"/>
                </a:tc>
              </a:tr>
              <a:tr h="778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④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selenium.fldw.waitForDownload.offsetSeconds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ファイルダウンロード用パラメータ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「ダウンロードファイルが保存されるまで待機する時間（デフォルト１秒）」を延ばすためのパラメータ（秒単位）。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</a:tr>
              <a:tr h="778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⑤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selenium.flup.waitForDeletedByScheduler.offsetSeconds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 marL="69560" marR="69560" marT="37678" marB="37678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ファイルアップロード用パラメータ</a:t>
                      </a:r>
                      <a:r>
                        <a:rPr kumimoji="1" lang="en-US" altLang="ja-JP" sz="1200" dirty="0" smtClean="0"/>
                        <a:t>】</a:t>
                      </a:r>
                    </a:p>
                    <a:p>
                      <a:pPr algn="l"/>
                      <a:r>
                        <a:rPr kumimoji="1" lang="ja-JP" altLang="en-US" sz="1200" dirty="0" smtClean="0"/>
                        <a:t>「仮ファイルがスケジューラによって削除されるまで待機する時間（デフォルトは</a:t>
                      </a:r>
                      <a:r>
                        <a:rPr kumimoji="1" lang="en-US" altLang="ja-JP" sz="1200" dirty="0" smtClean="0"/>
                        <a:t>12</a:t>
                      </a:r>
                      <a:r>
                        <a:rPr kumimoji="1" lang="ja-JP" altLang="en-US" sz="1200" dirty="0" smtClean="0"/>
                        <a:t>秒）」を延ばすためのパラメータ（秒単位）。</a:t>
                      </a:r>
                      <a:endParaRPr kumimoji="1" lang="en-US" altLang="ja-JP" sz="1200" dirty="0" smtClean="0"/>
                    </a:p>
                  </a:txBody>
                  <a:tcPr marL="69560" marR="69560" marT="37678" marB="3767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5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 smtClean="0"/>
              <a:t>パラメータ</a:t>
            </a:r>
            <a:r>
              <a:rPr lang="ja-JP" altLang="en-US" sz="3200" dirty="0"/>
              <a:t>一覧　</a:t>
            </a:r>
            <a:r>
              <a:rPr lang="en-US" altLang="ja-JP" sz="3200" dirty="0" smtClean="0"/>
              <a:t>2/2</a:t>
            </a:r>
            <a:endParaRPr kumimoji="1" lang="ja-JP" altLang="en-US" sz="3200" dirty="0"/>
          </a:p>
        </p:txBody>
      </p:sp>
      <p:sp>
        <p:nvSpPr>
          <p:cNvPr id="7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err="1" smtClean="0"/>
              <a:t>HttpClient</a:t>
            </a:r>
            <a:r>
              <a:rPr lang="ja-JP" altLang="en-US" sz="2800" dirty="0" smtClean="0"/>
              <a:t>機能の動作を制御するためのパラメータ一覧</a:t>
            </a:r>
            <a:endParaRPr lang="en-US" altLang="ja-JP" sz="28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20360"/>
              </p:ext>
            </p:extLst>
          </p:nvPr>
        </p:nvGraphicFramePr>
        <p:xfrm>
          <a:off x="551317" y="3506174"/>
          <a:ext cx="8388120" cy="174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236"/>
                <a:gridCol w="2905663"/>
                <a:gridCol w="1172722"/>
                <a:gridCol w="36824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項番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パラメータ名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デフォルト値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説明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⑥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selenium.restOperations.readTimeout</a:t>
                      </a:r>
                      <a:endParaRPr kumimoji="1" lang="ja-JP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ctr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-1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【</a:t>
                      </a:r>
                      <a:r>
                        <a:rPr kumimoji="1" lang="ja-JP" altLang="en-US" sz="1400" dirty="0" smtClean="0"/>
                        <a:t>共通パラメータ</a:t>
                      </a:r>
                      <a:r>
                        <a:rPr kumimoji="1" lang="en-US" altLang="ja-JP" sz="1400" dirty="0" smtClean="0"/>
                        <a:t>】</a:t>
                      </a:r>
                    </a:p>
                    <a:p>
                      <a:pPr marL="0" marR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「レスポンス行われるまでのタイムアウト時間（ミリ秒）」を指定するパラメータ。</a:t>
                      </a:r>
                      <a:endParaRPr kumimoji="1" lang="en-US" altLang="ja-JP" sz="1400" dirty="0" smtClean="0"/>
                    </a:p>
                    <a:p>
                      <a:pPr marL="0" marR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デフォルト値</a:t>
                      </a:r>
                      <a:r>
                        <a:rPr kumimoji="1" lang="en-US" altLang="ja-JP" sz="1400" dirty="0" smtClean="0"/>
                        <a:t>(-1)</a:t>
                      </a:r>
                      <a:r>
                        <a:rPr kumimoji="1" lang="ja-JP" altLang="en-US" sz="1400" dirty="0" smtClean="0"/>
                        <a:t>は、システムの設定が使われる。</a:t>
                      </a:r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8" name="コンテンツ プレースホルダー 5"/>
          <p:cNvSpPr txBox="1">
            <a:spLocks/>
          </p:cNvSpPr>
          <p:nvPr/>
        </p:nvSpPr>
        <p:spPr>
          <a:xfrm>
            <a:off x="489469" y="2132856"/>
            <a:ext cx="8403011" cy="1310913"/>
          </a:xfrm>
          <a:prstGeom prst="rect">
            <a:avLst/>
          </a:prstGeom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今回</a:t>
            </a:r>
            <a:r>
              <a:rPr lang="en-US" altLang="ja-JP" sz="1800" dirty="0" smtClean="0"/>
              <a:t>Selenium</a:t>
            </a:r>
            <a:r>
              <a:rPr lang="ja-JP" altLang="en-US" sz="1800" dirty="0" smtClean="0"/>
              <a:t>でテスト（実施 </a:t>
            </a:r>
            <a:r>
              <a:rPr lang="en-US" altLang="ja-JP" sz="1800" dirty="0" smtClean="0"/>
              <a:t>or </a:t>
            </a:r>
            <a:r>
              <a:rPr lang="ja-JP" altLang="en-US" sz="1800" dirty="0" smtClean="0"/>
              <a:t>検証）が難しいものについては、</a:t>
            </a:r>
            <a:r>
              <a:rPr lang="en-US" altLang="ja-JP" sz="1800" dirty="0" smtClean="0"/>
              <a:t>Spring Framework</a:t>
            </a:r>
            <a:r>
              <a:rPr lang="ja-JP" altLang="en-US" sz="1800" dirty="0" smtClean="0"/>
              <a:t>から提供されている</a:t>
            </a:r>
            <a:r>
              <a:rPr lang="en-US" altLang="ja-JP" sz="1800" dirty="0" smtClean="0"/>
              <a:t>HTTP Client</a:t>
            </a:r>
            <a:r>
              <a:rPr lang="ja-JP" altLang="en-US" sz="1800" dirty="0" smtClean="0"/>
              <a:t>機能</a:t>
            </a:r>
            <a:r>
              <a:rPr lang="en-US" altLang="ja-JP" sz="1800" dirty="0" smtClean="0"/>
              <a:t>(</a:t>
            </a:r>
            <a:r>
              <a:rPr lang="en-US" altLang="ja-JP" sz="1800" dirty="0" err="1" smtClean="0"/>
              <a:t>RestTemplate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を使っている。</a:t>
            </a:r>
            <a:endParaRPr lang="en-US" altLang="ja-JP" sz="1800" dirty="0" smtClean="0"/>
          </a:p>
          <a:p>
            <a:r>
              <a:rPr lang="en-US" altLang="ja-JP" sz="1800" dirty="0" err="1" smtClean="0"/>
              <a:t>RestTemplate</a:t>
            </a:r>
            <a:r>
              <a:rPr lang="ja-JP" altLang="en-US" sz="1800" dirty="0" smtClean="0"/>
              <a:t>を使ったリクエストについても、タイムアウト時間を延ばせるようにパラメータ化しておく。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198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733527" y="1630745"/>
            <a:ext cx="0" cy="25494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507365" y="1768313"/>
            <a:ext cx="0" cy="22416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740246" y="1794512"/>
            <a:ext cx="0" cy="42881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① ログ</a:t>
            </a:r>
            <a:r>
              <a:rPr lang="ja-JP" altLang="en-US" dirty="0"/>
              <a:t>検証を実行するまでの待機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03" y="1455624"/>
            <a:ext cx="1237848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894587" y="1480007"/>
            <a:ext cx="125543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7013090" y="1471914"/>
            <a:ext cx="1469250" cy="667936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Log </a:t>
            </a:r>
            <a:r>
              <a:rPr kumimoji="1" lang="en-US" altLang="ja-JP" dirty="0" smtClean="0">
                <a:solidFill>
                  <a:schemeClr val="tx1"/>
                </a:solidFill>
              </a:rPr>
              <a:t>DB(H2)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61256" y="1473724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2160915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173606" y="1633271"/>
            <a:ext cx="106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/>
        </p:nvCxnSpPr>
        <p:spPr>
          <a:xfrm>
            <a:off x="6224120" y="1760218"/>
            <a:ext cx="0" cy="286972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5596404" y="1464350"/>
            <a:ext cx="125543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Logger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19515" y="2344132"/>
            <a:ext cx="201678" cy="3672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19288" y="2683998"/>
            <a:ext cx="201678" cy="99532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406526" y="2832511"/>
            <a:ext cx="201678" cy="76588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138220" y="3040047"/>
            <a:ext cx="201678" cy="136091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832510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820966" y="2976818"/>
            <a:ext cx="1585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608204" y="3178588"/>
            <a:ext cx="1585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20966" y="3420001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>
            <a:off x="1077460" y="3564309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7639407" y="3436185"/>
            <a:ext cx="201678" cy="250081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339898" y="4222201"/>
            <a:ext cx="1299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1147419" y="5651237"/>
            <a:ext cx="6518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241530" y="3785633"/>
            <a:ext cx="1759327" cy="4487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50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ミリ秒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94998" y="2563934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equest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304709" y="3066853"/>
            <a:ext cx="12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esponse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712537" y="2792152"/>
            <a:ext cx="53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Log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380855" y="3796459"/>
            <a:ext cx="82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Insert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241530" y="4234341"/>
            <a:ext cx="1759327" cy="10703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+ 1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120388" y="5297362"/>
            <a:ext cx="8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elect</a:t>
            </a:r>
            <a:endParaRPr kumimoji="1" lang="ja-JP" altLang="en-US" dirty="0"/>
          </a:p>
        </p:txBody>
      </p:sp>
      <p:sp>
        <p:nvSpPr>
          <p:cNvPr id="80" name="上下矢印 79"/>
          <p:cNvSpPr/>
          <p:nvPr/>
        </p:nvSpPr>
        <p:spPr>
          <a:xfrm>
            <a:off x="6452937" y="4257526"/>
            <a:ext cx="560154" cy="1409168"/>
          </a:xfrm>
          <a:prstGeom prst="up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4" name="線吹き出し 2 (枠付き) 83"/>
          <p:cNvSpPr/>
          <p:nvPr/>
        </p:nvSpPr>
        <p:spPr>
          <a:xfrm>
            <a:off x="2894999" y="4524757"/>
            <a:ext cx="3403155" cy="784562"/>
          </a:xfrm>
          <a:prstGeom prst="borderCallout2">
            <a:avLst>
              <a:gd name="adj1" fmla="val 27403"/>
              <a:gd name="adj2" fmla="val -4111"/>
              <a:gd name="adj3" fmla="val 28027"/>
              <a:gd name="adj4" fmla="val -12594"/>
              <a:gd name="adj5" fmla="val 8679"/>
              <a:gd name="adj6" fmla="val -1582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Insert </a:t>
            </a:r>
            <a:r>
              <a:rPr kumimoji="1" lang="ja-JP" altLang="en-US" dirty="0" smtClean="0">
                <a:solidFill>
                  <a:schemeClr val="tx1"/>
                </a:solidFill>
              </a:rPr>
              <a:t>⇒</a:t>
            </a:r>
            <a:r>
              <a:rPr kumimoji="1" lang="en-US" altLang="ja-JP" dirty="0" smtClean="0">
                <a:solidFill>
                  <a:schemeClr val="tx1"/>
                </a:solidFill>
              </a:rPr>
              <a:t> Select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の順番になるような値を指定する。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436536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8720"/>
            <a:ext cx="733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selenium.waitForLogAssertion.offsetSeconds</a:t>
            </a:r>
            <a:r>
              <a:rPr kumimoji="1" lang="en-US" altLang="ja-JP" dirty="0" smtClean="0">
                <a:solidFill>
                  <a:schemeClr val="dk1"/>
                </a:solidFill>
              </a:rPr>
              <a:t>=1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にした場合の振る舞い</a:t>
            </a:r>
            <a:endParaRPr lang="ja-JP" altLang="en-US" dirty="0"/>
          </a:p>
        </p:txBody>
      </p:sp>
      <p:sp>
        <p:nvSpPr>
          <p:cNvPr id="92" name="線吹き出し 2 (枠付き) 91"/>
          <p:cNvSpPr/>
          <p:nvPr/>
        </p:nvSpPr>
        <p:spPr>
          <a:xfrm>
            <a:off x="2943593" y="5756276"/>
            <a:ext cx="4536689" cy="784562"/>
          </a:xfrm>
          <a:prstGeom prst="borderCallout2">
            <a:avLst>
              <a:gd name="adj1" fmla="val 12963"/>
              <a:gd name="adj2" fmla="val -4989"/>
              <a:gd name="adj3" fmla="val 13587"/>
              <a:gd name="adj4" fmla="val -15995"/>
              <a:gd name="adj5" fmla="val -84150"/>
              <a:gd name="adj6" fmla="val -2619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待機時間のため、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大きい値を指定すると、テストの実行時間に影響を与える。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その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ため、適切な値を指定する必要がある。</a:t>
            </a:r>
          </a:p>
        </p:txBody>
      </p:sp>
      <p:sp>
        <p:nvSpPr>
          <p:cNvPr id="93" name="右中かっこ 92"/>
          <p:cNvSpPr/>
          <p:nvPr/>
        </p:nvSpPr>
        <p:spPr>
          <a:xfrm>
            <a:off x="1992581" y="3720503"/>
            <a:ext cx="537809" cy="158422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L 字 93"/>
          <p:cNvSpPr/>
          <p:nvPr/>
        </p:nvSpPr>
        <p:spPr>
          <a:xfrm rot="2872123" flipH="1">
            <a:off x="2490393" y="3057796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98398" y="3034484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cxnSp>
        <p:nvCxnSpPr>
          <p:cNvPr id="97" name="直線コネクタ 96"/>
          <p:cNvCxnSpPr/>
          <p:nvPr/>
        </p:nvCxnSpPr>
        <p:spPr>
          <a:xfrm>
            <a:off x="6252104" y="4917038"/>
            <a:ext cx="480908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① ログ</a:t>
            </a:r>
            <a:r>
              <a:rPr lang="ja-JP" altLang="en-US" dirty="0"/>
              <a:t>検証を実行するまでの待機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79512" y="908720"/>
            <a:ext cx="8555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以下の様なエラーが発生した場合は、「ログ検証を実行するまでの待機時間」を延ばすことでエラーを回避する事が出来る可能性がある。</a:t>
            </a:r>
            <a:endParaRPr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02250" y="1736829"/>
            <a:ext cx="82475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err="1"/>
              <a:t>java.lang.AssertionError</a:t>
            </a:r>
            <a:r>
              <a:rPr lang="en-US" altLang="ja-JP" sz="1000" dirty="0"/>
              <a:t>: </a:t>
            </a:r>
          </a:p>
          <a:p>
            <a:r>
              <a:rPr lang="en-US" altLang="ja-JP" sz="1000" dirty="0"/>
              <a:t>Expected: is &lt;1L&gt;</a:t>
            </a:r>
          </a:p>
          <a:p>
            <a:r>
              <a:rPr lang="en-US" altLang="ja-JP" sz="1000" dirty="0"/>
              <a:t>     got: &lt;0L&gt;</a:t>
            </a:r>
          </a:p>
          <a:p>
            <a:endParaRPr lang="en-US" altLang="ja-JP" sz="1000" dirty="0"/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org.junit.Assert.assertThat</a:t>
            </a:r>
            <a:r>
              <a:rPr lang="en-US" altLang="ja-JP" sz="1000" dirty="0"/>
              <a:t>(Assert.java:778)</a:t>
            </a:r>
          </a:p>
          <a:p>
            <a:r>
              <a:rPr lang="en-US" altLang="ja-JP" sz="1000" dirty="0"/>
              <a:t>	at </a:t>
            </a:r>
            <a:r>
              <a:rPr lang="en-US" altLang="ja-JP" sz="1000" dirty="0" err="1"/>
              <a:t>org.junit.Assert.assertThat</a:t>
            </a:r>
            <a:r>
              <a:rPr lang="en-US" altLang="ja-JP" sz="1000" dirty="0"/>
              <a:t>(Assert.java:736)</a:t>
            </a:r>
          </a:p>
          <a:p>
            <a:r>
              <a:rPr lang="en-US" altLang="ja-JP" sz="1000" dirty="0"/>
              <a:t>	at jp.co.ntt.fw.spring.functionaltest.selenium.</a:t>
            </a:r>
            <a:r>
              <a:rPr lang="en-US" altLang="ja-JP" sz="1000" b="1" dirty="0">
                <a:solidFill>
                  <a:srgbClr val="FF0000"/>
                </a:solidFill>
              </a:rPr>
              <a:t>DBLogAssertOperations.</a:t>
            </a:r>
            <a:r>
              <a:rPr lang="en-US" altLang="ja-JP" sz="1000" dirty="0"/>
              <a:t>assertContainsByRegexExceptionMessage(DBLogAssertOperations.java:223)</a:t>
            </a:r>
          </a:p>
          <a:p>
            <a:r>
              <a:rPr lang="en-US" altLang="ja-JP" sz="1000" dirty="0"/>
              <a:t>	at jp.co.ntt.fw.spring.functionaltest.selenium.dmly.DomainLayerTest.testDMLY0401029(DomainLayerTest.java:1691)</a:t>
            </a:r>
          </a:p>
          <a:p>
            <a:r>
              <a:rPr lang="en-US" altLang="ja-JP" sz="1000" dirty="0"/>
              <a:t>	at sun.reflect.NativeMethodAccessorImpl.invoke0(Native Method</a:t>
            </a:r>
            <a:r>
              <a:rPr lang="en-US" altLang="ja-JP" sz="1000" dirty="0" smtClean="0"/>
              <a:t>)</a:t>
            </a:r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　　　　　　　・</a:t>
            </a:r>
            <a:endParaRPr lang="en-US" altLang="ja-JP" sz="1000" dirty="0" smtClean="0"/>
          </a:p>
          <a:p>
            <a:r>
              <a:rPr lang="ja-JP" altLang="en-US" sz="1000" dirty="0"/>
              <a:t>　　　　　　　　・</a:t>
            </a:r>
            <a:endParaRPr lang="en-US" altLang="ja-JP" sz="1000" dirty="0"/>
          </a:p>
          <a:p>
            <a:r>
              <a:rPr lang="ja-JP" altLang="en-US" sz="1000" dirty="0"/>
              <a:t>　　　　　　　　</a:t>
            </a:r>
            <a:r>
              <a:rPr lang="ja-JP" altLang="en-US" sz="1000" dirty="0" smtClean="0"/>
              <a:t>・</a:t>
            </a:r>
            <a:endParaRPr lang="en-US" altLang="ja-JP" sz="1000" dirty="0" smtClean="0"/>
          </a:p>
          <a:p>
            <a:endParaRPr lang="en-US" altLang="ja-JP" sz="1000" dirty="0"/>
          </a:p>
        </p:txBody>
      </p:sp>
      <p:sp>
        <p:nvSpPr>
          <p:cNvPr id="44" name="正方形/長方形 43"/>
          <p:cNvSpPr/>
          <p:nvPr/>
        </p:nvSpPr>
        <p:spPr>
          <a:xfrm>
            <a:off x="2555776" y="2780928"/>
            <a:ext cx="1611457" cy="31413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3417617" y="3780330"/>
            <a:ext cx="4536689" cy="2548991"/>
          </a:xfrm>
          <a:prstGeom prst="borderCallout2">
            <a:avLst>
              <a:gd name="adj1" fmla="val 7324"/>
              <a:gd name="adj2" fmla="val -2519"/>
              <a:gd name="adj3" fmla="val 7196"/>
              <a:gd name="adj4" fmla="val -8421"/>
              <a:gd name="adj5" fmla="val -23421"/>
              <a:gd name="adj6" fmla="val -1335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 smtClean="0">
                <a:solidFill>
                  <a:schemeClr val="tx1"/>
                </a:solidFill>
              </a:rPr>
              <a:t>DBLogAssertOperations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クラスは、ログの検証を行うためのクラスである。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スタックトレース上にこのクラスがある場合は、本パラメータを指定する事でエラーが回避できる可能性がある。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　　　　　　　　　　　　　　　　　　　↓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適切なパラメータ値を指定してもエラーが回避できない場合は、アプリケーションが期待通り動いていない可能性がある。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35473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/>
          <p:cNvCxnSpPr/>
          <p:nvPr/>
        </p:nvCxnSpPr>
        <p:spPr>
          <a:xfrm>
            <a:off x="2733527" y="1630746"/>
            <a:ext cx="0" cy="385128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507365" y="1768313"/>
            <a:ext cx="0" cy="33918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② 画面描画</a:t>
            </a:r>
            <a:r>
              <a:rPr lang="ja-JP" altLang="en-US" dirty="0"/>
              <a:t>されるまでのタイムアウト</a:t>
            </a:r>
            <a:r>
              <a:rPr lang="ja-JP" altLang="en-US" dirty="0" smtClean="0"/>
              <a:t>時間 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03" y="1455624"/>
            <a:ext cx="1237848" cy="7708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894587" y="1480007"/>
            <a:ext cx="1255435" cy="6596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61256" y="1473724"/>
            <a:ext cx="1088319" cy="6415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Selenium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035294" y="1912618"/>
            <a:ext cx="0" cy="4110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181919" y="1633271"/>
            <a:ext cx="106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19515" y="2344133"/>
            <a:ext cx="201678" cy="3672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19288" y="2683997"/>
            <a:ext cx="201678" cy="2362878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406526" y="2832510"/>
            <a:ext cx="201678" cy="2052525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121194" y="2832510"/>
            <a:ext cx="14980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820966" y="2976818"/>
            <a:ext cx="1585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812946" y="4611752"/>
            <a:ext cx="15855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110913" y="3039090"/>
            <a:ext cx="1759327" cy="4487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１０秒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固定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)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94997" y="2607486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equest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349461" y="4230985"/>
            <a:ext cx="12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dirty="0" smtClean="0"/>
              <a:t>esponse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110913" y="3492811"/>
            <a:ext cx="1759327" cy="10703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+ 5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秒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（パラメータ値）</a:t>
            </a:r>
          </a:p>
        </p:txBody>
      </p:sp>
      <p:sp>
        <p:nvSpPr>
          <p:cNvPr id="84" name="線吹き出し 2 (枠付き) 83"/>
          <p:cNvSpPr/>
          <p:nvPr/>
        </p:nvSpPr>
        <p:spPr>
          <a:xfrm>
            <a:off x="3532531" y="3185458"/>
            <a:ext cx="4718498" cy="642453"/>
          </a:xfrm>
          <a:prstGeom prst="borderCallout2">
            <a:avLst>
              <a:gd name="adj1" fmla="val 29337"/>
              <a:gd name="adj2" fmla="val -3564"/>
              <a:gd name="adj3" fmla="val 28930"/>
              <a:gd name="adj4" fmla="val -21460"/>
              <a:gd name="adj5" fmla="val 84662"/>
              <a:gd name="adj6" fmla="val -2718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サーバの処理結果が確実にレスポンスされる値を指定する。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147419" y="2436536"/>
            <a:ext cx="99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lick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57739" y="908720"/>
            <a:ext cx="777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dk1"/>
                </a:solidFill>
              </a:rPr>
              <a:t>例）　</a:t>
            </a:r>
            <a:r>
              <a:rPr kumimoji="1" lang="en-US" altLang="ja-JP" dirty="0" err="1" smtClean="0">
                <a:solidFill>
                  <a:schemeClr val="dk1"/>
                </a:solidFill>
              </a:rPr>
              <a:t>selenium.timeoutForImplicitlyWait.offsetSeconds</a:t>
            </a:r>
            <a:r>
              <a:rPr kumimoji="1" lang="en-US" altLang="ja-JP" dirty="0" smtClean="0">
                <a:solidFill>
                  <a:schemeClr val="dk1"/>
                </a:solidFill>
              </a:rPr>
              <a:t>=5</a:t>
            </a:r>
            <a:r>
              <a:rPr kumimoji="1" lang="ja-JP" altLang="en-US" dirty="0" smtClean="0">
                <a:solidFill>
                  <a:schemeClr val="dk1"/>
                </a:solidFill>
              </a:rPr>
              <a:t> にした場合</a:t>
            </a:r>
            <a:r>
              <a:rPr kumimoji="1" lang="ja-JP" altLang="en-US" dirty="0">
                <a:solidFill>
                  <a:schemeClr val="dk1"/>
                </a:solidFill>
              </a:rPr>
              <a:t>の振る舞い</a:t>
            </a:r>
            <a:endParaRPr lang="ja-JP" altLang="en-US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153350" y="5450435"/>
            <a:ext cx="14718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2632688" y="5297363"/>
            <a:ext cx="201678" cy="71891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1105113" y="4804489"/>
            <a:ext cx="15302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125888" y="5081069"/>
            <a:ext cx="15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F</a:t>
            </a:r>
            <a:r>
              <a:rPr kumimoji="1" lang="en-US" altLang="ja-JP" dirty="0" err="1" smtClean="0"/>
              <a:t>indElement</a:t>
            </a:r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>
            <a:off x="1832298" y="2977768"/>
            <a:ext cx="537809" cy="170028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L 字 54"/>
          <p:cNvSpPr/>
          <p:nvPr/>
        </p:nvSpPr>
        <p:spPr>
          <a:xfrm rot="2872123" flipH="1">
            <a:off x="2490392" y="4417051"/>
            <a:ext cx="345255" cy="581216"/>
          </a:xfrm>
          <a:prstGeom prst="corner">
            <a:avLst/>
          </a:prstGeom>
          <a:solidFill>
            <a:srgbClr val="92D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483638" y="4806972"/>
            <a:ext cx="12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正常終了</a:t>
            </a:r>
          </a:p>
        </p:txBody>
      </p:sp>
      <p:sp>
        <p:nvSpPr>
          <p:cNvPr id="61" name="線吹き出し 2 (枠付き) 60"/>
          <p:cNvSpPr/>
          <p:nvPr/>
        </p:nvSpPr>
        <p:spPr>
          <a:xfrm>
            <a:off x="3188931" y="4763475"/>
            <a:ext cx="4692422" cy="1067774"/>
          </a:xfrm>
          <a:prstGeom prst="borderCallout2">
            <a:avLst>
              <a:gd name="adj1" fmla="val 12963"/>
              <a:gd name="adj2" fmla="val -4989"/>
              <a:gd name="adj3" fmla="val 13815"/>
              <a:gd name="adj4" fmla="val -12370"/>
              <a:gd name="adj5" fmla="val -48510"/>
              <a:gd name="adj6" fmla="val -31108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待機時間ではなくタイムアウト時間なので、指定した秒数より早くサーバの処理が終われば、直ちに後続処理が実行される。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そのため、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大きい値を指定しておいても、テストの実行時間に影響を与えることはない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14416</TotalTime>
  <Words>1983</Words>
  <Application>Microsoft Office PowerPoint</Application>
  <PresentationFormat>画面に合わせる (4:3)</PresentationFormat>
  <Paragraphs>368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ＭＳ ゴシック</vt:lpstr>
      <vt:lpstr>Arial</vt:lpstr>
      <vt:lpstr>Calibri</vt:lpstr>
      <vt:lpstr>Office ​​テーマ</vt:lpstr>
      <vt:lpstr>別紙 機能検証 エラー発生時の対処方法について</vt:lpstr>
      <vt:lpstr>エラーが発生しうるケースとその対処方法 1/2</vt:lpstr>
      <vt:lpstr>エラーが発生しうるケースとその対処方法 2/2</vt:lpstr>
      <vt:lpstr>パラメータの位置付け</vt:lpstr>
      <vt:lpstr>パラメータ一覧　1/2</vt:lpstr>
      <vt:lpstr>パラメータ一覧　2/2</vt:lpstr>
      <vt:lpstr>① ログ検証を実行するまでの待機時間 1/2</vt:lpstr>
      <vt:lpstr>① ログ検証を実行するまでの待機時間 2/2</vt:lpstr>
      <vt:lpstr>② 画面描画されるまでのタイムアウト時間 1/2</vt:lpstr>
      <vt:lpstr>② 画面描画されるまでのタイムアウト時間 2/2</vt:lpstr>
      <vt:lpstr>③ 次のリクエストが来るのを待機する時間 1/2</vt:lpstr>
      <vt:lpstr>③ 次のリクエストが来るのを待機する時間 2/2</vt:lpstr>
      <vt:lpstr>④ ダウンロードファイルが保存されるまで待機する時間 1/2</vt:lpstr>
      <vt:lpstr>④ ダウンロードファイルが保存されるまで待機する時間 2/2</vt:lpstr>
      <vt:lpstr>⑤ 仮ファイルがスケジューラによって削除されるまで待機する時間 1/2</vt:lpstr>
      <vt:lpstr>⑤ 仮ファイルがスケジューラによって削除されるまで待機する時間 2/2</vt:lpstr>
      <vt:lpstr>⑥ レスポンス行われるまでのタイムアウト時間（RestTemplate用） 1/2</vt:lpstr>
      <vt:lpstr>⑥ レスポンス行われるまでのタイムアウト時間（RestTemplate用） 2/2</vt:lpstr>
      <vt:lpstr>パラメータの指定(変更)方法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共通フレームワーク 導入資料</dc:title>
  <dc:creator>Administrator</dc:creator>
  <cp:lastModifiedBy>tamuratsh</cp:lastModifiedBy>
  <cp:revision>293</cp:revision>
  <cp:lastPrinted>2013-11-15T12:12:54Z</cp:lastPrinted>
  <dcterms:created xsi:type="dcterms:W3CDTF">2013-10-22T03:21:59Z</dcterms:created>
  <dcterms:modified xsi:type="dcterms:W3CDTF">2017-07-26T08:57:05Z</dcterms:modified>
</cp:coreProperties>
</file>