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0" r:id="rId4"/>
  </p:sldMasterIdLst>
  <p:notesMasterIdLst>
    <p:notesMasterId r:id="rId18"/>
  </p:notesMasterIdLst>
  <p:sldIdLst>
    <p:sldId id="256" r:id="rId5"/>
    <p:sldId id="277" r:id="rId6"/>
    <p:sldId id="279" r:id="rId7"/>
    <p:sldId id="280" r:id="rId8"/>
    <p:sldId id="282" r:id="rId9"/>
    <p:sldId id="283" r:id="rId10"/>
    <p:sldId id="285" r:id="rId11"/>
    <p:sldId id="290" r:id="rId12"/>
    <p:sldId id="291" r:id="rId13"/>
    <p:sldId id="293" r:id="rId14"/>
    <p:sldId id="294" r:id="rId15"/>
    <p:sldId id="289" r:id="rId16"/>
    <p:sldId id="281" r:id="rId17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uc Hoang" initials="D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6FDFF"/>
    <a:srgbClr val="B7CBCD"/>
    <a:srgbClr val="FF0000"/>
    <a:srgbClr val="30A383"/>
    <a:srgbClr val="1481B8"/>
    <a:srgbClr val="D6E1E2"/>
    <a:srgbClr val="30A484"/>
    <a:srgbClr val="1F52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88330" autoAdjust="0"/>
  </p:normalViewPr>
  <p:slideViewPr>
    <p:cSldViewPr>
      <p:cViewPr>
        <p:scale>
          <a:sx n="82" d="100"/>
          <a:sy n="82" d="100"/>
        </p:scale>
        <p:origin x="1643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DE437-CB40-417D-AC35-4A7E5D913317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A99E3-C20F-455C-83E5-A8FDD3319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085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5ED8-7807-40AF-95AA-C805AF1ED7E0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618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99E3-C20F-455C-83E5-A8FDD3319EF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621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 là khung làm việc của Javascript MVC phía client (máy khách) với mục đích phát triển ứng dụng web động. Angular được xem là framework frontend mạnh mẽ</a:t>
            </a:r>
            <a:endParaRPr lang="en-US" baseline="0" smtClean="0"/>
          </a:p>
          <a:p>
            <a:r>
              <a:rPr lang="en-US" baseline="0" smtClean="0"/>
              <a:t>Phát triển bởi 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Misko Hevery, Google</a:t>
            </a:r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mua lại năm 2009</a:t>
            </a:r>
          </a:p>
          <a:p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Components,  Binding, module, service</a:t>
            </a:r>
          </a:p>
          <a:p>
            <a:r>
              <a:rPr lang="en-US" sz="120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Đa nền tảng, hiệu năng cao,  kiến trúc MVC,  binding 2 chiều</a:t>
            </a:r>
          </a:p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99E3-C20F-455C-83E5-A8FDD3319EF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175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99E3-C20F-455C-83E5-A8FDD3319EF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312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Vũ</a:t>
            </a:r>
            <a:r>
              <a:rPr lang="en-US" baseline="0" smtClean="0"/>
              <a:t> Quang Hải: 14 phòng chia thành 2 khu trọ - quản lý bằng sổ sách -&gt; Nhầm lẫn tiền thuê nhà, chi phí dịch vụ, Khó khan trong quản lý khách thuê tài sản do không ở gần</a:t>
            </a:r>
          </a:p>
          <a:p>
            <a:r>
              <a:rPr lang="en-US" baseline="0" smtClean="0"/>
              <a:t>Nguyễn Thế Khánh: 8 phòng và ở cùng -&gt; Sử dụng Khutro.vn -&gt; Thao tác khó khan, phí duy trì cao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99E3-C20F-455C-83E5-A8FDD3319EF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517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Mona</a:t>
            </a:r>
            <a:r>
              <a:rPr lang="en-US" baseline="0" smtClean="0"/>
              <a:t> house: App điện thoại đã ngưng phát triển</a:t>
            </a:r>
          </a:p>
          <a:p>
            <a:r>
              <a:rPr lang="en-US" baseline="0" smtClean="0"/>
              <a:t>PosApp: Hệ sinh thái lớn trong ngành F&amp;B -&gt; Không tập trung vào QL trọ</a:t>
            </a:r>
          </a:p>
          <a:p>
            <a:r>
              <a:rPr lang="en-US" baseline="0" smtClean="0"/>
              <a:t>Lam Nguyen: WebApp đã cũ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99E3-C20F-455C-83E5-A8FDD3319EF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052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ASP</a:t>
            </a:r>
            <a:r>
              <a:rPr lang="en-US" baseline="0" smtClean="0"/>
              <a:t> NET: nền tảng xây dựng web, 2002: Webform, MVC, Web Pages -&gt; phát triển net core. Đa nền tảng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99E3-C20F-455C-83E5-A8FDD3319EF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728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99E3-C20F-455C-83E5-A8FDD3319EF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151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99E3-C20F-455C-83E5-A8FDD3319EF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709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99E3-C20F-455C-83E5-A8FDD3319EF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621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99E3-C20F-455C-83E5-A8FDD3319EF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259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7855289C-09C2-4FA6-9DE7-15D89A7144DF}" type="datetime1">
              <a:rPr lang="vi-VN" smtClean="0"/>
              <a:t>22/05/2024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err="1"/>
              <a:t>ĐATN</a:t>
            </a:r>
            <a:r>
              <a:rPr lang="en-US"/>
              <a:t> </a:t>
            </a:r>
            <a:r>
              <a:rPr lang="en-US" err="1"/>
              <a:t>CHUYÊN</a:t>
            </a:r>
            <a:r>
              <a:rPr lang="en-US"/>
              <a:t> </a:t>
            </a:r>
            <a:r>
              <a:rPr lang="en-US" err="1"/>
              <a:t>NGÀNH</a:t>
            </a:r>
            <a:r>
              <a:rPr lang="en-US"/>
              <a:t> </a:t>
            </a:r>
            <a:r>
              <a:rPr lang="en-US" err="1"/>
              <a:t>CNPM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0" y="6515079"/>
            <a:ext cx="511057" cy="26673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0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8191746" cy="1400530"/>
          </a:xfrm>
        </p:spPr>
        <p:txBody>
          <a:bodyPr/>
          <a:lstStyle>
            <a:lvl1pPr>
              <a:defRPr sz="32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2052925"/>
            <a:ext cx="8191746" cy="4195481"/>
          </a:xfrm>
        </p:spPr>
        <p:txBody>
          <a:bodyPr/>
          <a:lstStyle>
            <a:lvl1pPr>
              <a:defRPr sz="3200"/>
            </a:lvl1pPr>
            <a:lvl2pPr marL="457200">
              <a:defRPr sz="2800"/>
            </a:lvl2pPr>
            <a:lvl3pPr marL="640080">
              <a:defRPr sz="2600"/>
            </a:lvl3pPr>
            <a:lvl4pPr marL="914400">
              <a:defRPr sz="2400"/>
            </a:lvl4pPr>
            <a:lvl5pPr marL="118872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7956376" y="6476970"/>
            <a:ext cx="1134285" cy="266739"/>
          </a:xfrm>
        </p:spPr>
        <p:txBody>
          <a:bodyPr/>
          <a:lstStyle/>
          <a:p>
            <a:fld id="{3BD01B09-9BFA-4E25-B6F7-A45121277496}" type="datetime1">
              <a:rPr lang="vi-VN" smtClean="0"/>
              <a:t>22/05/2024</a:t>
            </a:fld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614" y="6515049"/>
            <a:ext cx="3859795" cy="228660"/>
          </a:xfrm>
        </p:spPr>
        <p:txBody>
          <a:bodyPr/>
          <a:lstStyle/>
          <a:p>
            <a:r>
              <a:rPr lang="en-US"/>
              <a:t>ĐATN CHUYÊN NGÀNH CNPM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0" y="6515079"/>
            <a:ext cx="511057" cy="26673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459432"/>
            <a:ext cx="2017163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6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8191746" cy="67202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3A4BE-6657-4382-B365-D7D11ABF647C}" type="datetime1">
              <a:rPr lang="vi-VN" smtClean="0"/>
              <a:t>22/05/2024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0" y="6515079"/>
            <a:ext cx="511057" cy="26673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459432"/>
            <a:ext cx="2017163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7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D00D-E689-41A8-94DE-0AE5FDCE360B}" type="datetime1">
              <a:rPr lang="vi-VN" smtClean="0"/>
              <a:t>22/05/2024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459432"/>
            <a:ext cx="2017163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19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459432"/>
            <a:ext cx="2017163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7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8191746" cy="6902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710" y="1412777"/>
            <a:ext cx="8191746" cy="4835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56376" y="6476970"/>
            <a:ext cx="1134285" cy="26673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7F032A-4D12-4362-8B1C-673C2DC6E831}" type="datetime1">
              <a:rPr lang="vi-VN" smtClean="0"/>
              <a:t>22/05/2024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14" y="6515049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err="1"/>
              <a:t>ĐATN</a:t>
            </a:r>
            <a:r>
              <a:rPr lang="en-US"/>
              <a:t> </a:t>
            </a:r>
            <a:r>
              <a:rPr lang="en-US" err="1"/>
              <a:t>CHUYÊN</a:t>
            </a:r>
            <a:r>
              <a:rPr lang="en-US"/>
              <a:t> </a:t>
            </a:r>
            <a:r>
              <a:rPr lang="en-US" err="1"/>
              <a:t>NGÀNH</a:t>
            </a:r>
            <a:r>
              <a:rPr lang="en-US"/>
              <a:t> </a:t>
            </a:r>
            <a:r>
              <a:rPr lang="en-US" err="1"/>
              <a:t>CNPM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0" y="6515079"/>
            <a:ext cx="511057" cy="26673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-459432"/>
            <a:ext cx="2017163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380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6" r:id="rId3"/>
    <p:sldLayoutId id="2147483838" r:id="rId4"/>
    <p:sldLayoutId id="2147483837" r:id="rId5"/>
  </p:sldLayoutIdLst>
  <p:hf hdr="0"/>
  <p:txStyles>
    <p:titleStyle>
      <a:lvl1pPr algn="l" defTabSz="457207" rtl="0" eaLnBrk="1" latinLnBrk="0" hangingPunct="1">
        <a:spcBef>
          <a:spcPct val="0"/>
        </a:spcBef>
        <a:buNone/>
        <a:defRPr sz="3200" b="0" i="0" kern="1200" cap="all" baseline="0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5616" y="194828"/>
            <a:ext cx="7239000" cy="1207666"/>
          </a:xfrm>
        </p:spPr>
        <p:txBody>
          <a:bodyPr/>
          <a:lstStyle/>
          <a:p>
            <a:pPr algn="ctr"/>
            <a:r>
              <a:rPr lang="en-US" sz="2800" cap="all" err="1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800" cap="all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cap="all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800" cap="all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cap="all" err="1"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sz="2800" cap="all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cap="all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cap="all">
                <a:latin typeface="Times New Roman" pitchFamily="18" charset="0"/>
                <a:cs typeface="Times New Roman" pitchFamily="18" charset="0"/>
              </a:rPr>
              <a:t> tin</a:t>
            </a:r>
            <a:br>
              <a:rPr lang="en-US" sz="2800" cap="all">
                <a:latin typeface="Times New Roman" pitchFamily="18" charset="0"/>
                <a:cs typeface="Times New Roman" pitchFamily="18" charset="0"/>
              </a:rPr>
            </a:br>
            <a:r>
              <a:rPr lang="en-US" sz="2800" cap="all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800" cap="all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cap="all" err="1"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sz="2800" cap="all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cap="all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800" cap="all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cap="all" err="1"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sz="2800" cap="all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cap="all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800" cap="all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cap="all" err="1">
                <a:latin typeface="Times New Roman" pitchFamily="18" charset="0"/>
                <a:cs typeface="Times New Roman" pitchFamily="18" charset="0"/>
              </a:rPr>
              <a:t>mềm</a:t>
            </a:r>
            <a:endParaRPr lang="en-US" sz="2800" cap="all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745" y="5013176"/>
            <a:ext cx="4248224" cy="1512168"/>
          </a:xfrm>
        </p:spPr>
        <p:txBody>
          <a:bodyPr>
            <a:normAutofit fontScale="92500"/>
          </a:bodyPr>
          <a:lstStyle/>
          <a:p>
            <a:pPr algn="r">
              <a:lnSpc>
                <a:spcPct val="90000"/>
              </a:lnSpc>
            </a:pPr>
            <a:r>
              <a:rPr lang="en-GB" sz="280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Sinh</a:t>
            </a:r>
            <a:r>
              <a:rPr lang="en-GB" sz="28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GB" sz="28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GB" sz="28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GB" sz="28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r">
              <a:lnSpc>
                <a:spcPct val="90000"/>
              </a:lnSpc>
            </a:pPr>
            <a:r>
              <a:rPr lang="en-GB" sz="280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MSSV</a:t>
            </a:r>
            <a:r>
              <a:rPr lang="en-GB" sz="28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r">
              <a:lnSpc>
                <a:spcPct val="90000"/>
              </a:lnSpc>
            </a:pPr>
            <a:r>
              <a:rPr lang="en-GB" sz="280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GB" sz="28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GB" sz="28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GB" sz="28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GB" sz="28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636912"/>
            <a:ext cx="9144000" cy="1828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cap="all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Xây dựng phần mềm </a:t>
            </a:r>
          </a:p>
          <a:p>
            <a:pPr algn="ctr">
              <a:lnSpc>
                <a:spcPct val="150000"/>
              </a:lnSpc>
            </a:pPr>
            <a:r>
              <a:rPr lang="en-US" sz="4000" b="1" cap="all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quản lý nhà trọ</a:t>
            </a:r>
            <a:endParaRPr lang="en-US" sz="4000" b="1" cap="all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66568" y="4941168"/>
            <a:ext cx="4248224" cy="1512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fontAlgn="auto">
              <a:lnSpc>
                <a:spcPct val="90000"/>
              </a:lnSpc>
            </a:pPr>
            <a:r>
              <a:rPr lang="en-GB" sz="28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Phạm trọng nhân</a:t>
            </a:r>
            <a:endParaRPr lang="en-GB" sz="280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90000"/>
              </a:lnSpc>
            </a:pPr>
            <a:r>
              <a:rPr lang="en-GB" sz="28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1521050085</a:t>
            </a:r>
            <a:endParaRPr lang="en-GB" sz="280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auto">
              <a:lnSpc>
                <a:spcPct val="90000"/>
              </a:lnSpc>
            </a:pPr>
            <a:r>
              <a:rPr lang="en-GB" sz="280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Hoàng anh đức</a:t>
            </a:r>
            <a:endParaRPr lang="en-GB" sz="280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PHÂN TÍCH THIẾT KẾ HỆ THỐNG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smtClean="0"/>
              <a:t>3.2 Biểu đồ hoạt động</a:t>
            </a:r>
          </a:p>
          <a:p>
            <a:r>
              <a:rPr lang="en-US" sz="2800" smtClean="0"/>
              <a:t>Cho thuê phòng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23/05/2024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9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</a:t>
            </a:r>
            <a:r>
              <a:rPr lang="en-US" smtClean="0"/>
              <a:t>. CÀI ĐẶT VÀ KIỂM THỬ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smtClean="0"/>
              <a:t>DEMO HỆ THỐNG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23/05/2024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5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</a:t>
            </a:r>
            <a:r>
              <a:rPr lang="en-US" smtClean="0"/>
              <a:t>. Kết luận và hướng phát triển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smtClean="0"/>
              <a:t>5.1 Kết luận</a:t>
            </a:r>
          </a:p>
          <a:p>
            <a:pPr marL="0" indent="0">
              <a:buNone/>
            </a:pPr>
            <a:r>
              <a:rPr lang="en-US" sz="2800" smtClean="0"/>
              <a:t>5.2 Hướng phát triển</a:t>
            </a:r>
          </a:p>
          <a:p>
            <a:pPr marL="0" indent="0">
              <a:buNone/>
            </a:pPr>
            <a:endParaRPr lang="en-US" sz="2400" smtClean="0"/>
          </a:p>
          <a:p>
            <a:pPr marL="0" indent="0">
              <a:buNone/>
            </a:pPr>
            <a:endParaRPr lang="en-US" sz="24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22/05/2024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7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866442" y="476672"/>
            <a:ext cx="7449974" cy="3329581"/>
          </a:xfrm>
        </p:spPr>
        <p:txBody>
          <a:bodyPr/>
          <a:lstStyle/>
          <a:p>
            <a:pPr algn="ctr"/>
            <a:r>
              <a:rPr lang="en-US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6776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3149"/>
            <a:ext cx="7392988" cy="563563"/>
          </a:xfrm>
        </p:spPr>
        <p:txBody>
          <a:bodyPr>
            <a:normAutofit fontScale="90000"/>
          </a:bodyPr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24386" y="16749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66"/>
              </a:solidFill>
              <a:latin typeface="Verdana"/>
            </a:endParaRPr>
          </a:p>
        </p:txBody>
      </p:sp>
      <p:grpSp>
        <p:nvGrpSpPr>
          <p:cNvPr id="6" name="Group 88"/>
          <p:cNvGrpSpPr>
            <a:grpSpLocks/>
          </p:cNvGrpSpPr>
          <p:nvPr/>
        </p:nvGrpSpPr>
        <p:grpSpPr bwMode="auto">
          <a:xfrm>
            <a:off x="685800" y="1293975"/>
            <a:ext cx="8457931" cy="739775"/>
            <a:chOff x="940" y="1680"/>
            <a:chExt cx="7457" cy="653"/>
          </a:xfrm>
        </p:grpSpPr>
        <p:sp>
          <p:nvSpPr>
            <p:cNvPr id="7" name="AutoShape 62"/>
            <p:cNvSpPr>
              <a:spLocks noChangeArrowheads="1"/>
            </p:cNvSpPr>
            <p:nvPr/>
          </p:nvSpPr>
          <p:spPr bwMode="gray">
            <a:xfrm>
              <a:off x="1358" y="1793"/>
              <a:ext cx="6484" cy="43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8" name="AutoShape 63"/>
            <p:cNvSpPr>
              <a:spLocks noChangeArrowheads="1"/>
            </p:cNvSpPr>
            <p:nvPr/>
          </p:nvSpPr>
          <p:spPr bwMode="gray">
            <a:xfrm>
              <a:off x="1022" y="1680"/>
              <a:ext cx="662" cy="653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9" name="Text Box 64"/>
            <p:cNvSpPr txBox="1">
              <a:spLocks noChangeArrowheads="1"/>
            </p:cNvSpPr>
            <p:nvPr/>
          </p:nvSpPr>
          <p:spPr bwMode="gray">
            <a:xfrm>
              <a:off x="940" y="1789"/>
              <a:ext cx="7457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252538"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2800" b="1" err="1">
                  <a:solidFill>
                    <a:srgbClr val="FFFFFF"/>
                  </a:solidFill>
                </a:rPr>
                <a:t>Giới</a:t>
              </a:r>
              <a:r>
                <a:rPr lang="en-GB" sz="2800" b="1">
                  <a:solidFill>
                    <a:srgbClr val="FFFFFF"/>
                  </a:solidFill>
                </a:rPr>
                <a:t> </a:t>
              </a:r>
              <a:r>
                <a:rPr lang="en-GB" sz="2800" b="1" err="1">
                  <a:solidFill>
                    <a:srgbClr val="FFFFFF"/>
                  </a:solidFill>
                </a:rPr>
                <a:t>thiệu</a:t>
              </a:r>
              <a:r>
                <a:rPr lang="en-GB" sz="2800" b="1">
                  <a:solidFill>
                    <a:srgbClr val="FFFFFF"/>
                  </a:solidFill>
                </a:rPr>
                <a:t> </a:t>
              </a:r>
              <a:r>
                <a:rPr lang="en-GB" sz="2800" b="1" err="1">
                  <a:solidFill>
                    <a:srgbClr val="FFFFFF"/>
                  </a:solidFill>
                </a:rPr>
                <a:t>đề</a:t>
              </a:r>
              <a:r>
                <a:rPr lang="en-GB" sz="2800" b="1">
                  <a:solidFill>
                    <a:srgbClr val="FFFFFF"/>
                  </a:solidFill>
                </a:rPr>
                <a:t> </a:t>
              </a:r>
              <a:r>
                <a:rPr lang="en-GB" sz="2800" b="1" smtClean="0">
                  <a:solidFill>
                    <a:srgbClr val="FFFFFF"/>
                  </a:solidFill>
                </a:rPr>
                <a:t>tài</a:t>
              </a:r>
              <a:endParaRPr lang="en-US" sz="2800" b="1">
                <a:solidFill>
                  <a:srgbClr val="FFFFFF"/>
                </a:solidFill>
              </a:endParaRPr>
            </a:p>
          </p:txBody>
        </p:sp>
        <p:sp>
          <p:nvSpPr>
            <p:cNvPr id="10" name="Text Box 65"/>
            <p:cNvSpPr txBox="1">
              <a:spLocks noChangeArrowheads="1"/>
            </p:cNvSpPr>
            <p:nvPr/>
          </p:nvSpPr>
          <p:spPr bwMode="gray">
            <a:xfrm>
              <a:off x="1213" y="1824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11" name="Group 87"/>
          <p:cNvGrpSpPr>
            <a:grpSpLocks/>
          </p:cNvGrpSpPr>
          <p:nvPr/>
        </p:nvGrpSpPr>
        <p:grpSpPr bwMode="auto">
          <a:xfrm>
            <a:off x="778807" y="2183094"/>
            <a:ext cx="7825641" cy="739775"/>
            <a:chOff x="997" y="2478"/>
            <a:chExt cx="6944" cy="653"/>
          </a:xfrm>
        </p:grpSpPr>
        <p:sp>
          <p:nvSpPr>
            <p:cNvPr id="12" name="AutoShape 67"/>
            <p:cNvSpPr>
              <a:spLocks noChangeArrowheads="1"/>
            </p:cNvSpPr>
            <p:nvPr/>
          </p:nvSpPr>
          <p:spPr bwMode="gray">
            <a:xfrm>
              <a:off x="1365" y="2591"/>
              <a:ext cx="6477" cy="4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13" name="AutoShape 68"/>
            <p:cNvSpPr>
              <a:spLocks noChangeArrowheads="1"/>
            </p:cNvSpPr>
            <p:nvPr/>
          </p:nvSpPr>
          <p:spPr bwMode="gray">
            <a:xfrm>
              <a:off x="997" y="2478"/>
              <a:ext cx="662" cy="653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14" name="Text Box 69"/>
            <p:cNvSpPr txBox="1">
              <a:spLocks noChangeArrowheads="1"/>
            </p:cNvSpPr>
            <p:nvPr/>
          </p:nvSpPr>
          <p:spPr bwMode="gray">
            <a:xfrm>
              <a:off x="1585" y="2624"/>
              <a:ext cx="6356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508000"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smtClean="0">
                  <a:solidFill>
                    <a:srgbClr val="FFFFFF"/>
                  </a:solidFill>
                </a:rPr>
                <a:t>Cơ sở lý thuyết</a:t>
              </a:r>
              <a:endParaRPr lang="en-US" sz="2800" b="1">
                <a:solidFill>
                  <a:srgbClr val="FFFFFF"/>
                </a:solidFill>
              </a:endParaRPr>
            </a:p>
          </p:txBody>
        </p:sp>
        <p:sp>
          <p:nvSpPr>
            <p:cNvPr id="15" name="Text Box 82"/>
            <p:cNvSpPr txBox="1">
              <a:spLocks noChangeArrowheads="1"/>
            </p:cNvSpPr>
            <p:nvPr/>
          </p:nvSpPr>
          <p:spPr bwMode="gray">
            <a:xfrm>
              <a:off x="1189" y="2620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16" name="Group 86"/>
          <p:cNvGrpSpPr>
            <a:grpSpLocks/>
          </p:cNvGrpSpPr>
          <p:nvPr/>
        </p:nvGrpSpPr>
        <p:grpSpPr bwMode="auto">
          <a:xfrm>
            <a:off x="778807" y="4221088"/>
            <a:ext cx="7753632" cy="739775"/>
            <a:chOff x="1728" y="3276"/>
            <a:chExt cx="6784" cy="653"/>
          </a:xfrm>
        </p:grpSpPr>
        <p:sp>
          <p:nvSpPr>
            <p:cNvPr id="17" name="AutoShape 72"/>
            <p:cNvSpPr>
              <a:spLocks noChangeArrowheads="1"/>
            </p:cNvSpPr>
            <p:nvPr/>
          </p:nvSpPr>
          <p:spPr bwMode="gray">
            <a:xfrm>
              <a:off x="2096" y="3389"/>
              <a:ext cx="6416" cy="436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18" name="AutoShape 73"/>
            <p:cNvSpPr>
              <a:spLocks noChangeArrowheads="1"/>
            </p:cNvSpPr>
            <p:nvPr/>
          </p:nvSpPr>
          <p:spPr bwMode="gray">
            <a:xfrm>
              <a:off x="1728" y="3276"/>
              <a:ext cx="662" cy="653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19" name="Text Box 74"/>
            <p:cNvSpPr txBox="1">
              <a:spLocks noChangeArrowheads="1"/>
            </p:cNvSpPr>
            <p:nvPr/>
          </p:nvSpPr>
          <p:spPr bwMode="gray">
            <a:xfrm>
              <a:off x="2316" y="3442"/>
              <a:ext cx="6171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508000"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smtClean="0">
                  <a:solidFill>
                    <a:srgbClr val="FFFFFF"/>
                  </a:solidFill>
                </a:rPr>
                <a:t>Cài đặt và chạy thử</a:t>
              </a:r>
              <a:endParaRPr lang="en-US" sz="2800" b="1">
                <a:solidFill>
                  <a:srgbClr val="FFFFFF"/>
                </a:solidFill>
              </a:endParaRPr>
            </a:p>
          </p:txBody>
        </p:sp>
        <p:sp>
          <p:nvSpPr>
            <p:cNvPr id="21" name="Text Box 83"/>
            <p:cNvSpPr txBox="1">
              <a:spLocks noChangeArrowheads="1"/>
            </p:cNvSpPr>
            <p:nvPr/>
          </p:nvSpPr>
          <p:spPr bwMode="gray">
            <a:xfrm>
              <a:off x="1912" y="3408"/>
              <a:ext cx="273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23" name="Group 86"/>
          <p:cNvGrpSpPr>
            <a:grpSpLocks/>
          </p:cNvGrpSpPr>
          <p:nvPr/>
        </p:nvGrpSpPr>
        <p:grpSpPr bwMode="auto">
          <a:xfrm>
            <a:off x="778806" y="3193857"/>
            <a:ext cx="7753633" cy="739775"/>
            <a:chOff x="1728" y="3276"/>
            <a:chExt cx="6784" cy="653"/>
          </a:xfrm>
          <a:solidFill>
            <a:srgbClr val="92D050"/>
          </a:solidFill>
        </p:grpSpPr>
        <p:sp>
          <p:nvSpPr>
            <p:cNvPr id="24" name="AutoShape 72"/>
            <p:cNvSpPr>
              <a:spLocks noChangeArrowheads="1"/>
            </p:cNvSpPr>
            <p:nvPr/>
          </p:nvSpPr>
          <p:spPr bwMode="gray">
            <a:xfrm>
              <a:off x="2096" y="3389"/>
              <a:ext cx="6416" cy="436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25" name="AutoShape 73"/>
            <p:cNvSpPr>
              <a:spLocks noChangeArrowheads="1"/>
            </p:cNvSpPr>
            <p:nvPr/>
          </p:nvSpPr>
          <p:spPr bwMode="gray">
            <a:xfrm>
              <a:off x="1728" y="3276"/>
              <a:ext cx="662" cy="653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26" name="Text Box 74"/>
            <p:cNvSpPr txBox="1">
              <a:spLocks noChangeArrowheads="1"/>
            </p:cNvSpPr>
            <p:nvPr/>
          </p:nvSpPr>
          <p:spPr bwMode="gray">
            <a:xfrm>
              <a:off x="2330" y="3424"/>
              <a:ext cx="6171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508000"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smtClean="0">
                  <a:solidFill>
                    <a:srgbClr val="FFFFFF"/>
                  </a:solidFill>
                </a:rPr>
                <a:t>Phân tích thiết kế hệ thống</a:t>
              </a:r>
              <a:endParaRPr lang="en-US" sz="2800" b="1">
                <a:solidFill>
                  <a:srgbClr val="FFFFFF"/>
                </a:solidFill>
              </a:endParaRPr>
            </a:p>
          </p:txBody>
        </p:sp>
        <p:sp>
          <p:nvSpPr>
            <p:cNvPr id="27" name="Text Box 83"/>
            <p:cNvSpPr txBox="1">
              <a:spLocks noChangeArrowheads="1"/>
            </p:cNvSpPr>
            <p:nvPr/>
          </p:nvSpPr>
          <p:spPr bwMode="gray">
            <a:xfrm>
              <a:off x="1920" y="3408"/>
              <a:ext cx="258" cy="3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28" name="Group 86"/>
          <p:cNvGrpSpPr>
            <a:grpSpLocks/>
          </p:cNvGrpSpPr>
          <p:nvPr/>
        </p:nvGrpSpPr>
        <p:grpSpPr bwMode="auto">
          <a:xfrm>
            <a:off x="837844" y="5229200"/>
            <a:ext cx="7694596" cy="739775"/>
            <a:chOff x="1728" y="3276"/>
            <a:chExt cx="6784" cy="653"/>
          </a:xfrm>
        </p:grpSpPr>
        <p:sp>
          <p:nvSpPr>
            <p:cNvPr id="29" name="AutoShape 72"/>
            <p:cNvSpPr>
              <a:spLocks noChangeArrowheads="1"/>
            </p:cNvSpPr>
            <p:nvPr/>
          </p:nvSpPr>
          <p:spPr bwMode="gray">
            <a:xfrm>
              <a:off x="2096" y="3389"/>
              <a:ext cx="6416" cy="43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30" name="AutoShape 73"/>
            <p:cNvSpPr>
              <a:spLocks noChangeArrowheads="1"/>
            </p:cNvSpPr>
            <p:nvPr/>
          </p:nvSpPr>
          <p:spPr bwMode="gray">
            <a:xfrm>
              <a:off x="1728" y="3276"/>
              <a:ext cx="662" cy="653"/>
            </a:xfrm>
            <a:prstGeom prst="diamond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31" name="Text Box 74"/>
            <p:cNvSpPr txBox="1">
              <a:spLocks noChangeArrowheads="1"/>
            </p:cNvSpPr>
            <p:nvPr/>
          </p:nvSpPr>
          <p:spPr bwMode="gray">
            <a:xfrm>
              <a:off x="2316" y="3369"/>
              <a:ext cx="6171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508000"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err="1">
                  <a:solidFill>
                    <a:srgbClr val="FFFFFF"/>
                  </a:solidFill>
                </a:rPr>
                <a:t>Kết</a:t>
              </a:r>
              <a:r>
                <a:rPr lang="en-US" sz="2800" b="1">
                  <a:solidFill>
                    <a:srgbClr val="FFFFFF"/>
                  </a:solidFill>
                </a:rPr>
                <a:t> </a:t>
              </a:r>
              <a:r>
                <a:rPr lang="en-US" sz="2800" b="1" smtClean="0">
                  <a:solidFill>
                    <a:srgbClr val="FFFFFF"/>
                  </a:solidFill>
                </a:rPr>
                <a:t>luận và hướng phát triển</a:t>
              </a:r>
              <a:endParaRPr lang="en-US" sz="2800" b="1">
                <a:solidFill>
                  <a:srgbClr val="FFFFFF"/>
                </a:solidFill>
              </a:endParaRPr>
            </a:p>
          </p:txBody>
        </p:sp>
        <p:sp>
          <p:nvSpPr>
            <p:cNvPr id="32" name="Text Box 83"/>
            <p:cNvSpPr txBox="1">
              <a:spLocks noChangeArrowheads="1"/>
            </p:cNvSpPr>
            <p:nvPr/>
          </p:nvSpPr>
          <p:spPr bwMode="gray">
            <a:xfrm>
              <a:off x="1912" y="3408"/>
              <a:ext cx="273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FFFF"/>
                  </a:solidFill>
                </a:rPr>
                <a:t>5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32CC-CCC0-4F72-B15C-9F1CE024F690}" type="datetime1">
              <a:rPr lang="vi-VN" smtClean="0"/>
              <a:t>22/05/2024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8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1.Giới </a:t>
            </a:r>
            <a:r>
              <a:rPr lang="en-US" smtClean="0"/>
              <a:t>thiệu đề tài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340769"/>
            <a:ext cx="8191746" cy="4907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smtClean="0"/>
              <a:t>1.1 Mục tiêu</a:t>
            </a:r>
          </a:p>
          <a:p>
            <a:pPr marL="0" indent="0">
              <a:buNone/>
            </a:pPr>
            <a:r>
              <a:rPr lang="en-US" sz="2400" smtClean="0"/>
              <a:t>Nghiên cứu tổng quan về công nghệ</a:t>
            </a:r>
          </a:p>
          <a:p>
            <a:r>
              <a:rPr lang="en-US" sz="2400" smtClean="0"/>
              <a:t>ASP NET</a:t>
            </a:r>
          </a:p>
          <a:p>
            <a:r>
              <a:rPr lang="en-US" sz="2400" smtClean="0"/>
              <a:t>Angular 9</a:t>
            </a:r>
          </a:p>
          <a:p>
            <a:r>
              <a:rPr lang="en-US" sz="2400" smtClean="0"/>
              <a:t>Ứng dụng để xây dựng phần mềm quản lý nhà trọ</a:t>
            </a:r>
            <a:endParaRPr lang="en-US" sz="2400" smtClean="0"/>
          </a:p>
          <a:p>
            <a:pPr marL="0" indent="0">
              <a:buNone/>
            </a:pP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A69B-FDB5-4466-BB51-CBA224CE8AC8}" type="datetime1">
              <a:rPr lang="vi-VN" smtClean="0"/>
              <a:t>22/05/2024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6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Giới thiệu đề tài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smtClean="0"/>
              <a:t>1.1 Khảo sát tình hình thực tế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smtClean="0"/>
              <a:t>Chủ trọ Vũ Quang Hải (0364.109.554)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smtClean="0"/>
              <a:t>Chủ trọ Nguyễn Thế Khánh (0364.109.554)</a:t>
            </a: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22/05/2024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7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Giới thiệu đề tài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smtClean="0"/>
              <a:t>1.2 Phân tích ưu nhược điểm các hệ thống đã có</a:t>
            </a:r>
          </a:p>
          <a:p>
            <a:r>
              <a:rPr lang="en-US" sz="2400" smtClean="0"/>
              <a:t>Phần mềm Mona house</a:t>
            </a:r>
          </a:p>
          <a:p>
            <a:r>
              <a:rPr lang="en-US" sz="2400" smtClean="0"/>
              <a:t>PosApp</a:t>
            </a:r>
          </a:p>
          <a:p>
            <a:r>
              <a:rPr lang="en-US" sz="2400" smtClean="0"/>
              <a:t>Quản lý nhà trọ Lam Nguyen</a:t>
            </a:r>
            <a:endParaRPr lang="en-US" sz="24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22/05/2024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0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</a:t>
            </a:r>
            <a:r>
              <a:rPr lang="en-US" smtClean="0"/>
              <a:t>. CƠ SỞ LÝ THUYẾT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smtClean="0"/>
              <a:t>2.1 ASP NET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smtClean="0"/>
              <a:t>Tổng quan ASP NET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smtClean="0"/>
              <a:t>Tổng quan Web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smtClean="0"/>
              <a:t>JSON &amp; </a:t>
            </a:r>
            <a:r>
              <a:rPr lang="en-US" sz="2400" smtClean="0"/>
              <a:t>XML</a:t>
            </a:r>
          </a:p>
          <a:p>
            <a:pPr marL="0" indent="0">
              <a:buNone/>
            </a:pPr>
            <a:r>
              <a:rPr lang="en-US" sz="2400" smtClean="0"/>
              <a:t>2.2 Angular 9</a:t>
            </a:r>
            <a:endParaRPr lang="en-US" sz="240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Lịch sử phát triển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Các thành phần cơ bản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Ưu điểm</a:t>
            </a:r>
          </a:p>
          <a:p>
            <a:pPr marL="0" indent="0">
              <a:buNone/>
            </a:pPr>
            <a:endParaRPr lang="en-US" sz="24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23/05/2024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4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PHÂN TÍCH THIẾT KẾ HỆ THỐNG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smtClean="0"/>
              <a:t>3.1 Use case tổng quát</a:t>
            </a:r>
          </a:p>
          <a:p>
            <a:pPr marL="0" indent="0">
              <a:buNone/>
            </a:pPr>
            <a:endParaRPr lang="en-US" sz="24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22/05/2024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5" name="Picture 2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58910"/>
            <a:ext cx="7528592" cy="618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2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PHÂN TÍCH THIẾT KẾ HỆ THỐNG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smtClean="0"/>
              <a:t>3.2 Use case chi tiết</a:t>
            </a:r>
          </a:p>
          <a:p>
            <a:r>
              <a:rPr lang="en-US" sz="2800" smtClean="0"/>
              <a:t>Quản lý phòng trọ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22/05/2024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60" y="452718"/>
            <a:ext cx="7787879" cy="5816982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93344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PHÂN TÍCH THIẾT KẾ HỆ THỐNG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smtClean="0"/>
              <a:t>3.2 Use case chi tiết</a:t>
            </a:r>
          </a:p>
          <a:p>
            <a:r>
              <a:rPr lang="en-US" sz="2800" smtClean="0"/>
              <a:t>Quản lý hóa đơn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22/05/2024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00" y="1118586"/>
            <a:ext cx="8134806" cy="4686678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80394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0F26789EA76046984485AE53F9D096" ma:contentTypeVersion="11" ma:contentTypeDescription="Create a new document." ma:contentTypeScope="" ma:versionID="4fbcc4cda344d530043d6d407e1afcab">
  <xsd:schema xmlns:xsd="http://www.w3.org/2001/XMLSchema" xmlns:xs="http://www.w3.org/2001/XMLSchema" xmlns:p="http://schemas.microsoft.com/office/2006/metadata/properties" xmlns:ns2="153fcabd-57af-4a56-8983-dd18762d0f52" xmlns:ns3="2d536adb-6e4e-486d-ab56-aaa6984defbe" targetNamespace="http://schemas.microsoft.com/office/2006/metadata/properties" ma:root="true" ma:fieldsID="b9462b35a9cf2af9cd4d071a0a4e8a0e" ns2:_="" ns3:_="">
    <xsd:import namespace="153fcabd-57af-4a56-8983-dd18762d0f52"/>
    <xsd:import namespace="2d536adb-6e4e-486d-ab56-aaa6984def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3fcabd-57af-4a56-8983-dd18762d0f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7c4f28ad-64bb-42c4-9fe1-28e8126d24b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536adb-6e4e-486d-ab56-aaa6984defbe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985bf07-9a8d-4074-98b9-2677f2f87eb5}" ma:internalName="TaxCatchAll" ma:showField="CatchAllData" ma:web="2d536adb-6e4e-486d-ab56-aaa6984defb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3fcabd-57af-4a56-8983-dd18762d0f52">
      <Terms xmlns="http://schemas.microsoft.com/office/infopath/2007/PartnerControls"/>
    </lcf76f155ced4ddcb4097134ff3c332f>
    <TaxCatchAll xmlns="2d536adb-6e4e-486d-ab56-aaa6984defb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C30E7D-CC64-4911-874C-1693ABCF64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3fcabd-57af-4a56-8983-dd18762d0f52"/>
    <ds:schemaRef ds:uri="2d536adb-6e4e-486d-ab56-aaa6984def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267F815-AB44-4B44-9DF3-CE62F88C2482}">
  <ds:schemaRefs>
    <ds:schemaRef ds:uri="http://purl.org/dc/dcmitype/"/>
    <ds:schemaRef ds:uri="http://schemas.microsoft.com/office/2006/metadata/properties"/>
    <ds:schemaRef ds:uri="http://purl.org/dc/terms/"/>
    <ds:schemaRef ds:uri="2d536adb-6e4e-486d-ab56-aaa6984def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53fcabd-57af-4a56-8983-dd18762d0f52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956FB51-9556-42E2-AEC7-29477AB8B6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8003</TotalTime>
  <Words>540</Words>
  <Application>Microsoft Office PowerPoint</Application>
  <PresentationFormat>On-screen Show (4:3)</PresentationFormat>
  <Paragraphs>115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Verdana</vt:lpstr>
      <vt:lpstr>Wingdings 3</vt:lpstr>
      <vt:lpstr>Ion</vt:lpstr>
      <vt:lpstr>Khoa Công nghệ thông tin Bộ môn công nghệ phần mềm</vt:lpstr>
      <vt:lpstr>Nội dung</vt:lpstr>
      <vt:lpstr>1.Giới thiệu đề tài</vt:lpstr>
      <vt:lpstr>1. Giới thiệu đề tài</vt:lpstr>
      <vt:lpstr>1. Giới thiệu đề tài</vt:lpstr>
      <vt:lpstr>2. CƠ SỞ LÝ THUYẾT</vt:lpstr>
      <vt:lpstr>3. PHÂN TÍCH THIẾT KẾ HỆ THỐNG</vt:lpstr>
      <vt:lpstr>3. PHÂN TÍCH THIẾT KẾ HỆ THỐNG</vt:lpstr>
      <vt:lpstr>3. PHÂN TÍCH THIẾT KẾ HỆ THỐNG</vt:lpstr>
      <vt:lpstr>3. PHÂN TÍCH THIẾT KẾ HỆ THỐNG</vt:lpstr>
      <vt:lpstr>4. CÀI ĐẶT VÀ KIỂM THỬ</vt:lpstr>
      <vt:lpstr>5. Kết luận và hướng phát triển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 Thiết kế giao diện trang web bán hoa, phân tích ưu nhược điểm của giao diện đó</dc:title>
  <dc:creator>DIEU HUONG</dc:creator>
  <cp:lastModifiedBy>Nhân Phạm</cp:lastModifiedBy>
  <cp:revision>81</cp:revision>
  <dcterms:created xsi:type="dcterms:W3CDTF">2015-11-28T13:17:56Z</dcterms:created>
  <dcterms:modified xsi:type="dcterms:W3CDTF">2024-05-22T19:40:39Z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0x010100900F26789EA76046984485AE53F9D096</vt:lpwstr>
  </property>
</Properties>
</file>