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4"/>
  </p:sldMasterIdLst>
  <p:notesMasterIdLst>
    <p:notesMasterId r:id="rId18"/>
  </p:notesMasterIdLst>
  <p:sldIdLst>
    <p:sldId id="256" r:id="rId5"/>
    <p:sldId id="277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81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330" autoAdjust="0"/>
  </p:normalViewPr>
  <p:slideViewPr>
    <p:cSldViewPr>
      <p:cViewPr>
        <p:scale>
          <a:sx n="82" d="100"/>
          <a:sy n="82" d="100"/>
        </p:scale>
        <p:origin x="1643" y="2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5ED8-7807-40AF-95AA-C805AF1ED7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là khung làm việc của Javascript MVC phía client (máy khách) với mục đích phát triển ứng dụng web động. Angular được xem là framework frontend mạnh mẽ</a:t>
            </a:r>
            <a:endParaRPr lang="en-US" baseline="0" smtClean="0"/>
          </a:p>
          <a:p>
            <a:r>
              <a:rPr lang="en-US" baseline="0" smtClean="0"/>
              <a:t>Phát triển bởi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Misko Hevery, Google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lại năm 2009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Components,  Binding, module, service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 nền tảng, hiệu năng cao,  kiến trúc MVC,  binding 2 chiều</a:t>
            </a:r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6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là khung làm việc của Javascript MVC phía client (máy khách) với mục đích phát triển ứng dụng web động. Angular được xem là framework frontend mạnh mẽ</a:t>
            </a:r>
            <a:endParaRPr lang="en-US" baseline="0" smtClean="0"/>
          </a:p>
          <a:p>
            <a:r>
              <a:rPr lang="en-US" baseline="0" smtClean="0"/>
              <a:t>Phát triển bởi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Misko Hevery, Google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lại năm 2009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Components,  Binding, module, service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 nền tảng, hiệu năng cao,  kiến trúc MVC,  binding 2 chiều</a:t>
            </a:r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7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Vũ</a:t>
            </a:r>
            <a:r>
              <a:rPr lang="en-US" baseline="0" smtClean="0"/>
              <a:t> Quang Hải: 14 phòng chia thành 2 khu trọ - quản lý bằng sổ sách -&gt; Nhầm lẫn tiền thuê nhà, chi phí dịch vụ, Khó khan trong quản lý khách thuê tài sản do không ở gần</a:t>
            </a:r>
          </a:p>
          <a:p>
            <a:r>
              <a:rPr lang="en-US" baseline="0" smtClean="0"/>
              <a:t>Nguyễn Thế Khánh: 8 phòng và ở cùng -&gt; Sử dụng Khutro.vn -&gt; Thao tác khó khan, phí duy trì cao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1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Mona</a:t>
            </a:r>
            <a:r>
              <a:rPr lang="en-US" baseline="0" smtClean="0"/>
              <a:t> house: App điện thoại đã ngưng phát triển</a:t>
            </a:r>
          </a:p>
          <a:p>
            <a:r>
              <a:rPr lang="en-US" baseline="0" smtClean="0"/>
              <a:t>PosApp: Hệ sinh thái lớn trong ngành F&amp;B -&gt; Không tập trung vào QL trọ</a:t>
            </a:r>
          </a:p>
          <a:p>
            <a:r>
              <a:rPr lang="en-US" baseline="0" smtClean="0"/>
              <a:t>Lam Nguyen: WebApp đã cũ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5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ASP</a:t>
            </a:r>
            <a:r>
              <a:rPr lang="en-US" baseline="0" smtClean="0"/>
              <a:t> NET: nền tảng xây dựng web, 2002: Webform, MVC, Web Pages -&gt; phát triển net core. Đa nền tảng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2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là khung làm việc của Javascript MVC phía client (máy khách) với mục đích phát triển ứng dụng web động. Angular được xem là framework frontend mạnh mẽ</a:t>
            </a:r>
            <a:endParaRPr lang="en-US" baseline="0" smtClean="0"/>
          </a:p>
          <a:p>
            <a:r>
              <a:rPr lang="en-US" baseline="0" smtClean="0"/>
              <a:t>Phát triển bởi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Misko Hevery, Google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lại năm 2009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Components,  Binding, module, service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 nền tảng, hiệu năng cao,  kiến trúc MVC,  binding 2 chiều</a:t>
            </a:r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4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5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0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8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55289C-09C2-4FA6-9DE7-15D89A7144DF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err="1"/>
              <a:t>ĐATN</a:t>
            </a:r>
            <a:r>
              <a:rPr lang="en-US"/>
              <a:t> </a:t>
            </a:r>
            <a:r>
              <a:rPr lang="en-US" err="1"/>
              <a:t>CHUYÊN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1400530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195481"/>
          </a:xfrm>
        </p:spPr>
        <p:txBody>
          <a:bodyPr/>
          <a:lstStyle>
            <a:lvl1pPr>
              <a:defRPr sz="3200"/>
            </a:lvl1pPr>
            <a:lvl2pPr marL="457200">
              <a:defRPr sz="2800"/>
            </a:lvl2pPr>
            <a:lvl3pPr marL="640080">
              <a:defRPr sz="2600"/>
            </a:lvl3pPr>
            <a:lvl4pPr marL="914400">
              <a:defRPr sz="2400"/>
            </a:lvl4pPr>
            <a:lvl5pPr marL="11887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956376" y="6476970"/>
            <a:ext cx="1134285" cy="266739"/>
          </a:xfrm>
        </p:spPr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614" y="6515049"/>
            <a:ext cx="3859795" cy="228660"/>
          </a:xfrm>
        </p:spPr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7202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00D-E689-41A8-94DE-0AE5FDCE360B}" type="datetime1">
              <a:rPr lang="vi-VN" smtClean="0"/>
              <a:t>19/05/2024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0" y="1412777"/>
            <a:ext cx="8191746" cy="483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6376" y="6476970"/>
            <a:ext cx="1134285" cy="2667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4" y="6515049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err="1"/>
              <a:t>ĐATN</a:t>
            </a:r>
            <a:r>
              <a:rPr lang="en-US"/>
              <a:t> </a:t>
            </a:r>
            <a:r>
              <a:rPr lang="en-US" err="1"/>
              <a:t>CHUYÊN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CNPM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6" r:id="rId3"/>
    <p:sldLayoutId id="2147483838" r:id="rId4"/>
    <p:sldLayoutId id="2147483837" r:id="rId5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3200" b="0" i="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94828"/>
            <a:ext cx="7239000" cy="1207666"/>
          </a:xfrm>
        </p:spPr>
        <p:txBody>
          <a:bodyPr/>
          <a:lstStyle/>
          <a:p>
            <a:pPr algn="ctr"/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cap="all"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cap="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45" y="5013176"/>
            <a:ext cx="4248224" cy="1512168"/>
          </a:xfrm>
        </p:spPr>
        <p:txBody>
          <a:bodyPr>
            <a:normAutofit fontScale="92500"/>
          </a:bodyPr>
          <a:lstStyle/>
          <a:p>
            <a:pPr algn="r">
              <a:lnSpc>
                <a:spcPct val="90000"/>
              </a:lnSpc>
            </a:pP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636912"/>
            <a:ext cx="9144000" cy="182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all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 dựng phần mềm </a:t>
            </a:r>
          </a:p>
          <a:p>
            <a:pPr algn="ctr">
              <a:lnSpc>
                <a:spcPct val="150000"/>
              </a:lnSpc>
            </a:pPr>
            <a:r>
              <a:rPr lang="en-US" sz="4000" b="1" cap="all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 lý nhà trọ</a:t>
            </a:r>
            <a:endParaRPr lang="en-US" sz="4000" b="1" cap="all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66568" y="4941168"/>
            <a:ext cx="4248224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GB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Phạm trọng nhân</a:t>
            </a:r>
            <a:endParaRPr lang="en-GB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1521050085</a:t>
            </a:r>
            <a:endParaRPr lang="en-GB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Hoàng anh đức</a:t>
            </a:r>
            <a:endParaRPr lang="en-GB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 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3.2 Use case quản lý thanh toán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3648" y="3068960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thông tin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54865" y="2888005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trạng thái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17623" y="4189212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trạng thái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7584" y="4365104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mới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04239" y="5585519"/>
            <a:ext cx="1837318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Danh sách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1880" y="4365104"/>
            <a:ext cx="181420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trọ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endCxn id="7" idx="5"/>
          </p:cNvCxnSpPr>
          <p:nvPr/>
        </p:nvCxnSpPr>
        <p:spPr>
          <a:xfrm flipH="1" flipV="1">
            <a:off x="2878752" y="3806512"/>
            <a:ext cx="613128" cy="55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4"/>
          </p:cNvCxnSpPr>
          <p:nvPr/>
        </p:nvCxnSpPr>
        <p:spPr>
          <a:xfrm flipV="1">
            <a:off x="4218961" y="3752101"/>
            <a:ext cx="0" cy="613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9" idx="2"/>
          </p:cNvCxnSpPr>
          <p:nvPr/>
        </p:nvCxnSpPr>
        <p:spPr>
          <a:xfrm flipV="1">
            <a:off x="5306082" y="4621260"/>
            <a:ext cx="1511541" cy="201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6"/>
          </p:cNvCxnSpPr>
          <p:nvPr/>
        </p:nvCxnSpPr>
        <p:spPr>
          <a:xfrm flipH="1">
            <a:off x="2555776" y="4709731"/>
            <a:ext cx="936104" cy="8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13" idx="7"/>
          </p:cNvCxnSpPr>
          <p:nvPr/>
        </p:nvCxnSpPr>
        <p:spPr>
          <a:xfrm flipH="1">
            <a:off x="3272488" y="4822304"/>
            <a:ext cx="2033594" cy="889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0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Cài đặt và chạy thử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smtClean="0"/>
              <a:t>Chạy thử hệ thống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0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 smtClean="0"/>
              <a:t>. Kết luận và 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5.1 Kết luận</a:t>
            </a:r>
          </a:p>
          <a:p>
            <a:pPr marL="0" indent="0">
              <a:buNone/>
            </a:pPr>
            <a:r>
              <a:rPr lang="en-US" sz="2800" smtClean="0"/>
              <a:t>5.2 Hướng phát triển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6442" y="476672"/>
            <a:ext cx="7449974" cy="3329581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3149"/>
            <a:ext cx="7392988" cy="563563"/>
          </a:xfrm>
        </p:spPr>
        <p:txBody>
          <a:bodyPr>
            <a:normAutofit fontScale="90000"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4386" y="167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66"/>
              </a:solidFill>
              <a:latin typeface="Verdan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85800" y="1293975"/>
            <a:ext cx="8457931" cy="739775"/>
            <a:chOff x="940" y="1680"/>
            <a:chExt cx="7457" cy="653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58" y="1793"/>
              <a:ext cx="6484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022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940" y="1789"/>
              <a:ext cx="7457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52538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800" b="1" err="1">
                  <a:solidFill>
                    <a:srgbClr val="FFFFFF"/>
                  </a:solidFill>
                </a:rPr>
                <a:t>Giới</a:t>
              </a:r>
              <a:r>
                <a:rPr lang="en-GB" sz="2800" b="1">
                  <a:solidFill>
                    <a:srgbClr val="FFFFFF"/>
                  </a:solidFill>
                </a:rPr>
                <a:t> </a:t>
              </a:r>
              <a:r>
                <a:rPr lang="en-GB" sz="2800" b="1" err="1">
                  <a:solidFill>
                    <a:srgbClr val="FFFFFF"/>
                  </a:solidFill>
                </a:rPr>
                <a:t>thiệu</a:t>
              </a:r>
              <a:r>
                <a:rPr lang="en-GB" sz="2800" b="1">
                  <a:solidFill>
                    <a:srgbClr val="FFFFFF"/>
                  </a:solidFill>
                </a:rPr>
                <a:t> </a:t>
              </a:r>
              <a:r>
                <a:rPr lang="en-GB" sz="2800" b="1" err="1">
                  <a:solidFill>
                    <a:srgbClr val="FFFFFF"/>
                  </a:solidFill>
                </a:rPr>
                <a:t>đề</a:t>
              </a:r>
              <a:r>
                <a:rPr lang="en-GB" sz="2800" b="1">
                  <a:solidFill>
                    <a:srgbClr val="FFFFFF"/>
                  </a:solidFill>
                </a:rPr>
                <a:t> </a:t>
              </a:r>
              <a:r>
                <a:rPr lang="en-GB" sz="2800" b="1" smtClean="0">
                  <a:solidFill>
                    <a:srgbClr val="FFFFFF"/>
                  </a:solidFill>
                </a:rPr>
                <a:t>tài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213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78807" y="2183094"/>
            <a:ext cx="7825641" cy="739775"/>
            <a:chOff x="997" y="2478"/>
            <a:chExt cx="6944" cy="653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365" y="2591"/>
              <a:ext cx="6477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997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585" y="2624"/>
              <a:ext cx="635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smtClean="0">
                  <a:solidFill>
                    <a:srgbClr val="FFFFFF"/>
                  </a:solidFill>
                </a:rPr>
                <a:t>Cơ sở lý thuyết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gray">
            <a:xfrm>
              <a:off x="1189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778807" y="4221088"/>
            <a:ext cx="7753632" cy="739775"/>
            <a:chOff x="1728" y="3276"/>
            <a:chExt cx="6784" cy="653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smtClean="0">
                  <a:solidFill>
                    <a:srgbClr val="FFFFFF"/>
                  </a:solidFill>
                </a:rPr>
                <a:t>Cài đặt và chạy thử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778806" y="3193857"/>
            <a:ext cx="7753633" cy="739775"/>
            <a:chOff x="1728" y="3276"/>
            <a:chExt cx="6784" cy="653"/>
          </a:xfrm>
          <a:solidFill>
            <a:srgbClr val="92D050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5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gray">
            <a:xfrm>
              <a:off x="2330" y="342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smtClean="0">
                  <a:solidFill>
                    <a:srgbClr val="FFFFFF"/>
                  </a:solidFill>
                </a:rPr>
                <a:t>Phân tích thiết kế hệ thống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8" name="Group 86"/>
          <p:cNvGrpSpPr>
            <a:grpSpLocks/>
          </p:cNvGrpSpPr>
          <p:nvPr/>
        </p:nvGrpSpPr>
        <p:grpSpPr bwMode="auto">
          <a:xfrm>
            <a:off x="837844" y="5229200"/>
            <a:ext cx="7694596" cy="739775"/>
            <a:chOff x="1728" y="3276"/>
            <a:chExt cx="6784" cy="653"/>
          </a:xfrm>
        </p:grpSpPr>
        <p:sp>
          <p:nvSpPr>
            <p:cNvPr id="29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0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gray">
            <a:xfrm>
              <a:off x="2316" y="3369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err="1">
                  <a:solidFill>
                    <a:srgbClr val="FFFFFF"/>
                  </a:solidFill>
                </a:rPr>
                <a:t>Kết</a:t>
              </a:r>
              <a:r>
                <a:rPr lang="en-US" sz="2800" b="1">
                  <a:solidFill>
                    <a:srgbClr val="FFFFFF"/>
                  </a:solidFill>
                </a:rPr>
                <a:t> </a:t>
              </a:r>
              <a:r>
                <a:rPr lang="en-US" sz="2800" b="1" smtClean="0">
                  <a:solidFill>
                    <a:srgbClr val="FFFFFF"/>
                  </a:solidFill>
                </a:rPr>
                <a:t>luận và hướng phát triển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32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5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32CC-CCC0-4F72-B15C-9F1CE024F690}" type="datetime1">
              <a:rPr lang="vi-VN" smtClean="0"/>
              <a:t>19/05/2024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40769"/>
            <a:ext cx="8191746" cy="4907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Cho thuê trọ là hình thức kinh doanh phổ biến</a:t>
            </a:r>
          </a:p>
          <a:p>
            <a:pPr marL="0" indent="0">
              <a:buNone/>
            </a:pPr>
            <a:r>
              <a:rPr lang="en-US" sz="2400" smtClean="0"/>
              <a:t>Chi phí đầu tư lớn và có nguồn thu ổn định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69B-FDB5-4466-BB51-CBA224CE8AC8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1.1 Khảo sát tình hình thực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Chủ trọ Vũ Quang Hải (0364.109.554)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Chủ trọ Nguyễn Thế Khánh (</a:t>
            </a:r>
            <a:r>
              <a:rPr lang="en-US" sz="2400" smtClean="0"/>
              <a:t>0364.109.554)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1.2 Phân tích ưu nhược điểm các hệ thống đã có</a:t>
            </a:r>
          </a:p>
          <a:p>
            <a:r>
              <a:rPr lang="en-US" sz="2400" smtClean="0"/>
              <a:t>Phần mềm Mona house</a:t>
            </a:r>
          </a:p>
          <a:p>
            <a:r>
              <a:rPr lang="en-US" sz="2400" smtClean="0"/>
              <a:t>PosApp</a:t>
            </a:r>
          </a:p>
          <a:p>
            <a:r>
              <a:rPr lang="en-US" sz="2400" smtClean="0"/>
              <a:t>Quản lý nhà trọ Lam Nguyen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smtClean="0"/>
              <a:t>. CƠ SỞ LÝ THUYẾT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2.1 ASP 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Tổng quan ASP 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Tổng quan Web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JSON &amp; XML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smtClean="0"/>
              <a:t>. CƠ SỞ LÝ THUYẾT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2.1 Angular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Lịch sử phát triển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Các thành phần cơ bản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Ưu điểm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 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3.1 Use case tổng quát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3648" y="3068960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 trọ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54865" y="2888005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06082" y="2888005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hàng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7584" y="4365104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88224" y="3863471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bị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5229200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 đồng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75656" y="5461865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1880" y="4365104"/>
            <a:ext cx="181420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trọ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endCxn id="7" idx="5"/>
          </p:cNvCxnSpPr>
          <p:nvPr/>
        </p:nvCxnSpPr>
        <p:spPr>
          <a:xfrm flipH="1" flipV="1">
            <a:off x="2878752" y="3806512"/>
            <a:ext cx="613128" cy="55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4"/>
          </p:cNvCxnSpPr>
          <p:nvPr/>
        </p:nvCxnSpPr>
        <p:spPr>
          <a:xfrm flipV="1">
            <a:off x="4218961" y="3752101"/>
            <a:ext cx="0" cy="613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66984" y="3688830"/>
            <a:ext cx="894158" cy="676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1" idx="2"/>
          </p:cNvCxnSpPr>
          <p:nvPr/>
        </p:nvCxnSpPr>
        <p:spPr>
          <a:xfrm flipV="1">
            <a:off x="5306082" y="4295519"/>
            <a:ext cx="1282142" cy="526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2"/>
          </p:cNvCxnSpPr>
          <p:nvPr/>
        </p:nvCxnSpPr>
        <p:spPr>
          <a:xfrm>
            <a:off x="5306082" y="5000636"/>
            <a:ext cx="778086" cy="660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6"/>
          </p:cNvCxnSpPr>
          <p:nvPr/>
        </p:nvCxnSpPr>
        <p:spPr>
          <a:xfrm flipH="1">
            <a:off x="2555776" y="4709731"/>
            <a:ext cx="936104" cy="8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45830" y="5272777"/>
            <a:ext cx="497116" cy="388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2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 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3.2 Use case quản lý phòng trọ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3648" y="3068960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54865" y="2888005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06082" y="2888005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trạng thái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7584" y="4365104"/>
            <a:ext cx="1728192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mới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91066" y="5066544"/>
            <a:ext cx="2743305" cy="8640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Danh sách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1880" y="4365104"/>
            <a:ext cx="181420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trọ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endCxn id="7" idx="5"/>
          </p:cNvCxnSpPr>
          <p:nvPr/>
        </p:nvCxnSpPr>
        <p:spPr>
          <a:xfrm flipH="1" flipV="1">
            <a:off x="2878752" y="3806512"/>
            <a:ext cx="613128" cy="55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4"/>
          </p:cNvCxnSpPr>
          <p:nvPr/>
        </p:nvCxnSpPr>
        <p:spPr>
          <a:xfrm flipV="1">
            <a:off x="4218961" y="3752101"/>
            <a:ext cx="0" cy="613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66984" y="3688830"/>
            <a:ext cx="894158" cy="676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6"/>
          </p:cNvCxnSpPr>
          <p:nvPr/>
        </p:nvCxnSpPr>
        <p:spPr>
          <a:xfrm flipH="1">
            <a:off x="2555776" y="4709731"/>
            <a:ext cx="936104" cy="8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13" idx="1"/>
          </p:cNvCxnSpPr>
          <p:nvPr/>
        </p:nvCxnSpPr>
        <p:spPr>
          <a:xfrm>
            <a:off x="5306082" y="4822304"/>
            <a:ext cx="1286732" cy="370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47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0F26789EA76046984485AE53F9D096" ma:contentTypeVersion="11" ma:contentTypeDescription="Create a new document." ma:contentTypeScope="" ma:versionID="4fbcc4cda344d530043d6d407e1afcab">
  <xsd:schema xmlns:xsd="http://www.w3.org/2001/XMLSchema" xmlns:xs="http://www.w3.org/2001/XMLSchema" xmlns:p="http://schemas.microsoft.com/office/2006/metadata/properties" xmlns:ns2="153fcabd-57af-4a56-8983-dd18762d0f52" xmlns:ns3="2d536adb-6e4e-486d-ab56-aaa6984defbe" targetNamespace="http://schemas.microsoft.com/office/2006/metadata/properties" ma:root="true" ma:fieldsID="b9462b35a9cf2af9cd4d071a0a4e8a0e" ns2:_="" ns3:_="">
    <xsd:import namespace="153fcabd-57af-4a56-8983-dd18762d0f52"/>
    <xsd:import namespace="2d536adb-6e4e-486d-ab56-aaa6984de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fcabd-57af-4a56-8983-dd18762d0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c4f28ad-64bb-42c4-9fe1-28e8126d2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36adb-6e4e-486d-ab56-aaa6984defb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85bf07-9a8d-4074-98b9-2677f2f87eb5}" ma:internalName="TaxCatchAll" ma:showField="CatchAllData" ma:web="2d536adb-6e4e-486d-ab56-aaa6984def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3fcabd-57af-4a56-8983-dd18762d0f52">
      <Terms xmlns="http://schemas.microsoft.com/office/infopath/2007/PartnerControls"/>
    </lcf76f155ced4ddcb4097134ff3c332f>
    <TaxCatchAll xmlns="2d536adb-6e4e-486d-ab56-aaa6984defbe" xsi:nil="true"/>
  </documentManagement>
</p:properties>
</file>

<file path=customXml/itemProps1.xml><?xml version="1.0" encoding="utf-8"?>
<ds:datastoreItem xmlns:ds="http://schemas.openxmlformats.org/officeDocument/2006/customXml" ds:itemID="{17C30E7D-CC64-4911-874C-1693ABCF64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fcabd-57af-4a56-8983-dd18762d0f52"/>
    <ds:schemaRef ds:uri="2d536adb-6e4e-486d-ab56-aaa6984de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56FB51-9556-42E2-AEC7-29477AB8B6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7F815-AB44-4B44-9DF3-CE62F88C2482}">
  <ds:schemaRefs>
    <ds:schemaRef ds:uri="http://purl.org/dc/dcmitype/"/>
    <ds:schemaRef ds:uri="http://schemas.microsoft.com/office/2006/metadata/properties"/>
    <ds:schemaRef ds:uri="http://purl.org/dc/terms/"/>
    <ds:schemaRef ds:uri="2d536adb-6e4e-486d-ab56-aaa6984de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53fcabd-57af-4a56-8983-dd18762d0f5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7729</TotalTime>
  <Words>701</Words>
  <Application>Microsoft Office PowerPoint</Application>
  <PresentationFormat>On-screen Show (4:3)</PresentationFormat>
  <Paragraphs>136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Wingdings 3</vt:lpstr>
      <vt:lpstr>Ion</vt:lpstr>
      <vt:lpstr>Khoa Công nghệ thông tin Bộ môn công nghệ phần mềm</vt:lpstr>
      <vt:lpstr>Nội dung</vt:lpstr>
      <vt:lpstr>Giới thiệu đề tài</vt:lpstr>
      <vt:lpstr>1. Giới thiệu đề tài</vt:lpstr>
      <vt:lpstr>1. Giới thiệu đề tài</vt:lpstr>
      <vt:lpstr>2. CƠ SỞ LÝ THUYẾT</vt:lpstr>
      <vt:lpstr>2. CƠ SỞ LÝ THUYẾT</vt:lpstr>
      <vt:lpstr>3. PHÂN TÍCH THIẾT KẾ HỆ THỐNG</vt:lpstr>
      <vt:lpstr>3. PHÂN TÍCH THIẾT KẾ HỆ THỐNG</vt:lpstr>
      <vt:lpstr>3. PHÂN TÍCH THIẾT KẾ HỆ THỐNG</vt:lpstr>
      <vt:lpstr>4. Cài đặt và chạy thử</vt:lpstr>
      <vt:lpstr>5. Kết luận và hướng phát triển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Nhân Phạm</cp:lastModifiedBy>
  <cp:revision>72</cp:revision>
  <dcterms:created xsi:type="dcterms:W3CDTF">2015-11-28T13:17:56Z</dcterms:created>
  <dcterms:modified xsi:type="dcterms:W3CDTF">2024-05-19T05:07:07Z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0x010100900F26789EA76046984485AE53F9D096</vt:lpwstr>
  </property>
</Properties>
</file>