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Inter Bold" charset="1" panose="020B0802030000000004"/>
      <p:regular r:id="rId28"/>
    </p:embeddedFont>
    <p:embeddedFont>
      <p:font typeface="Oswald" charset="1" panose="00000500000000000000"/>
      <p:regular r:id="rId29"/>
    </p:embeddedFont>
    <p:embeddedFont>
      <p:font typeface="Inter" charset="1" panose="020B05020300000000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4F4"/>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2407532">
            <a:off x="15616169" y="4047863"/>
            <a:ext cx="3021848" cy="4855489"/>
          </a:xfrm>
          <a:prstGeom prst="rect">
            <a:avLst/>
          </a:prstGeom>
          <a:solidFill>
            <a:srgbClr val="F8F4F4"/>
          </a:solidFill>
        </p:spPr>
      </p:sp>
      <p:sp>
        <p:nvSpPr>
          <p:cNvPr name="TextBox 3" id="3"/>
          <p:cNvSpPr txBox="true"/>
          <p:nvPr/>
        </p:nvSpPr>
        <p:spPr>
          <a:xfrm rot="0">
            <a:off x="0" y="8987085"/>
            <a:ext cx="18288000" cy="341164"/>
          </a:xfrm>
          <a:prstGeom prst="rect">
            <a:avLst/>
          </a:prstGeom>
        </p:spPr>
        <p:txBody>
          <a:bodyPr anchor="t" rtlCol="false" tIns="0" lIns="0" bIns="0" rIns="0">
            <a:spAutoFit/>
          </a:bodyPr>
          <a:lstStyle/>
          <a:p>
            <a:pPr algn="ctr">
              <a:lnSpc>
                <a:spcPts val="2720"/>
              </a:lnSpc>
              <a:spcBef>
                <a:spcPct val="0"/>
              </a:spcBef>
            </a:pPr>
            <a:r>
              <a:rPr lang="en-US" sz="1943" spc="136">
                <a:solidFill>
                  <a:srgbClr val="403F3D"/>
                </a:solidFill>
                <a:latin typeface="Inter Bold"/>
              </a:rPr>
              <a:t>IS217.O22.HTCL - KHO DỮ LIỆU VÀ OLAP</a:t>
            </a:r>
          </a:p>
        </p:txBody>
      </p:sp>
      <p:sp>
        <p:nvSpPr>
          <p:cNvPr name="Freeform 4" id="4" descr="coureur de couleur bleu"/>
          <p:cNvSpPr/>
          <p:nvPr/>
        </p:nvSpPr>
        <p:spPr>
          <a:xfrm flipH="true" flipV="false" rot="0">
            <a:off x="15231742" y="6096422"/>
            <a:ext cx="1625993" cy="1974163"/>
          </a:xfrm>
          <a:custGeom>
            <a:avLst/>
            <a:gdLst/>
            <a:ahLst/>
            <a:cxnLst/>
            <a:rect r="r" b="b" t="t" l="l"/>
            <a:pathLst>
              <a:path h="1974163" w="1625993">
                <a:moveTo>
                  <a:pt x="1625993" y="0"/>
                </a:moveTo>
                <a:lnTo>
                  <a:pt x="0" y="0"/>
                </a:lnTo>
                <a:lnTo>
                  <a:pt x="0" y="1974163"/>
                </a:lnTo>
                <a:lnTo>
                  <a:pt x="1625993" y="1974163"/>
                </a:lnTo>
                <a:lnTo>
                  <a:pt x="16259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descr="coureur de couleur jaune"/>
          <p:cNvSpPr/>
          <p:nvPr/>
        </p:nvSpPr>
        <p:spPr>
          <a:xfrm flipH="false" flipV="false" rot="0">
            <a:off x="14532760" y="6226747"/>
            <a:ext cx="1397964" cy="1843838"/>
          </a:xfrm>
          <a:custGeom>
            <a:avLst/>
            <a:gdLst/>
            <a:ahLst/>
            <a:cxnLst/>
            <a:rect r="r" b="b" t="t" l="l"/>
            <a:pathLst>
              <a:path h="1843838" w="1397964">
                <a:moveTo>
                  <a:pt x="0" y="0"/>
                </a:moveTo>
                <a:lnTo>
                  <a:pt x="1397964" y="0"/>
                </a:lnTo>
                <a:lnTo>
                  <a:pt x="1397964" y="1843838"/>
                </a:lnTo>
                <a:lnTo>
                  <a:pt x="0" y="18438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0" y="4228949"/>
            <a:ext cx="18288000" cy="1295400"/>
          </a:xfrm>
          <a:prstGeom prst="rect">
            <a:avLst/>
          </a:prstGeom>
        </p:spPr>
        <p:txBody>
          <a:bodyPr anchor="t" rtlCol="false" tIns="0" lIns="0" bIns="0" rIns="0">
            <a:spAutoFit/>
          </a:bodyPr>
          <a:lstStyle/>
          <a:p>
            <a:pPr algn="ctr">
              <a:lnSpc>
                <a:spcPts val="10500"/>
              </a:lnSpc>
              <a:spcBef>
                <a:spcPct val="0"/>
              </a:spcBef>
            </a:pPr>
            <a:r>
              <a:rPr lang="en-US" sz="7500">
                <a:solidFill>
                  <a:srgbClr val="292559"/>
                </a:solidFill>
                <a:latin typeface="Oswald Bold Italics"/>
              </a:rPr>
              <a:t>Lịch sử các kì thế vận hội Olympic</a:t>
            </a:r>
          </a:p>
        </p:txBody>
      </p:sp>
      <p:sp>
        <p:nvSpPr>
          <p:cNvPr name="TextBox 7" id="7"/>
          <p:cNvSpPr txBox="true"/>
          <p:nvPr/>
        </p:nvSpPr>
        <p:spPr>
          <a:xfrm rot="0">
            <a:off x="0" y="3792535"/>
            <a:ext cx="18288000" cy="341164"/>
          </a:xfrm>
          <a:prstGeom prst="rect">
            <a:avLst/>
          </a:prstGeom>
        </p:spPr>
        <p:txBody>
          <a:bodyPr anchor="t" rtlCol="false" tIns="0" lIns="0" bIns="0" rIns="0">
            <a:spAutoFit/>
          </a:bodyPr>
          <a:lstStyle/>
          <a:p>
            <a:pPr algn="ctr">
              <a:lnSpc>
                <a:spcPts val="2720"/>
              </a:lnSpc>
              <a:spcBef>
                <a:spcPct val="0"/>
              </a:spcBef>
            </a:pPr>
            <a:r>
              <a:rPr lang="en-US" sz="1943" spc="136">
                <a:solidFill>
                  <a:srgbClr val="403F3D"/>
                </a:solidFill>
                <a:latin typeface="Inter Bold"/>
              </a:rPr>
              <a:t>XÂY DỰNG KHO DỮ LIỆU</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6349271" cy="936172"/>
          </a:xfrm>
          <a:prstGeom prst="rect">
            <a:avLst/>
          </a:prstGeom>
          <a:solidFill>
            <a:srgbClr val="FFF247"/>
          </a:solidFill>
        </p:spPr>
      </p:sp>
      <p:sp>
        <p:nvSpPr>
          <p:cNvPr name="TextBox 3" id="3"/>
          <p:cNvSpPr txBox="true"/>
          <p:nvPr/>
        </p:nvSpPr>
        <p:spPr>
          <a:xfrm rot="0">
            <a:off x="861090" y="1067344"/>
            <a:ext cx="6083799"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Truy vấn trên khối cube</a:t>
            </a:r>
          </a:p>
        </p:txBody>
      </p:sp>
      <p:sp>
        <p:nvSpPr>
          <p:cNvPr name="AutoShape 4" id="4">
            <a:extLst>
              <a:ext uri="{C183D7F6-B498-43B3-948B-1728B52AA6E4}">
                <adec:decorative xmlns:adec="http://schemas.microsoft.com/office/drawing/2017/decorative" val="1"/>
              </a:ext>
            </a:extLst>
          </p:cNvPr>
          <p:cNvSpPr/>
          <p:nvPr/>
        </p:nvSpPr>
        <p:spPr>
          <a:xfrm rot="0">
            <a:off x="8106995" y="940571"/>
            <a:ext cx="4766635" cy="936172"/>
          </a:xfrm>
          <a:prstGeom prst="rect">
            <a:avLst/>
          </a:prstGeom>
          <a:solidFill>
            <a:srgbClr val="FFF247"/>
          </a:solidFill>
        </p:spPr>
      </p:sp>
      <p:sp>
        <p:nvSpPr>
          <p:cNvPr name="TextBox 5" id="5"/>
          <p:cNvSpPr txBox="true"/>
          <p:nvPr/>
        </p:nvSpPr>
        <p:spPr>
          <a:xfrm rot="0">
            <a:off x="8372467" y="1067344"/>
            <a:ext cx="7377112"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Truy vấn MDX</a:t>
            </a:r>
          </a:p>
        </p:txBody>
      </p:sp>
      <p:sp>
        <p:nvSpPr>
          <p:cNvPr name="AutoShape 6" id="6">
            <a:extLst>
              <a:ext uri="{C183D7F6-B498-43B3-948B-1728B52AA6E4}">
                <adec:decorative xmlns:adec="http://schemas.microsoft.com/office/drawing/2017/decorative" val="1"/>
              </a:ext>
            </a:extLst>
          </p:cNvPr>
          <p:cNvSpPr/>
          <p:nvPr/>
        </p:nvSpPr>
        <p:spPr>
          <a:xfrm rot="0">
            <a:off x="14219118" y="940571"/>
            <a:ext cx="3322417" cy="936172"/>
          </a:xfrm>
          <a:prstGeom prst="rect">
            <a:avLst/>
          </a:prstGeom>
          <a:solidFill>
            <a:srgbClr val="FFF247"/>
          </a:solidFill>
        </p:spPr>
      </p:sp>
      <p:sp>
        <p:nvSpPr>
          <p:cNvPr name="TextBox 7" id="7"/>
          <p:cNvSpPr txBox="true"/>
          <p:nvPr/>
        </p:nvSpPr>
        <p:spPr>
          <a:xfrm rot="0">
            <a:off x="14484590" y="1067344"/>
            <a:ext cx="3056944"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Pivot Excel</a:t>
            </a:r>
          </a:p>
        </p:txBody>
      </p:sp>
      <p:sp>
        <p:nvSpPr>
          <p:cNvPr name="TextBox 8" id="8"/>
          <p:cNvSpPr txBox="true"/>
          <p:nvPr/>
        </p:nvSpPr>
        <p:spPr>
          <a:xfrm rot="0">
            <a:off x="0" y="3273684"/>
            <a:ext cx="17817487" cy="5305425"/>
          </a:xfrm>
          <a:prstGeom prst="rect">
            <a:avLst/>
          </a:prstGeom>
        </p:spPr>
        <p:txBody>
          <a:bodyPr anchor="t" rtlCol="false" tIns="0" lIns="0" bIns="0" rIns="0">
            <a:spAutoFit/>
          </a:bodyPr>
          <a:lstStyle/>
          <a:p>
            <a:pPr algn="just" marL="755651" indent="-377825" lvl="1">
              <a:lnSpc>
                <a:spcPts val="5250"/>
              </a:lnSpc>
              <a:buFont typeface="Arial"/>
              <a:buChar char="•"/>
            </a:pPr>
            <a:r>
              <a:rPr lang="en-US" sz="3500">
                <a:solidFill>
                  <a:srgbClr val="0A2364"/>
                </a:solidFill>
                <a:latin typeface="Inter Bold"/>
              </a:rPr>
              <a:t>Câu 1</a:t>
            </a:r>
            <a:r>
              <a:rPr lang="en-US" sz="3500">
                <a:solidFill>
                  <a:srgbClr val="0A2364"/>
                </a:solidFill>
                <a:latin typeface="Inter"/>
              </a:rPr>
              <a:t>: Liệt kê top 10 vận động viên đạt huy chương vàng nhất, sắp xếp theo thứ tự giảm dần.</a:t>
            </a:r>
          </a:p>
          <a:p>
            <a:pPr algn="just" marL="755651" indent="-377825" lvl="1">
              <a:lnSpc>
                <a:spcPts val="5250"/>
              </a:lnSpc>
              <a:buFont typeface="Arial"/>
              <a:buChar char="•"/>
            </a:pPr>
            <a:r>
              <a:rPr lang="en-US" sz="3500">
                <a:solidFill>
                  <a:srgbClr val="0A2364"/>
                </a:solidFill>
                <a:latin typeface="Inter Bold"/>
              </a:rPr>
              <a:t>Câu 2</a:t>
            </a:r>
            <a:r>
              <a:rPr lang="en-US" sz="3500">
                <a:solidFill>
                  <a:srgbClr val="0A2364"/>
                </a:solidFill>
                <a:latin typeface="Inter"/>
              </a:rPr>
              <a:t>: Liệt kê tất cả các vận động viên tham gia Olympic từ 3 lần trở lên, sắp theo theo thứ tự tăng dần</a:t>
            </a:r>
          </a:p>
          <a:p>
            <a:pPr algn="just" marL="755651" indent="-377825" lvl="1">
              <a:lnSpc>
                <a:spcPts val="5250"/>
              </a:lnSpc>
              <a:buFont typeface="Arial"/>
              <a:buChar char="•"/>
            </a:pPr>
            <a:r>
              <a:rPr lang="en-US" sz="3500">
                <a:solidFill>
                  <a:srgbClr val="0A2364"/>
                </a:solidFill>
                <a:latin typeface="Inter Bold"/>
              </a:rPr>
              <a:t>Câu 3</a:t>
            </a:r>
            <a:r>
              <a:rPr lang="en-US" sz="3500">
                <a:solidFill>
                  <a:srgbClr val="0A2364"/>
                </a:solidFill>
                <a:latin typeface="Inter"/>
              </a:rPr>
              <a:t>: Liệt kê 10 môn thi đấu có số lượng huy chương đồng nhiều nhất trong kỳ thế vận hội Tokyo 2020.</a:t>
            </a:r>
          </a:p>
          <a:p>
            <a:pPr algn="just" marL="755651" indent="-377825" lvl="1">
              <a:lnSpc>
                <a:spcPts val="5250"/>
              </a:lnSpc>
              <a:buFont typeface="Arial"/>
              <a:buChar char="•"/>
            </a:pPr>
            <a:r>
              <a:rPr lang="en-US" sz="3500">
                <a:solidFill>
                  <a:srgbClr val="0A2364"/>
                </a:solidFill>
                <a:latin typeface="Inter Bold"/>
              </a:rPr>
              <a:t>Câu 4</a:t>
            </a:r>
            <a:r>
              <a:rPr lang="en-US" sz="3500">
                <a:solidFill>
                  <a:srgbClr val="0A2364"/>
                </a:solidFill>
                <a:latin typeface="Inter"/>
              </a:rPr>
              <a:t>: Vận động viên France dành được nhiều huy chương bạc nhất</a:t>
            </a:r>
          </a:p>
          <a:p>
            <a:pPr algn="just" marL="755651" indent="-377825" lvl="1">
              <a:lnSpc>
                <a:spcPts val="5250"/>
              </a:lnSpc>
              <a:buFont typeface="Arial"/>
              <a:buChar char="•"/>
            </a:pPr>
            <a:r>
              <a:rPr lang="en-US" sz="3500">
                <a:solidFill>
                  <a:srgbClr val="0A2364"/>
                </a:solidFill>
                <a:latin typeface="Inter Bold"/>
              </a:rPr>
              <a:t>Câu 5</a:t>
            </a:r>
            <a:r>
              <a:rPr lang="en-US" sz="3500">
                <a:solidFill>
                  <a:srgbClr val="0A2364"/>
                </a:solidFill>
                <a:latin typeface="Inter"/>
              </a:rPr>
              <a:t>: Quốc gia dành được nhiều huy vàng nhất từ năm 1980 đến năm 2000</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6349271" cy="936172"/>
          </a:xfrm>
          <a:prstGeom prst="rect">
            <a:avLst/>
          </a:prstGeom>
          <a:solidFill>
            <a:srgbClr val="FFF247"/>
          </a:solidFill>
        </p:spPr>
      </p:sp>
      <p:sp>
        <p:nvSpPr>
          <p:cNvPr name="TextBox 3" id="3"/>
          <p:cNvSpPr txBox="true"/>
          <p:nvPr/>
        </p:nvSpPr>
        <p:spPr>
          <a:xfrm rot="0">
            <a:off x="861090" y="1067344"/>
            <a:ext cx="6083799"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Truy vấn trên khối cube</a:t>
            </a:r>
          </a:p>
        </p:txBody>
      </p:sp>
      <p:sp>
        <p:nvSpPr>
          <p:cNvPr name="AutoShape 4" id="4">
            <a:extLst>
              <a:ext uri="{C183D7F6-B498-43B3-948B-1728B52AA6E4}">
                <adec:decorative xmlns:adec="http://schemas.microsoft.com/office/drawing/2017/decorative" val="1"/>
              </a:ext>
            </a:extLst>
          </p:cNvPr>
          <p:cNvSpPr/>
          <p:nvPr/>
        </p:nvSpPr>
        <p:spPr>
          <a:xfrm rot="0">
            <a:off x="8106995" y="940571"/>
            <a:ext cx="4766635" cy="936172"/>
          </a:xfrm>
          <a:prstGeom prst="rect">
            <a:avLst/>
          </a:prstGeom>
          <a:solidFill>
            <a:srgbClr val="FFF247"/>
          </a:solidFill>
        </p:spPr>
      </p:sp>
      <p:sp>
        <p:nvSpPr>
          <p:cNvPr name="TextBox 5" id="5"/>
          <p:cNvSpPr txBox="true"/>
          <p:nvPr/>
        </p:nvSpPr>
        <p:spPr>
          <a:xfrm rot="0">
            <a:off x="8372467" y="1067344"/>
            <a:ext cx="7377112"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Truy vấn MDX</a:t>
            </a:r>
          </a:p>
        </p:txBody>
      </p:sp>
      <p:sp>
        <p:nvSpPr>
          <p:cNvPr name="AutoShape 6" id="6">
            <a:extLst>
              <a:ext uri="{C183D7F6-B498-43B3-948B-1728B52AA6E4}">
                <adec:decorative xmlns:adec="http://schemas.microsoft.com/office/drawing/2017/decorative" val="1"/>
              </a:ext>
            </a:extLst>
          </p:cNvPr>
          <p:cNvSpPr/>
          <p:nvPr/>
        </p:nvSpPr>
        <p:spPr>
          <a:xfrm rot="0">
            <a:off x="14219118" y="940571"/>
            <a:ext cx="3322417" cy="936172"/>
          </a:xfrm>
          <a:prstGeom prst="rect">
            <a:avLst/>
          </a:prstGeom>
          <a:solidFill>
            <a:srgbClr val="FFF247"/>
          </a:solidFill>
        </p:spPr>
      </p:sp>
      <p:sp>
        <p:nvSpPr>
          <p:cNvPr name="TextBox 7" id="7"/>
          <p:cNvSpPr txBox="true"/>
          <p:nvPr/>
        </p:nvSpPr>
        <p:spPr>
          <a:xfrm rot="0">
            <a:off x="14484590" y="1067344"/>
            <a:ext cx="3056944"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Pivot Excel</a:t>
            </a:r>
          </a:p>
        </p:txBody>
      </p:sp>
      <p:sp>
        <p:nvSpPr>
          <p:cNvPr name="TextBox 8" id="8"/>
          <p:cNvSpPr txBox="true"/>
          <p:nvPr/>
        </p:nvSpPr>
        <p:spPr>
          <a:xfrm rot="0">
            <a:off x="0" y="3102588"/>
            <a:ext cx="17967195" cy="6638925"/>
          </a:xfrm>
          <a:prstGeom prst="rect">
            <a:avLst/>
          </a:prstGeom>
        </p:spPr>
        <p:txBody>
          <a:bodyPr anchor="t" rtlCol="false" tIns="0" lIns="0" bIns="0" rIns="0">
            <a:spAutoFit/>
          </a:bodyPr>
          <a:lstStyle/>
          <a:p>
            <a:pPr algn="just" marL="755651" indent="-377825" lvl="1">
              <a:lnSpc>
                <a:spcPts val="5250"/>
              </a:lnSpc>
              <a:buFont typeface="Arial"/>
              <a:buChar char="•"/>
            </a:pPr>
            <a:r>
              <a:rPr lang="en-US" sz="3500">
                <a:solidFill>
                  <a:srgbClr val="0A2364"/>
                </a:solidFill>
                <a:latin typeface="Inter Bold"/>
              </a:rPr>
              <a:t>Câu 6</a:t>
            </a:r>
            <a:r>
              <a:rPr lang="en-US" sz="3500">
                <a:solidFill>
                  <a:srgbClr val="0A2364"/>
                </a:solidFill>
                <a:latin typeface="Inter"/>
              </a:rPr>
              <a:t>: Thống kê số lượng vận động viên của các quốc gia tham gia thi đấu môn Ski Jumping trong thế vận hội Sochi 2014.</a:t>
            </a:r>
          </a:p>
          <a:p>
            <a:pPr algn="just" marL="755651" indent="-377825" lvl="1">
              <a:lnSpc>
                <a:spcPts val="5250"/>
              </a:lnSpc>
              <a:buFont typeface="Arial"/>
              <a:buChar char="•"/>
            </a:pPr>
            <a:r>
              <a:rPr lang="en-US" sz="3500">
                <a:solidFill>
                  <a:srgbClr val="0A2364"/>
                </a:solidFill>
                <a:latin typeface="Inter Bold"/>
              </a:rPr>
              <a:t>Câu 7</a:t>
            </a:r>
            <a:r>
              <a:rPr lang="en-US" sz="3500">
                <a:solidFill>
                  <a:srgbClr val="0A2364"/>
                </a:solidFill>
                <a:latin typeface="Inter"/>
              </a:rPr>
              <a:t>: Quốc gia đạt số lượng huy chương bạc nhiều nhất thế vận hội London 2012.</a:t>
            </a:r>
          </a:p>
          <a:p>
            <a:pPr algn="just" marL="755651" indent="-377825" lvl="1">
              <a:lnSpc>
                <a:spcPts val="5250"/>
              </a:lnSpc>
              <a:buFont typeface="Arial"/>
              <a:buChar char="•"/>
            </a:pPr>
            <a:r>
              <a:rPr lang="en-US" sz="3500">
                <a:solidFill>
                  <a:srgbClr val="0A2364"/>
                </a:solidFill>
                <a:latin typeface="Inter Bold"/>
              </a:rPr>
              <a:t>Câu 8</a:t>
            </a:r>
            <a:r>
              <a:rPr lang="en-US" sz="3500">
                <a:solidFill>
                  <a:srgbClr val="0A2364"/>
                </a:solidFill>
                <a:latin typeface="Inter"/>
              </a:rPr>
              <a:t>: Liệt kê top 5 nội dung thi có số lượng vận động viên tham gia nhiều nhất trong kỳ thế vận hội Tokyo 2020.</a:t>
            </a:r>
          </a:p>
          <a:p>
            <a:pPr algn="just" marL="755651" indent="-377825" lvl="1">
              <a:lnSpc>
                <a:spcPts val="5250"/>
              </a:lnSpc>
              <a:buFont typeface="Arial"/>
              <a:buChar char="•"/>
            </a:pPr>
            <a:r>
              <a:rPr lang="en-US" sz="3500">
                <a:solidFill>
                  <a:srgbClr val="0A2364"/>
                </a:solidFill>
                <a:latin typeface="Inter Bold"/>
              </a:rPr>
              <a:t>Câu 9</a:t>
            </a:r>
            <a:r>
              <a:rPr lang="en-US" sz="3500">
                <a:solidFill>
                  <a:srgbClr val="0A2364"/>
                </a:solidFill>
                <a:latin typeface="Inter"/>
              </a:rPr>
              <a:t>: Thống kê số lượng vận động viên tham gia các nội dung thi đấu qua các kỳ Olympics đến nay của đội tuyển Việt Nam.</a:t>
            </a:r>
          </a:p>
          <a:p>
            <a:pPr algn="just" marL="755651" indent="-377825" lvl="1">
              <a:lnSpc>
                <a:spcPts val="5250"/>
              </a:lnSpc>
              <a:buFont typeface="Arial"/>
              <a:buChar char="•"/>
            </a:pPr>
            <a:r>
              <a:rPr lang="en-US" sz="3500">
                <a:solidFill>
                  <a:srgbClr val="0A2364"/>
                </a:solidFill>
                <a:latin typeface="Inter Bold"/>
              </a:rPr>
              <a:t>Câu 10</a:t>
            </a:r>
            <a:r>
              <a:rPr lang="en-US" sz="3500">
                <a:solidFill>
                  <a:srgbClr val="0A2364"/>
                </a:solidFill>
                <a:latin typeface="Inter"/>
              </a:rPr>
              <a:t>: Liệt kê số lượng chi tiết từng huy chương của Pháp theo từng kỳ Olympics.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6349271" cy="936172"/>
          </a:xfrm>
          <a:prstGeom prst="rect">
            <a:avLst/>
          </a:prstGeom>
          <a:solidFill>
            <a:srgbClr val="FFF247"/>
          </a:solidFill>
        </p:spPr>
      </p:sp>
      <p:sp>
        <p:nvSpPr>
          <p:cNvPr name="TextBox 3" id="3"/>
          <p:cNvSpPr txBox="true"/>
          <p:nvPr/>
        </p:nvSpPr>
        <p:spPr>
          <a:xfrm rot="0">
            <a:off x="861090" y="1067344"/>
            <a:ext cx="6083799"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Truy vấn trên khối cube</a:t>
            </a:r>
          </a:p>
        </p:txBody>
      </p:sp>
      <p:sp>
        <p:nvSpPr>
          <p:cNvPr name="AutoShape 4" id="4">
            <a:extLst>
              <a:ext uri="{C183D7F6-B498-43B3-948B-1728B52AA6E4}">
                <adec:decorative xmlns:adec="http://schemas.microsoft.com/office/drawing/2017/decorative" val="1"/>
              </a:ext>
            </a:extLst>
          </p:cNvPr>
          <p:cNvSpPr/>
          <p:nvPr/>
        </p:nvSpPr>
        <p:spPr>
          <a:xfrm rot="0">
            <a:off x="8106995" y="940571"/>
            <a:ext cx="4766635" cy="936172"/>
          </a:xfrm>
          <a:prstGeom prst="rect">
            <a:avLst/>
          </a:prstGeom>
          <a:solidFill>
            <a:srgbClr val="FFF247"/>
          </a:solidFill>
        </p:spPr>
      </p:sp>
      <p:sp>
        <p:nvSpPr>
          <p:cNvPr name="TextBox 5" id="5"/>
          <p:cNvSpPr txBox="true"/>
          <p:nvPr/>
        </p:nvSpPr>
        <p:spPr>
          <a:xfrm rot="0">
            <a:off x="8372467" y="1067344"/>
            <a:ext cx="7377112"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Truy vấn MDX</a:t>
            </a:r>
          </a:p>
        </p:txBody>
      </p:sp>
      <p:sp>
        <p:nvSpPr>
          <p:cNvPr name="AutoShape 6" id="6">
            <a:extLst>
              <a:ext uri="{C183D7F6-B498-43B3-948B-1728B52AA6E4}">
                <adec:decorative xmlns:adec="http://schemas.microsoft.com/office/drawing/2017/decorative" val="1"/>
              </a:ext>
            </a:extLst>
          </p:cNvPr>
          <p:cNvSpPr/>
          <p:nvPr/>
        </p:nvSpPr>
        <p:spPr>
          <a:xfrm rot="0">
            <a:off x="14219118" y="940571"/>
            <a:ext cx="3322417" cy="936172"/>
          </a:xfrm>
          <a:prstGeom prst="rect">
            <a:avLst/>
          </a:prstGeom>
          <a:solidFill>
            <a:srgbClr val="FFF247"/>
          </a:solidFill>
        </p:spPr>
      </p:sp>
      <p:sp>
        <p:nvSpPr>
          <p:cNvPr name="TextBox 7" id="7"/>
          <p:cNvSpPr txBox="true"/>
          <p:nvPr/>
        </p:nvSpPr>
        <p:spPr>
          <a:xfrm rot="0">
            <a:off x="14484590" y="1067344"/>
            <a:ext cx="3056944"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Pivot Excel</a:t>
            </a:r>
          </a:p>
        </p:txBody>
      </p:sp>
      <p:sp>
        <p:nvSpPr>
          <p:cNvPr name="TextBox 8" id="8"/>
          <p:cNvSpPr txBox="true"/>
          <p:nvPr/>
        </p:nvSpPr>
        <p:spPr>
          <a:xfrm rot="0">
            <a:off x="0" y="3102588"/>
            <a:ext cx="17967195" cy="5305425"/>
          </a:xfrm>
          <a:prstGeom prst="rect">
            <a:avLst/>
          </a:prstGeom>
        </p:spPr>
        <p:txBody>
          <a:bodyPr anchor="t" rtlCol="false" tIns="0" lIns="0" bIns="0" rIns="0">
            <a:spAutoFit/>
          </a:bodyPr>
          <a:lstStyle/>
          <a:p>
            <a:pPr algn="just" marL="755651" indent="-377825" lvl="1">
              <a:lnSpc>
                <a:spcPts val="5250"/>
              </a:lnSpc>
              <a:buFont typeface="Arial"/>
              <a:buChar char="•"/>
            </a:pPr>
            <a:r>
              <a:rPr lang="en-US" sz="3500">
                <a:solidFill>
                  <a:srgbClr val="0A2364"/>
                </a:solidFill>
                <a:latin typeface="Inter Bold"/>
              </a:rPr>
              <a:t>Câu 11</a:t>
            </a:r>
            <a:r>
              <a:rPr lang="en-US" sz="3500">
                <a:solidFill>
                  <a:srgbClr val="0A2364"/>
                </a:solidFill>
                <a:latin typeface="Inter"/>
              </a:rPr>
              <a:t>: Với mỗi quốc gia đưa ra 3 môn thi đấu có nhiều vận động viên tham </a:t>
            </a:r>
            <a:r>
              <a:rPr lang="en-US" sz="3500">
                <a:solidFill>
                  <a:srgbClr val="0A2364"/>
                </a:solidFill>
                <a:latin typeface="Inter"/>
              </a:rPr>
              <a:t>gia nhiều nhất từ trước đến nay</a:t>
            </a:r>
          </a:p>
          <a:p>
            <a:pPr algn="just" marL="755651" indent="-377825" lvl="1">
              <a:lnSpc>
                <a:spcPts val="5250"/>
              </a:lnSpc>
              <a:buFont typeface="Arial"/>
              <a:buChar char="•"/>
            </a:pPr>
            <a:r>
              <a:rPr lang="en-US" sz="3500">
                <a:solidFill>
                  <a:srgbClr val="0A2364"/>
                </a:solidFill>
                <a:latin typeface="Inter Bold"/>
              </a:rPr>
              <a:t>Câu 12</a:t>
            </a:r>
            <a:r>
              <a:rPr lang="en-US" sz="3500">
                <a:solidFill>
                  <a:srgbClr val="0A2364"/>
                </a:solidFill>
                <a:latin typeface="Inter"/>
              </a:rPr>
              <a:t>: Các vận động viên bị trùng hạng tư của nước United States of America</a:t>
            </a:r>
          </a:p>
          <a:p>
            <a:pPr algn="just" marL="755651" indent="-377825" lvl="1">
              <a:lnSpc>
                <a:spcPts val="5250"/>
              </a:lnSpc>
              <a:buFont typeface="Arial"/>
              <a:buChar char="•"/>
            </a:pPr>
            <a:r>
              <a:rPr lang="en-US" sz="3500">
                <a:solidFill>
                  <a:srgbClr val="0A2364"/>
                </a:solidFill>
                <a:latin typeface="Inter Bold"/>
              </a:rPr>
              <a:t>Câu 13</a:t>
            </a:r>
            <a:r>
              <a:rPr lang="en-US" sz="3500">
                <a:solidFill>
                  <a:srgbClr val="0A2364"/>
                </a:solidFill>
                <a:latin typeface="Inter"/>
              </a:rPr>
              <a:t>: Tìm vận động viên giành được nhiều huy chương vàng nhất Olympic Beijing 2008</a:t>
            </a:r>
          </a:p>
          <a:p>
            <a:pPr algn="just" marL="755651" indent="-377825" lvl="1">
              <a:lnSpc>
                <a:spcPts val="5250"/>
              </a:lnSpc>
              <a:buFont typeface="Arial"/>
              <a:buChar char="•"/>
            </a:pPr>
            <a:r>
              <a:rPr lang="en-US" sz="3500">
                <a:solidFill>
                  <a:srgbClr val="0A2364"/>
                </a:solidFill>
                <a:latin typeface="Inter Bold"/>
              </a:rPr>
              <a:t>Câu 14</a:t>
            </a:r>
            <a:r>
              <a:rPr lang="en-US" sz="3500">
                <a:solidFill>
                  <a:srgbClr val="0A2364"/>
                </a:solidFill>
                <a:latin typeface="Inter"/>
              </a:rPr>
              <a:t>: Kì Olympic với nhiều vận động viên tham gia nhất</a:t>
            </a:r>
          </a:p>
          <a:p>
            <a:pPr algn="just" marL="755651" indent="-377825" lvl="1">
              <a:lnSpc>
                <a:spcPts val="5250"/>
              </a:lnSpc>
              <a:buFont typeface="Arial"/>
              <a:buChar char="•"/>
            </a:pPr>
            <a:r>
              <a:rPr lang="en-US" sz="3500">
                <a:solidFill>
                  <a:srgbClr val="0A2364"/>
                </a:solidFill>
                <a:latin typeface="Inter Bold"/>
              </a:rPr>
              <a:t>Câu 15</a:t>
            </a:r>
            <a:r>
              <a:rPr lang="en-US" sz="3500">
                <a:solidFill>
                  <a:srgbClr val="0A2364"/>
                </a:solidFill>
                <a:latin typeface="Inter"/>
              </a:rPr>
              <a:t>: Top 10 các môn thi có số lượng vận động viên tham gia nhiều nhất với địa điểm tổ chức Olympic nằm ở quốc gia Great Britain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grpSp>
        <p:nvGrpSpPr>
          <p:cNvPr name="Group 2" id="2"/>
          <p:cNvGrpSpPr/>
          <p:nvPr/>
        </p:nvGrpSpPr>
        <p:grpSpPr>
          <a:xfrm rot="0">
            <a:off x="488683" y="560614"/>
            <a:ext cx="7642585" cy="936172"/>
            <a:chOff x="0" y="0"/>
            <a:chExt cx="10190113" cy="1248229"/>
          </a:xfrm>
        </p:grpSpPr>
        <p:sp>
          <p:nvSpPr>
            <p:cNvPr name="AutoShape 3" id="3">
              <a:extLst>
                <a:ext uri="{C183D7F6-B498-43B3-948B-1728B52AA6E4}">
                  <adec:decorative xmlns:adec="http://schemas.microsoft.com/office/drawing/2017/decorative" val="1"/>
                </a:ext>
              </a:extLst>
            </p:cNvPr>
            <p:cNvSpPr/>
            <p:nvPr/>
          </p:nvSpPr>
          <p:spPr>
            <a:xfrm rot="0">
              <a:off x="0" y="0"/>
              <a:ext cx="6355513" cy="1248229"/>
            </a:xfrm>
            <a:prstGeom prst="rect">
              <a:avLst/>
            </a:prstGeom>
            <a:solidFill>
              <a:srgbClr val="FFF247"/>
            </a:solidFill>
          </p:spPr>
        </p:sp>
        <p:sp>
          <p:nvSpPr>
            <p:cNvPr name="TextBox 4" id="4"/>
            <p:cNvSpPr txBox="true"/>
            <p:nvPr/>
          </p:nvSpPr>
          <p:spPr>
            <a:xfrm rot="0">
              <a:off x="353963" y="181731"/>
              <a:ext cx="9836150" cy="846667"/>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Quá trình SSRS</a:t>
              </a:r>
            </a:p>
          </p:txBody>
        </p:sp>
      </p:grpSp>
      <p:sp>
        <p:nvSpPr>
          <p:cNvPr name="Freeform 5" id="5"/>
          <p:cNvSpPr/>
          <p:nvPr/>
        </p:nvSpPr>
        <p:spPr>
          <a:xfrm flipH="false" flipV="false" rot="0">
            <a:off x="5239148" y="2310756"/>
            <a:ext cx="7809703" cy="6349871"/>
          </a:xfrm>
          <a:custGeom>
            <a:avLst/>
            <a:gdLst/>
            <a:ahLst/>
            <a:cxnLst/>
            <a:rect r="r" b="b" t="t" l="l"/>
            <a:pathLst>
              <a:path h="6349871" w="7809703">
                <a:moveTo>
                  <a:pt x="0" y="0"/>
                </a:moveTo>
                <a:lnTo>
                  <a:pt x="7809704" y="0"/>
                </a:lnTo>
                <a:lnTo>
                  <a:pt x="7809704" y="6349871"/>
                </a:lnTo>
                <a:lnTo>
                  <a:pt x="0" y="6349871"/>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grpSp>
        <p:nvGrpSpPr>
          <p:cNvPr name="Group 2" id="2"/>
          <p:cNvGrpSpPr/>
          <p:nvPr/>
        </p:nvGrpSpPr>
        <p:grpSpPr>
          <a:xfrm rot="0">
            <a:off x="488683" y="560614"/>
            <a:ext cx="7642585" cy="936172"/>
            <a:chOff x="0" y="0"/>
            <a:chExt cx="10190113" cy="1248229"/>
          </a:xfrm>
        </p:grpSpPr>
        <p:sp>
          <p:nvSpPr>
            <p:cNvPr name="AutoShape 3" id="3">
              <a:extLst>
                <a:ext uri="{C183D7F6-B498-43B3-948B-1728B52AA6E4}">
                  <adec:decorative xmlns:adec="http://schemas.microsoft.com/office/drawing/2017/decorative" val="1"/>
                </a:ext>
              </a:extLst>
            </p:cNvPr>
            <p:cNvSpPr/>
            <p:nvPr/>
          </p:nvSpPr>
          <p:spPr>
            <a:xfrm rot="0">
              <a:off x="0" y="0"/>
              <a:ext cx="6355513" cy="1248229"/>
            </a:xfrm>
            <a:prstGeom prst="rect">
              <a:avLst/>
            </a:prstGeom>
            <a:solidFill>
              <a:srgbClr val="FFF247"/>
            </a:solidFill>
          </p:spPr>
        </p:sp>
        <p:sp>
          <p:nvSpPr>
            <p:cNvPr name="TextBox 4" id="4"/>
            <p:cNvSpPr txBox="true"/>
            <p:nvPr/>
          </p:nvSpPr>
          <p:spPr>
            <a:xfrm rot="0">
              <a:off x="353963" y="181731"/>
              <a:ext cx="9836150" cy="846667"/>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Quá trình SSRS</a:t>
              </a:r>
            </a:p>
          </p:txBody>
        </p:sp>
      </p:grpSp>
      <p:sp>
        <p:nvSpPr>
          <p:cNvPr name="Freeform 5" id="5"/>
          <p:cNvSpPr/>
          <p:nvPr/>
        </p:nvSpPr>
        <p:spPr>
          <a:xfrm flipH="false" flipV="false" rot="0">
            <a:off x="5199159" y="2103284"/>
            <a:ext cx="7334443" cy="6465397"/>
          </a:xfrm>
          <a:custGeom>
            <a:avLst/>
            <a:gdLst/>
            <a:ahLst/>
            <a:cxnLst/>
            <a:rect r="r" b="b" t="t" l="l"/>
            <a:pathLst>
              <a:path h="6465397" w="7334443">
                <a:moveTo>
                  <a:pt x="0" y="0"/>
                </a:moveTo>
                <a:lnTo>
                  <a:pt x="7334443" y="0"/>
                </a:lnTo>
                <a:lnTo>
                  <a:pt x="7334443" y="6465397"/>
                </a:lnTo>
                <a:lnTo>
                  <a:pt x="0" y="6465397"/>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grpSp>
        <p:nvGrpSpPr>
          <p:cNvPr name="Group 2" id="2"/>
          <p:cNvGrpSpPr/>
          <p:nvPr/>
        </p:nvGrpSpPr>
        <p:grpSpPr>
          <a:xfrm rot="0">
            <a:off x="488683" y="560614"/>
            <a:ext cx="7642585" cy="936172"/>
            <a:chOff x="0" y="0"/>
            <a:chExt cx="10190113" cy="1248229"/>
          </a:xfrm>
        </p:grpSpPr>
        <p:sp>
          <p:nvSpPr>
            <p:cNvPr name="AutoShape 3" id="3">
              <a:extLst>
                <a:ext uri="{C183D7F6-B498-43B3-948B-1728B52AA6E4}">
                  <adec:decorative xmlns:adec="http://schemas.microsoft.com/office/drawing/2017/decorative" val="1"/>
                </a:ext>
              </a:extLst>
            </p:cNvPr>
            <p:cNvSpPr/>
            <p:nvPr/>
          </p:nvSpPr>
          <p:spPr>
            <a:xfrm rot="0">
              <a:off x="0" y="0"/>
              <a:ext cx="6355513" cy="1248229"/>
            </a:xfrm>
            <a:prstGeom prst="rect">
              <a:avLst/>
            </a:prstGeom>
            <a:solidFill>
              <a:srgbClr val="FFF247"/>
            </a:solidFill>
          </p:spPr>
        </p:sp>
        <p:sp>
          <p:nvSpPr>
            <p:cNvPr name="TextBox 4" id="4"/>
            <p:cNvSpPr txBox="true"/>
            <p:nvPr/>
          </p:nvSpPr>
          <p:spPr>
            <a:xfrm rot="0">
              <a:off x="353963" y="181731"/>
              <a:ext cx="9836150" cy="846667"/>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Quá trình SSRS</a:t>
              </a:r>
            </a:p>
          </p:txBody>
        </p:sp>
      </p:grpSp>
      <p:sp>
        <p:nvSpPr>
          <p:cNvPr name="Freeform 5" id="5"/>
          <p:cNvSpPr/>
          <p:nvPr/>
        </p:nvSpPr>
        <p:spPr>
          <a:xfrm flipH="false" flipV="false" rot="0">
            <a:off x="4613606" y="2598545"/>
            <a:ext cx="9060788" cy="6030937"/>
          </a:xfrm>
          <a:custGeom>
            <a:avLst/>
            <a:gdLst/>
            <a:ahLst/>
            <a:cxnLst/>
            <a:rect r="r" b="b" t="t" l="l"/>
            <a:pathLst>
              <a:path h="6030937" w="9060788">
                <a:moveTo>
                  <a:pt x="0" y="0"/>
                </a:moveTo>
                <a:lnTo>
                  <a:pt x="9060788" y="0"/>
                </a:lnTo>
                <a:lnTo>
                  <a:pt x="9060788" y="6030937"/>
                </a:lnTo>
                <a:lnTo>
                  <a:pt x="0" y="6030937"/>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2948742" cy="936172"/>
          </a:xfrm>
          <a:prstGeom prst="rect">
            <a:avLst/>
          </a:prstGeom>
          <a:solidFill>
            <a:srgbClr val="FFF247"/>
          </a:solidFill>
        </p:spPr>
      </p:sp>
      <p:sp>
        <p:nvSpPr>
          <p:cNvPr name="Freeform 3" id="3"/>
          <p:cNvSpPr/>
          <p:nvPr/>
        </p:nvSpPr>
        <p:spPr>
          <a:xfrm flipH="false" flipV="false" rot="0">
            <a:off x="4411327" y="2783608"/>
            <a:ext cx="8804183" cy="6131323"/>
          </a:xfrm>
          <a:custGeom>
            <a:avLst/>
            <a:gdLst/>
            <a:ahLst/>
            <a:cxnLst/>
            <a:rect r="r" b="b" t="t" l="l"/>
            <a:pathLst>
              <a:path h="6131323" w="8804183">
                <a:moveTo>
                  <a:pt x="0" y="0"/>
                </a:moveTo>
                <a:lnTo>
                  <a:pt x="8804183" y="0"/>
                </a:lnTo>
                <a:lnTo>
                  <a:pt x="8804183" y="6131324"/>
                </a:lnTo>
                <a:lnTo>
                  <a:pt x="0" y="6131324"/>
                </a:lnTo>
                <a:lnTo>
                  <a:pt x="0" y="0"/>
                </a:lnTo>
                <a:close/>
              </a:path>
            </a:pathLst>
          </a:custGeom>
          <a:blipFill>
            <a:blip r:embed="rId2"/>
            <a:stretch>
              <a:fillRect l="0" t="0" r="0" b="0"/>
            </a:stretch>
          </a:blipFill>
        </p:spPr>
      </p:sp>
      <p:sp>
        <p:nvSpPr>
          <p:cNvPr name="TextBox 4" id="4"/>
          <p:cNvSpPr txBox="true"/>
          <p:nvPr/>
        </p:nvSpPr>
        <p:spPr>
          <a:xfrm rot="0">
            <a:off x="861090" y="1067344"/>
            <a:ext cx="2479496"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Power BI</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2948742" cy="936172"/>
          </a:xfrm>
          <a:prstGeom prst="rect">
            <a:avLst/>
          </a:prstGeom>
          <a:solidFill>
            <a:srgbClr val="FFF247"/>
          </a:solidFill>
        </p:spPr>
      </p:sp>
      <p:sp>
        <p:nvSpPr>
          <p:cNvPr name="Freeform 3" id="3"/>
          <p:cNvSpPr/>
          <p:nvPr/>
        </p:nvSpPr>
        <p:spPr>
          <a:xfrm flipH="false" flipV="false" rot="0">
            <a:off x="2917357" y="2692220"/>
            <a:ext cx="11811676" cy="6566080"/>
          </a:xfrm>
          <a:custGeom>
            <a:avLst/>
            <a:gdLst/>
            <a:ahLst/>
            <a:cxnLst/>
            <a:rect r="r" b="b" t="t" l="l"/>
            <a:pathLst>
              <a:path h="6566080" w="11811676">
                <a:moveTo>
                  <a:pt x="0" y="0"/>
                </a:moveTo>
                <a:lnTo>
                  <a:pt x="11811676" y="0"/>
                </a:lnTo>
                <a:lnTo>
                  <a:pt x="11811676" y="6566080"/>
                </a:lnTo>
                <a:lnTo>
                  <a:pt x="0" y="6566080"/>
                </a:lnTo>
                <a:lnTo>
                  <a:pt x="0" y="0"/>
                </a:lnTo>
                <a:close/>
              </a:path>
            </a:pathLst>
          </a:custGeom>
          <a:blipFill>
            <a:blip r:embed="rId2"/>
            <a:stretch>
              <a:fillRect l="0" t="0" r="0" b="0"/>
            </a:stretch>
          </a:blipFill>
        </p:spPr>
      </p:sp>
      <p:sp>
        <p:nvSpPr>
          <p:cNvPr name="TextBox 4" id="4"/>
          <p:cNvSpPr txBox="true"/>
          <p:nvPr/>
        </p:nvSpPr>
        <p:spPr>
          <a:xfrm rot="0">
            <a:off x="861090" y="1067344"/>
            <a:ext cx="2479496"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Power BI</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2948742" cy="936172"/>
          </a:xfrm>
          <a:prstGeom prst="rect">
            <a:avLst/>
          </a:prstGeom>
          <a:solidFill>
            <a:srgbClr val="FFF247"/>
          </a:solidFill>
        </p:spPr>
      </p:sp>
      <p:sp>
        <p:nvSpPr>
          <p:cNvPr name="TextBox 3" id="3"/>
          <p:cNvSpPr txBox="true"/>
          <p:nvPr/>
        </p:nvSpPr>
        <p:spPr>
          <a:xfrm rot="0">
            <a:off x="861090" y="1067344"/>
            <a:ext cx="2479496"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Power BI</a:t>
            </a:r>
          </a:p>
        </p:txBody>
      </p:sp>
      <p:sp>
        <p:nvSpPr>
          <p:cNvPr name="Freeform 4" id="4"/>
          <p:cNvSpPr/>
          <p:nvPr/>
        </p:nvSpPr>
        <p:spPr>
          <a:xfrm flipH="false" flipV="false" rot="0">
            <a:off x="3925061" y="2657587"/>
            <a:ext cx="9290449" cy="6041174"/>
          </a:xfrm>
          <a:custGeom>
            <a:avLst/>
            <a:gdLst/>
            <a:ahLst/>
            <a:cxnLst/>
            <a:rect r="r" b="b" t="t" l="l"/>
            <a:pathLst>
              <a:path h="6041174" w="9290449">
                <a:moveTo>
                  <a:pt x="0" y="0"/>
                </a:moveTo>
                <a:lnTo>
                  <a:pt x="9290449" y="0"/>
                </a:lnTo>
                <a:lnTo>
                  <a:pt x="9290449" y="6041174"/>
                </a:lnTo>
                <a:lnTo>
                  <a:pt x="0" y="6041174"/>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265472" y="560614"/>
            <a:ext cx="4766635" cy="936172"/>
          </a:xfrm>
          <a:prstGeom prst="rect">
            <a:avLst/>
          </a:prstGeom>
          <a:solidFill>
            <a:srgbClr val="FFF247"/>
          </a:solidFill>
        </p:spPr>
      </p:sp>
      <p:sp>
        <p:nvSpPr>
          <p:cNvPr name="Freeform 3" id="3"/>
          <p:cNvSpPr/>
          <p:nvPr/>
        </p:nvSpPr>
        <p:spPr>
          <a:xfrm flipH="false" flipV="false" rot="0">
            <a:off x="3320515" y="2864624"/>
            <a:ext cx="10363752" cy="5867478"/>
          </a:xfrm>
          <a:custGeom>
            <a:avLst/>
            <a:gdLst/>
            <a:ahLst/>
            <a:cxnLst/>
            <a:rect r="r" b="b" t="t" l="l"/>
            <a:pathLst>
              <a:path h="5867478" w="10363752">
                <a:moveTo>
                  <a:pt x="0" y="0"/>
                </a:moveTo>
                <a:lnTo>
                  <a:pt x="10363752" y="0"/>
                </a:lnTo>
                <a:lnTo>
                  <a:pt x="10363752" y="5867478"/>
                </a:lnTo>
                <a:lnTo>
                  <a:pt x="0" y="5867478"/>
                </a:lnTo>
                <a:lnTo>
                  <a:pt x="0" y="0"/>
                </a:lnTo>
                <a:close/>
              </a:path>
            </a:pathLst>
          </a:custGeom>
          <a:blipFill>
            <a:blip r:embed="rId2"/>
            <a:stretch>
              <a:fillRect l="0" t="0" r="0" b="0"/>
            </a:stretch>
          </a:blipFill>
        </p:spPr>
      </p:sp>
      <p:sp>
        <p:nvSpPr>
          <p:cNvPr name="TextBox 4" id="4"/>
          <p:cNvSpPr txBox="true"/>
          <p:nvPr/>
        </p:nvSpPr>
        <p:spPr>
          <a:xfrm rot="0">
            <a:off x="530945" y="687387"/>
            <a:ext cx="7377112"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Data Mining</a:t>
            </a:r>
          </a:p>
        </p:txBody>
      </p:sp>
      <p:sp>
        <p:nvSpPr>
          <p:cNvPr name="TextBox 5" id="5"/>
          <p:cNvSpPr txBox="true"/>
          <p:nvPr/>
        </p:nvSpPr>
        <p:spPr>
          <a:xfrm rot="0">
            <a:off x="265472" y="1839099"/>
            <a:ext cx="17026169"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a:rPr>
              <a:t>D</a:t>
            </a:r>
            <a:r>
              <a:rPr lang="en-US" sz="3999">
                <a:solidFill>
                  <a:srgbClr val="0A2364"/>
                </a:solidFill>
                <a:latin typeface="Inter"/>
              </a:rPr>
              <a:t>ự báo vận động viên tham gia các kỳ Thế vận hội Olympics sắp tới</a:t>
            </a:r>
          </a:p>
        </p:txBody>
      </p:sp>
      <p:sp>
        <p:nvSpPr>
          <p:cNvPr name="TextBox 6" id="6"/>
          <p:cNvSpPr txBox="true"/>
          <p:nvPr/>
        </p:nvSpPr>
        <p:spPr>
          <a:xfrm rot="0">
            <a:off x="2008510" y="9220200"/>
            <a:ext cx="13540092" cy="565150"/>
          </a:xfrm>
          <a:prstGeom prst="rect">
            <a:avLst/>
          </a:prstGeom>
        </p:spPr>
        <p:txBody>
          <a:bodyPr anchor="t" rtlCol="false" tIns="0" lIns="0" bIns="0" rIns="0">
            <a:spAutoFit/>
          </a:bodyPr>
          <a:lstStyle/>
          <a:p>
            <a:pPr algn="l">
              <a:lnSpc>
                <a:spcPts val="4550"/>
              </a:lnSpc>
            </a:pPr>
            <a:r>
              <a:rPr lang="en-US" sz="3500">
                <a:solidFill>
                  <a:srgbClr val="0A2364"/>
                </a:solidFill>
                <a:latin typeface="Inter"/>
              </a:rPr>
              <a:t>Sử dụng 2 thuật toán: Linear Regression, LSTM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4921494" cy="936172"/>
          </a:xfrm>
          <a:prstGeom prst="rect">
            <a:avLst/>
          </a:prstGeom>
          <a:solidFill>
            <a:srgbClr val="FFF247"/>
          </a:solidFill>
        </p:spPr>
      </p:sp>
      <p:sp>
        <p:nvSpPr>
          <p:cNvPr name="Freeform 3" id="3"/>
          <p:cNvSpPr/>
          <p:nvPr/>
        </p:nvSpPr>
        <p:spPr>
          <a:xfrm flipH="false" flipV="false" rot="0">
            <a:off x="12566710" y="3208690"/>
            <a:ext cx="4439617" cy="5073848"/>
          </a:xfrm>
          <a:custGeom>
            <a:avLst/>
            <a:gdLst/>
            <a:ahLst/>
            <a:cxnLst/>
            <a:rect r="r" b="b" t="t" l="l"/>
            <a:pathLst>
              <a:path h="5073848" w="4439617">
                <a:moveTo>
                  <a:pt x="0" y="0"/>
                </a:moveTo>
                <a:lnTo>
                  <a:pt x="4439617" y="0"/>
                </a:lnTo>
                <a:lnTo>
                  <a:pt x="4439617" y="5073848"/>
                </a:lnTo>
                <a:lnTo>
                  <a:pt x="0" y="5073848"/>
                </a:lnTo>
                <a:lnTo>
                  <a:pt x="0" y="0"/>
                </a:lnTo>
                <a:close/>
              </a:path>
            </a:pathLst>
          </a:custGeom>
          <a:blipFill>
            <a:blip r:embed="rId2"/>
            <a:stretch>
              <a:fillRect l="0" t="0" r="0" b="0"/>
            </a:stretch>
          </a:blipFill>
          <a:ln w="38100" cap="sq">
            <a:solidFill>
              <a:srgbClr val="000000"/>
            </a:solidFill>
            <a:prstDash val="solid"/>
            <a:miter/>
          </a:ln>
        </p:spPr>
      </p:sp>
      <p:sp>
        <p:nvSpPr>
          <p:cNvPr name="TextBox 4" id="4"/>
          <p:cNvSpPr txBox="true"/>
          <p:nvPr/>
        </p:nvSpPr>
        <p:spPr>
          <a:xfrm rot="0">
            <a:off x="861090" y="1067344"/>
            <a:ext cx="7377112"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Lí do chọn đề tài</a:t>
            </a:r>
          </a:p>
        </p:txBody>
      </p:sp>
      <p:sp>
        <p:nvSpPr>
          <p:cNvPr name="TextBox 5" id="5"/>
          <p:cNvSpPr txBox="true"/>
          <p:nvPr/>
        </p:nvSpPr>
        <p:spPr>
          <a:xfrm rot="0">
            <a:off x="595617" y="2821975"/>
            <a:ext cx="8180233" cy="2754630"/>
          </a:xfrm>
          <a:prstGeom prst="rect">
            <a:avLst/>
          </a:prstGeom>
        </p:spPr>
        <p:txBody>
          <a:bodyPr anchor="t" rtlCol="false" tIns="0" lIns="0" bIns="0" rIns="0">
            <a:spAutoFit/>
          </a:bodyPr>
          <a:lstStyle/>
          <a:p>
            <a:pPr algn="just" marL="647700" indent="-323850" lvl="1">
              <a:lnSpc>
                <a:spcPts val="5610"/>
              </a:lnSpc>
              <a:buFont typeface="Arial"/>
              <a:buChar char="•"/>
            </a:pPr>
            <a:r>
              <a:rPr lang="en-US" sz="3000">
                <a:solidFill>
                  <a:srgbClr val="403F3D"/>
                </a:solidFill>
                <a:latin typeface="Inter"/>
              </a:rPr>
              <a:t>Giải đấu lớn, mang tầm quốc tế, có ý nghĩa với tất cả các quốc gia</a:t>
            </a:r>
          </a:p>
          <a:p>
            <a:pPr algn="just" marL="647700" indent="-323850" lvl="1">
              <a:lnSpc>
                <a:spcPts val="5610"/>
              </a:lnSpc>
              <a:buFont typeface="Arial"/>
              <a:buChar char="•"/>
            </a:pPr>
            <a:r>
              <a:rPr lang="en-US" sz="3000">
                <a:solidFill>
                  <a:srgbClr val="403F3D"/>
                </a:solidFill>
                <a:latin typeface="Inter"/>
              </a:rPr>
              <a:t>Giúp tìm hiểu về văn hóa, lịch sử, xã hội</a:t>
            </a:r>
          </a:p>
          <a:p>
            <a:pPr algn="just" marL="647700" indent="-323850" lvl="1">
              <a:lnSpc>
                <a:spcPts val="5610"/>
              </a:lnSpc>
              <a:buFont typeface="Arial"/>
              <a:buChar char="•"/>
            </a:pPr>
            <a:r>
              <a:rPr lang="en-US" sz="3000">
                <a:solidFill>
                  <a:srgbClr val="403F3D"/>
                </a:solidFill>
                <a:latin typeface="Inter"/>
              </a:rPr>
              <a:t>Olympic 2024 tại Paris, Pháp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4766635" cy="936172"/>
          </a:xfrm>
          <a:prstGeom prst="rect">
            <a:avLst/>
          </a:prstGeom>
          <a:solidFill>
            <a:srgbClr val="FFF247"/>
          </a:solidFill>
        </p:spPr>
      </p:sp>
      <p:sp>
        <p:nvSpPr>
          <p:cNvPr name="Freeform 3" id="3"/>
          <p:cNvSpPr/>
          <p:nvPr/>
        </p:nvSpPr>
        <p:spPr>
          <a:xfrm flipH="false" flipV="false" rot="0">
            <a:off x="9144000" y="3797310"/>
            <a:ext cx="7700167" cy="4378590"/>
          </a:xfrm>
          <a:custGeom>
            <a:avLst/>
            <a:gdLst/>
            <a:ahLst/>
            <a:cxnLst/>
            <a:rect r="r" b="b" t="t" l="l"/>
            <a:pathLst>
              <a:path h="4378590" w="7700167">
                <a:moveTo>
                  <a:pt x="0" y="0"/>
                </a:moveTo>
                <a:lnTo>
                  <a:pt x="7700167" y="0"/>
                </a:lnTo>
                <a:lnTo>
                  <a:pt x="7700167" y="4378590"/>
                </a:lnTo>
                <a:lnTo>
                  <a:pt x="0" y="4378590"/>
                </a:lnTo>
                <a:lnTo>
                  <a:pt x="0" y="0"/>
                </a:lnTo>
                <a:close/>
              </a:path>
            </a:pathLst>
          </a:custGeom>
          <a:blipFill>
            <a:blip r:embed="rId2"/>
            <a:stretch>
              <a:fillRect l="-1774" t="0" r="0" b="0"/>
            </a:stretch>
          </a:blipFill>
          <a:ln w="38100" cap="sq">
            <a:solidFill>
              <a:srgbClr val="000000"/>
            </a:solidFill>
            <a:prstDash val="solid"/>
            <a:miter/>
          </a:ln>
        </p:spPr>
      </p:sp>
      <p:sp>
        <p:nvSpPr>
          <p:cNvPr name="Freeform 4" id="4"/>
          <p:cNvSpPr/>
          <p:nvPr/>
        </p:nvSpPr>
        <p:spPr>
          <a:xfrm flipH="false" flipV="false" rot="0">
            <a:off x="632457" y="3797310"/>
            <a:ext cx="7834378" cy="4419392"/>
          </a:xfrm>
          <a:custGeom>
            <a:avLst/>
            <a:gdLst/>
            <a:ahLst/>
            <a:cxnLst/>
            <a:rect r="r" b="b" t="t" l="l"/>
            <a:pathLst>
              <a:path h="4419392" w="7834378">
                <a:moveTo>
                  <a:pt x="0" y="0"/>
                </a:moveTo>
                <a:lnTo>
                  <a:pt x="7834378" y="0"/>
                </a:lnTo>
                <a:lnTo>
                  <a:pt x="7834378" y="4419393"/>
                </a:lnTo>
                <a:lnTo>
                  <a:pt x="0" y="4419393"/>
                </a:lnTo>
                <a:lnTo>
                  <a:pt x="0" y="0"/>
                </a:lnTo>
                <a:close/>
              </a:path>
            </a:pathLst>
          </a:custGeom>
          <a:blipFill>
            <a:blip r:embed="rId3"/>
            <a:stretch>
              <a:fillRect l="0" t="0" r="0" b="0"/>
            </a:stretch>
          </a:blipFill>
          <a:ln w="38100" cap="sq">
            <a:solidFill>
              <a:srgbClr val="000000"/>
            </a:solidFill>
            <a:prstDash val="solid"/>
            <a:miter/>
          </a:ln>
        </p:spPr>
      </p:sp>
      <p:sp>
        <p:nvSpPr>
          <p:cNvPr name="TextBox 5" id="5"/>
          <p:cNvSpPr txBox="true"/>
          <p:nvPr/>
        </p:nvSpPr>
        <p:spPr>
          <a:xfrm rot="0">
            <a:off x="861090" y="1067344"/>
            <a:ext cx="7377112"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Data Mining</a:t>
            </a:r>
          </a:p>
        </p:txBody>
      </p:sp>
      <p:sp>
        <p:nvSpPr>
          <p:cNvPr name="TextBox 6" id="6"/>
          <p:cNvSpPr txBox="true"/>
          <p:nvPr/>
        </p:nvSpPr>
        <p:spPr>
          <a:xfrm rot="0">
            <a:off x="595617" y="2238703"/>
            <a:ext cx="10289273"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a:rPr>
              <a:t>Kết quả: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4766635" cy="936172"/>
          </a:xfrm>
          <a:prstGeom prst="rect">
            <a:avLst/>
          </a:prstGeom>
          <a:solidFill>
            <a:srgbClr val="FFF247"/>
          </a:solidFill>
        </p:spPr>
      </p:sp>
      <p:sp>
        <p:nvSpPr>
          <p:cNvPr name="Freeform 3" id="3"/>
          <p:cNvSpPr/>
          <p:nvPr/>
        </p:nvSpPr>
        <p:spPr>
          <a:xfrm flipH="false" flipV="false" rot="0">
            <a:off x="889925" y="4093746"/>
            <a:ext cx="14696555" cy="2099508"/>
          </a:xfrm>
          <a:custGeom>
            <a:avLst/>
            <a:gdLst/>
            <a:ahLst/>
            <a:cxnLst/>
            <a:rect r="r" b="b" t="t" l="l"/>
            <a:pathLst>
              <a:path h="2099508" w="14696555">
                <a:moveTo>
                  <a:pt x="0" y="0"/>
                </a:moveTo>
                <a:lnTo>
                  <a:pt x="14696555" y="0"/>
                </a:lnTo>
                <a:lnTo>
                  <a:pt x="14696555" y="2099508"/>
                </a:lnTo>
                <a:lnTo>
                  <a:pt x="0" y="2099508"/>
                </a:lnTo>
                <a:lnTo>
                  <a:pt x="0" y="0"/>
                </a:lnTo>
                <a:close/>
              </a:path>
            </a:pathLst>
          </a:custGeom>
          <a:blipFill>
            <a:blip r:embed="rId2"/>
            <a:stretch>
              <a:fillRect l="0" t="0" r="0" b="0"/>
            </a:stretch>
          </a:blipFill>
        </p:spPr>
      </p:sp>
      <p:sp>
        <p:nvSpPr>
          <p:cNvPr name="TextBox 4" id="4"/>
          <p:cNvSpPr txBox="true"/>
          <p:nvPr/>
        </p:nvSpPr>
        <p:spPr>
          <a:xfrm rot="0">
            <a:off x="861090" y="1067344"/>
            <a:ext cx="7377112"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Data Mining</a:t>
            </a:r>
          </a:p>
        </p:txBody>
      </p:sp>
      <p:sp>
        <p:nvSpPr>
          <p:cNvPr name="TextBox 5" id="5"/>
          <p:cNvSpPr txBox="true"/>
          <p:nvPr/>
        </p:nvSpPr>
        <p:spPr>
          <a:xfrm rot="0">
            <a:off x="595617" y="2238703"/>
            <a:ext cx="10289273"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a:rPr>
              <a:t>Kết quả: </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FFEF2"/>
        </a:solidFill>
      </p:bgPr>
    </p:bg>
    <p:spTree>
      <p:nvGrpSpPr>
        <p:cNvPr id="1" name=""/>
        <p:cNvGrpSpPr/>
        <p:nvPr/>
      </p:nvGrpSpPr>
      <p:grpSpPr>
        <a:xfrm>
          <a:off x="0" y="0"/>
          <a:ext cx="0" cy="0"/>
          <a:chOff x="0" y="0"/>
          <a:chExt cx="0" cy="0"/>
        </a:xfrm>
      </p:grpSpPr>
      <p:sp>
        <p:nvSpPr>
          <p:cNvPr name="TextBox 2" id="2"/>
          <p:cNvSpPr txBox="true"/>
          <p:nvPr/>
        </p:nvSpPr>
        <p:spPr>
          <a:xfrm rot="0">
            <a:off x="1244709" y="4562475"/>
            <a:ext cx="15798581" cy="1152525"/>
          </a:xfrm>
          <a:prstGeom prst="rect">
            <a:avLst/>
          </a:prstGeom>
        </p:spPr>
        <p:txBody>
          <a:bodyPr anchor="t" rtlCol="false" tIns="0" lIns="0" bIns="0" rIns="0">
            <a:spAutoFit/>
          </a:bodyPr>
          <a:lstStyle/>
          <a:p>
            <a:pPr algn="ctr">
              <a:lnSpc>
                <a:spcPts val="9000"/>
              </a:lnSpc>
            </a:pPr>
            <a:r>
              <a:rPr lang="en-US" sz="7500">
                <a:solidFill>
                  <a:srgbClr val="0A2364"/>
                </a:solidFill>
                <a:latin typeface="Oswald"/>
              </a:rPr>
              <a:t>Hết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4F4"/>
        </a:solidFill>
      </p:bgPr>
    </p:bg>
    <p:spTree>
      <p:nvGrpSpPr>
        <p:cNvPr id="1" name=""/>
        <p:cNvGrpSpPr/>
        <p:nvPr/>
      </p:nvGrpSpPr>
      <p:grpSpPr>
        <a:xfrm>
          <a:off x="0" y="0"/>
          <a:ext cx="0" cy="0"/>
          <a:chOff x="0" y="0"/>
          <a:chExt cx="0" cy="0"/>
        </a:xfrm>
      </p:grpSpPr>
      <p:grpSp>
        <p:nvGrpSpPr>
          <p:cNvPr name="Group 2" id="2"/>
          <p:cNvGrpSpPr/>
          <p:nvPr/>
        </p:nvGrpSpPr>
        <p:grpSpPr>
          <a:xfrm rot="0">
            <a:off x="-417536" y="4005912"/>
            <a:ext cx="19061216" cy="1478795"/>
            <a:chOff x="0" y="0"/>
            <a:chExt cx="89145608" cy="6916037"/>
          </a:xfrm>
        </p:grpSpPr>
        <p:sp>
          <p:nvSpPr>
            <p:cNvPr name="Freeform 3" id="3">
              <a:extLst>
                <a:ext uri="{C183D7F6-B498-43B3-948B-1728B52AA6E4}">
                  <adec:decorative xmlns:adec="http://schemas.microsoft.com/office/drawing/2017/decorative" val="1"/>
                </a:ext>
              </a:extLst>
            </p:cNvPr>
            <p:cNvSpPr/>
            <p:nvPr/>
          </p:nvSpPr>
          <p:spPr>
            <a:xfrm flipH="false" flipV="false" rot="0">
              <a:off x="0" y="0"/>
              <a:ext cx="89145610" cy="6916037"/>
            </a:xfrm>
            <a:custGeom>
              <a:avLst/>
              <a:gdLst/>
              <a:ahLst/>
              <a:cxnLst/>
              <a:rect r="r" b="b" t="t" l="l"/>
              <a:pathLst>
                <a:path h="6916037" w="89145610">
                  <a:moveTo>
                    <a:pt x="88840810" y="0"/>
                  </a:moveTo>
                  <a:lnTo>
                    <a:pt x="304800" y="0"/>
                  </a:lnTo>
                  <a:cubicBezTo>
                    <a:pt x="135890" y="0"/>
                    <a:pt x="0" y="135890"/>
                    <a:pt x="0" y="304800"/>
                  </a:cubicBezTo>
                  <a:lnTo>
                    <a:pt x="0" y="6611237"/>
                  </a:lnTo>
                  <a:cubicBezTo>
                    <a:pt x="0" y="6780147"/>
                    <a:pt x="135890" y="6916037"/>
                    <a:pt x="304800" y="6916037"/>
                  </a:cubicBezTo>
                  <a:lnTo>
                    <a:pt x="88840810" y="6916037"/>
                  </a:lnTo>
                  <a:cubicBezTo>
                    <a:pt x="89009717" y="6916037"/>
                    <a:pt x="89145610" y="6780147"/>
                    <a:pt x="89145610" y="6611237"/>
                  </a:cubicBezTo>
                  <a:lnTo>
                    <a:pt x="89145610" y="304800"/>
                  </a:lnTo>
                  <a:cubicBezTo>
                    <a:pt x="89145610" y="135890"/>
                    <a:pt x="89009717" y="0"/>
                    <a:pt x="88840810" y="0"/>
                  </a:cubicBezTo>
                  <a:close/>
                </a:path>
              </a:pathLst>
            </a:custGeom>
            <a:solidFill>
              <a:srgbClr val="FFF247"/>
            </a:solidFill>
          </p:spPr>
        </p:sp>
      </p:grpSp>
      <p:sp>
        <p:nvSpPr>
          <p:cNvPr name="TextBox 4" id="4"/>
          <p:cNvSpPr txBox="true"/>
          <p:nvPr/>
        </p:nvSpPr>
        <p:spPr>
          <a:xfrm rot="0">
            <a:off x="824722" y="1885733"/>
            <a:ext cx="8736402" cy="1708151"/>
          </a:xfrm>
          <a:prstGeom prst="rect">
            <a:avLst/>
          </a:prstGeom>
        </p:spPr>
        <p:txBody>
          <a:bodyPr anchor="t" rtlCol="false" tIns="0" lIns="0" bIns="0" rIns="0">
            <a:spAutoFit/>
          </a:bodyPr>
          <a:lstStyle/>
          <a:p>
            <a:pPr algn="ctr" marL="0" indent="0" lvl="0">
              <a:lnSpc>
                <a:spcPts val="13999"/>
              </a:lnSpc>
              <a:spcBef>
                <a:spcPct val="0"/>
              </a:spcBef>
            </a:pPr>
            <a:r>
              <a:rPr lang="en-US" sz="9999">
                <a:solidFill>
                  <a:srgbClr val="292559"/>
                </a:solidFill>
                <a:latin typeface="Oswald Bold Italics"/>
              </a:rPr>
              <a:t>BỘ DỮ LIỆU</a:t>
            </a:r>
          </a:p>
        </p:txBody>
      </p:sp>
      <p:sp>
        <p:nvSpPr>
          <p:cNvPr name="TextBox 5" id="5"/>
          <p:cNvSpPr txBox="true"/>
          <p:nvPr/>
        </p:nvSpPr>
        <p:spPr>
          <a:xfrm rot="0">
            <a:off x="736807" y="4340454"/>
            <a:ext cx="16005980" cy="2240882"/>
          </a:xfrm>
          <a:prstGeom prst="rect">
            <a:avLst/>
          </a:prstGeom>
        </p:spPr>
        <p:txBody>
          <a:bodyPr anchor="t" rtlCol="false" tIns="0" lIns="0" bIns="0" rIns="0">
            <a:spAutoFit/>
          </a:bodyPr>
          <a:lstStyle/>
          <a:p>
            <a:pPr algn="l">
              <a:lnSpc>
                <a:spcPts val="5908"/>
              </a:lnSpc>
            </a:pPr>
            <a:r>
              <a:rPr lang="en-US" sz="4544">
                <a:solidFill>
                  <a:srgbClr val="292559"/>
                </a:solidFill>
                <a:latin typeface="Inter Bold"/>
              </a:rPr>
              <a:t>Olympic Summer &amp; Winter Games, 1896-2022</a:t>
            </a:r>
          </a:p>
          <a:p>
            <a:pPr algn="l">
              <a:lnSpc>
                <a:spcPts val="5908"/>
              </a:lnSpc>
            </a:pPr>
          </a:p>
          <a:p>
            <a:pPr algn="l" marL="0" indent="0" lvl="0">
              <a:lnSpc>
                <a:spcPts val="5908"/>
              </a:lnSpc>
              <a:spcBef>
                <a:spcPct val="0"/>
              </a:spcBef>
            </a:pPr>
          </a:p>
        </p:txBody>
      </p:sp>
      <p:sp>
        <p:nvSpPr>
          <p:cNvPr name="TextBox 6" id="6"/>
          <p:cNvSpPr txBox="true"/>
          <p:nvPr/>
        </p:nvSpPr>
        <p:spPr>
          <a:xfrm rot="0">
            <a:off x="824722" y="6027632"/>
            <a:ext cx="10005315" cy="2555875"/>
          </a:xfrm>
          <a:prstGeom prst="rect">
            <a:avLst/>
          </a:prstGeom>
        </p:spPr>
        <p:txBody>
          <a:bodyPr anchor="t" rtlCol="false" tIns="0" lIns="0" bIns="0" rIns="0">
            <a:spAutoFit/>
          </a:bodyPr>
          <a:lstStyle/>
          <a:p>
            <a:pPr algn="just" marL="539749" indent="-269875" lvl="1">
              <a:lnSpc>
                <a:spcPts val="5224"/>
              </a:lnSpc>
              <a:buFont typeface="Arial"/>
              <a:buChar char="•"/>
            </a:pPr>
            <a:r>
              <a:rPr lang="en-US" sz="2499">
                <a:solidFill>
                  <a:srgbClr val="0A2364"/>
                </a:solidFill>
                <a:latin typeface="Inter"/>
              </a:rPr>
              <a:t>Đơn vị cung cấp: Olympic</a:t>
            </a:r>
          </a:p>
          <a:p>
            <a:pPr algn="just" marL="539749" indent="-269875" lvl="1">
              <a:lnSpc>
                <a:spcPts val="5224"/>
              </a:lnSpc>
              <a:buFont typeface="Arial"/>
              <a:buChar char="•"/>
            </a:pPr>
            <a:r>
              <a:rPr lang="en-US" sz="2499">
                <a:solidFill>
                  <a:srgbClr val="0A2364"/>
                </a:solidFill>
                <a:latin typeface="Inter"/>
              </a:rPr>
              <a:t>Bao gồm thông tin về tất cả các cuộc thi từ Athens 1896 đến Bắc Kinh 2022. Gồm thông tin về kết quả, huy chương, vận động viên và chủ nhà</a:t>
            </a:r>
          </a:p>
        </p:txBody>
      </p:sp>
      <p:sp>
        <p:nvSpPr>
          <p:cNvPr name="AutoShape 7" id="7">
            <a:extLst>
              <a:ext uri="{C183D7F6-B498-43B3-948B-1728B52AA6E4}">
                <adec:decorative xmlns:adec="http://schemas.microsoft.com/office/drawing/2017/decorative" val="1"/>
              </a:ext>
            </a:extLst>
          </p:cNvPr>
          <p:cNvSpPr/>
          <p:nvPr/>
        </p:nvSpPr>
        <p:spPr>
          <a:xfrm rot="5400000">
            <a:off x="15043990" y="-3181198"/>
            <a:ext cx="243215" cy="11033119"/>
          </a:xfrm>
          <a:prstGeom prst="rect">
            <a:avLst/>
          </a:prstGeom>
          <a:solidFill>
            <a:srgbClr val="292559"/>
          </a:solidFill>
        </p:spPr>
      </p:sp>
      <p:sp>
        <p:nvSpPr>
          <p:cNvPr name="AutoShape 8" id="8">
            <a:extLst>
              <a:ext uri="{C183D7F6-B498-43B3-948B-1728B52AA6E4}">
                <adec:decorative xmlns:adec="http://schemas.microsoft.com/office/drawing/2017/decorative" val="1"/>
              </a:ext>
            </a:extLst>
          </p:cNvPr>
          <p:cNvSpPr/>
          <p:nvPr/>
        </p:nvSpPr>
        <p:spPr>
          <a:xfrm rot="5400000">
            <a:off x="15043990" y="-2681502"/>
            <a:ext cx="243215" cy="11033119"/>
          </a:xfrm>
          <a:prstGeom prst="rect">
            <a:avLst/>
          </a:prstGeom>
          <a:solidFill>
            <a:srgbClr val="FFF247"/>
          </a:solidFill>
        </p:spPr>
      </p:sp>
      <p:sp>
        <p:nvSpPr>
          <p:cNvPr name="AutoShape 9" id="9">
            <a:extLst>
              <a:ext uri="{C183D7F6-B498-43B3-948B-1728B52AA6E4}">
                <adec:decorative xmlns:adec="http://schemas.microsoft.com/office/drawing/2017/decorative" val="1"/>
              </a:ext>
            </a:extLst>
          </p:cNvPr>
          <p:cNvSpPr/>
          <p:nvPr/>
        </p:nvSpPr>
        <p:spPr>
          <a:xfrm rot="5400000">
            <a:off x="15043990" y="-2181805"/>
            <a:ext cx="243215" cy="11033119"/>
          </a:xfrm>
          <a:prstGeom prst="rect">
            <a:avLst/>
          </a:prstGeom>
          <a:solidFill>
            <a:srgbClr val="292559"/>
          </a:solidFill>
        </p:spPr>
      </p:sp>
      <p:sp>
        <p:nvSpPr>
          <p:cNvPr name="AutoShape 10" id="10">
            <a:extLst>
              <a:ext uri="{C183D7F6-B498-43B3-948B-1728B52AA6E4}">
                <adec:decorative xmlns:adec="http://schemas.microsoft.com/office/drawing/2017/decorative" val="1"/>
              </a:ext>
            </a:extLst>
          </p:cNvPr>
          <p:cNvSpPr/>
          <p:nvPr/>
        </p:nvSpPr>
        <p:spPr>
          <a:xfrm rot="5400000">
            <a:off x="-4901360" y="-3181198"/>
            <a:ext cx="243215" cy="11033119"/>
          </a:xfrm>
          <a:prstGeom prst="rect">
            <a:avLst/>
          </a:prstGeom>
          <a:solidFill>
            <a:srgbClr val="292559"/>
          </a:solidFill>
        </p:spPr>
      </p:sp>
      <p:sp>
        <p:nvSpPr>
          <p:cNvPr name="AutoShape 11" id="11">
            <a:extLst>
              <a:ext uri="{C183D7F6-B498-43B3-948B-1728B52AA6E4}">
                <adec:decorative xmlns:adec="http://schemas.microsoft.com/office/drawing/2017/decorative" val="1"/>
              </a:ext>
            </a:extLst>
          </p:cNvPr>
          <p:cNvSpPr/>
          <p:nvPr/>
        </p:nvSpPr>
        <p:spPr>
          <a:xfrm rot="5400000">
            <a:off x="-4901360" y="-2681502"/>
            <a:ext cx="243215" cy="11033119"/>
          </a:xfrm>
          <a:prstGeom prst="rect">
            <a:avLst/>
          </a:prstGeom>
          <a:solidFill>
            <a:srgbClr val="FFF247"/>
          </a:solidFill>
        </p:spPr>
      </p:sp>
      <p:sp>
        <p:nvSpPr>
          <p:cNvPr name="AutoShape 12" id="12">
            <a:extLst>
              <a:ext uri="{C183D7F6-B498-43B3-948B-1728B52AA6E4}">
                <adec:decorative xmlns:adec="http://schemas.microsoft.com/office/drawing/2017/decorative" val="1"/>
              </a:ext>
            </a:extLst>
          </p:cNvPr>
          <p:cNvSpPr/>
          <p:nvPr/>
        </p:nvSpPr>
        <p:spPr>
          <a:xfrm rot="5400000">
            <a:off x="-4901360" y="-2181805"/>
            <a:ext cx="243215" cy="11033119"/>
          </a:xfrm>
          <a:prstGeom prst="rect">
            <a:avLst/>
          </a:prstGeom>
          <a:solidFill>
            <a:srgbClr val="292559"/>
          </a:solid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F8F4F4"/>
        </a:solidFill>
      </p:bgPr>
    </p:bg>
    <p:spTree>
      <p:nvGrpSpPr>
        <p:cNvPr id="1" name=""/>
        <p:cNvGrpSpPr/>
        <p:nvPr/>
      </p:nvGrpSpPr>
      <p:grpSpPr>
        <a:xfrm>
          <a:off x="0" y="0"/>
          <a:ext cx="0" cy="0"/>
          <a:chOff x="0" y="0"/>
          <a:chExt cx="0" cy="0"/>
        </a:xfrm>
      </p:grpSpPr>
      <p:grpSp>
        <p:nvGrpSpPr>
          <p:cNvPr name="Group 2" id="2"/>
          <p:cNvGrpSpPr/>
          <p:nvPr/>
        </p:nvGrpSpPr>
        <p:grpSpPr>
          <a:xfrm rot="0">
            <a:off x="-417536" y="4005912"/>
            <a:ext cx="19061216" cy="1478795"/>
            <a:chOff x="0" y="0"/>
            <a:chExt cx="89145608" cy="6916037"/>
          </a:xfrm>
        </p:grpSpPr>
        <p:sp>
          <p:nvSpPr>
            <p:cNvPr name="Freeform 3" id="3">
              <a:extLst>
                <a:ext uri="{C183D7F6-B498-43B3-948B-1728B52AA6E4}">
                  <adec:decorative xmlns:adec="http://schemas.microsoft.com/office/drawing/2017/decorative" val="1"/>
                </a:ext>
              </a:extLst>
            </p:cNvPr>
            <p:cNvSpPr/>
            <p:nvPr/>
          </p:nvSpPr>
          <p:spPr>
            <a:xfrm flipH="false" flipV="false" rot="0">
              <a:off x="0" y="0"/>
              <a:ext cx="89145610" cy="6916037"/>
            </a:xfrm>
            <a:custGeom>
              <a:avLst/>
              <a:gdLst/>
              <a:ahLst/>
              <a:cxnLst/>
              <a:rect r="r" b="b" t="t" l="l"/>
              <a:pathLst>
                <a:path h="6916037" w="89145610">
                  <a:moveTo>
                    <a:pt x="88840810" y="0"/>
                  </a:moveTo>
                  <a:lnTo>
                    <a:pt x="304800" y="0"/>
                  </a:lnTo>
                  <a:cubicBezTo>
                    <a:pt x="135890" y="0"/>
                    <a:pt x="0" y="135890"/>
                    <a:pt x="0" y="304800"/>
                  </a:cubicBezTo>
                  <a:lnTo>
                    <a:pt x="0" y="6611237"/>
                  </a:lnTo>
                  <a:cubicBezTo>
                    <a:pt x="0" y="6780147"/>
                    <a:pt x="135890" y="6916037"/>
                    <a:pt x="304800" y="6916037"/>
                  </a:cubicBezTo>
                  <a:lnTo>
                    <a:pt x="88840810" y="6916037"/>
                  </a:lnTo>
                  <a:cubicBezTo>
                    <a:pt x="89009717" y="6916037"/>
                    <a:pt x="89145610" y="6780147"/>
                    <a:pt x="89145610" y="6611237"/>
                  </a:cubicBezTo>
                  <a:lnTo>
                    <a:pt x="89145610" y="304800"/>
                  </a:lnTo>
                  <a:cubicBezTo>
                    <a:pt x="89145610" y="135890"/>
                    <a:pt x="89009717" y="0"/>
                    <a:pt x="88840810" y="0"/>
                  </a:cubicBezTo>
                  <a:close/>
                </a:path>
              </a:pathLst>
            </a:custGeom>
            <a:solidFill>
              <a:srgbClr val="FFF247"/>
            </a:solidFill>
          </p:spPr>
        </p:sp>
      </p:grpSp>
      <p:sp>
        <p:nvSpPr>
          <p:cNvPr name="TextBox 4" id="4"/>
          <p:cNvSpPr txBox="true"/>
          <p:nvPr/>
        </p:nvSpPr>
        <p:spPr>
          <a:xfrm rot="0">
            <a:off x="824722" y="1885733"/>
            <a:ext cx="8736402" cy="1708151"/>
          </a:xfrm>
          <a:prstGeom prst="rect">
            <a:avLst/>
          </a:prstGeom>
        </p:spPr>
        <p:txBody>
          <a:bodyPr anchor="t" rtlCol="false" tIns="0" lIns="0" bIns="0" rIns="0">
            <a:spAutoFit/>
          </a:bodyPr>
          <a:lstStyle/>
          <a:p>
            <a:pPr algn="ctr" marL="0" indent="0" lvl="0">
              <a:lnSpc>
                <a:spcPts val="13999"/>
              </a:lnSpc>
              <a:spcBef>
                <a:spcPct val="0"/>
              </a:spcBef>
            </a:pPr>
            <a:r>
              <a:rPr lang="en-US" sz="9999">
                <a:solidFill>
                  <a:srgbClr val="292559"/>
                </a:solidFill>
                <a:latin typeface="Oswald Bold Italics"/>
              </a:rPr>
              <a:t>BỘ DỮ LIỆU</a:t>
            </a:r>
          </a:p>
        </p:txBody>
      </p:sp>
      <p:sp>
        <p:nvSpPr>
          <p:cNvPr name="TextBox 5" id="5"/>
          <p:cNvSpPr txBox="true"/>
          <p:nvPr/>
        </p:nvSpPr>
        <p:spPr>
          <a:xfrm rot="0">
            <a:off x="736807" y="4340454"/>
            <a:ext cx="16005980" cy="2240882"/>
          </a:xfrm>
          <a:prstGeom prst="rect">
            <a:avLst/>
          </a:prstGeom>
        </p:spPr>
        <p:txBody>
          <a:bodyPr anchor="t" rtlCol="false" tIns="0" lIns="0" bIns="0" rIns="0">
            <a:spAutoFit/>
          </a:bodyPr>
          <a:lstStyle/>
          <a:p>
            <a:pPr algn="l">
              <a:lnSpc>
                <a:spcPts val="5908"/>
              </a:lnSpc>
            </a:pPr>
            <a:r>
              <a:rPr lang="en-US" sz="4544">
                <a:solidFill>
                  <a:srgbClr val="292559"/>
                </a:solidFill>
                <a:latin typeface="Inter Bold"/>
              </a:rPr>
              <a:t>Olympic Summer &amp; Winter Games, 1896-2022</a:t>
            </a:r>
          </a:p>
          <a:p>
            <a:pPr algn="l">
              <a:lnSpc>
                <a:spcPts val="5908"/>
              </a:lnSpc>
            </a:pPr>
          </a:p>
          <a:p>
            <a:pPr algn="l" marL="0" indent="0" lvl="0">
              <a:lnSpc>
                <a:spcPts val="5908"/>
              </a:lnSpc>
              <a:spcBef>
                <a:spcPct val="0"/>
              </a:spcBef>
            </a:pPr>
          </a:p>
        </p:txBody>
      </p:sp>
      <p:sp>
        <p:nvSpPr>
          <p:cNvPr name="TextBox 6" id="6"/>
          <p:cNvSpPr txBox="true"/>
          <p:nvPr/>
        </p:nvSpPr>
        <p:spPr>
          <a:xfrm rot="0">
            <a:off x="736807" y="5532332"/>
            <a:ext cx="14009523" cy="4527550"/>
          </a:xfrm>
          <a:prstGeom prst="rect">
            <a:avLst/>
          </a:prstGeom>
        </p:spPr>
        <p:txBody>
          <a:bodyPr anchor="t" rtlCol="false" tIns="0" lIns="0" bIns="0" rIns="0">
            <a:spAutoFit/>
          </a:bodyPr>
          <a:lstStyle/>
          <a:p>
            <a:pPr algn="just" marL="539749" indent="-269875" lvl="1">
              <a:lnSpc>
                <a:spcPts val="5224"/>
              </a:lnSpc>
              <a:buFont typeface="Arial"/>
              <a:buChar char="•"/>
            </a:pPr>
            <a:r>
              <a:rPr lang="en-US" sz="2499">
                <a:solidFill>
                  <a:srgbClr val="0A2364"/>
                </a:solidFill>
                <a:latin typeface="Inter"/>
              </a:rPr>
              <a:t>Bộ dữ liệu cung cấp:</a:t>
            </a:r>
          </a:p>
          <a:p>
            <a:pPr algn="just" marL="1079499" indent="-359833" lvl="2">
              <a:lnSpc>
                <a:spcPts val="5224"/>
              </a:lnSpc>
              <a:buFont typeface="Arial"/>
              <a:buChar char="⚬"/>
            </a:pPr>
            <a:r>
              <a:rPr lang="en-US" sz="2499">
                <a:solidFill>
                  <a:srgbClr val="0A2364"/>
                </a:solidFill>
                <a:latin typeface="Inter"/>
              </a:rPr>
              <a:t>Hơn 21.000 nội dung thi</a:t>
            </a:r>
          </a:p>
          <a:p>
            <a:pPr algn="just" marL="1079499" indent="-359833" lvl="2">
              <a:lnSpc>
                <a:spcPts val="5224"/>
              </a:lnSpc>
              <a:buFont typeface="Arial"/>
              <a:buChar char="⚬"/>
            </a:pPr>
            <a:r>
              <a:rPr lang="en-US" sz="2499">
                <a:solidFill>
                  <a:srgbClr val="0A2364"/>
                </a:solidFill>
                <a:latin typeface="Inter"/>
              </a:rPr>
              <a:t>162.000 kết quả</a:t>
            </a:r>
          </a:p>
          <a:p>
            <a:pPr algn="just" marL="1079499" indent="-359833" lvl="2">
              <a:lnSpc>
                <a:spcPts val="5224"/>
              </a:lnSpc>
              <a:buFont typeface="Arial"/>
              <a:buChar char="⚬"/>
            </a:pPr>
            <a:r>
              <a:rPr lang="en-US" sz="2499">
                <a:solidFill>
                  <a:srgbClr val="0A2364"/>
                </a:solidFill>
                <a:latin typeface="Inter"/>
              </a:rPr>
              <a:t>74.000 vận động viên</a:t>
            </a:r>
          </a:p>
          <a:p>
            <a:pPr algn="just" marL="1079499" indent="-359833" lvl="2">
              <a:lnSpc>
                <a:spcPts val="5224"/>
              </a:lnSpc>
              <a:buFont typeface="Arial"/>
              <a:buChar char="⚬"/>
            </a:pPr>
            <a:r>
              <a:rPr lang="en-US" sz="2499">
                <a:solidFill>
                  <a:srgbClr val="0A2364"/>
                </a:solidFill>
                <a:latin typeface="Inter"/>
              </a:rPr>
              <a:t>20.000 tiểu sử</a:t>
            </a:r>
          </a:p>
          <a:p>
            <a:pPr algn="just" marL="1079499" indent="-359833" lvl="2">
              <a:lnSpc>
                <a:spcPts val="5224"/>
              </a:lnSpc>
              <a:buFont typeface="Arial"/>
              <a:buChar char="⚬"/>
            </a:pPr>
            <a:r>
              <a:rPr lang="en-US" sz="2499">
                <a:solidFill>
                  <a:srgbClr val="0A2364"/>
                </a:solidFill>
                <a:latin typeface="Inter"/>
              </a:rPr>
              <a:t>53 quốc gia đăng cai của Thế vận hội Olympic mùa hè và mùa đông.</a:t>
            </a:r>
          </a:p>
          <a:p>
            <a:pPr algn="just">
              <a:lnSpc>
                <a:spcPts val="5224"/>
              </a:lnSpc>
            </a:pPr>
          </a:p>
        </p:txBody>
      </p:sp>
      <p:sp>
        <p:nvSpPr>
          <p:cNvPr name="AutoShape 7" id="7">
            <a:extLst>
              <a:ext uri="{C183D7F6-B498-43B3-948B-1728B52AA6E4}">
                <adec:decorative xmlns:adec="http://schemas.microsoft.com/office/drawing/2017/decorative" val="1"/>
              </a:ext>
            </a:extLst>
          </p:cNvPr>
          <p:cNvSpPr/>
          <p:nvPr/>
        </p:nvSpPr>
        <p:spPr>
          <a:xfrm rot="5400000">
            <a:off x="15043990" y="-3181198"/>
            <a:ext cx="243215" cy="11033119"/>
          </a:xfrm>
          <a:prstGeom prst="rect">
            <a:avLst/>
          </a:prstGeom>
          <a:solidFill>
            <a:srgbClr val="292559"/>
          </a:solidFill>
        </p:spPr>
      </p:sp>
      <p:sp>
        <p:nvSpPr>
          <p:cNvPr name="AutoShape 8" id="8">
            <a:extLst>
              <a:ext uri="{C183D7F6-B498-43B3-948B-1728B52AA6E4}">
                <adec:decorative xmlns:adec="http://schemas.microsoft.com/office/drawing/2017/decorative" val="1"/>
              </a:ext>
            </a:extLst>
          </p:cNvPr>
          <p:cNvSpPr/>
          <p:nvPr/>
        </p:nvSpPr>
        <p:spPr>
          <a:xfrm rot="5400000">
            <a:off x="15043990" y="-2681502"/>
            <a:ext cx="243215" cy="11033119"/>
          </a:xfrm>
          <a:prstGeom prst="rect">
            <a:avLst/>
          </a:prstGeom>
          <a:solidFill>
            <a:srgbClr val="FFF247"/>
          </a:solidFill>
        </p:spPr>
      </p:sp>
      <p:sp>
        <p:nvSpPr>
          <p:cNvPr name="AutoShape 9" id="9">
            <a:extLst>
              <a:ext uri="{C183D7F6-B498-43B3-948B-1728B52AA6E4}">
                <adec:decorative xmlns:adec="http://schemas.microsoft.com/office/drawing/2017/decorative" val="1"/>
              </a:ext>
            </a:extLst>
          </p:cNvPr>
          <p:cNvSpPr/>
          <p:nvPr/>
        </p:nvSpPr>
        <p:spPr>
          <a:xfrm rot="5400000">
            <a:off x="15043990" y="-2181805"/>
            <a:ext cx="243215" cy="11033119"/>
          </a:xfrm>
          <a:prstGeom prst="rect">
            <a:avLst/>
          </a:prstGeom>
          <a:solidFill>
            <a:srgbClr val="292559"/>
          </a:solidFill>
        </p:spPr>
      </p:sp>
      <p:sp>
        <p:nvSpPr>
          <p:cNvPr name="AutoShape 10" id="10">
            <a:extLst>
              <a:ext uri="{C183D7F6-B498-43B3-948B-1728B52AA6E4}">
                <adec:decorative xmlns:adec="http://schemas.microsoft.com/office/drawing/2017/decorative" val="1"/>
              </a:ext>
            </a:extLst>
          </p:cNvPr>
          <p:cNvSpPr/>
          <p:nvPr/>
        </p:nvSpPr>
        <p:spPr>
          <a:xfrm rot="5400000">
            <a:off x="-4901360" y="-3181198"/>
            <a:ext cx="243215" cy="11033119"/>
          </a:xfrm>
          <a:prstGeom prst="rect">
            <a:avLst/>
          </a:prstGeom>
          <a:solidFill>
            <a:srgbClr val="292559"/>
          </a:solidFill>
        </p:spPr>
      </p:sp>
      <p:sp>
        <p:nvSpPr>
          <p:cNvPr name="AutoShape 11" id="11">
            <a:extLst>
              <a:ext uri="{C183D7F6-B498-43B3-948B-1728B52AA6E4}">
                <adec:decorative xmlns:adec="http://schemas.microsoft.com/office/drawing/2017/decorative" val="1"/>
              </a:ext>
            </a:extLst>
          </p:cNvPr>
          <p:cNvSpPr/>
          <p:nvPr/>
        </p:nvSpPr>
        <p:spPr>
          <a:xfrm rot="5400000">
            <a:off x="-4901360" y="-2681502"/>
            <a:ext cx="243215" cy="11033119"/>
          </a:xfrm>
          <a:prstGeom prst="rect">
            <a:avLst/>
          </a:prstGeom>
          <a:solidFill>
            <a:srgbClr val="FFF247"/>
          </a:solidFill>
        </p:spPr>
      </p:sp>
      <p:sp>
        <p:nvSpPr>
          <p:cNvPr name="AutoShape 12" id="12">
            <a:extLst>
              <a:ext uri="{C183D7F6-B498-43B3-948B-1728B52AA6E4}">
                <adec:decorative xmlns:adec="http://schemas.microsoft.com/office/drawing/2017/decorative" val="1"/>
              </a:ext>
            </a:extLst>
          </p:cNvPr>
          <p:cNvSpPr/>
          <p:nvPr/>
        </p:nvSpPr>
        <p:spPr>
          <a:xfrm rot="5400000">
            <a:off x="-4901360" y="-2181805"/>
            <a:ext cx="243215" cy="11033119"/>
          </a:xfrm>
          <a:prstGeom prst="rect">
            <a:avLst/>
          </a:prstGeom>
          <a:solidFill>
            <a:srgbClr val="292559"/>
          </a:solid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4921494" cy="936172"/>
          </a:xfrm>
          <a:prstGeom prst="rect">
            <a:avLst/>
          </a:prstGeom>
          <a:solidFill>
            <a:srgbClr val="FFF247"/>
          </a:solidFill>
        </p:spPr>
      </p:sp>
      <p:sp>
        <p:nvSpPr>
          <p:cNvPr name="Freeform 3" id="3"/>
          <p:cNvSpPr/>
          <p:nvPr/>
        </p:nvSpPr>
        <p:spPr>
          <a:xfrm flipH="false" flipV="false" rot="0">
            <a:off x="595617" y="2790204"/>
            <a:ext cx="7994414" cy="5005695"/>
          </a:xfrm>
          <a:custGeom>
            <a:avLst/>
            <a:gdLst/>
            <a:ahLst/>
            <a:cxnLst/>
            <a:rect r="r" b="b" t="t" l="l"/>
            <a:pathLst>
              <a:path h="5005695" w="7994414">
                <a:moveTo>
                  <a:pt x="0" y="0"/>
                </a:moveTo>
                <a:lnTo>
                  <a:pt x="7994415" y="0"/>
                </a:lnTo>
                <a:lnTo>
                  <a:pt x="7994415" y="5005695"/>
                </a:lnTo>
                <a:lnTo>
                  <a:pt x="0" y="5005695"/>
                </a:lnTo>
                <a:lnTo>
                  <a:pt x="0" y="0"/>
                </a:lnTo>
                <a:close/>
              </a:path>
            </a:pathLst>
          </a:custGeom>
          <a:blipFill>
            <a:blip r:embed="rId2"/>
            <a:stretch>
              <a:fillRect l="0" t="0" r="0" b="0"/>
            </a:stretch>
          </a:blipFill>
        </p:spPr>
      </p:sp>
      <p:sp>
        <p:nvSpPr>
          <p:cNvPr name="Freeform 4" id="4"/>
          <p:cNvSpPr/>
          <p:nvPr/>
        </p:nvSpPr>
        <p:spPr>
          <a:xfrm flipH="false" flipV="false" rot="0">
            <a:off x="9519185" y="2790204"/>
            <a:ext cx="7955480" cy="5005695"/>
          </a:xfrm>
          <a:custGeom>
            <a:avLst/>
            <a:gdLst/>
            <a:ahLst/>
            <a:cxnLst/>
            <a:rect r="r" b="b" t="t" l="l"/>
            <a:pathLst>
              <a:path h="5005695" w="7955480">
                <a:moveTo>
                  <a:pt x="0" y="0"/>
                </a:moveTo>
                <a:lnTo>
                  <a:pt x="7955480" y="0"/>
                </a:lnTo>
                <a:lnTo>
                  <a:pt x="7955480" y="5005695"/>
                </a:lnTo>
                <a:lnTo>
                  <a:pt x="0" y="5005695"/>
                </a:lnTo>
                <a:lnTo>
                  <a:pt x="0" y="0"/>
                </a:lnTo>
                <a:close/>
              </a:path>
            </a:pathLst>
          </a:custGeom>
          <a:blipFill>
            <a:blip r:embed="rId3"/>
            <a:stretch>
              <a:fillRect l="0" t="0" r="0" b="0"/>
            </a:stretch>
          </a:blipFill>
        </p:spPr>
      </p:sp>
      <p:sp>
        <p:nvSpPr>
          <p:cNvPr name="TextBox 5" id="5"/>
          <p:cNvSpPr txBox="true"/>
          <p:nvPr/>
        </p:nvSpPr>
        <p:spPr>
          <a:xfrm rot="0">
            <a:off x="861090" y="1067344"/>
            <a:ext cx="7377112"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Chi tiết bộ dữ liệu</a:t>
            </a:r>
          </a:p>
        </p:txBody>
      </p:sp>
      <p:sp>
        <p:nvSpPr>
          <p:cNvPr name="TextBox 6" id="6"/>
          <p:cNvSpPr txBox="true"/>
          <p:nvPr/>
        </p:nvSpPr>
        <p:spPr>
          <a:xfrm rot="0">
            <a:off x="595617" y="2025029"/>
            <a:ext cx="7007730" cy="412750"/>
          </a:xfrm>
          <a:prstGeom prst="rect">
            <a:avLst/>
          </a:prstGeom>
        </p:spPr>
        <p:txBody>
          <a:bodyPr anchor="t" rtlCol="false" tIns="0" lIns="0" bIns="0" rIns="0">
            <a:spAutoFit/>
          </a:bodyPr>
          <a:lstStyle/>
          <a:p>
            <a:pPr algn="just" marL="0" indent="0" lvl="0">
              <a:lnSpc>
                <a:spcPts val="3499"/>
              </a:lnSpc>
              <a:spcBef>
                <a:spcPct val="0"/>
              </a:spcBef>
            </a:pPr>
            <a:r>
              <a:rPr lang="en-US" sz="2499">
                <a:solidFill>
                  <a:srgbClr val="403F3D"/>
                </a:solidFill>
                <a:latin typeface="Inter"/>
              </a:rPr>
              <a:t>Bao gồm 4 file csv</a:t>
            </a:r>
          </a:p>
        </p:txBody>
      </p:sp>
      <p:sp>
        <p:nvSpPr>
          <p:cNvPr name="TextBox 7" id="7"/>
          <p:cNvSpPr txBox="true"/>
          <p:nvPr/>
        </p:nvSpPr>
        <p:spPr>
          <a:xfrm rot="0">
            <a:off x="861090" y="8110224"/>
            <a:ext cx="7007730" cy="850900"/>
          </a:xfrm>
          <a:prstGeom prst="rect">
            <a:avLst/>
          </a:prstGeom>
        </p:spPr>
        <p:txBody>
          <a:bodyPr anchor="t" rtlCol="false" tIns="0" lIns="0" bIns="0" rIns="0">
            <a:spAutoFit/>
          </a:bodyPr>
          <a:lstStyle/>
          <a:p>
            <a:pPr algn="ctr">
              <a:lnSpc>
                <a:spcPts val="3499"/>
              </a:lnSpc>
            </a:pPr>
            <a:r>
              <a:rPr lang="en-US" sz="2499">
                <a:solidFill>
                  <a:srgbClr val="403F3D"/>
                </a:solidFill>
                <a:latin typeface="Inter"/>
              </a:rPr>
              <a:t>Gồm 75,903 dòng dữ liệu và 7 thuộc tính.</a:t>
            </a:r>
          </a:p>
          <a:p>
            <a:pPr algn="ctr" marL="0" indent="0" lvl="0">
              <a:lnSpc>
                <a:spcPts val="3499"/>
              </a:lnSpc>
              <a:spcBef>
                <a:spcPct val="0"/>
              </a:spcBef>
            </a:pPr>
          </a:p>
        </p:txBody>
      </p:sp>
      <p:sp>
        <p:nvSpPr>
          <p:cNvPr name="TextBox 8" id="8"/>
          <p:cNvSpPr txBox="true"/>
          <p:nvPr/>
        </p:nvSpPr>
        <p:spPr>
          <a:xfrm rot="0">
            <a:off x="9993060" y="8110224"/>
            <a:ext cx="7007730" cy="850900"/>
          </a:xfrm>
          <a:prstGeom prst="rect">
            <a:avLst/>
          </a:prstGeom>
        </p:spPr>
        <p:txBody>
          <a:bodyPr anchor="t" rtlCol="false" tIns="0" lIns="0" bIns="0" rIns="0">
            <a:spAutoFit/>
          </a:bodyPr>
          <a:lstStyle/>
          <a:p>
            <a:pPr algn="ctr">
              <a:lnSpc>
                <a:spcPts val="3499"/>
              </a:lnSpc>
            </a:pPr>
            <a:r>
              <a:rPr lang="en-US" sz="2499">
                <a:solidFill>
                  <a:srgbClr val="403F3D"/>
                </a:solidFill>
                <a:latin typeface="Inter"/>
              </a:rPr>
              <a:t>Gồm 53 dòng dữ liệu và 7 thuộc tính.</a:t>
            </a:r>
          </a:p>
          <a:p>
            <a:pPr algn="ctr" marL="0" indent="0" lvl="0">
              <a:lnSpc>
                <a:spcPts val="34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4921494" cy="936172"/>
          </a:xfrm>
          <a:prstGeom prst="rect">
            <a:avLst/>
          </a:prstGeom>
          <a:solidFill>
            <a:srgbClr val="FFF247"/>
          </a:solidFill>
        </p:spPr>
      </p:sp>
      <p:sp>
        <p:nvSpPr>
          <p:cNvPr name="Freeform 3" id="3"/>
          <p:cNvSpPr/>
          <p:nvPr/>
        </p:nvSpPr>
        <p:spPr>
          <a:xfrm flipH="false" flipV="false" rot="0">
            <a:off x="512928" y="2790204"/>
            <a:ext cx="8073436" cy="5005695"/>
          </a:xfrm>
          <a:custGeom>
            <a:avLst/>
            <a:gdLst/>
            <a:ahLst/>
            <a:cxnLst/>
            <a:rect r="r" b="b" t="t" l="l"/>
            <a:pathLst>
              <a:path h="5005695" w="8073436">
                <a:moveTo>
                  <a:pt x="0" y="0"/>
                </a:moveTo>
                <a:lnTo>
                  <a:pt x="8073436" y="0"/>
                </a:lnTo>
                <a:lnTo>
                  <a:pt x="8073436" y="5005695"/>
                </a:lnTo>
                <a:lnTo>
                  <a:pt x="0" y="5005695"/>
                </a:lnTo>
                <a:lnTo>
                  <a:pt x="0" y="0"/>
                </a:lnTo>
                <a:close/>
              </a:path>
            </a:pathLst>
          </a:custGeom>
          <a:blipFill>
            <a:blip r:embed="rId2"/>
            <a:stretch>
              <a:fillRect l="0" t="0" r="0" b="0"/>
            </a:stretch>
          </a:blipFill>
        </p:spPr>
      </p:sp>
      <p:sp>
        <p:nvSpPr>
          <p:cNvPr name="Freeform 4" id="4"/>
          <p:cNvSpPr/>
          <p:nvPr/>
        </p:nvSpPr>
        <p:spPr>
          <a:xfrm flipH="false" flipV="false" rot="0">
            <a:off x="9439275" y="2764792"/>
            <a:ext cx="8115300" cy="5056520"/>
          </a:xfrm>
          <a:custGeom>
            <a:avLst/>
            <a:gdLst/>
            <a:ahLst/>
            <a:cxnLst/>
            <a:rect r="r" b="b" t="t" l="l"/>
            <a:pathLst>
              <a:path h="5056520" w="8115300">
                <a:moveTo>
                  <a:pt x="0" y="0"/>
                </a:moveTo>
                <a:lnTo>
                  <a:pt x="8115300" y="0"/>
                </a:lnTo>
                <a:lnTo>
                  <a:pt x="8115300" y="5056519"/>
                </a:lnTo>
                <a:lnTo>
                  <a:pt x="0" y="5056519"/>
                </a:lnTo>
                <a:lnTo>
                  <a:pt x="0" y="0"/>
                </a:lnTo>
                <a:close/>
              </a:path>
            </a:pathLst>
          </a:custGeom>
          <a:blipFill>
            <a:blip r:embed="rId3"/>
            <a:stretch>
              <a:fillRect l="0" t="0" r="0" b="0"/>
            </a:stretch>
          </a:blipFill>
        </p:spPr>
      </p:sp>
      <p:sp>
        <p:nvSpPr>
          <p:cNvPr name="TextBox 5" id="5"/>
          <p:cNvSpPr txBox="true"/>
          <p:nvPr/>
        </p:nvSpPr>
        <p:spPr>
          <a:xfrm rot="0">
            <a:off x="861090" y="1067344"/>
            <a:ext cx="7377112"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Chi tiết bộ dữ liệu</a:t>
            </a:r>
          </a:p>
        </p:txBody>
      </p:sp>
      <p:sp>
        <p:nvSpPr>
          <p:cNvPr name="TextBox 6" id="6"/>
          <p:cNvSpPr txBox="true"/>
          <p:nvPr/>
        </p:nvSpPr>
        <p:spPr>
          <a:xfrm rot="0">
            <a:off x="595617" y="2025029"/>
            <a:ext cx="7007730" cy="412750"/>
          </a:xfrm>
          <a:prstGeom prst="rect">
            <a:avLst/>
          </a:prstGeom>
        </p:spPr>
        <p:txBody>
          <a:bodyPr anchor="t" rtlCol="false" tIns="0" lIns="0" bIns="0" rIns="0">
            <a:spAutoFit/>
          </a:bodyPr>
          <a:lstStyle/>
          <a:p>
            <a:pPr algn="just" marL="0" indent="0" lvl="0">
              <a:lnSpc>
                <a:spcPts val="3499"/>
              </a:lnSpc>
              <a:spcBef>
                <a:spcPct val="0"/>
              </a:spcBef>
            </a:pPr>
            <a:r>
              <a:rPr lang="en-US" sz="2499">
                <a:solidFill>
                  <a:srgbClr val="403F3D"/>
                </a:solidFill>
                <a:latin typeface="Inter"/>
              </a:rPr>
              <a:t>Bao gồm 4 file csv</a:t>
            </a:r>
          </a:p>
        </p:txBody>
      </p:sp>
      <p:sp>
        <p:nvSpPr>
          <p:cNvPr name="TextBox 7" id="7"/>
          <p:cNvSpPr txBox="true"/>
          <p:nvPr/>
        </p:nvSpPr>
        <p:spPr>
          <a:xfrm rot="0">
            <a:off x="861090" y="8110224"/>
            <a:ext cx="7007730" cy="850900"/>
          </a:xfrm>
          <a:prstGeom prst="rect">
            <a:avLst/>
          </a:prstGeom>
        </p:spPr>
        <p:txBody>
          <a:bodyPr anchor="t" rtlCol="false" tIns="0" lIns="0" bIns="0" rIns="0">
            <a:spAutoFit/>
          </a:bodyPr>
          <a:lstStyle/>
          <a:p>
            <a:pPr algn="ctr">
              <a:lnSpc>
                <a:spcPts val="3499"/>
              </a:lnSpc>
            </a:pPr>
            <a:r>
              <a:rPr lang="en-US" sz="2499">
                <a:solidFill>
                  <a:srgbClr val="403F3D"/>
                </a:solidFill>
                <a:latin typeface="Inter"/>
              </a:rPr>
              <a:t>Gồm 21,697 dòng dữ liệu và 12 thuộc tính.</a:t>
            </a:r>
          </a:p>
          <a:p>
            <a:pPr algn="ctr" marL="0" indent="0" lvl="0">
              <a:lnSpc>
                <a:spcPts val="3499"/>
              </a:lnSpc>
              <a:spcBef>
                <a:spcPct val="0"/>
              </a:spcBef>
            </a:pPr>
          </a:p>
        </p:txBody>
      </p:sp>
      <p:sp>
        <p:nvSpPr>
          <p:cNvPr name="TextBox 8" id="8"/>
          <p:cNvSpPr txBox="true"/>
          <p:nvPr/>
        </p:nvSpPr>
        <p:spPr>
          <a:xfrm rot="0">
            <a:off x="9993060" y="8110224"/>
            <a:ext cx="7007730" cy="850900"/>
          </a:xfrm>
          <a:prstGeom prst="rect">
            <a:avLst/>
          </a:prstGeom>
        </p:spPr>
        <p:txBody>
          <a:bodyPr anchor="t" rtlCol="false" tIns="0" lIns="0" bIns="0" rIns="0">
            <a:spAutoFit/>
          </a:bodyPr>
          <a:lstStyle/>
          <a:p>
            <a:pPr algn="ctr">
              <a:lnSpc>
                <a:spcPts val="3499"/>
              </a:lnSpc>
            </a:pPr>
            <a:r>
              <a:rPr lang="en-US" sz="2499">
                <a:solidFill>
                  <a:srgbClr val="403F3D"/>
                </a:solidFill>
                <a:latin typeface="Inter"/>
              </a:rPr>
              <a:t>Gồm 162,688 dòng dữ liệu và 15 thuộc tính.</a:t>
            </a:r>
          </a:p>
          <a:p>
            <a:pPr algn="ctr" marL="0" indent="0" lvl="0">
              <a:lnSpc>
                <a:spcPts val="34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4766635" cy="936172"/>
          </a:xfrm>
          <a:prstGeom prst="rect">
            <a:avLst/>
          </a:prstGeom>
          <a:solidFill>
            <a:srgbClr val="FFF247"/>
          </a:solidFill>
        </p:spPr>
      </p:sp>
      <p:sp>
        <p:nvSpPr>
          <p:cNvPr name="Freeform 3" id="3"/>
          <p:cNvSpPr/>
          <p:nvPr/>
        </p:nvSpPr>
        <p:spPr>
          <a:xfrm flipH="false" flipV="false" rot="0">
            <a:off x="2144843" y="1876742"/>
            <a:ext cx="13197635" cy="8410258"/>
          </a:xfrm>
          <a:custGeom>
            <a:avLst/>
            <a:gdLst/>
            <a:ahLst/>
            <a:cxnLst/>
            <a:rect r="r" b="b" t="t" l="l"/>
            <a:pathLst>
              <a:path h="8410258" w="13197635">
                <a:moveTo>
                  <a:pt x="0" y="0"/>
                </a:moveTo>
                <a:lnTo>
                  <a:pt x="13197635" y="0"/>
                </a:lnTo>
                <a:lnTo>
                  <a:pt x="13197635" y="8410258"/>
                </a:lnTo>
                <a:lnTo>
                  <a:pt x="0" y="8410258"/>
                </a:lnTo>
                <a:lnTo>
                  <a:pt x="0" y="0"/>
                </a:lnTo>
                <a:close/>
              </a:path>
            </a:pathLst>
          </a:custGeom>
          <a:blipFill>
            <a:blip r:embed="rId2"/>
            <a:stretch>
              <a:fillRect l="0" t="0" r="0" b="0"/>
            </a:stretch>
          </a:blipFill>
        </p:spPr>
      </p:sp>
      <p:sp>
        <p:nvSpPr>
          <p:cNvPr name="TextBox 4" id="4"/>
          <p:cNvSpPr txBox="true"/>
          <p:nvPr/>
        </p:nvSpPr>
        <p:spPr>
          <a:xfrm rot="0">
            <a:off x="861090" y="1067344"/>
            <a:ext cx="7377112"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Lược đồ hình sao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4766635" cy="936172"/>
          </a:xfrm>
          <a:prstGeom prst="rect">
            <a:avLst/>
          </a:prstGeom>
          <a:solidFill>
            <a:srgbClr val="FFF247"/>
          </a:solidFill>
        </p:spPr>
      </p:sp>
      <p:sp>
        <p:nvSpPr>
          <p:cNvPr name="Freeform 3" id="3"/>
          <p:cNvSpPr/>
          <p:nvPr/>
        </p:nvSpPr>
        <p:spPr>
          <a:xfrm flipH="false" flipV="false" rot="0">
            <a:off x="1892477" y="1876742"/>
            <a:ext cx="13338718" cy="8410258"/>
          </a:xfrm>
          <a:custGeom>
            <a:avLst/>
            <a:gdLst/>
            <a:ahLst/>
            <a:cxnLst/>
            <a:rect r="r" b="b" t="t" l="l"/>
            <a:pathLst>
              <a:path h="8410258" w="13338718">
                <a:moveTo>
                  <a:pt x="0" y="0"/>
                </a:moveTo>
                <a:lnTo>
                  <a:pt x="13338718" y="0"/>
                </a:lnTo>
                <a:lnTo>
                  <a:pt x="13338718" y="8410258"/>
                </a:lnTo>
                <a:lnTo>
                  <a:pt x="0" y="8410258"/>
                </a:lnTo>
                <a:lnTo>
                  <a:pt x="0" y="0"/>
                </a:lnTo>
                <a:close/>
              </a:path>
            </a:pathLst>
          </a:custGeom>
          <a:blipFill>
            <a:blip r:embed="rId2"/>
            <a:stretch>
              <a:fillRect l="0" t="0" r="0" b="0"/>
            </a:stretch>
          </a:blipFill>
        </p:spPr>
      </p:sp>
      <p:sp>
        <p:nvSpPr>
          <p:cNvPr name="TextBox 4" id="4"/>
          <p:cNvSpPr txBox="true"/>
          <p:nvPr/>
        </p:nvSpPr>
        <p:spPr>
          <a:xfrm rot="0">
            <a:off x="861090" y="1067344"/>
            <a:ext cx="7377112"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Quá trình SSIS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FEF2"/>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595617" y="940571"/>
            <a:ext cx="4766635" cy="936172"/>
          </a:xfrm>
          <a:prstGeom prst="rect">
            <a:avLst/>
          </a:prstGeom>
          <a:solidFill>
            <a:srgbClr val="FFF247"/>
          </a:solidFill>
        </p:spPr>
      </p:sp>
      <p:grpSp>
        <p:nvGrpSpPr>
          <p:cNvPr name="Group 3" id="3"/>
          <p:cNvGrpSpPr/>
          <p:nvPr/>
        </p:nvGrpSpPr>
        <p:grpSpPr>
          <a:xfrm rot="0">
            <a:off x="2775161" y="2705123"/>
            <a:ext cx="4766635" cy="1318286"/>
            <a:chOff x="0" y="0"/>
            <a:chExt cx="25173127" cy="6962013"/>
          </a:xfrm>
        </p:grpSpPr>
        <p:sp>
          <p:nvSpPr>
            <p:cNvPr name="Freeform 4" id="4">
              <a:extLst>
                <a:ext uri="{C183D7F6-B498-43B3-948B-1728B52AA6E4}">
                  <adec:decorative xmlns:adec="http://schemas.microsoft.com/office/drawing/2017/decorative" val="1"/>
                </a:ext>
              </a:extLst>
            </p:cNvPr>
            <p:cNvSpPr/>
            <p:nvPr/>
          </p:nvSpPr>
          <p:spPr>
            <a:xfrm flipH="false" flipV="false" rot="0">
              <a:off x="0" y="0"/>
              <a:ext cx="25173127" cy="6962013"/>
            </a:xfrm>
            <a:custGeom>
              <a:avLst/>
              <a:gdLst/>
              <a:ahLst/>
              <a:cxnLst/>
              <a:rect r="r" b="b" t="t" l="l"/>
              <a:pathLst>
                <a:path h="6962013" w="25173127">
                  <a:moveTo>
                    <a:pt x="24868327" y="0"/>
                  </a:moveTo>
                  <a:lnTo>
                    <a:pt x="304800" y="0"/>
                  </a:lnTo>
                  <a:cubicBezTo>
                    <a:pt x="135890" y="0"/>
                    <a:pt x="0" y="135890"/>
                    <a:pt x="0" y="304800"/>
                  </a:cubicBezTo>
                  <a:lnTo>
                    <a:pt x="0" y="6657213"/>
                  </a:lnTo>
                  <a:cubicBezTo>
                    <a:pt x="0" y="6826123"/>
                    <a:pt x="135890" y="6962013"/>
                    <a:pt x="304800" y="6962013"/>
                  </a:cubicBezTo>
                  <a:lnTo>
                    <a:pt x="24868327" y="6962013"/>
                  </a:lnTo>
                  <a:cubicBezTo>
                    <a:pt x="25037236" y="6962013"/>
                    <a:pt x="25173127" y="6826123"/>
                    <a:pt x="25173127" y="6657213"/>
                  </a:cubicBezTo>
                  <a:lnTo>
                    <a:pt x="25173127" y="304800"/>
                  </a:lnTo>
                  <a:cubicBezTo>
                    <a:pt x="25173127" y="135890"/>
                    <a:pt x="25037236" y="0"/>
                    <a:pt x="24868327" y="0"/>
                  </a:cubicBezTo>
                  <a:close/>
                </a:path>
              </a:pathLst>
            </a:custGeom>
            <a:solidFill>
              <a:srgbClr val="F2EDED"/>
            </a:solidFill>
          </p:spPr>
        </p:sp>
      </p:grpSp>
      <p:grpSp>
        <p:nvGrpSpPr>
          <p:cNvPr name="Group 5" id="5"/>
          <p:cNvGrpSpPr/>
          <p:nvPr/>
        </p:nvGrpSpPr>
        <p:grpSpPr>
          <a:xfrm rot="0">
            <a:off x="1890820" y="4580474"/>
            <a:ext cx="6535316" cy="1318286"/>
            <a:chOff x="0" y="0"/>
            <a:chExt cx="34513728" cy="6962013"/>
          </a:xfrm>
        </p:grpSpPr>
        <p:sp>
          <p:nvSpPr>
            <p:cNvPr name="Freeform 6" id="6">
              <a:extLst>
                <a:ext uri="{C183D7F6-B498-43B3-948B-1728B52AA6E4}">
                  <adec:decorative xmlns:adec="http://schemas.microsoft.com/office/drawing/2017/decorative" val="1"/>
                </a:ext>
              </a:extLst>
            </p:cNvPr>
            <p:cNvSpPr/>
            <p:nvPr/>
          </p:nvSpPr>
          <p:spPr>
            <a:xfrm flipH="false" flipV="false" rot="0">
              <a:off x="0" y="0"/>
              <a:ext cx="34513729" cy="6962013"/>
            </a:xfrm>
            <a:custGeom>
              <a:avLst/>
              <a:gdLst/>
              <a:ahLst/>
              <a:cxnLst/>
              <a:rect r="r" b="b" t="t" l="l"/>
              <a:pathLst>
                <a:path h="6962013" w="34513729">
                  <a:moveTo>
                    <a:pt x="34208929" y="0"/>
                  </a:moveTo>
                  <a:lnTo>
                    <a:pt x="304800" y="0"/>
                  </a:lnTo>
                  <a:cubicBezTo>
                    <a:pt x="135890" y="0"/>
                    <a:pt x="0" y="135890"/>
                    <a:pt x="0" y="304800"/>
                  </a:cubicBezTo>
                  <a:lnTo>
                    <a:pt x="0" y="6657213"/>
                  </a:lnTo>
                  <a:cubicBezTo>
                    <a:pt x="0" y="6826123"/>
                    <a:pt x="135890" y="6962013"/>
                    <a:pt x="304800" y="6962013"/>
                  </a:cubicBezTo>
                  <a:lnTo>
                    <a:pt x="34208929" y="6962013"/>
                  </a:lnTo>
                  <a:cubicBezTo>
                    <a:pt x="34377836" y="6962013"/>
                    <a:pt x="34513729" y="6826123"/>
                    <a:pt x="34513729" y="6657213"/>
                  </a:cubicBezTo>
                  <a:lnTo>
                    <a:pt x="34513729" y="304800"/>
                  </a:lnTo>
                  <a:cubicBezTo>
                    <a:pt x="34513729" y="135890"/>
                    <a:pt x="34377836" y="0"/>
                    <a:pt x="34208929" y="0"/>
                  </a:cubicBezTo>
                  <a:close/>
                </a:path>
              </a:pathLst>
            </a:custGeom>
            <a:solidFill>
              <a:srgbClr val="F2EDED"/>
            </a:solidFill>
          </p:spPr>
        </p:sp>
      </p:grpSp>
      <p:grpSp>
        <p:nvGrpSpPr>
          <p:cNvPr name="Group 7" id="7"/>
          <p:cNvGrpSpPr/>
          <p:nvPr/>
        </p:nvGrpSpPr>
        <p:grpSpPr>
          <a:xfrm rot="0">
            <a:off x="2775161" y="6320167"/>
            <a:ext cx="4766635" cy="1318286"/>
            <a:chOff x="0" y="0"/>
            <a:chExt cx="25173127" cy="6962013"/>
          </a:xfrm>
        </p:grpSpPr>
        <p:sp>
          <p:nvSpPr>
            <p:cNvPr name="Freeform 8" id="8">
              <a:extLst>
                <a:ext uri="{C183D7F6-B498-43B3-948B-1728B52AA6E4}">
                  <adec:decorative xmlns:adec="http://schemas.microsoft.com/office/drawing/2017/decorative" val="1"/>
                </a:ext>
              </a:extLst>
            </p:cNvPr>
            <p:cNvSpPr/>
            <p:nvPr/>
          </p:nvSpPr>
          <p:spPr>
            <a:xfrm flipH="false" flipV="false" rot="0">
              <a:off x="0" y="0"/>
              <a:ext cx="25173127" cy="6962013"/>
            </a:xfrm>
            <a:custGeom>
              <a:avLst/>
              <a:gdLst/>
              <a:ahLst/>
              <a:cxnLst/>
              <a:rect r="r" b="b" t="t" l="l"/>
              <a:pathLst>
                <a:path h="6962013" w="25173127">
                  <a:moveTo>
                    <a:pt x="24868327" y="0"/>
                  </a:moveTo>
                  <a:lnTo>
                    <a:pt x="304800" y="0"/>
                  </a:lnTo>
                  <a:cubicBezTo>
                    <a:pt x="135890" y="0"/>
                    <a:pt x="0" y="135890"/>
                    <a:pt x="0" y="304800"/>
                  </a:cubicBezTo>
                  <a:lnTo>
                    <a:pt x="0" y="6657213"/>
                  </a:lnTo>
                  <a:cubicBezTo>
                    <a:pt x="0" y="6826123"/>
                    <a:pt x="135890" y="6962013"/>
                    <a:pt x="304800" y="6962013"/>
                  </a:cubicBezTo>
                  <a:lnTo>
                    <a:pt x="24868327" y="6962013"/>
                  </a:lnTo>
                  <a:cubicBezTo>
                    <a:pt x="25037236" y="6962013"/>
                    <a:pt x="25173127" y="6826123"/>
                    <a:pt x="25173127" y="6657213"/>
                  </a:cubicBezTo>
                  <a:lnTo>
                    <a:pt x="25173127" y="304800"/>
                  </a:lnTo>
                  <a:cubicBezTo>
                    <a:pt x="25173127" y="135890"/>
                    <a:pt x="25037236" y="0"/>
                    <a:pt x="24868327" y="0"/>
                  </a:cubicBezTo>
                  <a:close/>
                </a:path>
              </a:pathLst>
            </a:custGeom>
            <a:solidFill>
              <a:srgbClr val="F2EDED"/>
            </a:solidFill>
          </p:spPr>
        </p:sp>
      </p:grpSp>
      <p:grpSp>
        <p:nvGrpSpPr>
          <p:cNvPr name="Group 9" id="9"/>
          <p:cNvGrpSpPr/>
          <p:nvPr/>
        </p:nvGrpSpPr>
        <p:grpSpPr>
          <a:xfrm rot="0">
            <a:off x="3625592" y="8057553"/>
            <a:ext cx="2922846" cy="1318286"/>
            <a:chOff x="0" y="0"/>
            <a:chExt cx="15435871" cy="6962013"/>
          </a:xfrm>
        </p:grpSpPr>
        <p:sp>
          <p:nvSpPr>
            <p:cNvPr name="Freeform 10" id="10">
              <a:extLst>
                <a:ext uri="{C183D7F6-B498-43B3-948B-1728B52AA6E4}">
                  <adec:decorative xmlns:adec="http://schemas.microsoft.com/office/drawing/2017/decorative" val="1"/>
                </a:ext>
              </a:extLst>
            </p:cNvPr>
            <p:cNvSpPr/>
            <p:nvPr/>
          </p:nvSpPr>
          <p:spPr>
            <a:xfrm flipH="false" flipV="false" rot="0">
              <a:off x="0" y="0"/>
              <a:ext cx="15435872" cy="6962013"/>
            </a:xfrm>
            <a:custGeom>
              <a:avLst/>
              <a:gdLst/>
              <a:ahLst/>
              <a:cxnLst/>
              <a:rect r="r" b="b" t="t" l="l"/>
              <a:pathLst>
                <a:path h="6962013" w="15435872">
                  <a:moveTo>
                    <a:pt x="15131072" y="0"/>
                  </a:moveTo>
                  <a:lnTo>
                    <a:pt x="304800" y="0"/>
                  </a:lnTo>
                  <a:cubicBezTo>
                    <a:pt x="135890" y="0"/>
                    <a:pt x="0" y="135890"/>
                    <a:pt x="0" y="304800"/>
                  </a:cubicBezTo>
                  <a:lnTo>
                    <a:pt x="0" y="6657213"/>
                  </a:lnTo>
                  <a:cubicBezTo>
                    <a:pt x="0" y="6826123"/>
                    <a:pt x="135890" y="6962013"/>
                    <a:pt x="304800" y="6962013"/>
                  </a:cubicBezTo>
                  <a:lnTo>
                    <a:pt x="15131072" y="6962013"/>
                  </a:lnTo>
                  <a:cubicBezTo>
                    <a:pt x="15299981" y="6962013"/>
                    <a:pt x="15435872" y="6826123"/>
                    <a:pt x="15435872" y="6657213"/>
                  </a:cubicBezTo>
                  <a:lnTo>
                    <a:pt x="15435872" y="304800"/>
                  </a:lnTo>
                  <a:cubicBezTo>
                    <a:pt x="15435872" y="135890"/>
                    <a:pt x="15299981" y="0"/>
                    <a:pt x="15131072" y="0"/>
                  </a:cubicBezTo>
                  <a:close/>
                </a:path>
              </a:pathLst>
            </a:custGeom>
            <a:solidFill>
              <a:srgbClr val="F2EDED"/>
            </a:solidFill>
          </p:spPr>
        </p:sp>
      </p:grpSp>
      <p:grpSp>
        <p:nvGrpSpPr>
          <p:cNvPr name="Group 11" id="11"/>
          <p:cNvGrpSpPr/>
          <p:nvPr/>
        </p:nvGrpSpPr>
        <p:grpSpPr>
          <a:xfrm rot="0">
            <a:off x="12155285" y="3893210"/>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EDED"/>
            </a:solidFill>
          </p:spPr>
        </p:sp>
        <p:sp>
          <p:nvSpPr>
            <p:cNvPr name="TextBox 13" id="13"/>
            <p:cNvSpPr txBox="true"/>
            <p:nvPr/>
          </p:nvSpPr>
          <p:spPr>
            <a:xfrm>
              <a:off x="76200" y="0"/>
              <a:ext cx="660400" cy="736600"/>
            </a:xfrm>
            <a:prstGeom prst="rect">
              <a:avLst/>
            </a:prstGeom>
          </p:spPr>
          <p:txBody>
            <a:bodyPr anchor="ctr" rtlCol="false" tIns="50800" lIns="50800" bIns="50800" rIns="50800"/>
            <a:lstStyle/>
            <a:p>
              <a:pPr algn="ctr">
                <a:lnSpc>
                  <a:spcPts val="5599"/>
                </a:lnSpc>
              </a:pPr>
              <a:r>
                <a:rPr lang="en-US" sz="3999">
                  <a:solidFill>
                    <a:srgbClr val="000000"/>
                  </a:solidFill>
                  <a:latin typeface="Inter"/>
                </a:rPr>
                <a:t>Tạo Phân cấp</a:t>
              </a:r>
            </a:p>
          </p:txBody>
        </p:sp>
      </p:grpSp>
      <p:sp>
        <p:nvSpPr>
          <p:cNvPr name="TextBox 14" id="14"/>
          <p:cNvSpPr txBox="true"/>
          <p:nvPr/>
        </p:nvSpPr>
        <p:spPr>
          <a:xfrm rot="0">
            <a:off x="861090" y="1067344"/>
            <a:ext cx="3997971"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Bold"/>
              </a:rPr>
              <a:t>Quá trình SSAS</a:t>
            </a:r>
          </a:p>
        </p:txBody>
      </p:sp>
      <p:sp>
        <p:nvSpPr>
          <p:cNvPr name="TextBox 15" id="15"/>
          <p:cNvSpPr txBox="true"/>
          <p:nvPr/>
        </p:nvSpPr>
        <p:spPr>
          <a:xfrm rot="0">
            <a:off x="3040633" y="3022953"/>
            <a:ext cx="4297389"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a:rPr>
              <a:t>Tạo Data Source</a:t>
            </a:r>
          </a:p>
        </p:txBody>
      </p:sp>
      <p:sp>
        <p:nvSpPr>
          <p:cNvPr name="TextBox 16" id="16"/>
          <p:cNvSpPr txBox="true"/>
          <p:nvPr/>
        </p:nvSpPr>
        <p:spPr>
          <a:xfrm rot="0">
            <a:off x="2134906" y="4898304"/>
            <a:ext cx="5751703"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a:rPr>
              <a:t>Tạo Data Source View</a:t>
            </a:r>
          </a:p>
        </p:txBody>
      </p:sp>
      <p:sp>
        <p:nvSpPr>
          <p:cNvPr name="TextBox 17" id="17"/>
          <p:cNvSpPr txBox="true"/>
          <p:nvPr/>
        </p:nvSpPr>
        <p:spPr>
          <a:xfrm rot="0">
            <a:off x="3105269" y="6637997"/>
            <a:ext cx="4297389"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a:rPr>
              <a:t>Tạo Dimension</a:t>
            </a:r>
          </a:p>
        </p:txBody>
      </p:sp>
      <p:sp>
        <p:nvSpPr>
          <p:cNvPr name="TextBox 18" id="18"/>
          <p:cNvSpPr txBox="true"/>
          <p:nvPr/>
        </p:nvSpPr>
        <p:spPr>
          <a:xfrm rot="0">
            <a:off x="3891064" y="8375383"/>
            <a:ext cx="2800301" cy="644525"/>
          </a:xfrm>
          <a:prstGeom prst="rect">
            <a:avLst/>
          </a:prstGeom>
        </p:spPr>
        <p:txBody>
          <a:bodyPr anchor="t" rtlCol="false" tIns="0" lIns="0" bIns="0" rIns="0">
            <a:spAutoFit/>
          </a:bodyPr>
          <a:lstStyle/>
          <a:p>
            <a:pPr algn="l">
              <a:lnSpc>
                <a:spcPts val="5199"/>
              </a:lnSpc>
              <a:spcBef>
                <a:spcPct val="0"/>
              </a:spcBef>
            </a:pPr>
            <a:r>
              <a:rPr lang="en-US" sz="3999">
                <a:solidFill>
                  <a:srgbClr val="0A2364"/>
                </a:solidFill>
                <a:latin typeface="Inter"/>
              </a:rPr>
              <a:t>Tạo Cube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DAF_KrOHvXE</dc:identifier>
  <dcterms:modified xsi:type="dcterms:W3CDTF">2011-08-01T06:04:30Z</dcterms:modified>
  <cp:revision>1</cp:revision>
  <dc:title>OLAP</dc:title>
</cp:coreProperties>
</file>