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65" autoAdjust="0"/>
  </p:normalViewPr>
  <p:slideViewPr>
    <p:cSldViewPr>
      <p:cViewPr varScale="1">
        <p:scale>
          <a:sx n="158" d="100"/>
          <a:sy n="158" d="100"/>
        </p:scale>
        <p:origin x="-21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FEDD6-5535-4667-9015-43CFF9DAD18F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396C-BFE2-4E84-9F9E-704EFA137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396C-BFE2-4E84-9F9E-704EFA1373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396C-BFE2-4E84-9F9E-704EFA13732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../clipboard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SHOP\Shop.wm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280831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ФГБОУ ВО «Российский экономический университет им. Г.В. Плеханова»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Итоговый проект на тему: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«Интернет магазин Желудь»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848872" cy="1296144"/>
          </a:xfrm>
        </p:spPr>
        <p:txBody>
          <a:bodyPr>
            <a:normAutofit fontScale="25000" lnSpcReduction="20000"/>
          </a:bodyPr>
          <a:lstStyle/>
          <a:p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Программа профессиональной переподготовки: Fullstack-разработка на языке </a:t>
            </a:r>
            <a:r>
              <a:rPr lang="ru-RU" sz="5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5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Усков</a:t>
            </a: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Павел Юрьевич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59632" y="580526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2022г.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 descr="D:\Программирование\SPRING\SHOP\Товары для приложения\Жёлудь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1063179" cy="7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250706"/>
          </a:xfrm>
        </p:spPr>
        <p:txBody>
          <a:bodyPr anchor="t">
            <a:normAutofit/>
          </a:bodyPr>
          <a:lstStyle/>
          <a:p>
            <a:pPr lvl="0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Описание работы программы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База данных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меня 6 таблиц, они связаны между собой с помощью такой технологии как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”. Она говорит, что записи в одной таблице ссылаются на записи другой.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них образуется связь. На диаграмме показано, какие таблицы на что ссылаются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Схема работы интернет магазина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3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16216" y="2060848"/>
            <a:ext cx="2257425" cy="1457325"/>
          </a:xfrm>
          <a:prstGeom prst="rect">
            <a:avLst/>
          </a:prstGeom>
          <a:ln/>
        </p:spPr>
      </p:pic>
      <p:pic>
        <p:nvPicPr>
          <p:cNvPr id="4" name="image9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87624" y="2060848"/>
            <a:ext cx="4962525" cy="439248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 anchor="t"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Рабочая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ERD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модель из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pg Admin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:lc="http://schemas.openxmlformats.org/drawingml/2006/lockedCanvas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0" y="764704"/>
            <a:ext cx="7344816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603468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Shop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0648"/>
            <a:ext cx="8496944" cy="604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51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Описание элементов программы</a:t>
            </a: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ORM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маппинг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(связывание) объектов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джава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таблиц в базе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Эти объекты лежат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папапке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джаве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= таблице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 базе данных. Его поля = колонкам в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таблице. И так со всеми классами в этой папке.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ORM понял, что нужно связать, над классом должна стоять аннотация 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JPA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технология, которая отвечает за связь с базой.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ее реализации уже прописаны все базовые запросы, благодаря этому мы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можем не писать их сами.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Один такой класс отвечает за связь с одной таблицей.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Чтобы класс стал таким объектом нужно прописать: 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Во-первых, он должны быть унаследован от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JpaRepository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Это мы делаем с помощью следующих слов: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JpaRepository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“&lt;&gt;” таких скобочках мы прописываем какой класс  связывается и тип его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 нашем примере класс =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тип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/>
          </a:p>
        </p:txBody>
      </p:sp>
      <p:pic>
        <p:nvPicPr>
          <p:cNvPr id="4" name="image3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3568" y="4149080"/>
            <a:ext cx="5976664" cy="57606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046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Важно!! классы можно использовать только те, над которыми есть  аннотация 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Все эти помощники связи с базой данных у нас лежат в папке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repositories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Font typeface="Arial" pitchFamily="34" charset="0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классы, которые отвечают за логику работы программы. Они связывают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контроллеры 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репозитории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Можно сказать, что это некая прослойка.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сервисах происходит обработка запросов, приводиться в “нужный” вид, когда запрос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приходит и когда нужно отдавать какие-то данные.</a:t>
            </a: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каждого контроллера есть блоки кода, которые отвечают за свой путь - свой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Программа понимает, какой контроллер и блок кода должен выполняться с помощью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аннотаций:</a:t>
            </a: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7544" y="4077072"/>
            <a:ext cx="5904656" cy="1512168"/>
          </a:xfrm>
          <a:prstGeom prst="rect">
            <a:avLst/>
          </a:prstGeom>
          <a:ln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PostMapping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(“/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путь_запроса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”) - ставиться над методом - блоком кода, означает, что это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пост-запрос. Пример: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RequestMapping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(“/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путь_контроллер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”) - ставиться над названием класса-контроллера, не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обязательна. Пример: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контроллере уже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гет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пост запросы будет находиться как: “/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путь_контроллер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путь_запроса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Каждый метод контроллера либо делает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редирект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redirect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 на какой-то другой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урл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либо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возвращает название страницы, которую нужно показать в браузере. Все такие страницы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находятся в папке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980728"/>
            <a:ext cx="7128792" cy="1800200"/>
          </a:xfrm>
          <a:prstGeom prst="rect">
            <a:avLst/>
          </a:prstGeom>
          <a:ln/>
        </p:spPr>
      </p:pic>
      <p:pic>
        <p:nvPicPr>
          <p:cNvPr id="8" name="image12.png"/>
          <p:cNvPicPr/>
          <p:nvPr/>
        </p:nvPicPr>
        <p:blipFill>
          <a:blip r:embed="rId3" cstate="print"/>
          <a:srcRect t="7143"/>
          <a:stretch>
            <a:fillRect/>
          </a:stretch>
        </p:blipFill>
        <p:spPr>
          <a:xfrm>
            <a:off x="611560" y="3429000"/>
            <a:ext cx="2880320" cy="100811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sz="2100" b="1" dirty="0" smtClean="0"/>
          </a:p>
          <a:p>
            <a:pPr>
              <a:buNone/>
            </a:pPr>
            <a:r>
              <a:rPr lang="ru-RU" sz="2100" b="1" dirty="0" smtClean="0"/>
              <a:t>Это </a:t>
            </a:r>
            <a:r>
              <a:rPr lang="ru-RU" sz="2100" b="1" dirty="0" err="1" smtClean="0"/>
              <a:t>html</a:t>
            </a:r>
            <a:r>
              <a:rPr lang="ru-RU" sz="2100" b="1" dirty="0" smtClean="0"/>
              <a:t> - страницы. </a:t>
            </a:r>
          </a:p>
          <a:p>
            <a:pPr>
              <a:buNone/>
            </a:pPr>
            <a:r>
              <a:rPr lang="ru-RU" sz="2100" dirty="0" err="1" smtClean="0"/>
              <a:t>html</a:t>
            </a:r>
            <a:r>
              <a:rPr lang="ru-RU" sz="2100" dirty="0" smtClean="0"/>
              <a:t> - язык разметки гипертекста, все страницы в интернете написаны на этом языке. </a:t>
            </a:r>
          </a:p>
          <a:p>
            <a:pPr>
              <a:buNone/>
            </a:pPr>
            <a:r>
              <a:rPr lang="ru-RU" sz="2100" b="1" dirty="0" err="1" smtClean="0"/>
              <a:t>css</a:t>
            </a:r>
            <a:r>
              <a:rPr lang="ru-RU" sz="2100" b="1" dirty="0" smtClean="0"/>
              <a:t> -</a:t>
            </a:r>
            <a:r>
              <a:rPr lang="ru-RU" sz="2100" dirty="0" smtClean="0"/>
              <a:t> язык стилей, с помощью него </a:t>
            </a:r>
            <a:r>
              <a:rPr lang="ru-RU" sz="2100" dirty="0" err="1" smtClean="0"/>
              <a:t>html</a:t>
            </a:r>
            <a:r>
              <a:rPr lang="ru-RU" sz="2100" dirty="0" smtClean="0"/>
              <a:t> становиться красивым. Мы можем менять шрифт, размер, цвет, расположение какого-то элемента</a:t>
            </a:r>
          </a:p>
          <a:p>
            <a:pPr>
              <a:buNone/>
            </a:pPr>
            <a:r>
              <a:rPr lang="ru-RU" sz="2100" dirty="0" smtClean="0"/>
              <a:t>Пример: </a:t>
            </a:r>
          </a:p>
          <a:p>
            <a:pPr>
              <a:buNone/>
            </a:pPr>
            <a:r>
              <a:rPr lang="ru-RU" sz="2100" dirty="0" smtClean="0"/>
              <a:t>На сайте нужно отобразить фразу: “Привет, мир!”. </a:t>
            </a:r>
          </a:p>
          <a:p>
            <a:pPr>
              <a:buNone/>
            </a:pPr>
            <a:r>
              <a:rPr lang="ru-RU" sz="2100" dirty="0" smtClean="0"/>
              <a:t>Без </a:t>
            </a:r>
            <a:r>
              <a:rPr lang="ru-RU" sz="2100" dirty="0" err="1" smtClean="0"/>
              <a:t>css</a:t>
            </a:r>
            <a:r>
              <a:rPr lang="ru-RU" sz="2100" dirty="0" smtClean="0"/>
              <a:t> в браузере эта фраза будет выглядеть так: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dirty="0" smtClean="0"/>
              <a:t> 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dirty="0" smtClean="0"/>
              <a:t>А с </a:t>
            </a:r>
            <a:r>
              <a:rPr lang="ru-RU" sz="2100" dirty="0" err="1" smtClean="0"/>
              <a:t>css</a:t>
            </a:r>
            <a:r>
              <a:rPr lang="ru-RU" sz="2100" dirty="0" smtClean="0"/>
              <a:t> так (изменили цвет):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dirty="0" smtClean="0"/>
              <a:t> </a:t>
            </a:r>
          </a:p>
          <a:p>
            <a:pPr>
              <a:buNone/>
            </a:pPr>
            <a:r>
              <a:rPr lang="ru-RU" sz="2100" dirty="0" smtClean="0"/>
              <a:t>То есть </a:t>
            </a:r>
            <a:r>
              <a:rPr lang="ru-RU" sz="2100" dirty="0" err="1" smtClean="0"/>
              <a:t>html</a:t>
            </a:r>
            <a:r>
              <a:rPr lang="ru-RU" sz="2100" dirty="0" smtClean="0"/>
              <a:t> - это основа, а </a:t>
            </a:r>
            <a:r>
              <a:rPr lang="ru-RU" sz="2100" dirty="0" err="1" smtClean="0"/>
              <a:t>css</a:t>
            </a:r>
            <a:r>
              <a:rPr lang="ru-RU" sz="2100" dirty="0" smtClean="0"/>
              <a:t> - это возможность эту основу отобразить так, </a:t>
            </a:r>
          </a:p>
          <a:p>
            <a:pPr>
              <a:buNone/>
            </a:pPr>
            <a:r>
              <a:rPr lang="ru-RU" sz="2100" dirty="0" smtClean="0"/>
              <a:t>как захотим.  </a:t>
            </a:r>
          </a:p>
          <a:p>
            <a:pPr>
              <a:buNone/>
            </a:pPr>
            <a:r>
              <a:rPr lang="ru-RU" sz="2100" b="1" dirty="0" smtClean="0"/>
              <a:t> 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b="1" dirty="0" smtClean="0"/>
              <a:t> </a:t>
            </a:r>
            <a:endParaRPr lang="ru-RU" sz="2100" dirty="0" smtClean="0"/>
          </a:p>
          <a:p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4" name="image8.png"/>
          <p:cNvPicPr/>
          <p:nvPr/>
        </p:nvPicPr>
        <p:blipFill rotWithShape="1">
          <a:blip r:embed="rId2" cstate="print"/>
          <a:srcRect b="75999"/>
          <a:stretch/>
        </p:blipFill>
        <p:spPr bwMode="auto">
          <a:xfrm>
            <a:off x="539552" y="2276872"/>
            <a:ext cx="5730875" cy="960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:lc="http://schemas.openxmlformats.org/drawingml/2006/lockedCanvas" xmlns=""/>
            </a:ext>
          </a:extLst>
        </p:spPr>
      </p:pic>
      <p:pic>
        <p:nvPicPr>
          <p:cNvPr id="5" name="image10.png"/>
          <p:cNvPicPr/>
          <p:nvPr/>
        </p:nvPicPr>
        <p:blipFill rotWithShape="1">
          <a:blip r:embed="rId3" cstate="print"/>
          <a:srcRect b="81555"/>
          <a:stretch/>
        </p:blipFill>
        <p:spPr bwMode="auto">
          <a:xfrm>
            <a:off x="539552" y="3861048"/>
            <a:ext cx="5788025" cy="795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:lc="http://schemas.openxmlformats.org/drawingml/2006/locked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шаблонизатор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то есть технология, которая адаптирует страницы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под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нашу программу. С помощью него мы можем вставить java-код и отображать то, что мы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хотим. У нас в проекте вставляется информация о товарах. Также у нас обозначается, в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какие поля будет вставляться информация, введенная пользователем.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 вставки информации (выделен зелёным):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1560" y="2492896"/>
            <a:ext cx="6336704" cy="381642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539552" y="333375"/>
            <a:ext cx="8280920" cy="59753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 вставки информации о товарах (выделен зелёным):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 же наша программа понимает, что вставляем? 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контроллерах мы в объект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вставляем данные, полученные в результате работы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программы.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через слова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addAttribute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происходит вставка 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 - это значит, что в эту переменную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произойдет вставка</a:t>
            </a:r>
          </a:p>
          <a:p>
            <a:pPr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protectService.getAllProduct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 - через сервис работы с продуктами мы получили список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продуктов, и именно этот список будет в переменной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получит эту переменную и сможет вставить значения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а значит, что данные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будут видны в браузере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6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3568" y="620688"/>
            <a:ext cx="6192688" cy="2736304"/>
          </a:xfrm>
          <a:prstGeom prst="rect">
            <a:avLst/>
          </a:prstGeom>
          <a:ln/>
        </p:spPr>
      </p:pic>
      <p:pic>
        <p:nvPicPr>
          <p:cNvPr id="6" name="image5.png"/>
          <p:cNvPicPr/>
          <p:nvPr/>
        </p:nvPicPr>
        <p:blipFill>
          <a:blip r:embed="rId4" cstate="print"/>
          <a:srcRect t="21000" b="16001"/>
          <a:stretch>
            <a:fillRect/>
          </a:stretch>
        </p:blipFill>
        <p:spPr>
          <a:xfrm>
            <a:off x="539552" y="4221088"/>
            <a:ext cx="5730875" cy="21602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 anchor="t">
            <a:normAutofit fontScale="90000"/>
          </a:bodyPr>
          <a:lstStyle/>
          <a:p>
            <a:pPr lvl="0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Эта модель работы программы называется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MVC. </a:t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Пользователь отправляет запрос на сайте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Этот запрос обрабатывает определенный контроллер (по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урлу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 Он обращается через сервисы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репозитории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базу данных, оттуда получает какую-то информацию, вставляет в объект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На картинку под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имеется в виду данные из базы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контроллер говорит, какую страницу нужно отдать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эту страницу вставляются данные и отображаются пользователю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Так обрабатывается каждый запрос 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>
              <a:latin typeface="+mn-lt"/>
            </a:endParaRPr>
          </a:p>
        </p:txBody>
      </p:sp>
      <p:pic>
        <p:nvPicPr>
          <p:cNvPr id="3" name="image7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07704" y="692696"/>
            <a:ext cx="4968552" cy="302433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5976664"/>
          </a:xfrm>
        </p:spPr>
        <p:txBody>
          <a:bodyPr anchor="t">
            <a:normAutofit/>
          </a:bodyPr>
          <a:lstStyle/>
          <a:p>
            <a:pPr algn="l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- технология, обеспечивающая нам безопасность приложения.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входе он проверяет в базе наличие пользователя по логину, проверяет правильность пароля, смотрит какая роль у этого пользователя. Если логин и пароль правильный, то технология позволяет получить доступ к работе с сайтом. Если неправильные, то пользователь войти не сможет.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Также технология смотрит, чтобы пользователь с ролью ROLE_USER не мог получать доступ к тому, что может сделать только администратор и продавец.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Секьюрити в свой контекст (свою коробочку) сует авторизованного пользователя.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PasswordEncoder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хэширует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пароли, чтобы в базе данных у нас не сохранялись чистые пароли.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Они выглядят так: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“$2a$10$CZwniE5HeBCY9CnXb6XIHOb0BASHL4sZrtoA.z53L9KNTlR78JpU2</a:t>
            </a:r>
            <a:r>
              <a:rPr lang="ru-RU" sz="1800" dirty="0" smtClean="0"/>
              <a:t>”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426</Words>
  <Application>Microsoft Office PowerPoint</Application>
  <PresentationFormat>Экран (4:3)</PresentationFormat>
  <Paragraphs>136</Paragraphs>
  <Slides>12</Slides>
  <Notes>2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ФГБОУ ВО «Российский экономический университет им. Г.В. Плеханова»   Итоговый проект на тему: «Интернет магазин Желудь» </vt:lpstr>
      <vt:lpstr>Слайд 2</vt:lpstr>
      <vt:lpstr>Слайд 3</vt:lpstr>
      <vt:lpstr>Слайд 4</vt:lpstr>
      <vt:lpstr>Слайд 5</vt:lpstr>
      <vt:lpstr>Слайд 6</vt:lpstr>
      <vt:lpstr>Слайд 7</vt:lpstr>
      <vt:lpstr>Эта модель работы программы называется Spring MVC.                Пользователь отправляет запрос на сайте Этот запрос обрабатывает определенный контроллер (по урлу). Он обращается через сервисы и репозитории в базу данных, оттуда получает какую-то информацию, вставляет в объект model. На картинку под Model имеется в виду данные из базы контроллер говорит, какую страницу нужно отдать в эту страницу вставляются данные и отображаются пользователю Так обрабатывается каждый запрос     </vt:lpstr>
      <vt:lpstr>  Spring Security - технология, обеспечивающая нам безопасность приложения.  При входе он проверяет в базе наличие пользователя по логину, проверяет правильность пароля, смотрит какая роль у этого пользователя. Если логин и пароль правильный, то технология позволяет получить доступ к работе с сайтом. Если неправильные, то пользователь войти не сможет.  Также технология смотрит, чтобы пользователь с ролью ROLE_USER не мог получать доступ к тому, что может сделать только администратор и продавец.  Секьюрити в свой контекст (свою коробочку) сует авторизованного пользователя.  PasswordEncoder - хэширует пароли, чтобы в базе данных у нас не сохранялись чистые пароли.  Они выглядят так: “$2a$10$CZwniE5HeBCY9CnXb6XIHOb0BASHL4sZrtoA.z53L9KNTlR78JpU2”</vt:lpstr>
      <vt:lpstr>Описание работы программы База данных У меня 6 таблиц, они связаны между собой с помощью такой технологии как “reference key”. Она говорит, что записи в одной таблице ссылаются на записи другой.  У них образуется связь. На диаграмме показано, какие таблицы на что ссылаются  Схема работы интернет магазина       </vt:lpstr>
      <vt:lpstr>Рабочая ERD модель из pg Admin </vt:lpstr>
      <vt:lpstr>Слайд 12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   Итоговый проект на тему: «Интернет магазин Желудь»</dc:title>
  <dc:creator>jj</dc:creator>
  <cp:lastModifiedBy>jj</cp:lastModifiedBy>
  <cp:revision>26</cp:revision>
  <dcterms:created xsi:type="dcterms:W3CDTF">2022-12-15T21:13:49Z</dcterms:created>
  <dcterms:modified xsi:type="dcterms:W3CDTF">2022-12-17T02:12:02Z</dcterms:modified>
</cp:coreProperties>
</file>