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0" r:id="rId5"/>
    <p:sldId id="259" r:id="rId6"/>
    <p:sldId id="265" r:id="rId7"/>
    <p:sldId id="261" r:id="rId8"/>
    <p:sldId id="262" r:id="rId9"/>
    <p:sldId id="264" r:id="rId10"/>
    <p:sldId id="263" r:id="rId11"/>
    <p:sldId id="266" r:id="rId12"/>
    <p:sldId id="267" r:id="rId13"/>
    <p:sldId id="271" r:id="rId14"/>
    <p:sldId id="268" r:id="rId15"/>
  </p:sldIdLst>
  <p:sldSz cx="18288000" cy="10287000"/>
  <p:notesSz cx="6858000" cy="9144000"/>
  <p:embeddedFontLst>
    <p:embeddedFont>
      <p:font typeface="Aileron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61568-EA42-426A-B416-9FB4DA451FCE}" v="8" dt="2024-04-30T08:09:33.3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58" autoAdjust="0"/>
    <p:restoredTop sz="94726" autoAdjust="0"/>
  </p:normalViewPr>
  <p:slideViewPr>
    <p:cSldViewPr>
      <p:cViewPr>
        <p:scale>
          <a:sx n="50" d="100"/>
          <a:sy n="50" d="100"/>
        </p:scale>
        <p:origin x="1332"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arote" userId="4ed6685f63a6b8e3" providerId="LiveId" clId="{0B461568-EA42-426A-B416-9FB4DA451FCE}"/>
    <pc:docChg chg="undo custSel addSld delSld modSld">
      <pc:chgData name="pranjal arote" userId="4ed6685f63a6b8e3" providerId="LiveId" clId="{0B461568-EA42-426A-B416-9FB4DA451FCE}" dt="2024-04-30T08:10:10.047" v="169" actId="1076"/>
      <pc:docMkLst>
        <pc:docMk/>
      </pc:docMkLst>
      <pc:sldChg chg="addSp delSp modSp mod">
        <pc:chgData name="pranjal arote" userId="4ed6685f63a6b8e3" providerId="LiveId" clId="{0B461568-EA42-426A-B416-9FB4DA451FCE}" dt="2024-04-30T08:08:59.454" v="150" actId="1076"/>
        <pc:sldMkLst>
          <pc:docMk/>
          <pc:sldMk cId="0" sldId="261"/>
        </pc:sldMkLst>
        <pc:picChg chg="add del mod">
          <ac:chgData name="pranjal arote" userId="4ed6685f63a6b8e3" providerId="LiveId" clId="{0B461568-EA42-426A-B416-9FB4DA451FCE}" dt="2024-04-30T08:08:39.743" v="140" actId="478"/>
          <ac:picMkLst>
            <pc:docMk/>
            <pc:sldMk cId="0" sldId="261"/>
            <ac:picMk id="4" creationId="{F8179B10-4CB8-2F0D-7E29-FD1922608D2A}"/>
          </ac:picMkLst>
        </pc:picChg>
        <pc:picChg chg="add mod">
          <ac:chgData name="pranjal arote" userId="4ed6685f63a6b8e3" providerId="LiveId" clId="{0B461568-EA42-426A-B416-9FB4DA451FCE}" dt="2024-04-30T08:08:59.454" v="150" actId="1076"/>
          <ac:picMkLst>
            <pc:docMk/>
            <pc:sldMk cId="0" sldId="261"/>
            <ac:picMk id="6" creationId="{BD38DF6F-353D-9625-89C1-737A0046AF21}"/>
          </ac:picMkLst>
        </pc:picChg>
        <pc:picChg chg="del">
          <ac:chgData name="pranjal arote" userId="4ed6685f63a6b8e3" providerId="LiveId" clId="{0B461568-EA42-426A-B416-9FB4DA451FCE}" dt="2024-04-25T05:57:18.958" v="103" actId="478"/>
          <ac:picMkLst>
            <pc:docMk/>
            <pc:sldMk cId="0" sldId="261"/>
            <ac:picMk id="1027" creationId="{00000000-0000-0000-0000-000000000000}"/>
          </ac:picMkLst>
        </pc:picChg>
      </pc:sldChg>
      <pc:sldChg chg="modSp mod">
        <pc:chgData name="pranjal arote" userId="4ed6685f63a6b8e3" providerId="LiveId" clId="{0B461568-EA42-426A-B416-9FB4DA451FCE}" dt="2024-04-25T09:03:42.602" v="139" actId="20577"/>
        <pc:sldMkLst>
          <pc:docMk/>
          <pc:sldMk cId="0" sldId="264"/>
        </pc:sldMkLst>
        <pc:spChg chg="mod">
          <ac:chgData name="pranjal arote" userId="4ed6685f63a6b8e3" providerId="LiveId" clId="{0B461568-EA42-426A-B416-9FB4DA451FCE}" dt="2024-04-25T09:03:42.602" v="139" actId="20577"/>
          <ac:spMkLst>
            <pc:docMk/>
            <pc:sldMk cId="0" sldId="264"/>
            <ac:spMk id="5" creationId="{00000000-0000-0000-0000-000000000000}"/>
          </ac:spMkLst>
        </pc:spChg>
      </pc:sldChg>
      <pc:sldChg chg="addSp delSp modSp mod">
        <pc:chgData name="pranjal arote" userId="4ed6685f63a6b8e3" providerId="LiveId" clId="{0B461568-EA42-426A-B416-9FB4DA451FCE}" dt="2024-04-30T08:09:50.006" v="162" actId="14100"/>
        <pc:sldMkLst>
          <pc:docMk/>
          <pc:sldMk cId="0" sldId="266"/>
        </pc:sldMkLst>
        <pc:picChg chg="add mod">
          <ac:chgData name="pranjal arote" userId="4ed6685f63a6b8e3" providerId="LiveId" clId="{0B461568-EA42-426A-B416-9FB4DA451FCE}" dt="2024-04-30T08:09:46.815" v="161" actId="14100"/>
          <ac:picMkLst>
            <pc:docMk/>
            <pc:sldMk cId="0" sldId="266"/>
            <ac:picMk id="4" creationId="{190F05D9-042F-A067-1684-60ACA1DB308C}"/>
          </ac:picMkLst>
        </pc:picChg>
        <pc:picChg chg="add mod">
          <ac:chgData name="pranjal arote" userId="4ed6685f63a6b8e3" providerId="LiveId" clId="{0B461568-EA42-426A-B416-9FB4DA451FCE}" dt="2024-04-30T08:09:50.006" v="162" actId="14100"/>
          <ac:picMkLst>
            <pc:docMk/>
            <pc:sldMk cId="0" sldId="266"/>
            <ac:picMk id="6" creationId="{01C91C9C-1BA7-CDA7-6688-2F9802A82C73}"/>
          </ac:picMkLst>
        </pc:picChg>
        <pc:picChg chg="del">
          <ac:chgData name="pranjal arote" userId="4ed6685f63a6b8e3" providerId="LiveId" clId="{0B461568-EA42-426A-B416-9FB4DA451FCE}" dt="2024-04-30T08:09:10.268" v="151" actId="478"/>
          <ac:picMkLst>
            <pc:docMk/>
            <pc:sldMk cId="0" sldId="266"/>
            <ac:picMk id="22533" creationId="{00000000-0000-0000-0000-000000000000}"/>
          </ac:picMkLst>
        </pc:picChg>
        <pc:picChg chg="del">
          <ac:chgData name="pranjal arote" userId="4ed6685f63a6b8e3" providerId="LiveId" clId="{0B461568-EA42-426A-B416-9FB4DA451FCE}" dt="2024-04-30T08:09:11.579" v="152" actId="478"/>
          <ac:picMkLst>
            <pc:docMk/>
            <pc:sldMk cId="0" sldId="266"/>
            <ac:picMk id="22534" creationId="{00000000-0000-0000-0000-000000000000}"/>
          </ac:picMkLst>
        </pc:picChg>
      </pc:sldChg>
      <pc:sldChg chg="modSp mod">
        <pc:chgData name="pranjal arote" userId="4ed6685f63a6b8e3" providerId="LiveId" clId="{0B461568-EA42-426A-B416-9FB4DA451FCE}" dt="2024-04-30T08:10:10.047" v="169" actId="1076"/>
        <pc:sldMkLst>
          <pc:docMk/>
          <pc:sldMk cId="0" sldId="267"/>
        </pc:sldMkLst>
        <pc:spChg chg="mod">
          <ac:chgData name="pranjal arote" userId="4ed6685f63a6b8e3" providerId="LiveId" clId="{0B461568-EA42-426A-B416-9FB4DA451FCE}" dt="2024-04-30T08:10:06.808" v="168" actId="20577"/>
          <ac:spMkLst>
            <pc:docMk/>
            <pc:sldMk cId="0" sldId="267"/>
            <ac:spMk id="2" creationId="{00000000-0000-0000-0000-000000000000}"/>
          </ac:spMkLst>
        </pc:spChg>
        <pc:picChg chg="mod">
          <ac:chgData name="pranjal arote" userId="4ed6685f63a6b8e3" providerId="LiveId" clId="{0B461568-EA42-426A-B416-9FB4DA451FCE}" dt="2024-04-30T08:10:10.047" v="169" actId="1076"/>
          <ac:picMkLst>
            <pc:docMk/>
            <pc:sldMk cId="0" sldId="267"/>
            <ac:picMk id="6" creationId="{00000000-0000-0000-0000-000000000000}"/>
          </ac:picMkLst>
        </pc:picChg>
      </pc:sldChg>
      <pc:sldChg chg="addSp delSp modSp mod">
        <pc:chgData name="pranjal arote" userId="4ed6685f63a6b8e3" providerId="LiveId" clId="{0B461568-EA42-426A-B416-9FB4DA451FCE}" dt="2024-04-25T06:00:25.668" v="134" actId="255"/>
        <pc:sldMkLst>
          <pc:docMk/>
          <pc:sldMk cId="0" sldId="268"/>
        </pc:sldMkLst>
        <pc:spChg chg="mod">
          <ac:chgData name="pranjal arote" userId="4ed6685f63a6b8e3" providerId="LiveId" clId="{0B461568-EA42-426A-B416-9FB4DA451FCE}" dt="2024-04-25T06:00:25.668" v="134" actId="255"/>
          <ac:spMkLst>
            <pc:docMk/>
            <pc:sldMk cId="0" sldId="268"/>
            <ac:spMk id="5" creationId="{00000000-0000-0000-0000-000000000000}"/>
          </ac:spMkLst>
        </pc:spChg>
        <pc:spChg chg="add del mod">
          <ac:chgData name="pranjal arote" userId="4ed6685f63a6b8e3" providerId="LiveId" clId="{0B461568-EA42-426A-B416-9FB4DA451FCE}" dt="2024-04-25T06:00:10.657" v="132" actId="478"/>
          <ac:spMkLst>
            <pc:docMk/>
            <pc:sldMk cId="0" sldId="268"/>
            <ac:spMk id="6" creationId="{CF37D964-9D9F-E6A3-88E5-E34EB893E605}"/>
          </ac:spMkLst>
        </pc:spChg>
      </pc:sldChg>
      <pc:sldChg chg="delSp modSp add del mod">
        <pc:chgData name="pranjal arote" userId="4ed6685f63a6b8e3" providerId="LiveId" clId="{0B461568-EA42-426A-B416-9FB4DA451FCE}" dt="2024-04-25T05:26:56.468" v="5" actId="47"/>
        <pc:sldMkLst>
          <pc:docMk/>
          <pc:sldMk cId="1043831544" sldId="271"/>
        </pc:sldMkLst>
        <pc:spChg chg="del mod">
          <ac:chgData name="pranjal arote" userId="4ed6685f63a6b8e3" providerId="LiveId" clId="{0B461568-EA42-426A-B416-9FB4DA451FCE}" dt="2024-04-25T05:24:38.142" v="4"/>
          <ac:spMkLst>
            <pc:docMk/>
            <pc:sldMk cId="1043831544" sldId="271"/>
            <ac:spMk id="2" creationId="{00000000-0000-0000-0000-000000000000}"/>
          </ac:spMkLst>
        </pc:spChg>
        <pc:picChg chg="del">
          <ac:chgData name="pranjal arote" userId="4ed6685f63a6b8e3" providerId="LiveId" clId="{0B461568-EA42-426A-B416-9FB4DA451FCE}" dt="2024-04-25T05:24:38.142" v="2" actId="478"/>
          <ac:picMkLst>
            <pc:docMk/>
            <pc:sldMk cId="1043831544" sldId="271"/>
            <ac:picMk id="6" creationId="{00000000-0000-0000-0000-000000000000}"/>
          </ac:picMkLst>
        </pc:picChg>
      </pc:sldChg>
      <pc:sldChg chg="addSp delSp modSp add mod">
        <pc:chgData name="pranjal arote" userId="4ed6685f63a6b8e3" providerId="LiveId" clId="{0B461568-EA42-426A-B416-9FB4DA451FCE}" dt="2024-04-25T05:56:13.587" v="102" actId="1076"/>
        <pc:sldMkLst>
          <pc:docMk/>
          <pc:sldMk cId="1748691130" sldId="271"/>
        </pc:sldMkLst>
        <pc:spChg chg="mod">
          <ac:chgData name="pranjal arote" userId="4ed6685f63a6b8e3" providerId="LiveId" clId="{0B461568-EA42-426A-B416-9FB4DA451FCE}" dt="2024-04-25T05:28:33.612" v="51" actId="255"/>
          <ac:spMkLst>
            <pc:docMk/>
            <pc:sldMk cId="1748691130" sldId="271"/>
            <ac:spMk id="2" creationId="{00000000-0000-0000-0000-000000000000}"/>
          </ac:spMkLst>
        </pc:spChg>
        <pc:spChg chg="add mod">
          <ac:chgData name="pranjal arote" userId="4ed6685f63a6b8e3" providerId="LiveId" clId="{0B461568-EA42-426A-B416-9FB4DA451FCE}" dt="2024-04-25T05:33:22.064" v="68" actId="20577"/>
          <ac:spMkLst>
            <pc:docMk/>
            <pc:sldMk cId="1748691130" sldId="271"/>
            <ac:spMk id="3" creationId="{F6CD867E-77A0-C960-6AC4-EA96CD04C81C}"/>
          </ac:spMkLst>
        </pc:spChg>
        <pc:spChg chg="add mod">
          <ac:chgData name="pranjal arote" userId="4ed6685f63a6b8e3" providerId="LiveId" clId="{0B461568-EA42-426A-B416-9FB4DA451FCE}" dt="2024-04-25T05:54:36.031" v="96" actId="20577"/>
          <ac:spMkLst>
            <pc:docMk/>
            <pc:sldMk cId="1748691130" sldId="271"/>
            <ac:spMk id="4" creationId="{FE56F740-ADC2-104B-3C91-4B697CA83DE5}"/>
          </ac:spMkLst>
        </pc:spChg>
        <pc:spChg chg="add mod">
          <ac:chgData name="pranjal arote" userId="4ed6685f63a6b8e3" providerId="LiveId" clId="{0B461568-EA42-426A-B416-9FB4DA451FCE}" dt="2024-04-25T05:56:13.587" v="102" actId="1076"/>
          <ac:spMkLst>
            <pc:docMk/>
            <pc:sldMk cId="1748691130" sldId="271"/>
            <ac:spMk id="5" creationId="{3CC9C769-0CBA-1B8E-717E-D1E5DA5F1716}"/>
          </ac:spMkLst>
        </pc:spChg>
        <pc:picChg chg="del">
          <ac:chgData name="pranjal arote" userId="4ed6685f63a6b8e3" providerId="LiveId" clId="{0B461568-EA42-426A-B416-9FB4DA451FCE}" dt="2024-04-25T05:28:34.962" v="52" actId="478"/>
          <ac:picMkLst>
            <pc:docMk/>
            <pc:sldMk cId="1748691130" sldId="271"/>
            <ac:picMk id="6" creationId="{00000000-0000-0000-0000-000000000000}"/>
          </ac:picMkLst>
        </pc:picChg>
      </pc:sldChg>
      <pc:sldChg chg="delSp add del mod setBg">
        <pc:chgData name="pranjal arote" userId="4ed6685f63a6b8e3" providerId="LiveId" clId="{0B461568-EA42-426A-B416-9FB4DA451FCE}" dt="2024-04-25T05:54:21.605" v="72" actId="47"/>
        <pc:sldMkLst>
          <pc:docMk/>
          <pc:sldMk cId="3407016871" sldId="272"/>
        </pc:sldMkLst>
        <pc:spChg chg="del">
          <ac:chgData name="pranjal arote" userId="4ed6685f63a6b8e3" providerId="LiveId" clId="{0B461568-EA42-426A-B416-9FB4DA451FCE}" dt="2024-04-25T05:54:06.541" v="71" actId="478"/>
          <ac:spMkLst>
            <pc:docMk/>
            <pc:sldMk cId="3407016871" sldId="272"/>
            <ac:spMk id="2" creationId="{00000000-0000-0000-0000-000000000000}"/>
          </ac:spMkLst>
        </pc:spChg>
        <pc:spChg chg="del">
          <ac:chgData name="pranjal arote" userId="4ed6685f63a6b8e3" providerId="LiveId" clId="{0B461568-EA42-426A-B416-9FB4DA451FCE}" dt="2024-04-25T05:54:03.325" v="70" actId="478"/>
          <ac:spMkLst>
            <pc:docMk/>
            <pc:sldMk cId="3407016871" sldId="272"/>
            <ac:spMk id="3" creationId="{F6CD867E-77A0-C960-6AC4-EA96CD04C8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503181" y="-7585749"/>
            <a:ext cx="16417746" cy="21711927"/>
          </a:xfrm>
          <a:custGeom>
            <a:avLst/>
            <a:gdLst/>
            <a:ahLst/>
            <a:cxnLst/>
            <a:rect l="l" t="t" r="r" b="b"/>
            <a:pathLst>
              <a:path w="16417746" h="21711927">
                <a:moveTo>
                  <a:pt x="0" y="0"/>
                </a:moveTo>
                <a:lnTo>
                  <a:pt x="16417746" y="0"/>
                </a:lnTo>
                <a:lnTo>
                  <a:pt x="16417746" y="21711928"/>
                </a:lnTo>
                <a:lnTo>
                  <a:pt x="0" y="21711928"/>
                </a:lnTo>
                <a:lnTo>
                  <a:pt x="0" y="0"/>
                </a:lnTo>
                <a:close/>
              </a:path>
            </a:pathLst>
          </a:custGeom>
          <a:blipFill>
            <a:blip r:embed="rId2">
              <a:alphaModFix amt="9999"/>
              <a:extLst>
                <a:ext uri="{96DAC541-7B7A-43D3-8B79-37D633B846F1}">
                  <asvg:svgBlip xmlns:asvg="http://schemas.microsoft.com/office/drawing/2016/SVG/main" r:embed="rId3"/>
                </a:ext>
              </a:extLst>
            </a:blip>
            <a:stretch>
              <a:fillRect l="-6409" r="-22030" b="-3047"/>
            </a:stretch>
          </a:blipFill>
        </p:spPr>
      </p:sp>
      <p:sp>
        <p:nvSpPr>
          <p:cNvPr id="6" name="Freeform 6"/>
          <p:cNvSpPr/>
          <p:nvPr/>
        </p:nvSpPr>
        <p:spPr>
          <a:xfrm>
            <a:off x="1028700" y="1028700"/>
            <a:ext cx="2368555" cy="2439523"/>
          </a:xfrm>
          <a:custGeom>
            <a:avLst/>
            <a:gdLst/>
            <a:ahLst/>
            <a:cxnLst/>
            <a:rect l="l" t="t" r="r" b="b"/>
            <a:pathLst>
              <a:path w="2368555" h="2439523">
                <a:moveTo>
                  <a:pt x="0" y="0"/>
                </a:moveTo>
                <a:lnTo>
                  <a:pt x="2368555" y="0"/>
                </a:lnTo>
                <a:lnTo>
                  <a:pt x="2368555" y="2439523"/>
                </a:lnTo>
                <a:lnTo>
                  <a:pt x="0" y="243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5171831" y="1028700"/>
            <a:ext cx="2087469" cy="2670018"/>
          </a:xfrm>
          <a:custGeom>
            <a:avLst/>
            <a:gdLst/>
            <a:ahLst/>
            <a:cxnLst/>
            <a:rect l="l" t="t" r="r" b="b"/>
            <a:pathLst>
              <a:path w="2087469" h="2670018">
                <a:moveTo>
                  <a:pt x="0" y="0"/>
                </a:moveTo>
                <a:lnTo>
                  <a:pt x="2087469" y="0"/>
                </a:lnTo>
                <a:lnTo>
                  <a:pt x="2087469" y="2670018"/>
                </a:lnTo>
                <a:lnTo>
                  <a:pt x="0" y="26700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319454" y="7086076"/>
            <a:ext cx="2200226" cy="2172224"/>
          </a:xfrm>
          <a:custGeom>
            <a:avLst/>
            <a:gdLst/>
            <a:ahLst/>
            <a:cxnLst/>
            <a:rect l="l" t="t" r="r" b="b"/>
            <a:pathLst>
              <a:path w="2200226" h="2172224">
                <a:moveTo>
                  <a:pt x="0" y="0"/>
                </a:moveTo>
                <a:lnTo>
                  <a:pt x="2200226" y="0"/>
                </a:lnTo>
                <a:lnTo>
                  <a:pt x="2200226" y="2172224"/>
                </a:lnTo>
                <a:lnTo>
                  <a:pt x="0" y="21722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731994" y="4765099"/>
            <a:ext cx="2043047" cy="1020617"/>
          </a:xfrm>
          <a:custGeom>
            <a:avLst/>
            <a:gdLst/>
            <a:ahLst/>
            <a:cxnLst/>
            <a:rect l="l" t="t" r="r" b="b"/>
            <a:pathLst>
              <a:path w="2043047" h="1020617">
                <a:moveTo>
                  <a:pt x="0" y="0"/>
                </a:moveTo>
                <a:lnTo>
                  <a:pt x="2043048" y="0"/>
                </a:lnTo>
                <a:lnTo>
                  <a:pt x="2043048" y="1020618"/>
                </a:lnTo>
                <a:lnTo>
                  <a:pt x="0" y="1020618"/>
                </a:lnTo>
                <a:lnTo>
                  <a:pt x="0" y="0"/>
                </a:lnTo>
                <a:close/>
              </a:path>
            </a:pathLst>
          </a:custGeom>
          <a:blipFill>
            <a:blip r:embed="rId10" cstate="print">
              <a:extLst>
                <a:ext uri="{96DAC541-7B7A-43D3-8B79-37D633B846F1}">
                  <asvg:svgBlip xmlns:asvg="http://schemas.microsoft.com/office/drawing/2016/SVG/main" r:embed="rId11"/>
                </a:ext>
              </a:extLst>
            </a:blip>
            <a:stretch>
              <a:fillRect/>
            </a:stretch>
          </a:blipFill>
        </p:spPr>
      </p:sp>
      <p:sp>
        <p:nvSpPr>
          <p:cNvPr id="10" name="Freeform 10"/>
          <p:cNvSpPr/>
          <p:nvPr/>
        </p:nvSpPr>
        <p:spPr>
          <a:xfrm rot="5400000">
            <a:off x="12299197" y="-979184"/>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6215566" y="5208398"/>
            <a:ext cx="2831054" cy="830523"/>
          </a:xfrm>
          <a:custGeom>
            <a:avLst/>
            <a:gdLst/>
            <a:ahLst/>
            <a:cxnLst/>
            <a:rect l="l" t="t" r="r" b="b"/>
            <a:pathLst>
              <a:path w="2831054" h="830523">
                <a:moveTo>
                  <a:pt x="0" y="0"/>
                </a:moveTo>
                <a:lnTo>
                  <a:pt x="2831054" y="0"/>
                </a:lnTo>
                <a:lnTo>
                  <a:pt x="2831054" y="830524"/>
                </a:lnTo>
                <a:lnTo>
                  <a:pt x="0" y="830524"/>
                </a:lnTo>
                <a:lnTo>
                  <a:pt x="0" y="0"/>
                </a:lnTo>
                <a:close/>
              </a:path>
            </a:pathLst>
          </a:custGeom>
          <a:blipFill>
            <a:blip r:embed="rId14" cstate="print">
              <a:extLst>
                <a:ext uri="{96DAC541-7B7A-43D3-8B79-37D633B846F1}">
                  <asvg:svgBlip xmlns:asvg="http://schemas.microsoft.com/office/drawing/2016/SVG/main" r:embed="rId15"/>
                </a:ext>
              </a:extLst>
            </a:blip>
            <a:stretch>
              <a:fillRect/>
            </a:stretch>
          </a:blipFill>
        </p:spPr>
      </p:sp>
      <p:sp>
        <p:nvSpPr>
          <p:cNvPr id="12" name="TextBox 12"/>
          <p:cNvSpPr txBox="1"/>
          <p:nvPr/>
        </p:nvSpPr>
        <p:spPr>
          <a:xfrm>
            <a:off x="4827432" y="3239371"/>
            <a:ext cx="9559774" cy="3270126"/>
          </a:xfrm>
          <a:prstGeom prst="rect">
            <a:avLst/>
          </a:prstGeom>
        </p:spPr>
        <p:txBody>
          <a:bodyPr lIns="0" tIns="0" rIns="0" bIns="0" rtlCol="0" anchor="t">
            <a:spAutoFit/>
          </a:bodyPr>
          <a:lstStyle/>
          <a:p>
            <a:pPr algn="ctr">
              <a:lnSpc>
                <a:spcPts val="8501"/>
              </a:lnSpc>
            </a:pPr>
            <a:r>
              <a:rPr lang="en-US" sz="7659" dirty="0">
                <a:solidFill>
                  <a:srgbClr val="3C3C3C"/>
                </a:solidFill>
                <a:latin typeface="Times New Roman" panose="02020603050405020304" pitchFamily="18" charset="0"/>
                <a:cs typeface="Times New Roman" panose="02020603050405020304" pitchFamily="18" charset="0"/>
              </a:rPr>
              <a:t>FINANCIAL FRAUD DETECTION USING</a:t>
            </a:r>
          </a:p>
          <a:p>
            <a:pPr algn="ctr">
              <a:lnSpc>
                <a:spcPts val="8501"/>
              </a:lnSpc>
            </a:pPr>
            <a:r>
              <a:rPr lang="en-US" sz="7659" dirty="0">
                <a:solidFill>
                  <a:srgbClr val="3C3C3C"/>
                </a:solidFill>
                <a:latin typeface="Times New Roman" panose="02020603050405020304" pitchFamily="18" charset="0"/>
                <a:cs typeface="Times New Roman" panose="02020603050405020304" pitchFamily="18" charset="0"/>
              </a:rPr>
              <a:t>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457200" y="495300"/>
            <a:ext cx="6553200" cy="592342"/>
          </a:xfrm>
          <a:prstGeom prst="rect">
            <a:avLst/>
          </a:prstGeom>
          <a:noFill/>
        </p:spPr>
        <p:txBody>
          <a:bodyPr wrap="square" rtlCol="0">
            <a:spAutoFit/>
          </a:bodyPr>
          <a:lstStyle/>
          <a:p>
            <a:r>
              <a:rPr lang="en-US" sz="3249" spc="298" dirty="0">
                <a:solidFill>
                  <a:srgbClr val="3C3C3C"/>
                </a:solidFill>
                <a:latin typeface="Times New Roman" panose="02020603050405020304" pitchFamily="18" charset="0"/>
                <a:cs typeface="Times New Roman" panose="02020603050405020304" pitchFamily="18" charset="0"/>
              </a:rPr>
              <a:t>Comparative Analysis</a:t>
            </a:r>
          </a:p>
        </p:txBody>
      </p:sp>
      <p:graphicFrame>
        <p:nvGraphicFramePr>
          <p:cNvPr id="4" name="Table 3"/>
          <p:cNvGraphicFramePr>
            <a:graphicFrameLocks noGrp="1"/>
          </p:cNvGraphicFramePr>
          <p:nvPr>
            <p:extLst>
              <p:ext uri="{D42A27DB-BD31-4B8C-83A1-F6EECF244321}">
                <p14:modId xmlns:p14="http://schemas.microsoft.com/office/powerpoint/2010/main" val="189967976"/>
              </p:ext>
            </p:extLst>
          </p:nvPr>
        </p:nvGraphicFramePr>
        <p:xfrm>
          <a:off x="2743200" y="1485900"/>
          <a:ext cx="11277600" cy="2895600"/>
        </p:xfrm>
        <a:graphic>
          <a:graphicData uri="http://schemas.openxmlformats.org/drawingml/2006/table">
            <a:tbl>
              <a:tblPr firstRow="1" bandRow="1">
                <a:tableStyleId>{5940675A-B579-460E-94D1-54222C63F5DA}</a:tableStyleId>
              </a:tblPr>
              <a:tblGrid>
                <a:gridCol w="5867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70840">
                <a:tc>
                  <a:txBody>
                    <a:bodyPr/>
                    <a:lstStyle/>
                    <a:p>
                      <a:r>
                        <a:rPr lang="en-US" sz="3200" dirty="0">
                          <a:latin typeface="Times New Roman" panose="02020603050405020304" pitchFamily="18" charset="0"/>
                          <a:cs typeface="Times New Roman" panose="02020603050405020304" pitchFamily="18" charset="0"/>
                        </a:rPr>
                        <a:t>Algorithms</a:t>
                      </a:r>
                    </a:p>
                  </a:txBody>
                  <a:tcPr/>
                </a:tc>
                <a:tc>
                  <a:txBody>
                    <a:bodyPr/>
                    <a:lstStyle/>
                    <a:p>
                      <a:r>
                        <a:rPr lang="en-US" sz="3200" dirty="0"/>
                        <a:t>Precision</a:t>
                      </a:r>
                      <a:r>
                        <a:rPr lang="en-US" sz="3200" baseline="0" dirty="0"/>
                        <a:t> </a:t>
                      </a:r>
                      <a:endParaRPr lang="en-US" sz="3200" dirty="0"/>
                    </a:p>
                  </a:txBody>
                  <a:tcPr/>
                </a:tc>
                <a:tc>
                  <a:txBody>
                    <a:bodyPr/>
                    <a:lstStyle/>
                    <a:p>
                      <a:r>
                        <a:rPr lang="en-US" sz="3200" dirty="0"/>
                        <a:t>Recall</a:t>
                      </a:r>
                    </a:p>
                  </a:txBody>
                  <a:tcPr/>
                </a:tc>
                <a:tc>
                  <a:txBody>
                    <a:bodyPr/>
                    <a:lstStyle/>
                    <a:p>
                      <a:r>
                        <a:rPr lang="en-US" sz="3200" dirty="0"/>
                        <a:t>Accuracy</a:t>
                      </a:r>
                    </a:p>
                  </a:txBody>
                  <a:tcPr/>
                </a:tc>
                <a:extLst>
                  <a:ext uri="{0D108BD9-81ED-4DB2-BD59-A6C34878D82A}">
                    <a16:rowId xmlns:a16="http://schemas.microsoft.com/office/drawing/2014/main" val="10000"/>
                  </a:ext>
                </a:extLst>
              </a:tr>
              <a:tr h="370840">
                <a:tc>
                  <a:txBody>
                    <a:bodyPr/>
                    <a:lstStyle/>
                    <a:p>
                      <a:r>
                        <a:rPr lang="en-US" sz="3200" dirty="0">
                          <a:latin typeface="Times New Roman" panose="02020603050405020304" pitchFamily="18" charset="0"/>
                          <a:cs typeface="Times New Roman" panose="02020603050405020304" pitchFamily="18" charset="0"/>
                        </a:rPr>
                        <a:t>Decision Tree</a:t>
                      </a:r>
                      <a:r>
                        <a:rPr lang="en-US" sz="3200" baseline="0" dirty="0">
                          <a:latin typeface="Times New Roman" panose="02020603050405020304" pitchFamily="18" charset="0"/>
                          <a:cs typeface="Times New Roman" panose="02020603050405020304" pitchFamily="18" charset="0"/>
                        </a:rPr>
                        <a:t> Algorithm</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a:t>88.6</a:t>
                      </a:r>
                    </a:p>
                  </a:txBody>
                  <a:tcPr/>
                </a:tc>
                <a:tc>
                  <a:txBody>
                    <a:bodyPr/>
                    <a:lstStyle/>
                    <a:p>
                      <a:r>
                        <a:rPr lang="en-US" sz="3200" dirty="0"/>
                        <a:t>86.33</a:t>
                      </a:r>
                    </a:p>
                  </a:txBody>
                  <a:tcPr/>
                </a:tc>
                <a:tc>
                  <a:txBody>
                    <a:bodyPr/>
                    <a:lstStyle/>
                    <a:p>
                      <a:r>
                        <a:rPr lang="en-US" sz="3200" dirty="0"/>
                        <a:t> 99.97 </a:t>
                      </a:r>
                    </a:p>
                  </a:txBody>
                  <a:tcPr/>
                </a:tc>
                <a:extLst>
                  <a:ext uri="{0D108BD9-81ED-4DB2-BD59-A6C34878D82A}">
                    <a16:rowId xmlns:a16="http://schemas.microsoft.com/office/drawing/2014/main" val="10001"/>
                  </a:ext>
                </a:extLst>
              </a:tr>
              <a:tr h="370840">
                <a:tc>
                  <a:txBody>
                    <a:bodyPr/>
                    <a:lstStyle/>
                    <a:p>
                      <a:r>
                        <a:rPr lang="en-US" sz="3200" dirty="0">
                          <a:latin typeface="Times New Roman" panose="02020603050405020304" pitchFamily="18" charset="0"/>
                          <a:cs typeface="Times New Roman" panose="02020603050405020304" pitchFamily="18" charset="0"/>
                        </a:rPr>
                        <a:t>KNN</a:t>
                      </a:r>
                      <a:r>
                        <a:rPr lang="en-US" sz="3200" baseline="0" dirty="0">
                          <a:latin typeface="Times New Roman" panose="02020603050405020304" pitchFamily="18" charset="0"/>
                          <a:cs typeface="Times New Roman" panose="02020603050405020304" pitchFamily="18" charset="0"/>
                        </a:rPr>
                        <a:t> Algorithm</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a:t>80.33</a:t>
                      </a:r>
                    </a:p>
                  </a:txBody>
                  <a:tcPr/>
                </a:tc>
                <a:tc>
                  <a:txBody>
                    <a:bodyPr/>
                    <a:lstStyle/>
                    <a:p>
                      <a:r>
                        <a:rPr lang="en-US" sz="3200" dirty="0"/>
                        <a:t>88.60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 99.96</a:t>
                      </a:r>
                    </a:p>
                  </a:txBody>
                  <a:tcPr/>
                </a:tc>
                <a:extLst>
                  <a:ext uri="{0D108BD9-81ED-4DB2-BD59-A6C34878D82A}">
                    <a16:rowId xmlns:a16="http://schemas.microsoft.com/office/drawing/2014/main" val="10002"/>
                  </a:ext>
                </a:extLst>
              </a:tr>
              <a:tr h="370840">
                <a:tc>
                  <a:txBody>
                    <a:bodyPr/>
                    <a:lstStyle/>
                    <a:p>
                      <a:r>
                        <a:rPr lang="en-US" sz="3200" dirty="0">
                          <a:latin typeface="Times New Roman" panose="02020603050405020304" pitchFamily="18" charset="0"/>
                          <a:cs typeface="Times New Roman" panose="02020603050405020304" pitchFamily="18" charset="0"/>
                        </a:rPr>
                        <a:t>Logistic  Regression </a:t>
                      </a:r>
                      <a:r>
                        <a:rPr lang="en-US" sz="3200" baseline="0" dirty="0">
                          <a:latin typeface="Times New Roman" panose="02020603050405020304" pitchFamily="18" charset="0"/>
                          <a:cs typeface="Times New Roman" panose="02020603050405020304" pitchFamily="18" charset="0"/>
                        </a:rPr>
                        <a:t> Algorithm</a:t>
                      </a:r>
                      <a:endParaRPr lang="en-US" sz="3200" dirty="0">
                        <a:latin typeface="Times New Roman" panose="02020603050405020304" pitchFamily="18" charset="0"/>
                        <a:cs typeface="Times New Roman" panose="02020603050405020304" pitchFamily="18" charset="0"/>
                      </a:endParaRPr>
                    </a:p>
                  </a:txBody>
                  <a:tcPr/>
                </a:tc>
                <a:tc>
                  <a:txBody>
                    <a:bodyPr/>
                    <a:lstStyle/>
                    <a:p>
                      <a:r>
                        <a:rPr lang="en-US" sz="3200" dirty="0"/>
                        <a:t>70.33</a:t>
                      </a:r>
                    </a:p>
                  </a:txBody>
                  <a:tcPr/>
                </a:tc>
                <a:tc>
                  <a:txBody>
                    <a:bodyPr/>
                    <a:lstStyle/>
                    <a:p>
                      <a:r>
                        <a:rPr lang="en-US" sz="3200" dirty="0"/>
                        <a:t>94.66</a:t>
                      </a:r>
                    </a:p>
                  </a:txBody>
                  <a:tcPr/>
                </a:tc>
                <a:tc>
                  <a:txBody>
                    <a:bodyPr/>
                    <a:lstStyle/>
                    <a:p>
                      <a:r>
                        <a:rPr lang="en-US" sz="3200" dirty="0"/>
                        <a:t>99.94</a:t>
                      </a:r>
                    </a:p>
                  </a:txBody>
                  <a:tcPr/>
                </a:tc>
                <a:extLst>
                  <a:ext uri="{0D108BD9-81ED-4DB2-BD59-A6C34878D82A}">
                    <a16:rowId xmlns:a16="http://schemas.microsoft.com/office/drawing/2014/main" val="10003"/>
                  </a:ext>
                </a:extLst>
              </a:tr>
              <a:tr h="370840">
                <a:tc>
                  <a:txBody>
                    <a:bodyPr/>
                    <a:lstStyle/>
                    <a:p>
                      <a:r>
                        <a:rPr lang="en-US" sz="3200" dirty="0">
                          <a:latin typeface="Times New Roman" panose="02020603050405020304" pitchFamily="18" charset="0"/>
                          <a:cs typeface="Times New Roman" panose="02020603050405020304" pitchFamily="18" charset="0"/>
                        </a:rPr>
                        <a:t>Naïve </a:t>
                      </a:r>
                      <a:r>
                        <a:rPr lang="en-US" sz="3200" dirty="0" err="1">
                          <a:latin typeface="Times New Roman" panose="02020603050405020304" pitchFamily="18" charset="0"/>
                          <a:cs typeface="Times New Roman" panose="02020603050405020304" pitchFamily="18" charset="0"/>
                        </a:rPr>
                        <a:t>Bayes</a:t>
                      </a:r>
                      <a:r>
                        <a:rPr lang="en-US" sz="3200" dirty="0">
                          <a:latin typeface="Times New Roman" panose="02020603050405020304" pitchFamily="18" charset="0"/>
                          <a:cs typeface="Times New Roman" panose="02020603050405020304" pitchFamily="18" charset="0"/>
                        </a:rPr>
                        <a:t> Algorithm</a:t>
                      </a:r>
                    </a:p>
                  </a:txBody>
                  <a:tcPr/>
                </a:tc>
                <a:tc>
                  <a:txBody>
                    <a:bodyPr/>
                    <a:lstStyle/>
                    <a:p>
                      <a:r>
                        <a:rPr lang="en-US" sz="3200" dirty="0"/>
                        <a:t>40</a:t>
                      </a:r>
                    </a:p>
                  </a:txBody>
                  <a:tcPr/>
                </a:tc>
                <a:tc>
                  <a:txBody>
                    <a:bodyPr/>
                    <a:lstStyle/>
                    <a:p>
                      <a:r>
                        <a:rPr lang="en-US" sz="3200" dirty="0"/>
                        <a:t>16.33</a:t>
                      </a:r>
                    </a:p>
                  </a:txBody>
                  <a:tcPr/>
                </a:tc>
                <a:tc>
                  <a:txBody>
                    <a:bodyPr/>
                    <a:lstStyle/>
                    <a:p>
                      <a:r>
                        <a:rPr lang="en-US" sz="3200" dirty="0"/>
                        <a:t>99.37</a:t>
                      </a:r>
                    </a:p>
                  </a:txBody>
                  <a:tcPr/>
                </a:tc>
                <a:extLst>
                  <a:ext uri="{0D108BD9-81ED-4DB2-BD59-A6C34878D82A}">
                    <a16:rowId xmlns:a16="http://schemas.microsoft.com/office/drawing/2014/main" val="10004"/>
                  </a:ext>
                </a:extLst>
              </a:tr>
            </a:tbl>
          </a:graphicData>
        </a:graphic>
      </p:graphicFrame>
      <p:pic>
        <p:nvPicPr>
          <p:cNvPr id="2049" name="Picture 1" descr="C:\Users\USER\Downloads\accuracy.jpeg"/>
          <p:cNvPicPr>
            <a:picLocks noChangeAspect="1" noChangeArrowheads="1"/>
          </p:cNvPicPr>
          <p:nvPr/>
        </p:nvPicPr>
        <p:blipFill>
          <a:blip r:embed="rId2"/>
          <a:srcRect/>
          <a:stretch>
            <a:fillRect/>
          </a:stretch>
        </p:blipFill>
        <p:spPr bwMode="auto">
          <a:xfrm>
            <a:off x="2743200" y="4457700"/>
            <a:ext cx="11315700" cy="53911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457200" y="495300"/>
            <a:ext cx="6553200" cy="592342"/>
          </a:xfrm>
          <a:prstGeom prst="rect">
            <a:avLst/>
          </a:prstGeom>
          <a:noFill/>
        </p:spPr>
        <p:txBody>
          <a:bodyPr wrap="square" rtlCol="0">
            <a:spAutoFit/>
          </a:bodyPr>
          <a:lstStyle/>
          <a:p>
            <a:r>
              <a:rPr lang="en-US" sz="3249" spc="298" dirty="0">
                <a:solidFill>
                  <a:srgbClr val="3C3C3C"/>
                </a:solidFill>
                <a:latin typeface="Times New Roman" panose="02020603050405020304" pitchFamily="18" charset="0"/>
                <a:cs typeface="Times New Roman" panose="02020603050405020304" pitchFamily="18" charset="0"/>
              </a:rPr>
              <a:t>Graphical User Interface</a:t>
            </a:r>
          </a:p>
        </p:txBody>
      </p:sp>
      <p:pic>
        <p:nvPicPr>
          <p:cNvPr id="4" name="Picture 3">
            <a:extLst>
              <a:ext uri="{FF2B5EF4-FFF2-40B4-BE49-F238E27FC236}">
                <a16:creationId xmlns:a16="http://schemas.microsoft.com/office/drawing/2014/main" id="{190F05D9-042F-A067-1684-60ACA1DB3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19212"/>
            <a:ext cx="5715000" cy="8472488"/>
          </a:xfrm>
          <a:prstGeom prst="rect">
            <a:avLst/>
          </a:prstGeom>
        </p:spPr>
      </p:pic>
      <p:pic>
        <p:nvPicPr>
          <p:cNvPr id="6" name="Picture 5">
            <a:extLst>
              <a:ext uri="{FF2B5EF4-FFF2-40B4-BE49-F238E27FC236}">
                <a16:creationId xmlns:a16="http://schemas.microsoft.com/office/drawing/2014/main" id="{01C91C9C-1BA7-CDA7-6688-2F9802A82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1319212"/>
            <a:ext cx="5724525" cy="84724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457200" y="495300"/>
            <a:ext cx="6553200" cy="592342"/>
          </a:xfrm>
          <a:prstGeom prst="rect">
            <a:avLst/>
          </a:prstGeom>
          <a:noFill/>
        </p:spPr>
        <p:txBody>
          <a:bodyPr wrap="square" rtlCol="0">
            <a:spAutoFit/>
          </a:bodyPr>
          <a:lstStyle/>
          <a:p>
            <a:r>
              <a:rPr lang="en-US" sz="3249" spc="298" dirty="0">
                <a:solidFill>
                  <a:srgbClr val="3C3C3C"/>
                </a:solidFill>
                <a:latin typeface="Times New Roman" panose="02020603050405020304" pitchFamily="18" charset="0"/>
                <a:cs typeface="Times New Roman" panose="02020603050405020304" pitchFamily="18" charset="0"/>
              </a:rPr>
              <a:t>Graphical User Interface </a:t>
            </a:r>
          </a:p>
        </p:txBody>
      </p:sp>
      <p:pic>
        <p:nvPicPr>
          <p:cNvPr id="6" name="Picture 7" descr="C:\Users\USER\Downloads\IEEE_template\IEEE_template\Conference-LaTeX-template_10-17-19\f3.jpeg"/>
          <p:cNvPicPr>
            <a:picLocks noChangeAspect="1" noChangeArrowheads="1"/>
          </p:cNvPicPr>
          <p:nvPr/>
        </p:nvPicPr>
        <p:blipFill>
          <a:blip r:embed="rId2"/>
          <a:srcRect/>
          <a:stretch>
            <a:fillRect/>
          </a:stretch>
        </p:blipFill>
        <p:spPr bwMode="auto">
          <a:xfrm>
            <a:off x="3581400" y="3009900"/>
            <a:ext cx="7848600" cy="504348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TextBox 1"/>
          <p:cNvSpPr txBox="1"/>
          <p:nvPr/>
        </p:nvSpPr>
        <p:spPr>
          <a:xfrm>
            <a:off x="457200" y="495300"/>
            <a:ext cx="6553200" cy="830997"/>
          </a:xfrm>
          <a:prstGeom prst="rect">
            <a:avLst/>
          </a:prstGeom>
          <a:noFill/>
        </p:spPr>
        <p:txBody>
          <a:bodyPr wrap="square" rtlCol="0">
            <a:spAutoFit/>
          </a:bodyPr>
          <a:lstStyle/>
          <a:p>
            <a:r>
              <a:rPr lang="en-US" sz="4800" spc="298" dirty="0">
                <a:solidFill>
                  <a:srgbClr val="3C3C3C"/>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F6CD867E-77A0-C960-6AC4-EA96CD04C81C}"/>
              </a:ext>
            </a:extLst>
          </p:cNvPr>
          <p:cNvSpPr txBox="1"/>
          <p:nvPr/>
        </p:nvSpPr>
        <p:spPr>
          <a:xfrm>
            <a:off x="1066800" y="2247900"/>
            <a:ext cx="14630400" cy="2862322"/>
          </a:xfrm>
          <a:prstGeom prst="rect">
            <a:avLst/>
          </a:prstGeom>
          <a:noFill/>
        </p:spPr>
        <p:txBody>
          <a:bodyPr wrap="square" rtlCol="0">
            <a:spAutoFit/>
          </a:bodyPr>
          <a:lstStyle/>
          <a:p>
            <a:pPr marL="571500" indent="-571500">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We can see that the accuracy of Decision Tree Algorithm is highest amongst all the four algorithms. </a:t>
            </a:r>
          </a:p>
          <a:p>
            <a:pPr marL="571500" indent="-5715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Hence we can conclude that Decision Tree Algorithm is best suited for fraud detection in accordance to the dataset which we used.</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56F740-ADC2-104B-3C91-4B697CA83DE5}"/>
              </a:ext>
            </a:extLst>
          </p:cNvPr>
          <p:cNvSpPr txBox="1"/>
          <p:nvPr/>
        </p:nvSpPr>
        <p:spPr>
          <a:xfrm>
            <a:off x="459658" y="5372100"/>
            <a:ext cx="6553200" cy="830997"/>
          </a:xfrm>
          <a:prstGeom prst="rect">
            <a:avLst/>
          </a:prstGeom>
          <a:noFill/>
        </p:spPr>
        <p:txBody>
          <a:bodyPr wrap="square" rtlCol="0">
            <a:spAutoFit/>
          </a:bodyPr>
          <a:lstStyle/>
          <a:p>
            <a:r>
              <a:rPr lang="en-US" sz="4800" spc="298" dirty="0">
                <a:solidFill>
                  <a:srgbClr val="3C3C3C"/>
                </a:solidFill>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3CC9C769-0CBA-1B8E-717E-D1E5DA5F1716}"/>
              </a:ext>
            </a:extLst>
          </p:cNvPr>
          <p:cNvSpPr txBox="1"/>
          <p:nvPr/>
        </p:nvSpPr>
        <p:spPr>
          <a:xfrm>
            <a:off x="838200" y="6464975"/>
            <a:ext cx="14630400" cy="1200329"/>
          </a:xfrm>
          <a:prstGeom prst="rect">
            <a:avLst/>
          </a:prstGeom>
          <a:noFill/>
        </p:spPr>
        <p:txBody>
          <a:bodyPr wrap="square" rtlCol="0">
            <a:spAutoFit/>
          </a:bodyPr>
          <a:lstStyle/>
          <a:p>
            <a:pPr marL="571500" indent="-571500">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https://www.kaggle.com/datasets/rupakroy/online-payments-fraud-detection-dataset</a:t>
            </a:r>
          </a:p>
        </p:txBody>
      </p:sp>
    </p:spTree>
    <p:extLst>
      <p:ext uri="{BB962C8B-B14F-4D97-AF65-F5344CB8AC3E}">
        <p14:creationId xmlns:p14="http://schemas.microsoft.com/office/powerpoint/2010/main" val="174869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186693" y="-548625"/>
            <a:ext cx="2041001" cy="1937095"/>
          </a:xfrm>
          <a:custGeom>
            <a:avLst/>
            <a:gdLst/>
            <a:ahLst/>
            <a:cxnLst/>
            <a:rect l="l" t="t" r="r" b="b"/>
            <a:pathLst>
              <a:path w="2041001" h="1937095">
                <a:moveTo>
                  <a:pt x="0" y="0"/>
                </a:moveTo>
                <a:lnTo>
                  <a:pt x="2041000" y="0"/>
                </a:lnTo>
                <a:lnTo>
                  <a:pt x="2041000" y="1937095"/>
                </a:lnTo>
                <a:lnTo>
                  <a:pt x="0" y="19370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57200" y="7353300"/>
            <a:ext cx="2156565" cy="3199169"/>
          </a:xfrm>
          <a:custGeom>
            <a:avLst/>
            <a:gdLst/>
            <a:ahLst/>
            <a:cxnLst/>
            <a:rect l="l" t="t" r="r" b="b"/>
            <a:pathLst>
              <a:path w="2156565" h="3199169">
                <a:moveTo>
                  <a:pt x="0" y="0"/>
                </a:moveTo>
                <a:lnTo>
                  <a:pt x="2156564" y="0"/>
                </a:lnTo>
                <a:lnTo>
                  <a:pt x="2156564" y="3199169"/>
                </a:lnTo>
                <a:lnTo>
                  <a:pt x="0" y="31991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91663" y="4762500"/>
            <a:ext cx="15849600" cy="1055995"/>
          </a:xfrm>
          <a:prstGeom prst="rect">
            <a:avLst/>
          </a:prstGeom>
        </p:spPr>
        <p:txBody>
          <a:bodyPr wrap="square" lIns="0" tIns="0" rIns="0" bIns="0" rtlCol="0" anchor="t">
            <a:spAutoFit/>
          </a:bodyPr>
          <a:lstStyle/>
          <a:p>
            <a:pPr algn="ctr">
              <a:lnSpc>
                <a:spcPts val="7573"/>
              </a:lnSpc>
            </a:pPr>
            <a:r>
              <a:rPr lang="en-US" sz="9600" dirty="0">
                <a:solidFill>
                  <a:srgbClr val="CA5E28"/>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2487986" y="-3659015"/>
            <a:ext cx="20110274" cy="21337160"/>
          </a:xfrm>
          <a:custGeom>
            <a:avLst/>
            <a:gdLst/>
            <a:ahLst/>
            <a:cxnLst/>
            <a:rect l="l" t="t" r="r" b="b"/>
            <a:pathLst>
              <a:path w="20110274" h="21337160">
                <a:moveTo>
                  <a:pt x="0" y="0"/>
                </a:moveTo>
                <a:lnTo>
                  <a:pt x="20110274" y="0"/>
                </a:lnTo>
                <a:lnTo>
                  <a:pt x="20110274" y="21337160"/>
                </a:lnTo>
                <a:lnTo>
                  <a:pt x="0" y="2133716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AutoShape 3"/>
          <p:cNvSpPr/>
          <p:nvPr/>
        </p:nvSpPr>
        <p:spPr>
          <a:xfrm>
            <a:off x="10037600" y="1932122"/>
            <a:ext cx="5583299" cy="0"/>
          </a:xfrm>
          <a:prstGeom prst="line">
            <a:avLst/>
          </a:prstGeom>
          <a:ln w="9525" cap="flat">
            <a:solidFill>
              <a:srgbClr val="000000"/>
            </a:solidFill>
            <a:prstDash val="solid"/>
            <a:headEnd type="none" w="sm" len="sm"/>
            <a:tailEnd type="none" w="sm" len="sm"/>
          </a:ln>
        </p:spPr>
      </p:sp>
      <p:sp>
        <p:nvSpPr>
          <p:cNvPr id="4" name="AutoShape 4"/>
          <p:cNvSpPr/>
          <p:nvPr/>
        </p:nvSpPr>
        <p:spPr>
          <a:xfrm>
            <a:off x="10037600" y="3367148"/>
            <a:ext cx="5583299" cy="0"/>
          </a:xfrm>
          <a:prstGeom prst="line">
            <a:avLst/>
          </a:prstGeom>
          <a:ln w="9525" cap="flat">
            <a:solidFill>
              <a:srgbClr val="000000"/>
            </a:solidFill>
            <a:prstDash val="solid"/>
            <a:headEnd type="none" w="sm" len="sm"/>
            <a:tailEnd type="none" w="sm" len="sm"/>
          </a:ln>
        </p:spPr>
      </p:sp>
      <p:sp>
        <p:nvSpPr>
          <p:cNvPr id="5" name="AutoShape 5"/>
          <p:cNvSpPr/>
          <p:nvPr/>
        </p:nvSpPr>
        <p:spPr>
          <a:xfrm>
            <a:off x="10037600" y="4808432"/>
            <a:ext cx="5583299" cy="0"/>
          </a:xfrm>
          <a:prstGeom prst="line">
            <a:avLst/>
          </a:prstGeom>
          <a:ln w="9525" cap="flat">
            <a:solidFill>
              <a:srgbClr val="000000"/>
            </a:solidFill>
            <a:prstDash val="solid"/>
            <a:headEnd type="none" w="sm" len="sm"/>
            <a:tailEnd type="none" w="sm" len="sm"/>
          </a:ln>
        </p:spPr>
      </p:sp>
      <p:sp>
        <p:nvSpPr>
          <p:cNvPr id="6" name="AutoShape 6"/>
          <p:cNvSpPr/>
          <p:nvPr/>
        </p:nvSpPr>
        <p:spPr>
          <a:xfrm>
            <a:off x="10037600" y="6244954"/>
            <a:ext cx="5583299" cy="0"/>
          </a:xfrm>
          <a:prstGeom prst="line">
            <a:avLst/>
          </a:prstGeom>
          <a:ln w="9525" cap="flat">
            <a:solidFill>
              <a:srgbClr val="000000"/>
            </a:solidFill>
            <a:prstDash val="solid"/>
            <a:headEnd type="none" w="sm" len="sm"/>
            <a:tailEnd type="none" w="sm" len="sm"/>
          </a:ln>
        </p:spPr>
      </p:sp>
      <p:sp>
        <p:nvSpPr>
          <p:cNvPr id="7" name="AutoShape 7"/>
          <p:cNvSpPr/>
          <p:nvPr/>
        </p:nvSpPr>
        <p:spPr>
          <a:xfrm>
            <a:off x="10037600" y="7671950"/>
            <a:ext cx="5583299" cy="0"/>
          </a:xfrm>
          <a:prstGeom prst="line">
            <a:avLst/>
          </a:prstGeom>
          <a:ln w="9525" cap="flat">
            <a:solidFill>
              <a:srgbClr val="000000"/>
            </a:solidFill>
            <a:prstDash val="solid"/>
            <a:headEnd type="none" w="sm" len="sm"/>
            <a:tailEnd type="none" w="sm" len="sm"/>
          </a:ln>
        </p:spPr>
      </p:sp>
      <p:sp>
        <p:nvSpPr>
          <p:cNvPr id="8" name="AutoShape 8"/>
          <p:cNvSpPr/>
          <p:nvPr/>
        </p:nvSpPr>
        <p:spPr>
          <a:xfrm>
            <a:off x="10001827" y="9091312"/>
            <a:ext cx="5583299" cy="0"/>
          </a:xfrm>
          <a:prstGeom prst="line">
            <a:avLst/>
          </a:prstGeom>
          <a:ln w="9525" cap="flat">
            <a:solidFill>
              <a:srgbClr val="000000"/>
            </a:solidFill>
            <a:prstDash val="solid"/>
            <a:headEnd type="none" w="sm" len="sm"/>
            <a:tailEnd type="none" w="sm" len="sm"/>
          </a:ln>
        </p:spPr>
      </p:sp>
      <p:sp>
        <p:nvSpPr>
          <p:cNvPr id="9" name="Freeform 9"/>
          <p:cNvSpPr/>
          <p:nvPr/>
        </p:nvSpPr>
        <p:spPr>
          <a:xfrm>
            <a:off x="1371600" y="0"/>
            <a:ext cx="2043047" cy="1020617"/>
          </a:xfrm>
          <a:custGeom>
            <a:avLst/>
            <a:gdLst/>
            <a:ahLst/>
            <a:cxnLst/>
            <a:rect l="l" t="t" r="r" b="b"/>
            <a:pathLst>
              <a:path w="2043047" h="1020617">
                <a:moveTo>
                  <a:pt x="0" y="0"/>
                </a:moveTo>
                <a:lnTo>
                  <a:pt x="2043047" y="0"/>
                </a:lnTo>
                <a:lnTo>
                  <a:pt x="2043047" y="1020617"/>
                </a:lnTo>
                <a:lnTo>
                  <a:pt x="0" y="1020617"/>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10" name="Freeform 10"/>
          <p:cNvSpPr/>
          <p:nvPr/>
        </p:nvSpPr>
        <p:spPr>
          <a:xfrm>
            <a:off x="4876800" y="6896100"/>
            <a:ext cx="2156565" cy="3199169"/>
          </a:xfrm>
          <a:custGeom>
            <a:avLst/>
            <a:gdLst/>
            <a:ahLst/>
            <a:cxnLst/>
            <a:rect l="l" t="t" r="r" b="b"/>
            <a:pathLst>
              <a:path w="2156565" h="3199169">
                <a:moveTo>
                  <a:pt x="0" y="0"/>
                </a:moveTo>
                <a:lnTo>
                  <a:pt x="2156564" y="0"/>
                </a:lnTo>
                <a:lnTo>
                  <a:pt x="2156564" y="3199168"/>
                </a:lnTo>
                <a:lnTo>
                  <a:pt x="0" y="31991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966687" y="2697560"/>
            <a:ext cx="5407914" cy="2755751"/>
          </a:xfrm>
          <a:prstGeom prst="rect">
            <a:avLst/>
          </a:prstGeom>
        </p:spPr>
        <p:txBody>
          <a:bodyPr lIns="0" tIns="0" rIns="0" bIns="0" rtlCol="0" anchor="t">
            <a:spAutoFit/>
          </a:bodyPr>
          <a:lstStyle/>
          <a:p>
            <a:pPr>
              <a:lnSpc>
                <a:spcPts val="10699"/>
              </a:lnSpc>
            </a:pPr>
            <a:r>
              <a:rPr lang="en-US" sz="9999" dirty="0">
                <a:solidFill>
                  <a:srgbClr val="3C3C3C"/>
                </a:solidFill>
                <a:latin typeface="Times New Roman" panose="02020603050405020304" pitchFamily="18" charset="0"/>
                <a:cs typeface="Times New Roman" panose="02020603050405020304" pitchFamily="18" charset="0"/>
              </a:rPr>
              <a:t>Table of Content</a:t>
            </a:r>
          </a:p>
        </p:txBody>
      </p:sp>
      <p:sp>
        <p:nvSpPr>
          <p:cNvPr id="13" name="TextBox 13"/>
          <p:cNvSpPr txBox="1"/>
          <p:nvPr/>
        </p:nvSpPr>
        <p:spPr>
          <a:xfrm>
            <a:off x="10001827" y="1129013"/>
            <a:ext cx="4491314" cy="515412"/>
          </a:xfrm>
          <a:prstGeom prst="rect">
            <a:avLst/>
          </a:prstGeom>
        </p:spPr>
        <p:txBody>
          <a:bodyPr lIns="0" tIns="0" rIns="0" bIns="0" rtlCol="0" anchor="t">
            <a:spAutoFit/>
          </a:bodyPr>
          <a:lstStyle/>
          <a:p>
            <a:pP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Problem Statement</a:t>
            </a:r>
          </a:p>
        </p:txBody>
      </p:sp>
      <p:sp>
        <p:nvSpPr>
          <p:cNvPr id="14" name="TextBox 14"/>
          <p:cNvSpPr txBox="1"/>
          <p:nvPr/>
        </p:nvSpPr>
        <p:spPr>
          <a:xfrm>
            <a:off x="10058400" y="4000500"/>
            <a:ext cx="3761385" cy="515412"/>
          </a:xfrm>
          <a:prstGeom prst="rect">
            <a:avLst/>
          </a:prstGeom>
        </p:spPr>
        <p:txBody>
          <a:bodyPr lIns="0" tIns="0" rIns="0" bIns="0" rtlCol="0" anchor="t">
            <a:spAutoFit/>
          </a:bodyPr>
          <a:lstStyle/>
          <a:p>
            <a:pP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Dataset</a:t>
            </a:r>
          </a:p>
        </p:txBody>
      </p:sp>
      <p:sp>
        <p:nvSpPr>
          <p:cNvPr id="15" name="TextBox 15"/>
          <p:cNvSpPr txBox="1"/>
          <p:nvPr/>
        </p:nvSpPr>
        <p:spPr>
          <a:xfrm>
            <a:off x="10058400" y="7048500"/>
            <a:ext cx="4821400" cy="503536"/>
          </a:xfrm>
          <a:prstGeom prst="rect">
            <a:avLst/>
          </a:prstGeom>
        </p:spPr>
        <p:txBody>
          <a:bodyPr wrap="square" lIns="0" tIns="0" rIns="0" bIns="0" rtlCol="0" anchor="t">
            <a:spAutoFit/>
          </a:bodyPr>
          <a:lstStyle/>
          <a:p>
            <a:pP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GUI</a:t>
            </a:r>
          </a:p>
        </p:txBody>
      </p:sp>
      <p:sp>
        <p:nvSpPr>
          <p:cNvPr id="16" name="TextBox 16"/>
          <p:cNvSpPr txBox="1"/>
          <p:nvPr/>
        </p:nvSpPr>
        <p:spPr>
          <a:xfrm>
            <a:off x="10134600" y="8267700"/>
            <a:ext cx="2816972" cy="515293"/>
          </a:xfrm>
          <a:prstGeom prst="rect">
            <a:avLst/>
          </a:prstGeom>
        </p:spPr>
        <p:txBody>
          <a:bodyPr lIns="0" tIns="0" rIns="0" bIns="0" rtlCol="0" anchor="t">
            <a:spAutoFit/>
          </a:bodyPr>
          <a:lstStyle/>
          <a:p>
            <a:pP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Conclusion</a:t>
            </a:r>
          </a:p>
        </p:txBody>
      </p:sp>
      <p:sp>
        <p:nvSpPr>
          <p:cNvPr id="18" name="TextBox 18"/>
          <p:cNvSpPr txBox="1"/>
          <p:nvPr/>
        </p:nvSpPr>
        <p:spPr>
          <a:xfrm>
            <a:off x="14493141" y="1131241"/>
            <a:ext cx="1127758"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03</a:t>
            </a:r>
          </a:p>
        </p:txBody>
      </p:sp>
      <p:sp>
        <p:nvSpPr>
          <p:cNvPr id="19" name="TextBox 19"/>
          <p:cNvSpPr txBox="1"/>
          <p:nvPr/>
        </p:nvSpPr>
        <p:spPr>
          <a:xfrm>
            <a:off x="14493141" y="2556742"/>
            <a:ext cx="1091985"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02</a:t>
            </a:r>
          </a:p>
        </p:txBody>
      </p:sp>
      <p:sp>
        <p:nvSpPr>
          <p:cNvPr id="20" name="TextBox 20"/>
          <p:cNvSpPr txBox="1"/>
          <p:nvPr/>
        </p:nvSpPr>
        <p:spPr>
          <a:xfrm>
            <a:off x="14493141" y="3986273"/>
            <a:ext cx="1127758"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03</a:t>
            </a:r>
          </a:p>
        </p:txBody>
      </p:sp>
      <p:sp>
        <p:nvSpPr>
          <p:cNvPr id="21" name="TextBox 21"/>
          <p:cNvSpPr txBox="1"/>
          <p:nvPr/>
        </p:nvSpPr>
        <p:spPr>
          <a:xfrm>
            <a:off x="14493141" y="5429785"/>
            <a:ext cx="1091985"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04</a:t>
            </a:r>
          </a:p>
        </p:txBody>
      </p:sp>
      <p:sp>
        <p:nvSpPr>
          <p:cNvPr id="22" name="TextBox 22"/>
          <p:cNvSpPr txBox="1"/>
          <p:nvPr/>
        </p:nvSpPr>
        <p:spPr>
          <a:xfrm>
            <a:off x="14493141" y="6873604"/>
            <a:ext cx="1091985"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05</a:t>
            </a:r>
          </a:p>
        </p:txBody>
      </p:sp>
      <p:sp>
        <p:nvSpPr>
          <p:cNvPr id="23" name="TextBox 23"/>
          <p:cNvSpPr txBox="1"/>
          <p:nvPr/>
        </p:nvSpPr>
        <p:spPr>
          <a:xfrm>
            <a:off x="14493141" y="8293304"/>
            <a:ext cx="1127758" cy="513028"/>
          </a:xfrm>
          <a:prstGeom prst="rect">
            <a:avLst/>
          </a:prstGeom>
        </p:spPr>
        <p:txBody>
          <a:bodyPr lIns="0" tIns="0" rIns="0" bIns="0" rtlCol="0" anchor="t">
            <a:spAutoFit/>
          </a:bodyPr>
          <a:lstStyle/>
          <a:p>
            <a:pPr algn="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06</a:t>
            </a:r>
          </a:p>
        </p:txBody>
      </p:sp>
      <p:grpSp>
        <p:nvGrpSpPr>
          <p:cNvPr id="24" name="Group 24"/>
          <p:cNvGrpSpPr/>
          <p:nvPr/>
        </p:nvGrpSpPr>
        <p:grpSpPr>
          <a:xfrm>
            <a:off x="16700426" y="2476500"/>
            <a:ext cx="3175147" cy="317514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651"/>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3418"/>
                </a:lnSpc>
              </a:pPr>
              <a:endParaRPr/>
            </a:p>
          </p:txBody>
        </p:sp>
      </p:grpSp>
      <p:sp>
        <p:nvSpPr>
          <p:cNvPr id="27" name="TextBox 26"/>
          <p:cNvSpPr txBox="1"/>
          <p:nvPr/>
        </p:nvSpPr>
        <p:spPr>
          <a:xfrm>
            <a:off x="10058400" y="5372100"/>
            <a:ext cx="4038600" cy="561564"/>
          </a:xfrm>
          <a:prstGeom prst="rect">
            <a:avLst/>
          </a:prstGeom>
          <a:noFill/>
        </p:spPr>
        <p:txBody>
          <a:bodyPr wrap="square" rtlCol="0">
            <a:spAutoFit/>
          </a:bodyPr>
          <a:lstStyle/>
          <a:p>
            <a:r>
              <a:rPr lang="en-US" sz="3049" spc="280" dirty="0">
                <a:solidFill>
                  <a:srgbClr val="3C3C3C"/>
                </a:solidFill>
                <a:latin typeface="Times New Roman" panose="02020603050405020304" pitchFamily="18" charset="0"/>
                <a:cs typeface="Times New Roman" panose="02020603050405020304" pitchFamily="18" charset="0"/>
              </a:rPr>
              <a:t>Algorithms  Used</a:t>
            </a:r>
          </a:p>
        </p:txBody>
      </p:sp>
      <p:sp>
        <p:nvSpPr>
          <p:cNvPr id="28" name="TextBox 14"/>
          <p:cNvSpPr txBox="1"/>
          <p:nvPr/>
        </p:nvSpPr>
        <p:spPr>
          <a:xfrm>
            <a:off x="10058400" y="2552700"/>
            <a:ext cx="3761385" cy="515412"/>
          </a:xfrm>
          <a:prstGeom prst="rect">
            <a:avLst/>
          </a:prstGeom>
        </p:spPr>
        <p:txBody>
          <a:bodyPr lIns="0" tIns="0" rIns="0" bIns="0" rtlCol="0" anchor="t">
            <a:spAutoFit/>
          </a:bodyPr>
          <a:lstStyle/>
          <a:p>
            <a:pPr>
              <a:lnSpc>
                <a:spcPts val="4268"/>
              </a:lnSpc>
            </a:pPr>
            <a:r>
              <a:rPr lang="en-US" sz="3049" spc="280" dirty="0">
                <a:solidFill>
                  <a:srgbClr val="3C3C3C"/>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rot="-1820470">
            <a:off x="11482167" y="-622615"/>
            <a:ext cx="18533200" cy="20250985"/>
          </a:xfrm>
          <a:custGeom>
            <a:avLst/>
            <a:gdLst/>
            <a:ahLst/>
            <a:cxnLst/>
            <a:rect l="l" t="t" r="r" b="b"/>
            <a:pathLst>
              <a:path w="18533200" h="20250985">
                <a:moveTo>
                  <a:pt x="0" y="0"/>
                </a:moveTo>
                <a:lnTo>
                  <a:pt x="18533199" y="0"/>
                </a:lnTo>
                <a:lnTo>
                  <a:pt x="18533199" y="20250986"/>
                </a:lnTo>
                <a:lnTo>
                  <a:pt x="0" y="20250986"/>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3" name="Freeform 3"/>
          <p:cNvSpPr/>
          <p:nvPr/>
        </p:nvSpPr>
        <p:spPr>
          <a:xfrm>
            <a:off x="15673322" y="7002110"/>
            <a:ext cx="2051087" cy="2930125"/>
          </a:xfrm>
          <a:custGeom>
            <a:avLst/>
            <a:gdLst/>
            <a:ahLst/>
            <a:cxnLst/>
            <a:rect l="l" t="t" r="r" b="b"/>
            <a:pathLst>
              <a:path w="2051087" h="2930125">
                <a:moveTo>
                  <a:pt x="0" y="0"/>
                </a:moveTo>
                <a:lnTo>
                  <a:pt x="2051087" y="0"/>
                </a:lnTo>
                <a:lnTo>
                  <a:pt x="2051087" y="2930124"/>
                </a:lnTo>
                <a:lnTo>
                  <a:pt x="0" y="29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02346" y="1392904"/>
            <a:ext cx="4307263" cy="2153632"/>
          </a:xfrm>
          <a:custGeom>
            <a:avLst/>
            <a:gdLst/>
            <a:ahLst/>
            <a:cxnLst/>
            <a:rect l="l" t="t" r="r" b="b"/>
            <a:pathLst>
              <a:path w="4307263" h="2153632">
                <a:moveTo>
                  <a:pt x="0" y="0"/>
                </a:moveTo>
                <a:lnTo>
                  <a:pt x="4307264" y="0"/>
                </a:lnTo>
                <a:lnTo>
                  <a:pt x="4307264" y="2153632"/>
                </a:lnTo>
                <a:lnTo>
                  <a:pt x="0" y="21536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770035" y="1603700"/>
            <a:ext cx="10125420" cy="972826"/>
          </a:xfrm>
          <a:prstGeom prst="rect">
            <a:avLst/>
          </a:prstGeom>
        </p:spPr>
        <p:txBody>
          <a:bodyPr lIns="0" tIns="0" rIns="0" bIns="0" rtlCol="0" anchor="t">
            <a:spAutoFit/>
          </a:bodyPr>
          <a:lstStyle/>
          <a:p>
            <a:pPr>
              <a:lnSpc>
                <a:spcPts val="7490"/>
              </a:lnSpc>
            </a:pPr>
            <a:r>
              <a:rPr lang="en-US" sz="7000" dirty="0">
                <a:solidFill>
                  <a:srgbClr val="3C3C3C"/>
                </a:solidFill>
                <a:latin typeface="Times New Roman" panose="02020603050405020304" pitchFamily="18" charset="0"/>
                <a:cs typeface="Times New Roman" panose="02020603050405020304" pitchFamily="18" charset="0"/>
              </a:rPr>
              <a:t>Problem Statement</a:t>
            </a:r>
          </a:p>
        </p:txBody>
      </p:sp>
      <p:sp>
        <p:nvSpPr>
          <p:cNvPr id="6" name="TextBox 6"/>
          <p:cNvSpPr txBox="1"/>
          <p:nvPr/>
        </p:nvSpPr>
        <p:spPr>
          <a:xfrm>
            <a:off x="1028700" y="3835999"/>
            <a:ext cx="16230600" cy="2512676"/>
          </a:xfrm>
          <a:prstGeom prst="rect">
            <a:avLst/>
          </a:prstGeom>
        </p:spPr>
        <p:txBody>
          <a:bodyPr lIns="0" tIns="0" rIns="0" bIns="0" rtlCol="0" anchor="t">
            <a:spAutoFit/>
          </a:bodyPr>
          <a:lstStyle/>
          <a:p>
            <a:pPr algn="ctr">
              <a:lnSpc>
                <a:spcPts val="5039"/>
              </a:lnSpc>
            </a:pPr>
            <a:r>
              <a:rPr lang="en-US" sz="3599" dirty="0">
                <a:solidFill>
                  <a:srgbClr val="3C3C3C"/>
                </a:solidFill>
                <a:latin typeface="Times New Roman" panose="02020603050405020304" pitchFamily="18" charset="0"/>
                <a:cs typeface="Times New Roman" panose="02020603050405020304" pitchFamily="18" charset="0"/>
              </a:rPr>
              <a:t>To develop financial fraud detection system using data mining techniques, which can accurately and efficiently identify suspicious transactions within large datasets. The system should be capable of minimizing false positives while maximizing the detection of actual fraudulent activities. </a:t>
            </a:r>
          </a:p>
        </p:txBody>
      </p:sp>
      <p:grpSp>
        <p:nvGrpSpPr>
          <p:cNvPr id="7" name="Group 7"/>
          <p:cNvGrpSpPr/>
          <p:nvPr/>
        </p:nvGrpSpPr>
        <p:grpSpPr>
          <a:xfrm>
            <a:off x="16698865" y="-1127896"/>
            <a:ext cx="2898821" cy="3175147"/>
            <a:chOff x="0" y="0"/>
            <a:chExt cx="742064" cy="812800"/>
          </a:xfrm>
        </p:grpSpPr>
        <p:sp>
          <p:nvSpPr>
            <p:cNvPr id="8" name="Freeform 8"/>
            <p:cNvSpPr/>
            <p:nvPr/>
          </p:nvSpPr>
          <p:spPr>
            <a:xfrm>
              <a:off x="0" y="0"/>
              <a:ext cx="742064" cy="812800"/>
            </a:xfrm>
            <a:custGeom>
              <a:avLst/>
              <a:gdLst/>
              <a:ahLst/>
              <a:cxnLst/>
              <a:rect l="l" t="t" r="r" b="b"/>
              <a:pathLst>
                <a:path w="742064" h="812800">
                  <a:moveTo>
                    <a:pt x="371032" y="0"/>
                  </a:moveTo>
                  <a:cubicBezTo>
                    <a:pt x="166117" y="0"/>
                    <a:pt x="0" y="181951"/>
                    <a:pt x="0" y="406400"/>
                  </a:cubicBezTo>
                  <a:cubicBezTo>
                    <a:pt x="0" y="630849"/>
                    <a:pt x="166117" y="812800"/>
                    <a:pt x="371032" y="812800"/>
                  </a:cubicBezTo>
                  <a:cubicBezTo>
                    <a:pt x="575947" y="812800"/>
                    <a:pt x="742064" y="630849"/>
                    <a:pt x="742064" y="406400"/>
                  </a:cubicBezTo>
                  <a:cubicBezTo>
                    <a:pt x="742064" y="181951"/>
                    <a:pt x="575947" y="0"/>
                    <a:pt x="371032" y="0"/>
                  </a:cubicBezTo>
                  <a:close/>
                </a:path>
              </a:pathLst>
            </a:custGeom>
            <a:solidFill>
              <a:srgbClr val="FFD651"/>
            </a:solidFill>
          </p:spPr>
        </p:sp>
        <p:sp>
          <p:nvSpPr>
            <p:cNvPr id="9" name="TextBox 9"/>
            <p:cNvSpPr txBox="1"/>
            <p:nvPr/>
          </p:nvSpPr>
          <p:spPr>
            <a:xfrm>
              <a:off x="69568" y="19050"/>
              <a:ext cx="602927" cy="717550"/>
            </a:xfrm>
            <a:prstGeom prst="rect">
              <a:avLst/>
            </a:prstGeom>
          </p:spPr>
          <p:txBody>
            <a:bodyPr lIns="50800" tIns="50800" rIns="50800" bIns="50800" rtlCol="0" anchor="ctr"/>
            <a:lstStyle/>
            <a:p>
              <a:pPr algn="ctr">
                <a:lnSpc>
                  <a:spcPts val="3418"/>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20470">
            <a:off x="11482167" y="-622615"/>
            <a:ext cx="18533200" cy="20250985"/>
          </a:xfrm>
          <a:custGeom>
            <a:avLst/>
            <a:gdLst/>
            <a:ahLst/>
            <a:cxnLst/>
            <a:rect l="l" t="t" r="r" b="b"/>
            <a:pathLst>
              <a:path w="18533200" h="20250985">
                <a:moveTo>
                  <a:pt x="0" y="0"/>
                </a:moveTo>
                <a:lnTo>
                  <a:pt x="18533199" y="0"/>
                </a:lnTo>
                <a:lnTo>
                  <a:pt x="18533199" y="20250986"/>
                </a:lnTo>
                <a:lnTo>
                  <a:pt x="0" y="20250986"/>
                </a:lnTo>
                <a:lnTo>
                  <a:pt x="0" y="0"/>
                </a:lnTo>
                <a:close/>
              </a:path>
            </a:pathLst>
          </a:custGeom>
          <a:blipFill>
            <a:blip r:embed="rId2">
              <a:alphaModFix amt="9999"/>
              <a:extLst>
                <a:ext uri="{96DAC541-7B7A-43D3-8B79-37D633B846F1}">
                  <asvg:svgBlip xmlns:asvg="http://schemas.microsoft.com/office/drawing/2016/SVG/main" r:embed="rId3"/>
                </a:ext>
              </a:extLst>
            </a:blip>
            <a:stretch>
              <a:fillRect l="-8509" t="-5363"/>
            </a:stretch>
          </a:blipFill>
        </p:spPr>
      </p:sp>
      <p:sp>
        <p:nvSpPr>
          <p:cNvPr id="3" name="Freeform 3"/>
          <p:cNvSpPr/>
          <p:nvPr/>
        </p:nvSpPr>
        <p:spPr>
          <a:xfrm>
            <a:off x="15673322" y="7002110"/>
            <a:ext cx="2051087" cy="2930125"/>
          </a:xfrm>
          <a:custGeom>
            <a:avLst/>
            <a:gdLst/>
            <a:ahLst/>
            <a:cxnLst/>
            <a:rect l="l" t="t" r="r" b="b"/>
            <a:pathLst>
              <a:path w="2051087" h="2930125">
                <a:moveTo>
                  <a:pt x="0" y="0"/>
                </a:moveTo>
                <a:lnTo>
                  <a:pt x="2051087" y="0"/>
                </a:lnTo>
                <a:lnTo>
                  <a:pt x="2051087" y="2930124"/>
                </a:lnTo>
                <a:lnTo>
                  <a:pt x="0" y="29301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941846" y="420077"/>
            <a:ext cx="10125420" cy="972826"/>
          </a:xfrm>
          <a:prstGeom prst="rect">
            <a:avLst/>
          </a:prstGeom>
        </p:spPr>
        <p:txBody>
          <a:bodyPr lIns="0" tIns="0" rIns="0" bIns="0" rtlCol="0" anchor="t">
            <a:spAutoFit/>
          </a:bodyPr>
          <a:lstStyle/>
          <a:p>
            <a:pPr>
              <a:lnSpc>
                <a:spcPts val="7490"/>
              </a:lnSpc>
            </a:pPr>
            <a:r>
              <a:rPr lang="en-US" sz="7000" dirty="0">
                <a:solidFill>
                  <a:srgbClr val="3C3C3C"/>
                </a:solidFill>
                <a:latin typeface="Times New Roman" panose="02020603050405020304" pitchFamily="18" charset="0"/>
                <a:cs typeface="Times New Roman" panose="02020603050405020304" pitchFamily="18" charset="0"/>
              </a:rPr>
              <a:t>Introduction</a:t>
            </a:r>
          </a:p>
        </p:txBody>
      </p:sp>
      <p:grpSp>
        <p:nvGrpSpPr>
          <p:cNvPr id="7" name="Group 7"/>
          <p:cNvGrpSpPr/>
          <p:nvPr/>
        </p:nvGrpSpPr>
        <p:grpSpPr>
          <a:xfrm>
            <a:off x="16698865" y="-1127896"/>
            <a:ext cx="2898821" cy="3175147"/>
            <a:chOff x="0" y="0"/>
            <a:chExt cx="742064" cy="812800"/>
          </a:xfrm>
        </p:grpSpPr>
        <p:sp>
          <p:nvSpPr>
            <p:cNvPr id="8" name="Freeform 8"/>
            <p:cNvSpPr/>
            <p:nvPr/>
          </p:nvSpPr>
          <p:spPr>
            <a:xfrm>
              <a:off x="0" y="0"/>
              <a:ext cx="742064" cy="812800"/>
            </a:xfrm>
            <a:custGeom>
              <a:avLst/>
              <a:gdLst/>
              <a:ahLst/>
              <a:cxnLst/>
              <a:rect l="l" t="t" r="r" b="b"/>
              <a:pathLst>
                <a:path w="742064" h="812800">
                  <a:moveTo>
                    <a:pt x="371032" y="0"/>
                  </a:moveTo>
                  <a:cubicBezTo>
                    <a:pt x="166117" y="0"/>
                    <a:pt x="0" y="181951"/>
                    <a:pt x="0" y="406400"/>
                  </a:cubicBezTo>
                  <a:cubicBezTo>
                    <a:pt x="0" y="630849"/>
                    <a:pt x="166117" y="812800"/>
                    <a:pt x="371032" y="812800"/>
                  </a:cubicBezTo>
                  <a:cubicBezTo>
                    <a:pt x="575947" y="812800"/>
                    <a:pt x="742064" y="630849"/>
                    <a:pt x="742064" y="406400"/>
                  </a:cubicBezTo>
                  <a:cubicBezTo>
                    <a:pt x="742064" y="181951"/>
                    <a:pt x="575947" y="0"/>
                    <a:pt x="371032" y="0"/>
                  </a:cubicBezTo>
                  <a:close/>
                </a:path>
              </a:pathLst>
            </a:custGeom>
            <a:solidFill>
              <a:srgbClr val="FFD651"/>
            </a:solidFill>
          </p:spPr>
        </p:sp>
        <p:sp>
          <p:nvSpPr>
            <p:cNvPr id="9" name="TextBox 9"/>
            <p:cNvSpPr txBox="1"/>
            <p:nvPr/>
          </p:nvSpPr>
          <p:spPr>
            <a:xfrm>
              <a:off x="69568" y="19050"/>
              <a:ext cx="602927" cy="717550"/>
            </a:xfrm>
            <a:prstGeom prst="rect">
              <a:avLst/>
            </a:prstGeom>
          </p:spPr>
          <p:txBody>
            <a:bodyPr lIns="50800" tIns="50800" rIns="50800" bIns="50800" rtlCol="0" anchor="ctr"/>
            <a:lstStyle/>
            <a:p>
              <a:pPr algn="ctr">
                <a:lnSpc>
                  <a:spcPts val="3418"/>
                </a:lnSpc>
              </a:pPr>
              <a:endParaRPr/>
            </a:p>
          </p:txBody>
        </p:sp>
      </p:grpSp>
      <p:sp>
        <p:nvSpPr>
          <p:cNvPr id="11" name="TextBox 10">
            <a:extLst>
              <a:ext uri="{FF2B5EF4-FFF2-40B4-BE49-F238E27FC236}">
                <a16:creationId xmlns:a16="http://schemas.microsoft.com/office/drawing/2014/main" id="{0435E74C-8F6C-FD8F-A5D8-B9DF37802D4D}"/>
              </a:ext>
            </a:extLst>
          </p:cNvPr>
          <p:cNvSpPr txBox="1"/>
          <p:nvPr/>
        </p:nvSpPr>
        <p:spPr>
          <a:xfrm>
            <a:off x="1066800" y="1943100"/>
            <a:ext cx="10668000" cy="7171194"/>
          </a:xfrm>
          <a:prstGeom prst="rect">
            <a:avLst/>
          </a:prstGeom>
          <a:noFill/>
        </p:spPr>
        <p:txBody>
          <a:bodyPr wrap="square">
            <a:spAutoFit/>
          </a:bodyPr>
          <a:lstStyle/>
          <a:p>
            <a:pPr marL="571500" indent="-571500">
              <a:lnSpc>
                <a:spcPct val="150000"/>
              </a:lnSpc>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In this Financial fraud detection systems we have used different classification algorithms which fall under the category of supervised algorithms to identify patterns in transaction data that may indicate fraudulent activities. </a:t>
            </a:r>
          </a:p>
          <a:p>
            <a:pPr marL="571500" indent="-571500">
              <a:lnSpc>
                <a:spcPct val="150000"/>
              </a:lnSpc>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This system enhance accuracy, scalability, and adaptability in detecting fraud.</a:t>
            </a:r>
          </a:p>
          <a:p>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58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4" name="TextBox 4"/>
          <p:cNvSpPr txBox="1"/>
          <p:nvPr/>
        </p:nvSpPr>
        <p:spPr>
          <a:xfrm>
            <a:off x="-1553322" y="365965"/>
            <a:ext cx="10961120" cy="1122684"/>
          </a:xfrm>
          <a:prstGeom prst="rect">
            <a:avLst/>
          </a:prstGeom>
        </p:spPr>
        <p:txBody>
          <a:bodyPr lIns="0" tIns="0" rIns="0" bIns="0" rtlCol="0" anchor="t">
            <a:spAutoFit/>
          </a:bodyPr>
          <a:lstStyle/>
          <a:p>
            <a:pPr algn="ctr">
              <a:lnSpc>
                <a:spcPts val="8560"/>
              </a:lnSpc>
            </a:pPr>
            <a:r>
              <a:rPr lang="en-US" sz="8000" dirty="0">
                <a:solidFill>
                  <a:srgbClr val="3C3C3C"/>
                </a:solidFill>
                <a:latin typeface="Times New Roman" panose="02020603050405020304" pitchFamily="18" charset="0"/>
                <a:cs typeface="Times New Roman" panose="02020603050405020304" pitchFamily="18" charset="0"/>
              </a:rPr>
              <a:t>Dataset Info </a:t>
            </a:r>
          </a:p>
        </p:txBody>
      </p:sp>
      <p:graphicFrame>
        <p:nvGraphicFramePr>
          <p:cNvPr id="7" name="Table 6"/>
          <p:cNvGraphicFramePr>
            <a:graphicFrameLocks noGrp="1"/>
          </p:cNvGraphicFramePr>
          <p:nvPr>
            <p:extLst>
              <p:ext uri="{D42A27DB-BD31-4B8C-83A1-F6EECF244321}">
                <p14:modId xmlns:p14="http://schemas.microsoft.com/office/powerpoint/2010/main" val="3615558418"/>
              </p:ext>
            </p:extLst>
          </p:nvPr>
        </p:nvGraphicFramePr>
        <p:xfrm>
          <a:off x="1981200" y="1790700"/>
          <a:ext cx="13258800" cy="6354913"/>
        </p:xfrm>
        <a:graphic>
          <a:graphicData uri="http://schemas.openxmlformats.org/drawingml/2006/table">
            <a:tbl>
              <a:tblPr/>
              <a:tblGrid>
                <a:gridCol w="1143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9144000">
                  <a:extLst>
                    <a:ext uri="{9D8B030D-6E8A-4147-A177-3AD203B41FA5}">
                      <a16:colId xmlns:a16="http://schemas.microsoft.com/office/drawing/2014/main" val="20002"/>
                    </a:ext>
                  </a:extLst>
                </a:gridCol>
              </a:tblGrid>
              <a:tr h="565605">
                <a:tc>
                  <a:txBody>
                    <a:bodyPr/>
                    <a:lstStyle/>
                    <a:p>
                      <a:pPr marL="0" marR="0" algn="l" defTabSz="914400" rtl="0" eaLnBrk="1" latinLnBrk="0" hangingPunct="1">
                        <a:lnSpc>
                          <a:spcPct val="115000"/>
                        </a:lnSpc>
                        <a:spcBef>
                          <a:spcPts val="0"/>
                        </a:spcBef>
                        <a:spcAft>
                          <a:spcPts val="0"/>
                        </a:spcAft>
                      </a:pPr>
                      <a:r>
                        <a:rPr lang="en-US" sz="3200" kern="1200" dirty="0" err="1">
                          <a:solidFill>
                            <a:schemeClr val="tx1"/>
                          </a:solidFill>
                          <a:latin typeface="Times New Roman" panose="02020603050405020304" pitchFamily="18" charset="0"/>
                          <a:ea typeface="+mn-ea"/>
                          <a:cs typeface="Times New Roman" panose="02020603050405020304" pitchFamily="18" charset="0"/>
                        </a:rPr>
                        <a:t>S.No</a:t>
                      </a:r>
                      <a:r>
                        <a:rPr lang="en-US" sz="3200" kern="1200" dirty="0">
                          <a:solidFill>
                            <a:schemeClr val="tx1"/>
                          </a:solidFill>
                          <a:latin typeface="Times New Roman" panose="02020603050405020304" pitchFamily="18" charset="0"/>
                          <a:ea typeface="+mn-ea"/>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Attributes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Description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3080">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step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a:solidFill>
                            <a:schemeClr val="tx1"/>
                          </a:solidFill>
                          <a:latin typeface="Times New Roman" panose="02020603050405020304" pitchFamily="18" charset="0"/>
                          <a:ea typeface="+mn-ea"/>
                          <a:cs typeface="Times New Roman" panose="02020603050405020304" pitchFamily="18" charset="0"/>
                        </a:rPr>
                        <a:t>represents a unit of time where 1 step equals 1 hour.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3821">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type of online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3080">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amount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the amount of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65605">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err="1">
                          <a:solidFill>
                            <a:schemeClr val="tx1"/>
                          </a:solidFill>
                          <a:latin typeface="Times New Roman" panose="02020603050405020304" pitchFamily="18" charset="0"/>
                          <a:ea typeface="+mn-ea"/>
                          <a:cs typeface="Times New Roman" panose="02020603050405020304" pitchFamily="18" charset="0"/>
                        </a:rPr>
                        <a:t>nameOrig</a:t>
                      </a:r>
                      <a:endParaRPr lang="en-US" sz="32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a:solidFill>
                            <a:schemeClr val="tx1"/>
                          </a:solidFill>
                          <a:latin typeface="Times New Roman" panose="02020603050405020304" pitchFamily="18" charset="0"/>
                          <a:ea typeface="+mn-ea"/>
                          <a:cs typeface="Times New Roman" panose="02020603050405020304" pitchFamily="18" charset="0"/>
                        </a:rPr>
                        <a:t>customer starting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4006">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err="1">
                          <a:solidFill>
                            <a:schemeClr val="tx1"/>
                          </a:solidFill>
                          <a:latin typeface="Times New Roman" panose="02020603050405020304" pitchFamily="18" charset="0"/>
                          <a:ea typeface="+mn-ea"/>
                          <a:cs typeface="Times New Roman" panose="02020603050405020304" pitchFamily="18" charset="0"/>
                        </a:rPr>
                        <a:t>oldbalanceOrg</a:t>
                      </a:r>
                      <a:endParaRPr lang="en-US" sz="32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balance before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75428">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err="1">
                          <a:solidFill>
                            <a:schemeClr val="tx1"/>
                          </a:solidFill>
                          <a:latin typeface="Times New Roman" panose="02020603050405020304" pitchFamily="18" charset="0"/>
                          <a:ea typeface="+mn-ea"/>
                          <a:cs typeface="Times New Roman" panose="02020603050405020304" pitchFamily="18" charset="0"/>
                        </a:rPr>
                        <a:t>newbalanceOrig</a:t>
                      </a:r>
                      <a:endParaRPr lang="en-US" sz="32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a:solidFill>
                            <a:schemeClr val="tx1"/>
                          </a:solidFill>
                          <a:latin typeface="Times New Roman" panose="02020603050405020304" pitchFamily="18" charset="0"/>
                          <a:ea typeface="+mn-ea"/>
                          <a:cs typeface="Times New Roman" panose="02020603050405020304" pitchFamily="18" charset="0"/>
                        </a:rPr>
                        <a:t>balance after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5605">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dirty="0" err="1">
                          <a:solidFill>
                            <a:schemeClr val="tx1"/>
                          </a:solidFill>
                          <a:latin typeface="Times New Roman" panose="02020603050405020304" pitchFamily="18" charset="0"/>
                          <a:ea typeface="+mn-ea"/>
                          <a:cs typeface="Times New Roman" panose="02020603050405020304" pitchFamily="18" charset="0"/>
                        </a:rPr>
                        <a:t>nameDest</a:t>
                      </a:r>
                      <a:endParaRPr lang="en-US" sz="32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Times New Roman" panose="02020603050405020304" pitchFamily="18" charset="0"/>
                          <a:ea typeface="+mn-ea"/>
                          <a:cs typeface="Times New Roman" panose="02020603050405020304" pitchFamily="18" charset="0"/>
                        </a:rPr>
                        <a:t>recipient of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65605">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oldbalanceDest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Times New Roman" panose="02020603050405020304" pitchFamily="18" charset="0"/>
                          <a:ea typeface="+mn-ea"/>
                          <a:cs typeface="Times New Roman" panose="02020603050405020304" pitchFamily="18" charset="0"/>
                        </a:rPr>
                        <a:t>initial balance of recipient before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65605">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newbalanceDest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Times New Roman" panose="02020603050405020304" pitchFamily="18" charset="0"/>
                          <a:ea typeface="+mn-ea"/>
                          <a:cs typeface="Times New Roman" panose="02020603050405020304" pitchFamily="18" charset="0"/>
                        </a:rPr>
                        <a:t>The new balance of recipient after the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65605">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3200" kern="1200">
                          <a:solidFill>
                            <a:schemeClr val="tx1"/>
                          </a:solidFill>
                          <a:latin typeface="Times New Roman" panose="02020603050405020304" pitchFamily="18" charset="0"/>
                          <a:ea typeface="+mn-ea"/>
                          <a:cs typeface="Times New Roman" panose="02020603050405020304" pitchFamily="18" charset="0"/>
                        </a:rPr>
                        <a:t>isFraud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1000"/>
                        </a:spcAft>
                      </a:pPr>
                      <a:r>
                        <a:rPr lang="en-US" sz="3200" kern="1200" dirty="0">
                          <a:solidFill>
                            <a:schemeClr val="tx1"/>
                          </a:solidFill>
                          <a:latin typeface="Times New Roman" panose="02020603050405020304" pitchFamily="18" charset="0"/>
                          <a:ea typeface="+mn-ea"/>
                          <a:cs typeface="Times New Roman" panose="02020603050405020304" pitchFamily="18" charset="0"/>
                        </a:rPr>
                        <a:t>fraud transaction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4" name="TextBox 4"/>
          <p:cNvSpPr txBox="1"/>
          <p:nvPr/>
        </p:nvSpPr>
        <p:spPr>
          <a:xfrm>
            <a:off x="-1553322" y="365965"/>
            <a:ext cx="10961120" cy="1122684"/>
          </a:xfrm>
          <a:prstGeom prst="rect">
            <a:avLst/>
          </a:prstGeom>
        </p:spPr>
        <p:txBody>
          <a:bodyPr lIns="0" tIns="0" rIns="0" bIns="0" rtlCol="0" anchor="t">
            <a:spAutoFit/>
          </a:bodyPr>
          <a:lstStyle/>
          <a:p>
            <a:pPr algn="ctr">
              <a:lnSpc>
                <a:spcPts val="8560"/>
              </a:lnSpc>
            </a:pPr>
            <a:r>
              <a:rPr lang="en-US" sz="8000" dirty="0">
                <a:solidFill>
                  <a:srgbClr val="3C3C3C"/>
                </a:solidFill>
                <a:latin typeface="Times New Roman" panose="02020603050405020304" pitchFamily="18" charset="0"/>
                <a:cs typeface="Times New Roman" panose="02020603050405020304" pitchFamily="18" charset="0"/>
              </a:rPr>
              <a:t>Dataset Info </a:t>
            </a:r>
          </a:p>
        </p:txBody>
      </p:sp>
      <p:pic>
        <p:nvPicPr>
          <p:cNvPr id="1026" name="Picture 2" descr="C:\Users\USER\Downloads\WhatsApp Image 2024-04-24 at 2.16.56 PM.jpeg"/>
          <p:cNvPicPr>
            <a:picLocks noChangeAspect="1" noChangeArrowheads="1"/>
          </p:cNvPicPr>
          <p:nvPr/>
        </p:nvPicPr>
        <p:blipFill>
          <a:blip r:embed="rId4"/>
          <a:srcRect/>
          <a:stretch>
            <a:fillRect/>
          </a:stretch>
        </p:blipFill>
        <p:spPr bwMode="auto">
          <a:xfrm>
            <a:off x="1981200" y="1409700"/>
            <a:ext cx="14630400" cy="5486400"/>
          </a:xfrm>
          <a:prstGeom prst="rect">
            <a:avLst/>
          </a:prstGeom>
          <a:noFill/>
        </p:spPr>
      </p:pic>
      <p:sp>
        <p:nvSpPr>
          <p:cNvPr id="1028" name="AutoShape 4" descr="blob:https://web.whatsapp.com/f9f8d2b1-f433-4d90-9e46-c64e2939641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f9f8d2b1-f433-4d90-9e46-c64e2939641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3F0"/>
        </a:solidFill>
        <a:effectLst/>
      </p:bgPr>
    </p:bg>
    <p:spTree>
      <p:nvGrpSpPr>
        <p:cNvPr id="1" name=""/>
        <p:cNvGrpSpPr/>
        <p:nvPr/>
      </p:nvGrpSpPr>
      <p:grpSpPr>
        <a:xfrm>
          <a:off x="0" y="0"/>
          <a:ext cx="0" cy="0"/>
          <a:chOff x="0" y="0"/>
          <a:chExt cx="0" cy="0"/>
        </a:xfrm>
      </p:grpSpPr>
      <p:sp>
        <p:nvSpPr>
          <p:cNvPr id="2" name="Freeform 2"/>
          <p:cNvSpPr/>
          <p:nvPr/>
        </p:nvSpPr>
        <p:spPr>
          <a:xfrm>
            <a:off x="15799315" y="6568463"/>
            <a:ext cx="4110337" cy="4114800"/>
          </a:xfrm>
          <a:custGeom>
            <a:avLst/>
            <a:gdLst/>
            <a:ahLst/>
            <a:cxnLst/>
            <a:rect l="l" t="t" r="r" b="b"/>
            <a:pathLst>
              <a:path w="4110337" h="4114800">
                <a:moveTo>
                  <a:pt x="0" y="0"/>
                </a:moveTo>
                <a:lnTo>
                  <a:pt x="4110337" y="0"/>
                </a:lnTo>
                <a:lnTo>
                  <a:pt x="41103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32782" y="103492"/>
            <a:ext cx="14678617" cy="836063"/>
          </a:xfrm>
          <a:prstGeom prst="rect">
            <a:avLst/>
          </a:prstGeom>
        </p:spPr>
        <p:txBody>
          <a:bodyPr wrap="square" lIns="0" tIns="0" rIns="0" bIns="0" rtlCol="0" anchor="t">
            <a:spAutoFit/>
          </a:bodyPr>
          <a:lstStyle/>
          <a:p>
            <a:pPr>
              <a:lnSpc>
                <a:spcPts val="7573"/>
              </a:lnSpc>
            </a:pPr>
            <a:r>
              <a:rPr lang="en-US" sz="3600" dirty="0">
                <a:solidFill>
                  <a:srgbClr val="CA5E28"/>
                </a:solidFill>
                <a:latin typeface="Times New Roman" panose="02020603050405020304" pitchFamily="18" charset="0"/>
                <a:cs typeface="Times New Roman" panose="02020603050405020304" pitchFamily="18" charset="0"/>
              </a:rPr>
              <a:t>System Architecture</a:t>
            </a:r>
          </a:p>
        </p:txBody>
      </p:sp>
      <p:pic>
        <p:nvPicPr>
          <p:cNvPr id="6" name="Picture 5">
            <a:extLst>
              <a:ext uri="{FF2B5EF4-FFF2-40B4-BE49-F238E27FC236}">
                <a16:creationId xmlns:a16="http://schemas.microsoft.com/office/drawing/2014/main" id="{BD38DF6F-353D-9625-89C1-737A0046AF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975197"/>
            <a:ext cx="12979914" cy="90786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870544">
            <a:off x="16122216" y="2779413"/>
            <a:ext cx="17025200" cy="20249164"/>
          </a:xfrm>
          <a:custGeom>
            <a:avLst/>
            <a:gdLst/>
            <a:ahLst/>
            <a:cxnLst/>
            <a:rect l="l" t="t" r="r" b="b"/>
            <a:pathLst>
              <a:path w="17025200" h="20249164">
                <a:moveTo>
                  <a:pt x="0" y="0"/>
                </a:moveTo>
                <a:lnTo>
                  <a:pt x="17025200" y="0"/>
                </a:lnTo>
                <a:lnTo>
                  <a:pt x="17025200" y="20249164"/>
                </a:lnTo>
                <a:lnTo>
                  <a:pt x="0" y="20249164"/>
                </a:lnTo>
                <a:lnTo>
                  <a:pt x="0" y="0"/>
                </a:lnTo>
                <a:close/>
              </a:path>
            </a:pathLst>
          </a:custGeom>
          <a:blipFill>
            <a:blip r:embed="rId2">
              <a:alphaModFix amt="9999"/>
              <a:extLst>
                <a:ext uri="{96DAC541-7B7A-43D3-8B79-37D633B846F1}">
                  <asvg:svgBlip xmlns:asvg="http://schemas.microsoft.com/office/drawing/2016/SVG/main" r:embed="rId3"/>
                </a:ext>
              </a:extLst>
            </a:blip>
            <a:stretch>
              <a:fillRect t="-5042" r="-18120" b="-330"/>
            </a:stretch>
          </a:blipFill>
        </p:spPr>
      </p:sp>
      <p:sp>
        <p:nvSpPr>
          <p:cNvPr id="3" name="Freeform 3"/>
          <p:cNvSpPr/>
          <p:nvPr/>
        </p:nvSpPr>
        <p:spPr>
          <a:xfrm>
            <a:off x="14173200" y="1181100"/>
            <a:ext cx="3611585" cy="712723"/>
          </a:xfrm>
          <a:custGeom>
            <a:avLst/>
            <a:gdLst/>
            <a:ahLst/>
            <a:cxnLst/>
            <a:rect l="l" t="t" r="r" b="b"/>
            <a:pathLst>
              <a:path w="3611585" h="712723">
                <a:moveTo>
                  <a:pt x="0" y="0"/>
                </a:moveTo>
                <a:lnTo>
                  <a:pt x="3611585" y="0"/>
                </a:lnTo>
                <a:lnTo>
                  <a:pt x="3611585" y="712722"/>
                </a:lnTo>
                <a:lnTo>
                  <a:pt x="0" y="712722"/>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159555" y="268879"/>
            <a:ext cx="10961120" cy="1122684"/>
          </a:xfrm>
          <a:prstGeom prst="rect">
            <a:avLst/>
          </a:prstGeom>
        </p:spPr>
        <p:txBody>
          <a:bodyPr lIns="0" tIns="0" rIns="0" bIns="0" rtlCol="0" anchor="t">
            <a:spAutoFit/>
          </a:bodyPr>
          <a:lstStyle/>
          <a:p>
            <a:pPr algn="ctr">
              <a:lnSpc>
                <a:spcPts val="8560"/>
              </a:lnSpc>
            </a:pPr>
            <a:r>
              <a:rPr lang="en-US" sz="8000" dirty="0">
                <a:solidFill>
                  <a:srgbClr val="3C3C3C"/>
                </a:solidFill>
                <a:latin typeface="Times New Roman" panose="02020603050405020304" pitchFamily="18" charset="0"/>
                <a:cs typeface="Times New Roman" panose="02020603050405020304" pitchFamily="18" charset="0"/>
              </a:rPr>
              <a:t>Algorithms Used</a:t>
            </a:r>
          </a:p>
        </p:txBody>
      </p:sp>
      <p:sp>
        <p:nvSpPr>
          <p:cNvPr id="5" name="TextBox 5"/>
          <p:cNvSpPr txBox="1"/>
          <p:nvPr/>
        </p:nvSpPr>
        <p:spPr>
          <a:xfrm>
            <a:off x="228600" y="1485900"/>
            <a:ext cx="7162800" cy="1082284"/>
          </a:xfrm>
          <a:prstGeom prst="rect">
            <a:avLst/>
          </a:prstGeom>
        </p:spPr>
        <p:txBody>
          <a:bodyPr wrap="square" lIns="0" tIns="0" rIns="0" bIns="0" rtlCol="0" anchor="t">
            <a:spAutoFit/>
          </a:bodyPr>
          <a:lstStyle/>
          <a:p>
            <a:pPr algn="ctr">
              <a:lnSpc>
                <a:spcPts val="4548"/>
              </a:lnSpc>
              <a:spcBef>
                <a:spcPct val="0"/>
              </a:spcBef>
            </a:pPr>
            <a:r>
              <a:rPr lang="en-US" sz="3249" spc="298" dirty="0">
                <a:solidFill>
                  <a:srgbClr val="3C3C3C"/>
                </a:solidFill>
                <a:latin typeface="Times New Roman" panose="02020603050405020304" pitchFamily="18" charset="0"/>
                <a:cs typeface="Times New Roman" panose="02020603050405020304" pitchFamily="18" charset="0"/>
              </a:rPr>
              <a:t>1.Decision Tree Algorithm </a:t>
            </a:r>
          </a:p>
          <a:p>
            <a:pPr algn="ctr">
              <a:lnSpc>
                <a:spcPts val="4268"/>
              </a:lnSpc>
              <a:spcBef>
                <a:spcPct val="0"/>
              </a:spcBef>
            </a:pPr>
            <a:r>
              <a:rPr lang="en-US" sz="3049" spc="280" dirty="0">
                <a:solidFill>
                  <a:srgbClr val="3C3C3C"/>
                </a:solidFill>
                <a:latin typeface="Times New Roman" panose="02020603050405020304" pitchFamily="18" charset="0"/>
                <a:cs typeface="Times New Roman" panose="02020603050405020304" pitchFamily="18" charset="0"/>
              </a:rPr>
              <a:t>  </a:t>
            </a:r>
          </a:p>
        </p:txBody>
      </p:sp>
      <p:sp>
        <p:nvSpPr>
          <p:cNvPr id="6" name="TextBox 6"/>
          <p:cNvSpPr txBox="1"/>
          <p:nvPr/>
        </p:nvSpPr>
        <p:spPr>
          <a:xfrm>
            <a:off x="1143000" y="2476500"/>
            <a:ext cx="16687800" cy="2154436"/>
          </a:xfrm>
          <a:prstGeom prst="rect">
            <a:avLst/>
          </a:prstGeom>
        </p:spPr>
        <p:txBody>
          <a:bodyPr wrap="square" lIns="0" tIns="0" rIns="0" bIns="0" rtlCol="0" anchor="t">
            <a:spAutoFit/>
          </a:bodyPr>
          <a:lstStyle/>
          <a:p>
            <a:pPr>
              <a:lnSpc>
                <a:spcPts val="4236"/>
              </a:lnSpc>
              <a:spcBef>
                <a:spcPct val="0"/>
              </a:spcBef>
              <a:buFont typeface="Arial" pitchFamily="34" charset="0"/>
              <a:buChar char="•"/>
            </a:pPr>
            <a:r>
              <a:rPr lang="en-US" sz="2400" spc="278" dirty="0">
                <a:solidFill>
                  <a:srgbClr val="3C3C3C"/>
                </a:solidFill>
                <a:latin typeface="Aileron"/>
              </a:rPr>
              <a:t>   </a:t>
            </a:r>
            <a:r>
              <a:rPr lang="en-US" sz="2400" spc="278" dirty="0">
                <a:solidFill>
                  <a:srgbClr val="3C3C3C"/>
                </a:solidFill>
                <a:latin typeface="Times New Roman" panose="02020603050405020304" pitchFamily="18" charset="0"/>
                <a:cs typeface="Times New Roman" panose="02020603050405020304" pitchFamily="18" charset="0"/>
              </a:rPr>
              <a:t>Decision tree algorithm falls under the category of supervised algorithm. </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It can be used for solving regression and classification problems. </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It creates a tree like structure, where each node represents a decision, the branch represents the result of the decision and the leaf node specifies the class label.</a:t>
            </a:r>
          </a:p>
        </p:txBody>
      </p:sp>
      <p:sp>
        <p:nvSpPr>
          <p:cNvPr id="9" name="TextBox 5"/>
          <p:cNvSpPr txBox="1"/>
          <p:nvPr/>
        </p:nvSpPr>
        <p:spPr>
          <a:xfrm>
            <a:off x="228600" y="4914900"/>
            <a:ext cx="5241984" cy="1080617"/>
          </a:xfrm>
          <a:prstGeom prst="rect">
            <a:avLst/>
          </a:prstGeom>
        </p:spPr>
        <p:txBody>
          <a:bodyPr wrap="square" lIns="0" tIns="0" rIns="0" bIns="0" rtlCol="0" anchor="t">
            <a:spAutoFit/>
          </a:bodyPr>
          <a:lstStyle/>
          <a:p>
            <a:pPr algn="ctr">
              <a:lnSpc>
                <a:spcPts val="4548"/>
              </a:lnSpc>
              <a:spcBef>
                <a:spcPct val="0"/>
              </a:spcBef>
            </a:pPr>
            <a:r>
              <a:rPr lang="en-US" sz="3249" spc="298" dirty="0">
                <a:solidFill>
                  <a:srgbClr val="3C3C3C"/>
                </a:solidFill>
                <a:latin typeface="Times New Roman" panose="02020603050405020304" pitchFamily="18" charset="0"/>
                <a:cs typeface="Times New Roman" panose="02020603050405020304" pitchFamily="18" charset="0"/>
              </a:rPr>
              <a:t>2.KNN Algorithm</a:t>
            </a:r>
          </a:p>
          <a:p>
            <a:pPr algn="ctr">
              <a:lnSpc>
                <a:spcPts val="4268"/>
              </a:lnSpc>
              <a:spcBef>
                <a:spcPct val="0"/>
              </a:spcBef>
            </a:pPr>
            <a:r>
              <a:rPr lang="en-US" sz="3049" spc="280" dirty="0">
                <a:solidFill>
                  <a:srgbClr val="3C3C3C"/>
                </a:solidFill>
                <a:latin typeface="Aileron Bold"/>
              </a:rPr>
              <a:t>  </a:t>
            </a:r>
          </a:p>
        </p:txBody>
      </p:sp>
      <p:sp>
        <p:nvSpPr>
          <p:cNvPr id="10" name="TextBox 6"/>
          <p:cNvSpPr txBox="1"/>
          <p:nvPr/>
        </p:nvSpPr>
        <p:spPr>
          <a:xfrm>
            <a:off x="1143000" y="5981700"/>
            <a:ext cx="16519584" cy="3770263"/>
          </a:xfrm>
          <a:prstGeom prst="rect">
            <a:avLst/>
          </a:prstGeom>
        </p:spPr>
        <p:txBody>
          <a:bodyPr wrap="square" lIns="0" tIns="0" rIns="0" bIns="0" rtlCol="0" anchor="t">
            <a:spAutoFit/>
          </a:bodyPr>
          <a:lstStyle/>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KNN(K- Nearest Neighbor) ,a type of supervised algorithm,  is one of the most important type of classification algorithm.</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The most important task in KNN is to choose the value of k based on the given inputs. </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After that we calculate the Euclidean distance.</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After that we find the nearest neighbors by arranging the distance in ascending order and choosing    the k smallest suitable data points.</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At last we apply the label to the most frequent among the nearest K neighbors.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14249400" y="342900"/>
            <a:ext cx="3611585" cy="712723"/>
          </a:xfrm>
          <a:custGeom>
            <a:avLst/>
            <a:gdLst/>
            <a:ahLst/>
            <a:cxnLst/>
            <a:rect l="l" t="t" r="r" b="b"/>
            <a:pathLst>
              <a:path w="3611585" h="712723">
                <a:moveTo>
                  <a:pt x="0" y="0"/>
                </a:moveTo>
                <a:lnTo>
                  <a:pt x="3611585" y="0"/>
                </a:lnTo>
                <a:lnTo>
                  <a:pt x="3611585" y="712722"/>
                </a:lnTo>
                <a:lnTo>
                  <a:pt x="0" y="712722"/>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TextBox 2"/>
          <p:cNvSpPr txBox="1"/>
          <p:nvPr/>
        </p:nvSpPr>
        <p:spPr>
          <a:xfrm>
            <a:off x="533400" y="495300"/>
            <a:ext cx="6172200" cy="592342"/>
          </a:xfrm>
          <a:prstGeom prst="rect">
            <a:avLst/>
          </a:prstGeom>
          <a:noFill/>
        </p:spPr>
        <p:txBody>
          <a:bodyPr wrap="square" rtlCol="0">
            <a:spAutoFit/>
          </a:bodyPr>
          <a:lstStyle/>
          <a:p>
            <a:r>
              <a:rPr lang="en-US" sz="3249" spc="298" dirty="0">
                <a:solidFill>
                  <a:srgbClr val="3C3C3C"/>
                </a:solidFill>
                <a:latin typeface="Times New Roman" panose="02020603050405020304" pitchFamily="18" charset="0"/>
                <a:cs typeface="Times New Roman" panose="02020603050405020304" pitchFamily="18" charset="0"/>
              </a:rPr>
              <a:t>3. Logistic Regression</a:t>
            </a:r>
          </a:p>
        </p:txBody>
      </p:sp>
      <p:sp>
        <p:nvSpPr>
          <p:cNvPr id="4" name="TextBox 6"/>
          <p:cNvSpPr txBox="1"/>
          <p:nvPr/>
        </p:nvSpPr>
        <p:spPr>
          <a:xfrm>
            <a:off x="1295400" y="1530080"/>
            <a:ext cx="15240000" cy="2110255"/>
          </a:xfrm>
          <a:prstGeom prst="rect">
            <a:avLst/>
          </a:prstGeom>
        </p:spPr>
        <p:txBody>
          <a:bodyPr wrap="square" lIns="0" tIns="0" rIns="0" bIns="0" rtlCol="0" anchor="t">
            <a:spAutoFit/>
          </a:bodyPr>
          <a:lstStyle/>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Logistic regression falls under the category of supervised algorithm. </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It is used for binary classification. </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We give independent variables as a input and it gives output in form of probability value.</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Logistic regression is of three types namely binomial, Multinomial and ordinal</a:t>
            </a:r>
          </a:p>
        </p:txBody>
      </p:sp>
      <p:sp>
        <p:nvSpPr>
          <p:cNvPr id="5" name="TextBox 4"/>
          <p:cNvSpPr txBox="1"/>
          <p:nvPr/>
        </p:nvSpPr>
        <p:spPr>
          <a:xfrm>
            <a:off x="685800" y="4076700"/>
            <a:ext cx="6019800" cy="592342"/>
          </a:xfrm>
          <a:prstGeom prst="rect">
            <a:avLst/>
          </a:prstGeom>
          <a:noFill/>
        </p:spPr>
        <p:txBody>
          <a:bodyPr wrap="square" rtlCol="0">
            <a:spAutoFit/>
          </a:bodyPr>
          <a:lstStyle/>
          <a:p>
            <a:r>
              <a:rPr lang="en-US" sz="3249" spc="298" dirty="0">
                <a:solidFill>
                  <a:srgbClr val="3C3C3C"/>
                </a:solidFill>
                <a:latin typeface="Times New Roman" panose="02020603050405020304" pitchFamily="18" charset="0"/>
                <a:cs typeface="Times New Roman" panose="02020603050405020304" pitchFamily="18" charset="0"/>
              </a:rPr>
              <a:t>4.  Naive </a:t>
            </a:r>
            <a:r>
              <a:rPr lang="en-US" sz="3249" spc="298" dirty="0" err="1">
                <a:solidFill>
                  <a:srgbClr val="3C3C3C"/>
                </a:solidFill>
                <a:latin typeface="Times New Roman" panose="02020603050405020304" pitchFamily="18" charset="0"/>
                <a:cs typeface="Times New Roman" panose="02020603050405020304" pitchFamily="18" charset="0"/>
              </a:rPr>
              <a:t>Bayes</a:t>
            </a:r>
            <a:r>
              <a:rPr lang="en-US" sz="3249" spc="298" dirty="0">
                <a:solidFill>
                  <a:srgbClr val="3C3C3C"/>
                </a:solidFill>
                <a:latin typeface="Times New Roman" panose="02020603050405020304" pitchFamily="18" charset="0"/>
                <a:cs typeface="Times New Roman" panose="02020603050405020304" pitchFamily="18" charset="0"/>
              </a:rPr>
              <a:t> Algorithm</a:t>
            </a:r>
          </a:p>
        </p:txBody>
      </p:sp>
      <p:sp>
        <p:nvSpPr>
          <p:cNvPr id="6" name="TextBox 6"/>
          <p:cNvSpPr txBox="1"/>
          <p:nvPr/>
        </p:nvSpPr>
        <p:spPr>
          <a:xfrm>
            <a:off x="1295400" y="5143500"/>
            <a:ext cx="15544800" cy="2693045"/>
          </a:xfrm>
          <a:prstGeom prst="rect">
            <a:avLst/>
          </a:prstGeom>
        </p:spPr>
        <p:txBody>
          <a:bodyPr wrap="square" lIns="0" tIns="0" rIns="0" bIns="0" rtlCol="0" anchor="t">
            <a:spAutoFit/>
          </a:bodyPr>
          <a:lstStyle/>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Naive </a:t>
            </a:r>
            <a:r>
              <a:rPr lang="en-US" sz="2400" spc="278" dirty="0" err="1">
                <a:solidFill>
                  <a:srgbClr val="3C3C3C"/>
                </a:solidFill>
                <a:latin typeface="Times New Roman" panose="02020603050405020304" pitchFamily="18" charset="0"/>
                <a:cs typeface="Times New Roman" panose="02020603050405020304" pitchFamily="18" charset="0"/>
              </a:rPr>
              <a:t>Bayes</a:t>
            </a:r>
            <a:r>
              <a:rPr lang="en-US" sz="2400" spc="278" dirty="0">
                <a:solidFill>
                  <a:srgbClr val="3C3C3C"/>
                </a:solidFill>
                <a:latin typeface="Times New Roman" panose="02020603050405020304" pitchFamily="18" charset="0"/>
                <a:cs typeface="Times New Roman" panose="02020603050405020304" pitchFamily="18" charset="0"/>
              </a:rPr>
              <a:t> is a classification algorithm that uses </a:t>
            </a:r>
            <a:r>
              <a:rPr lang="en-US" sz="2400" spc="278" dirty="0" err="1">
                <a:solidFill>
                  <a:srgbClr val="3C3C3C"/>
                </a:solidFill>
                <a:latin typeface="Times New Roman" panose="02020603050405020304" pitchFamily="18" charset="0"/>
                <a:cs typeface="Times New Roman" panose="02020603050405020304" pitchFamily="18" charset="0"/>
              </a:rPr>
              <a:t>Bayes</a:t>
            </a:r>
            <a:r>
              <a:rPr lang="en-US" sz="2400" spc="278" dirty="0">
                <a:solidFill>
                  <a:srgbClr val="3C3C3C"/>
                </a:solidFill>
                <a:latin typeface="Times New Roman" panose="02020603050405020304" pitchFamily="18" charset="0"/>
                <a:cs typeface="Times New Roman" panose="02020603050405020304" pitchFamily="18" charset="0"/>
              </a:rPr>
              <a:t>' theorem to determine class labels   from input features. The model's assumption is that features are independent of each other when considering the class label, making calculations straightforward.</a:t>
            </a:r>
          </a:p>
          <a:p>
            <a:pPr>
              <a:lnSpc>
                <a:spcPts val="4236"/>
              </a:lnSpc>
              <a:spcBef>
                <a:spcPct val="0"/>
              </a:spcBef>
              <a:buFont typeface="Arial" pitchFamily="34" charset="0"/>
              <a:buChar char="•"/>
            </a:pPr>
            <a:r>
              <a:rPr lang="en-US" sz="2400" spc="278" dirty="0">
                <a:solidFill>
                  <a:srgbClr val="3C3C3C"/>
                </a:solidFill>
                <a:latin typeface="Times New Roman" panose="02020603050405020304" pitchFamily="18" charset="0"/>
                <a:cs typeface="Times New Roman" panose="02020603050405020304" pitchFamily="18" charset="0"/>
              </a:rPr>
              <a:t> Variants of Naive </a:t>
            </a:r>
            <a:r>
              <a:rPr lang="en-US" sz="2400" spc="278" dirty="0" err="1">
                <a:solidFill>
                  <a:srgbClr val="3C3C3C"/>
                </a:solidFill>
                <a:latin typeface="Times New Roman" panose="02020603050405020304" pitchFamily="18" charset="0"/>
                <a:cs typeface="Times New Roman" panose="02020603050405020304" pitchFamily="18" charset="0"/>
              </a:rPr>
              <a:t>Bayes</a:t>
            </a:r>
            <a:r>
              <a:rPr lang="en-US" sz="2400" spc="278" dirty="0">
                <a:solidFill>
                  <a:srgbClr val="3C3C3C"/>
                </a:solidFill>
                <a:latin typeface="Times New Roman" panose="02020603050405020304" pitchFamily="18" charset="0"/>
                <a:cs typeface="Times New Roman" panose="02020603050405020304" pitchFamily="18" charset="0"/>
              </a:rPr>
              <a:t> include Gaussian (for continuous data), Multinomial (for discrete data such as word counts), and Bernoulli (for binary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597</Words>
  <Application>Microsoft Office PowerPoint</Application>
  <PresentationFormat>Custom</PresentationFormat>
  <Paragraphs>107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Arial</vt:lpstr>
      <vt:lpstr>Aileron Bold</vt:lpstr>
      <vt:lpstr>Calibri</vt:lpstr>
      <vt:lpstr>Aileron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Simple Illustration Business Financial Presentation</dc:title>
  <dc:creator>Pranjal Arote</dc:creator>
  <cp:lastModifiedBy>Priyanka Todkar</cp:lastModifiedBy>
  <cp:revision>15</cp:revision>
  <dcterms:created xsi:type="dcterms:W3CDTF">2006-08-16T00:00:00Z</dcterms:created>
  <dcterms:modified xsi:type="dcterms:W3CDTF">2024-10-24T14:41:30Z</dcterms:modified>
  <dc:identifier>DAGDKEG1wbo</dc:identifier>
</cp:coreProperties>
</file>