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256" r:id="rId5"/>
    <p:sldId id="394" r:id="rId6"/>
    <p:sldId id="378" r:id="rId7"/>
    <p:sldId id="381" r:id="rId8"/>
    <p:sldId id="382" r:id="rId9"/>
    <p:sldId id="383" r:id="rId10"/>
    <p:sldId id="384" r:id="rId11"/>
    <p:sldId id="386" r:id="rId12"/>
    <p:sldId id="385" r:id="rId13"/>
    <p:sldId id="395" r:id="rId14"/>
    <p:sldId id="397" r:id="rId15"/>
    <p:sldId id="396" r:id="rId16"/>
    <p:sldId id="391" r:id="rId17"/>
    <p:sldId id="398" r:id="rId18"/>
    <p:sldId id="399" r:id="rId19"/>
    <p:sldId id="400" r:id="rId20"/>
    <p:sldId id="401" r:id="rId21"/>
    <p:sldId id="402" r:id="rId2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344" userDrawn="1">
          <p15:clr>
            <a:srgbClr val="A4A3A4"/>
          </p15:clr>
        </p15:guide>
        <p15:guide id="2" pos="4872" userDrawn="1">
          <p15:clr>
            <a:srgbClr val="A4A3A4"/>
          </p15:clr>
        </p15:guide>
        <p15:guide id="3" orient="horz" pos="20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49B4E7D-B6C1-EB13-D141-56D420118364}" name="Mitchell, Rebecca" initials="MR" userId="S::Rebecca.Mitchell@Point72.com::6a1fefc0-c18b-4f92-91f1-e33328b6a572" providerId="AD"/>
  <p188:author id="{CB6528E3-FC06-2189-CB40-5C1C6F587352}" name="Wadhams, Sam" initials="SW" userId="S::Sam.Wadhams@Point72.com::99059834-0e53-4c61-b8a9-9e8fc2b367e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7EE"/>
    <a:srgbClr val="F4E3C9"/>
    <a:srgbClr val="D2CDC2"/>
    <a:srgbClr val="505A6B"/>
    <a:srgbClr val="FFFFFF"/>
    <a:srgbClr val="181819"/>
    <a:srgbClr val="000000"/>
    <a:srgbClr val="07121E"/>
    <a:srgbClr val="002540"/>
    <a:srgbClr val="6C433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19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3030" y="372"/>
      </p:cViewPr>
      <p:guideLst>
        <p:guide pos="4344"/>
        <p:guide pos="4872"/>
        <p:guide orient="horz" pos="20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122" d="100"/>
          <a:sy n="122" d="100"/>
        </p:scale>
        <p:origin x="4028" y="1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2B670BF-BBA7-230E-6233-FC651D56457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A0F846-C660-577D-273F-9242681B627D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2C8238-AD33-4145-BFAA-C6A9FB91DD45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E0B4B1D-F36C-51DF-6841-0E0E35EF76A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E5429C1-1791-90A6-847C-6B4C38C235B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0BB262-BFF5-4337-86DC-ECFB80022D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7699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D061D6-E002-4185-97C3-105FE2E522ED}" type="datetimeFigureOut">
              <a:rPr lang="en-US" smtClean="0"/>
              <a:t>5/3/2025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CA6A5-1784-442B-9DD7-C2A95A754E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35552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CA6A5-1784-442B-9DD7-C2A95A754E6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1007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3C593-0FD5-24F3-05BB-5B1E31650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D935F1-5D2A-92BC-11F5-995523C244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8DD1A97-4220-6BA4-ADC3-F41C7F4948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25FF5C-6811-526A-2766-84EDE8810C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CA6A5-1784-442B-9DD7-C2A95A754E6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1206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EB1B9-AF50-CD82-62C9-B9A4AB047D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6D99E3-D548-C91A-FF27-EEF62AA00B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0918AA-B9F5-A4C4-B686-992C60898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BFB282-458A-F5E0-72AE-9556555376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CA6A5-1784-442B-9DD7-C2A95A754E6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2867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ACF2F-A025-1467-58A0-C55DCFBD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5DE0FA-27D0-8761-B4A0-91E9467A62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7ECA74-B073-2AAD-2880-192B2D3E50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E1A26-B788-1EA3-1AF0-640194CAB4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CA6A5-1784-442B-9DD7-C2A95A754E6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0934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A03686-9436-90ED-E968-B83165903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2C5291-70B2-E6E3-FD44-89ECCE1BAF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780E08-44A3-D05E-BAE9-62CA152ED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934C1A-B7EF-B45E-0369-4D83F1A0A6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CA6A5-1784-442B-9DD7-C2A95A754E6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57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C20F89-BECD-A408-6556-356D8E569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95314B-627F-33F9-73B5-61527F0A1C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ACEB1F-CF4F-1CA8-316B-9891F41282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D7C2C5-0B38-A0F9-04FA-3287AA8F7C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CA6A5-1784-442B-9DD7-C2A95A754E6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5806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FBBF92-2881-3994-FD34-1A93B2240656}"/>
              </a:ext>
            </a:extLst>
          </p:cNvPr>
          <p:cNvSpPr/>
          <p:nvPr userDrawn="1"/>
        </p:nvSpPr>
        <p:spPr>
          <a:xfrm>
            <a:off x="12112668" y="7452986"/>
            <a:ext cx="2292264" cy="77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943" y="3370034"/>
            <a:ext cx="7630909" cy="1689100"/>
          </a:xfrm>
        </p:spPr>
        <p:txBody>
          <a:bodyPr anchor="b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943" y="5486399"/>
            <a:ext cx="5486399" cy="1551915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black background with blue triangles&#10;&#10;Description automatically generated">
            <a:extLst>
              <a:ext uri="{FF2B5EF4-FFF2-40B4-BE49-F238E27FC236}">
                <a16:creationId xmlns:a16="http://schemas.microsoft.com/office/drawing/2014/main" id="{F46EEFDA-FF53-83DC-FCB8-8F16E5E1F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627"/>
            <a:ext cx="10972800" cy="822960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B25F5C3D-79DB-3942-D67E-DAE641AB82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4943" y="315062"/>
            <a:ext cx="1584086" cy="1857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5688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6209164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CB2193D3-2A1E-8BE4-BB39-F9A45F558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027746"/>
            <a:ext cx="6209164" cy="903606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F0D8B0C-0BAD-5D54-C211-586476EE6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743200"/>
            <a:ext cx="6178550" cy="4800600"/>
          </a:xfrm>
        </p:spPr>
        <p:txBody>
          <a:bodyPr/>
          <a:lstStyle>
            <a:lvl1pPr>
              <a:lnSpc>
                <a:spcPct val="110000"/>
              </a:lnSpc>
              <a:defRPr>
                <a:solidFill>
                  <a:schemeClr val="bg1"/>
                </a:solidFill>
              </a:defRPr>
            </a:lvl1pPr>
            <a:lvl2pPr>
              <a:lnSpc>
                <a:spcPct val="110000"/>
              </a:lnSpc>
              <a:defRPr>
                <a:solidFill>
                  <a:schemeClr val="bg1"/>
                </a:solidFill>
              </a:defRPr>
            </a:lvl2pPr>
            <a:lvl3pPr>
              <a:lnSpc>
                <a:spcPct val="110000"/>
              </a:lnSpc>
              <a:defRPr>
                <a:solidFill>
                  <a:schemeClr val="bg1"/>
                </a:solidFill>
              </a:defRPr>
            </a:lvl3pPr>
            <a:lvl4pPr>
              <a:lnSpc>
                <a:spcPct val="110000"/>
              </a:lnSpc>
              <a:defRPr>
                <a:solidFill>
                  <a:schemeClr val="bg1"/>
                </a:solidFill>
              </a:defRPr>
            </a:lvl4pPr>
            <a:lvl5pPr>
              <a:lnSpc>
                <a:spcPct val="110000"/>
              </a:lnSpc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3C0954F1-AD40-39AD-186E-1C71832A3BD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2285999"/>
            <a:ext cx="6178550" cy="360947"/>
          </a:xfrm>
        </p:spPr>
        <p:txBody>
          <a:bodyPr anchor="ctr"/>
          <a:lstStyle>
            <a:lvl1pPr marL="0" indent="0">
              <a:lnSpc>
                <a:spcPct val="11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0287C75-8132-7B37-DC02-834D88D3B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D814A2-3284-4767-37D8-D8C686008DD9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47951DB-D86C-2A4D-8024-0B155C9AA8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31709" y="7669046"/>
            <a:ext cx="808501" cy="3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8188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3" y="0"/>
            <a:ext cx="7315197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6209164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3" y="370522"/>
            <a:ext cx="6178549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62A42A-0B88-9CF2-B28D-DA377A36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743200"/>
            <a:ext cx="6178550" cy="4800600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E530F124-5FB8-71FB-9DC2-78D53D1F22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2285999"/>
            <a:ext cx="6178550" cy="360947"/>
          </a:xfrm>
        </p:spPr>
        <p:txBody>
          <a:bodyPr anchor="ctr"/>
          <a:lstStyle>
            <a:lvl1pPr marL="0" indent="0">
              <a:lnSpc>
                <a:spcPct val="11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6FC7FF9-BC72-2715-371F-96A880A0D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CAD3EA-D177-9153-64DD-88492CD1F0A4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147706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6178549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3" y="370522"/>
            <a:ext cx="6178547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B39DCF-7AF7-FCBD-3D8D-B170D0AD3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743200"/>
            <a:ext cx="617855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A99EAE4-075F-A41C-C777-13A623605EE9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944" y="2288149"/>
            <a:ext cx="6178548" cy="360947"/>
          </a:xfrm>
        </p:spPr>
        <p:txBody>
          <a:bodyPr anchor="ctr"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8277110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9753600" y="0"/>
            <a:ext cx="4876795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8451849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8451848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90A169-AF3C-F2AB-04EE-BC50214DA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743200"/>
            <a:ext cx="845185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41D1D552-66C1-615E-D6CB-8B559E59AE7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944" y="1795855"/>
            <a:ext cx="8451848" cy="36094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E0F06E-4E57-6570-8953-B8FE555F77FC}"/>
              </a:ext>
            </a:extLst>
          </p:cNvPr>
          <p:cNvSpPr txBox="1"/>
          <p:nvPr userDrawn="1"/>
        </p:nvSpPr>
        <p:spPr>
          <a:xfrm>
            <a:off x="9974109" y="7727950"/>
            <a:ext cx="3968750" cy="260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9293524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9753600" y="0"/>
            <a:ext cx="4876795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8451849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8451848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790A169-AF3C-F2AB-04EE-BC50214DA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743200"/>
            <a:ext cx="8451850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Content Placeholder 11">
            <a:extLst>
              <a:ext uri="{FF2B5EF4-FFF2-40B4-BE49-F238E27FC236}">
                <a16:creationId xmlns:a16="http://schemas.microsoft.com/office/drawing/2014/main" id="{41D1D552-66C1-615E-D6CB-8B559E59AE7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94944" y="1795855"/>
            <a:ext cx="8451848" cy="36094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D4271D8-23B2-3AE3-35D1-CEBAF406CB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31709" y="7669046"/>
            <a:ext cx="808501" cy="3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420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4876797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905250" cy="149648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9052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C33BB31E-F7D5-28DF-B474-1BC83CED6C5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94943" y="2705100"/>
            <a:ext cx="3905249" cy="21717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D56D078-860E-3D0D-341D-AB992769C2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651A46-36AF-3320-8D44-1D90E99A5E0B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618350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04EB3-9E3C-C176-589A-B823C8FE9D61}"/>
              </a:ext>
            </a:extLst>
          </p:cNvPr>
          <p:cNvSpPr/>
          <p:nvPr userDrawn="1"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76800" y="7639050"/>
            <a:ext cx="8465821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423DF2-89B8-E78C-D557-444BC03ED4BB}"/>
              </a:ext>
            </a:extLst>
          </p:cNvPr>
          <p:cNvCxnSpPr>
            <a:cxnSpLocks/>
          </p:cNvCxnSpPr>
          <p:nvPr userDrawn="1"/>
        </p:nvCxnSpPr>
        <p:spPr>
          <a:xfrm>
            <a:off x="0" y="2730500"/>
            <a:ext cx="14630397" cy="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itle 1">
            <a:extLst>
              <a:ext uri="{FF2B5EF4-FFF2-40B4-BE49-F238E27FC236}">
                <a16:creationId xmlns:a16="http://schemas.microsoft.com/office/drawing/2014/main" id="{47A1584D-5FA9-58D9-82BD-A19EFB7C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1024128"/>
            <a:ext cx="13402058" cy="903606"/>
          </a:xfrm>
        </p:spPr>
        <p:txBody>
          <a:bodyPr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9">
            <a:extLst>
              <a:ext uri="{FF2B5EF4-FFF2-40B4-BE49-F238E27FC236}">
                <a16:creationId xmlns:a16="http://schemas.microsoft.com/office/drawing/2014/main" id="{9D75E115-CA85-2C30-E50B-394E40D95E3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4944" y="1737360"/>
            <a:ext cx="13402058" cy="73660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581E6BD8-1B60-3E86-7490-4458BE70148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4943" y="370522"/>
            <a:ext cx="13402057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259125EC-C41A-C872-77F9-2C5F955E1E9D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694944" y="3666564"/>
            <a:ext cx="6201157" cy="37790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EF086980-92EE-F13A-DE88-F598A874B03A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94944" y="3149329"/>
            <a:ext cx="620115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7D7D2492-4826-5E17-809B-DEFDFC76C68A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734300" y="3666564"/>
            <a:ext cx="6362702" cy="37790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30F42584-C91D-109F-352C-604AAA052CC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734300" y="3149329"/>
            <a:ext cx="6362702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66651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608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04EB3-9E3C-C176-589A-B823C8FE9D61}"/>
              </a:ext>
            </a:extLst>
          </p:cNvPr>
          <p:cNvSpPr/>
          <p:nvPr userDrawn="1"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13402058" cy="903606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76800" y="7639050"/>
            <a:ext cx="7453162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BE8739F-150D-F283-C8AE-3C8CE1E33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4943" y="1737360"/>
            <a:ext cx="13402057" cy="73660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1AF123C-CC4D-5B28-74B3-85E38B3A67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734300" y="3666564"/>
            <a:ext cx="6362702" cy="37790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BFC8194E-C162-E904-AD3D-4BDFACA4FEB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94944" y="3666564"/>
            <a:ext cx="6201156" cy="37790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050065-86BC-E06B-D392-00E5B43624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94944" y="3149329"/>
            <a:ext cx="6201156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F11FC1B-FC25-C04F-56D8-F0D6D08814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734300" y="3149329"/>
            <a:ext cx="6362702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423DF2-89B8-E78C-D557-444BC03ED4BB}"/>
              </a:ext>
            </a:extLst>
          </p:cNvPr>
          <p:cNvCxnSpPr>
            <a:cxnSpLocks/>
          </p:cNvCxnSpPr>
          <p:nvPr userDrawn="1"/>
        </p:nvCxnSpPr>
        <p:spPr>
          <a:xfrm>
            <a:off x="0" y="2730500"/>
            <a:ext cx="146303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1DA4569-4359-32D7-0360-517CF72CDE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4944" y="370522"/>
            <a:ext cx="13457474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27327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4876797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905250" cy="4430078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9052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3FBCBC-D172-B084-F606-8C374E04A34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58872" y="1168400"/>
            <a:ext cx="3794760" cy="629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58B1FF13-5ECC-DE9A-EFB7-A7F7A51C70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58872" y="685800"/>
            <a:ext cx="3794760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Content Placeholder 15">
            <a:extLst>
              <a:ext uri="{FF2B5EF4-FFF2-40B4-BE49-F238E27FC236}">
                <a16:creationId xmlns:a16="http://schemas.microsoft.com/office/drawing/2014/main" id="{F794BD51-9DF8-5044-67B5-3258DDCFC89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251014" y="1168400"/>
            <a:ext cx="3794760" cy="629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A9BCD338-99E6-9F4B-1699-36053B2430D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51014" y="685800"/>
            <a:ext cx="3794760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A555E410-79F0-AFE6-3E25-B79DFE5E12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4" y="5223934"/>
            <a:ext cx="3905250" cy="1986914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4E72B5F-C92F-ECD6-077E-05F97193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BCA25D-FE92-AE59-2B25-9C1B90E849DB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4888405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4876797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905250" cy="4512733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9052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C33BB31E-F7D5-28DF-B474-1BC83CED6C5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58872" y="1168400"/>
            <a:ext cx="3794760" cy="629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5A7392A3-41B0-5905-211E-C4BC407D2A6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58872" y="685800"/>
            <a:ext cx="3794760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15">
            <a:extLst>
              <a:ext uri="{FF2B5EF4-FFF2-40B4-BE49-F238E27FC236}">
                <a16:creationId xmlns:a16="http://schemas.microsoft.com/office/drawing/2014/main" id="{C6DC46EB-9E75-06D0-17ED-45F0E1C9C42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251014" y="1168400"/>
            <a:ext cx="3794760" cy="629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C8F8CDCB-8CD7-3B24-BE4F-AFD79B587D1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51014" y="685800"/>
            <a:ext cx="3794760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D30CC-87E3-C541-AEE7-2E15B95DED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4" y="5223934"/>
            <a:ext cx="3905250" cy="1986914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29BB463-C1C5-D2A6-B893-4EBA4300A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8E3861-F540-75D3-D36A-621755579BCD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711668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FBBF92-2881-3994-FD34-1A93B2240656}"/>
              </a:ext>
            </a:extLst>
          </p:cNvPr>
          <p:cNvSpPr/>
          <p:nvPr userDrawn="1"/>
        </p:nvSpPr>
        <p:spPr>
          <a:xfrm>
            <a:off x="12112668" y="7452986"/>
            <a:ext cx="2292264" cy="77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943" y="3370034"/>
            <a:ext cx="7630909" cy="1689100"/>
          </a:xfrm>
        </p:spPr>
        <p:txBody>
          <a:bodyPr anchor="b">
            <a:noAutofit/>
          </a:bodyPr>
          <a:lstStyle>
            <a:lvl1pPr algn="l">
              <a:defRPr sz="54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943" y="5486399"/>
            <a:ext cx="5486399" cy="1551915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 descr="A black background with blue triangles&#10;&#10;Description automatically generated">
            <a:extLst>
              <a:ext uri="{FF2B5EF4-FFF2-40B4-BE49-F238E27FC236}">
                <a16:creationId xmlns:a16="http://schemas.microsoft.com/office/drawing/2014/main" id="{F46EEFDA-FF53-83DC-FCB8-8F16E5E1F6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9627"/>
            <a:ext cx="10972800" cy="82296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8CEA75B-3192-6E85-62A4-28CD4FDE905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7871" y="315062"/>
            <a:ext cx="1581158" cy="185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9328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64E60D-8283-7ECB-8EC4-F8015581395A}"/>
              </a:ext>
            </a:extLst>
          </p:cNvPr>
          <p:cNvSpPr/>
          <p:nvPr userDrawn="1"/>
        </p:nvSpPr>
        <p:spPr>
          <a:xfrm>
            <a:off x="0" y="0"/>
            <a:ext cx="4876796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587750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5877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5A9BC-0669-FB07-0A8F-3359E6AF9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2286000"/>
            <a:ext cx="3587750" cy="12001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32A383-3EB7-5DEB-FB59-D82DDE3BAF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4114800"/>
            <a:ext cx="14630400" cy="4114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36" name="Content Placeholder 15">
            <a:extLst>
              <a:ext uri="{FF2B5EF4-FFF2-40B4-BE49-F238E27FC236}">
                <a16:creationId xmlns:a16="http://schemas.microsoft.com/office/drawing/2014/main" id="{92C2C302-7374-3D22-D60D-6C510334450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23401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7" name="Text Placeholder 18">
            <a:extLst>
              <a:ext uri="{FF2B5EF4-FFF2-40B4-BE49-F238E27FC236}">
                <a16:creationId xmlns:a16="http://schemas.microsoft.com/office/drawing/2014/main" id="{D8859256-01C5-43B7-69A3-0485CA86869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23401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Content Placeholder 15">
            <a:extLst>
              <a:ext uri="{FF2B5EF4-FFF2-40B4-BE49-F238E27FC236}">
                <a16:creationId xmlns:a16="http://schemas.microsoft.com/office/drawing/2014/main" id="{FC3ECF6C-D64C-488E-8643-BD4E33F3305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154653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9" name="Text Placeholder 18">
            <a:extLst>
              <a:ext uri="{FF2B5EF4-FFF2-40B4-BE49-F238E27FC236}">
                <a16:creationId xmlns:a16="http://schemas.microsoft.com/office/drawing/2014/main" id="{D89F0FED-3F85-9499-A550-17B8B596540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154653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674663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64E60D-8283-7ECB-8EC4-F8015581395A}"/>
              </a:ext>
            </a:extLst>
          </p:cNvPr>
          <p:cNvSpPr/>
          <p:nvPr userDrawn="1"/>
        </p:nvSpPr>
        <p:spPr>
          <a:xfrm>
            <a:off x="0" y="0"/>
            <a:ext cx="487679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587750" cy="903606"/>
          </a:xfrm>
        </p:spPr>
        <p:txBody>
          <a:bodyPr anchor="t"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5877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5A9BC-0669-FB07-0A8F-3359E6AF9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2286000"/>
            <a:ext cx="3587750" cy="120015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E832A383-3EB7-5DEB-FB59-D82DDE3BAF0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4114800"/>
            <a:ext cx="14630400" cy="41148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4" name="Content Placeholder 15">
            <a:extLst>
              <a:ext uri="{FF2B5EF4-FFF2-40B4-BE49-F238E27FC236}">
                <a16:creationId xmlns:a16="http://schemas.microsoft.com/office/drawing/2014/main" id="{3CD7E8E4-7E4B-3AF4-C298-888FFD0F3C6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23401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C8630965-F56D-FCB7-25AA-CA95B7DCBC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23401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2BE9A082-6E7C-56FA-7B11-FE42D40BB0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154653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10296160-3657-DD2C-968D-19AA8C7B18B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154653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2823712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587750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5877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5A9BC-0669-FB07-0A8F-3359E6AF9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2286000"/>
            <a:ext cx="3587750" cy="12001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72758C1A-7260-56C8-894D-CFDE0E2F358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23401" y="1531513"/>
            <a:ext cx="3783597" cy="36670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81E7B5FA-14E1-5EA5-A99B-8E411BF0F8D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23401" y="1048913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A0E2194F-9FB1-2180-EB99-67F7425A345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249407" y="1531513"/>
            <a:ext cx="3783597" cy="366701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5C3BADEF-E71C-F49D-DDF8-42CE35A0489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249407" y="1048913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12">
            <a:extLst>
              <a:ext uri="{FF2B5EF4-FFF2-40B4-BE49-F238E27FC236}">
                <a16:creationId xmlns:a16="http://schemas.microsoft.com/office/drawing/2014/main" id="{B4477957-3AE5-63C6-6EE1-A153475C789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0" y="5477928"/>
            <a:ext cx="14630400" cy="2751672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7817431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04EB3-9E3C-C176-589A-B823C8FE9D61}"/>
              </a:ext>
            </a:extLst>
          </p:cNvPr>
          <p:cNvSpPr/>
          <p:nvPr userDrawn="1"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13348554" cy="903606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76800" y="7639050"/>
            <a:ext cx="7453162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BE8739F-150D-F283-C8AE-3C8CE1E33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4943" y="1572684"/>
            <a:ext cx="13348553" cy="73660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423DF2-89B8-E78C-D557-444BC03ED4BB}"/>
              </a:ext>
            </a:extLst>
          </p:cNvPr>
          <p:cNvCxnSpPr>
            <a:cxnSpLocks/>
          </p:cNvCxnSpPr>
          <p:nvPr userDrawn="1"/>
        </p:nvCxnSpPr>
        <p:spPr>
          <a:xfrm>
            <a:off x="0" y="2730500"/>
            <a:ext cx="146303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1DA4569-4359-32D7-0360-517CF72CDE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4944" y="370522"/>
            <a:ext cx="13348554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F8881F09-0732-AF31-2C6A-1B40EDFF9A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944" y="3613623"/>
            <a:ext cx="3783598" cy="3421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8332967-B702-E612-52F5-7CBFA395B33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97944" y="3156422"/>
            <a:ext cx="3783598" cy="360947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E4CE7005-EDEF-45BB-B402-AA3A54659D43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422878" y="3613623"/>
            <a:ext cx="3783598" cy="3421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Content Placeholder 11">
            <a:extLst>
              <a:ext uri="{FF2B5EF4-FFF2-40B4-BE49-F238E27FC236}">
                <a16:creationId xmlns:a16="http://schemas.microsoft.com/office/drawing/2014/main" id="{860718F9-7A75-2725-23B6-882EE4CB107E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422878" y="3156422"/>
            <a:ext cx="3783598" cy="360947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EE48CA-8140-13F2-270B-0361DBCB8F35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0259900" y="3613623"/>
            <a:ext cx="3783598" cy="3421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11">
            <a:extLst>
              <a:ext uri="{FF2B5EF4-FFF2-40B4-BE49-F238E27FC236}">
                <a16:creationId xmlns:a16="http://schemas.microsoft.com/office/drawing/2014/main" id="{0BE0D3E0-EE84-C470-DD91-B99F4697E883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0259900" y="3156422"/>
            <a:ext cx="3783598" cy="360947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199105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2740130"/>
            <a:ext cx="5395381" cy="903606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539538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3FBCBC-D172-B084-F606-8C374E04A34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033000" y="3208867"/>
            <a:ext cx="3905249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58B1FF13-5ECC-DE9A-EFB7-A7F7A51C70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2263" y="3208867"/>
            <a:ext cx="2201336" cy="482600"/>
          </a:xfrm>
        </p:spPr>
        <p:txBody>
          <a:bodyPr/>
          <a:lstStyle>
            <a:lvl1pPr>
              <a:defRPr sz="16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FA1B338F-40B0-1E1E-1C1D-375FF8FFC7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033000" y="694267"/>
            <a:ext cx="3905249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3D3C49F-6659-A9CA-AD97-767E51F4F9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52263" y="694267"/>
            <a:ext cx="2201336" cy="482600"/>
          </a:xfrm>
        </p:spPr>
        <p:txBody>
          <a:bodyPr/>
          <a:lstStyle>
            <a:lvl1pPr>
              <a:defRPr sz="16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7D37A658-CC70-13AE-FC09-DDB2F70CBD1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0033000" y="5952066"/>
            <a:ext cx="3905249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67B0294A-E016-9B29-AEF6-9575474A3C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52263" y="5952066"/>
            <a:ext cx="2201336" cy="482600"/>
          </a:xfrm>
        </p:spPr>
        <p:txBody>
          <a:bodyPr/>
          <a:lstStyle>
            <a:lvl1pPr>
              <a:defRPr sz="16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6EF6537A-C813-9EE3-1DAA-7271C6AAC2B5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94944" y="3907367"/>
            <a:ext cx="5395381" cy="1871132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F1D4E956-0DB9-C815-1504-DED1559F4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402582-26C4-9BB3-BCBF-A4179C1A66E0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536D2456-601D-2CA3-79DA-20808A5A08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31709" y="7669046"/>
            <a:ext cx="808501" cy="3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7003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2740130"/>
            <a:ext cx="5395381" cy="903606"/>
          </a:xfrm>
        </p:spPr>
        <p:txBody>
          <a:bodyPr anchor="t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3" y="370522"/>
            <a:ext cx="5395381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3FBCBC-D172-B084-F606-8C374E04A34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10033000" y="3208867"/>
            <a:ext cx="3905249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58B1FF13-5ECC-DE9A-EFB7-A7F7A51C70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52263" y="3208867"/>
            <a:ext cx="2201336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FA1B338F-40B0-1E1E-1C1D-375FF8FFC7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033000" y="694267"/>
            <a:ext cx="3905249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3D3C49F-6659-A9CA-AD97-767E51F4F9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552263" y="694267"/>
            <a:ext cx="2201336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7D37A658-CC70-13AE-FC09-DDB2F70CBD1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0033000" y="5952066"/>
            <a:ext cx="3905249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67B0294A-E016-9B29-AEF6-9575474A3C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552263" y="5952066"/>
            <a:ext cx="2201336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392265A4-4449-5A3D-4D27-E1D975F4F986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94944" y="3907367"/>
            <a:ext cx="5395381" cy="187113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3740AEF-1596-7BC9-C356-B52F5637D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C9077D7-1D0E-6875-6B4F-5A5834C46B43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3115836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4876797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2740130"/>
            <a:ext cx="3905250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9052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3FBCBC-D172-B084-F606-8C374E04A34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162626" y="3208867"/>
            <a:ext cx="4775623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58B1FF13-5ECC-DE9A-EFB7-A7F7A51C70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86388" y="3208867"/>
            <a:ext cx="2728394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FA1B338F-40B0-1E1E-1C1D-375FF8FFC7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162626" y="694267"/>
            <a:ext cx="4775623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3D3C49F-6659-A9CA-AD97-767E51F4F9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86388" y="694267"/>
            <a:ext cx="2728394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7D37A658-CC70-13AE-FC09-DDB2F70CBD1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62626" y="5952066"/>
            <a:ext cx="4775623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67B0294A-E016-9B29-AEF6-9575474A3C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86388" y="5952066"/>
            <a:ext cx="2728394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271FCD8B-810D-BE4F-88AF-1CB1706D5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F43AFC-2B32-6EF4-9BEE-407D3245B0BA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08792042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4876797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2740130"/>
            <a:ext cx="3905250" cy="903606"/>
          </a:xfrm>
        </p:spPr>
        <p:txBody>
          <a:bodyPr anchor="t"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9052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3FBCBC-D172-B084-F606-8C374E04A34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9162626" y="3208867"/>
            <a:ext cx="4775623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58B1FF13-5ECC-DE9A-EFB7-A7F7A51C70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86388" y="3208867"/>
            <a:ext cx="2728394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FA1B338F-40B0-1E1E-1C1D-375FF8FFC7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162626" y="694267"/>
            <a:ext cx="4775623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3D3C49F-6659-A9CA-AD97-767E51F4F9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86388" y="694267"/>
            <a:ext cx="2728394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7D37A658-CC70-13AE-FC09-DDB2F70CBD1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9162626" y="5952066"/>
            <a:ext cx="4775623" cy="18711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67B0294A-E016-9B29-AEF6-9575474A3C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86388" y="5952066"/>
            <a:ext cx="2728394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64C9A78-0295-9EFB-9B8C-2B47DFCB4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CBFED-2C5F-1D98-0383-AECF71A6DAF8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62381640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4876797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905250" cy="1540932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9052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E383527C-247F-7D58-F946-6E717B341B0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694944" y="2641601"/>
            <a:ext cx="3891119" cy="2930216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221CDF32-64A0-0A5D-144F-0E1843118524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98457" y="1339850"/>
            <a:ext cx="2731451" cy="2333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36A1C7BF-4646-64C7-B9D6-3F9D5737F49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98457" y="685800"/>
            <a:ext cx="2731451" cy="61617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F4FD2CA6-A87F-0DDA-404A-D03F3D1E0017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606020" y="1339850"/>
            <a:ext cx="2731451" cy="2333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5377E54B-2941-AF5C-6218-50755356574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606020" y="685800"/>
            <a:ext cx="2731451" cy="61617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FCFEC03C-F605-2E36-180D-C402EB032684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398192" y="1339850"/>
            <a:ext cx="2731451" cy="23335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52465F4B-F0A1-C646-FBEA-26731B4D0DDB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398192" y="685800"/>
            <a:ext cx="2731451" cy="61617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47D835D-29D5-FD17-A43A-DAD6E85FD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78C695-032B-9856-984D-F2464BFA260D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35665963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A304EB3-9E3C-C176-589A-B823C8FE9D61}"/>
              </a:ext>
            </a:extLst>
          </p:cNvPr>
          <p:cNvSpPr/>
          <p:nvPr userDrawn="1"/>
        </p:nvSpPr>
        <p:spPr>
          <a:xfrm>
            <a:off x="0" y="0"/>
            <a:ext cx="14630400" cy="27432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13258800" cy="903606"/>
          </a:xfrm>
        </p:spPr>
        <p:txBody>
          <a:bodyPr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07872" y="7639050"/>
            <a:ext cx="8222089" cy="438150"/>
          </a:xfr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BE8739F-150D-F283-C8AE-3C8CE1E3386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94944" y="1572684"/>
            <a:ext cx="13258798" cy="73660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>
              <a:defRPr sz="20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F1AF123C-CC4D-5B28-74B3-85E38B3A670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7534564" y="3447202"/>
            <a:ext cx="2959100" cy="4096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BFC8194E-C162-E904-AD3D-4BDFACA4FEB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7311" y="3447202"/>
            <a:ext cx="2959100" cy="4096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DC050065-86BC-E06B-D392-00E5B436242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43658" y="2964602"/>
            <a:ext cx="2996623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F11FC1B-FC25-C04F-56D8-F0D6D08814F3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7534563" y="2964602"/>
            <a:ext cx="2959099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1423DF2-89B8-E78C-D557-444BC03ED4BB}"/>
              </a:ext>
            </a:extLst>
          </p:cNvPr>
          <p:cNvCxnSpPr>
            <a:cxnSpLocks/>
          </p:cNvCxnSpPr>
          <p:nvPr userDrawn="1"/>
        </p:nvCxnSpPr>
        <p:spPr>
          <a:xfrm>
            <a:off x="0" y="2730500"/>
            <a:ext cx="146303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1DA4569-4359-32D7-0360-517CF72CDEFB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694943" y="370522"/>
            <a:ext cx="13258799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15">
            <a:extLst>
              <a:ext uri="{FF2B5EF4-FFF2-40B4-BE49-F238E27FC236}">
                <a16:creationId xmlns:a16="http://schemas.microsoft.com/office/drawing/2014/main" id="{6AB7D91D-0CBB-A5D1-4222-3699E222A95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10949710" y="3447202"/>
            <a:ext cx="2959100" cy="4096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04A366EB-2C64-2BD6-70DD-AF29FFFE2082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4107873" y="3447202"/>
            <a:ext cx="2959100" cy="4096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Text Placeholder 18">
            <a:extLst>
              <a:ext uri="{FF2B5EF4-FFF2-40B4-BE49-F238E27FC236}">
                <a16:creationId xmlns:a16="http://schemas.microsoft.com/office/drawing/2014/main" id="{624FDB52-BAEB-0404-E199-38E99132507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114221" y="2964602"/>
            <a:ext cx="2959100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FA4108EC-E015-72DD-640B-373B4DE0CB03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949710" y="2964602"/>
            <a:ext cx="2959100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835190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E5B0022-7CD1-5BC4-A837-921CF1E72C5D}"/>
              </a:ext>
            </a:extLst>
          </p:cNvPr>
          <p:cNvSpPr/>
          <p:nvPr userDrawn="1"/>
        </p:nvSpPr>
        <p:spPr>
          <a:xfrm>
            <a:off x="12112668" y="7452986"/>
            <a:ext cx="2292264" cy="7705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944" y="3264156"/>
            <a:ext cx="5486400" cy="1689100"/>
          </a:xfrm>
        </p:spPr>
        <p:txBody>
          <a:bodyPr anchor="ctr">
            <a:no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943" y="5278968"/>
            <a:ext cx="5486399" cy="1986914"/>
          </a:xfrm>
        </p:spPr>
        <p:txBody>
          <a:bodyPr>
            <a:noAutofit/>
          </a:bodyPr>
          <a:lstStyle>
            <a:lvl1pPr marL="0" indent="0" algn="l">
              <a:buNone/>
              <a:defRPr sz="200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6EA9888-80FA-8E32-8930-32D549513184}"/>
              </a:ext>
            </a:extLst>
          </p:cNvPr>
          <p:cNvSpPr/>
          <p:nvPr userDrawn="1"/>
        </p:nvSpPr>
        <p:spPr>
          <a:xfrm>
            <a:off x="13639800" y="7468658"/>
            <a:ext cx="880533" cy="65193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4C8F607C-1B81-C3D6-319B-2B36AAC84A4B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685800"/>
            <a:ext cx="2261659" cy="79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730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64E60D-8283-7ECB-8EC4-F8015581395A}"/>
              </a:ext>
            </a:extLst>
          </p:cNvPr>
          <p:cNvSpPr/>
          <p:nvPr userDrawn="1"/>
        </p:nvSpPr>
        <p:spPr>
          <a:xfrm>
            <a:off x="0" y="0"/>
            <a:ext cx="4876796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587750" cy="903606"/>
          </a:xfrm>
        </p:spPr>
        <p:txBody>
          <a:bodyPr anchor="t"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5877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078B042-1A04-629E-51FD-B24E8927CE52}"/>
              </a:ext>
            </a:extLst>
          </p:cNvPr>
          <p:cNvCxnSpPr>
            <a:cxnSpLocks/>
          </p:cNvCxnSpPr>
          <p:nvPr userDrawn="1"/>
        </p:nvCxnSpPr>
        <p:spPr>
          <a:xfrm>
            <a:off x="4876800" y="0"/>
            <a:ext cx="0" cy="822960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5A9BC-0669-FB07-0A8F-3359E6AF9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2286000"/>
            <a:ext cx="3587750" cy="120015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Content Placeholder 15">
            <a:extLst>
              <a:ext uri="{FF2B5EF4-FFF2-40B4-BE49-F238E27FC236}">
                <a16:creationId xmlns:a16="http://schemas.microsoft.com/office/drawing/2014/main" id="{8256458A-664B-898B-54A7-79F9281B80B6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68943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DA425F79-7741-F384-36C8-7ED7E26188E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8943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AC488247-79A3-AF89-FF87-7C75B6CCA38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394949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1E42645D-4084-A22B-AC48-54D0429C847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394949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DDE3B337-D92C-7E59-96AC-C1A0384533A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568943" y="4925695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E431DECC-C897-DBDB-3A46-F6483FB04EB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68943" y="4443095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25F947FB-0675-4E13-CE16-9D271C44E64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394949" y="4925695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48CAD0AE-7CB4-2A87-0F02-C189A5BAD0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94949" y="4443095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3F82A342-F165-A785-647F-E22E80465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1215A40-43BF-0F67-F81C-FE50046780A6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32823416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64E60D-8283-7ECB-8EC4-F8015581395A}"/>
              </a:ext>
            </a:extLst>
          </p:cNvPr>
          <p:cNvSpPr/>
          <p:nvPr userDrawn="1"/>
        </p:nvSpPr>
        <p:spPr>
          <a:xfrm>
            <a:off x="0" y="0"/>
            <a:ext cx="4876796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587750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5877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5A9BC-0669-FB07-0A8F-3359E6AF9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2286000"/>
            <a:ext cx="3587750" cy="12001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Content Placeholder 15">
            <a:extLst>
              <a:ext uri="{FF2B5EF4-FFF2-40B4-BE49-F238E27FC236}">
                <a16:creationId xmlns:a16="http://schemas.microsoft.com/office/drawing/2014/main" id="{C7DC8C0A-1B61-6665-9627-60169FA74E6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568943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4" name="Text Placeholder 18">
            <a:extLst>
              <a:ext uri="{FF2B5EF4-FFF2-40B4-BE49-F238E27FC236}">
                <a16:creationId xmlns:a16="http://schemas.microsoft.com/office/drawing/2014/main" id="{239409F1-6A78-5A38-7643-09EA6AF05D8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568943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Content Placeholder 15">
            <a:extLst>
              <a:ext uri="{FF2B5EF4-FFF2-40B4-BE49-F238E27FC236}">
                <a16:creationId xmlns:a16="http://schemas.microsoft.com/office/drawing/2014/main" id="{C6B60A09-996B-3A5A-E959-94B3A836B0B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394949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4AE570D-6D2B-CDD2-CD13-0484313485C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394949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15">
            <a:extLst>
              <a:ext uri="{FF2B5EF4-FFF2-40B4-BE49-F238E27FC236}">
                <a16:creationId xmlns:a16="http://schemas.microsoft.com/office/drawing/2014/main" id="{0072FAFF-3E59-3041-742E-058708667A6E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568943" y="4925695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8" name="Text Placeholder 18">
            <a:extLst>
              <a:ext uri="{FF2B5EF4-FFF2-40B4-BE49-F238E27FC236}">
                <a16:creationId xmlns:a16="http://schemas.microsoft.com/office/drawing/2014/main" id="{4C2F510B-CF73-16C4-989D-D0B8DB93D3F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568943" y="4443095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15">
            <a:extLst>
              <a:ext uri="{FF2B5EF4-FFF2-40B4-BE49-F238E27FC236}">
                <a16:creationId xmlns:a16="http://schemas.microsoft.com/office/drawing/2014/main" id="{B5A16A74-CCF7-EEFE-6B5A-FB667AB29282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394949" y="4925695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" name="Text Placeholder 18">
            <a:extLst>
              <a:ext uri="{FF2B5EF4-FFF2-40B4-BE49-F238E27FC236}">
                <a16:creationId xmlns:a16="http://schemas.microsoft.com/office/drawing/2014/main" id="{391CF5E4-3A9F-16BB-78A6-EBD2819A738D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94949" y="4443095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B35686BD-DF70-780A-42CD-DBEB02863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116A41-7EA2-A5CE-CECB-2CD9B1695A7A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0858835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2740130"/>
            <a:ext cx="5352515" cy="903606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3" y="370522"/>
            <a:ext cx="5352513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05CE0-DDC0-FF18-082E-0728489FF536}"/>
              </a:ext>
            </a:extLst>
          </p:cNvPr>
          <p:cNvSpPr txBox="1"/>
          <p:nvPr userDrawn="1"/>
        </p:nvSpPr>
        <p:spPr>
          <a:xfrm>
            <a:off x="692150" y="7658100"/>
            <a:ext cx="3968750" cy="260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>
                <a:solidFill>
                  <a:schemeClr val="tx1"/>
                </a:solidFill>
              </a:rPr>
              <a:t>CONFIDENTIAL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3FBCBC-D172-B084-F606-8C374E04A34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848599" y="2827861"/>
            <a:ext cx="5597046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58B1FF13-5ECC-DE9A-EFB7-A7F7A51C70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48599" y="2463444"/>
            <a:ext cx="4631266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FA1B338F-40B0-1E1E-1C1D-375FF8FFC7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848599" y="863600"/>
            <a:ext cx="5597046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3D3C49F-6659-A9CA-AD97-767E51F4F9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8599" y="499533"/>
            <a:ext cx="4631266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7D37A658-CC70-13AE-FC09-DDB2F70CBD1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848599" y="6756390"/>
            <a:ext cx="5597046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67B0294A-E016-9B29-AEF6-9575474A3C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848599" y="6391267"/>
            <a:ext cx="4631266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EF330E38-A5DE-01E5-58B0-B83FAE9203F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48599" y="4803668"/>
            <a:ext cx="5597046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969C7891-3B8C-53FA-3833-DF7D95DC49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48599" y="4427355"/>
            <a:ext cx="4631266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E89124A4-A831-9AC5-12D5-E8FAF36AD6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3885618"/>
            <a:ext cx="5352514" cy="1200150"/>
          </a:xfrm>
        </p:spPr>
        <p:txBody>
          <a:bodyPr/>
          <a:lstStyle>
            <a:lvl1pPr marL="0" indent="0">
              <a:buNone/>
              <a:defRPr>
                <a:solidFill>
                  <a:schemeClr val="bg2"/>
                </a:solidFill>
              </a:defRPr>
            </a:lvl1pPr>
            <a:lvl2pPr>
              <a:defRPr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F970958-B2C0-C51E-E9FA-14E97C6D5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2E72ED-3375-FFA5-9039-9B27C35B273E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888093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7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7315200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2740130"/>
            <a:ext cx="5352515" cy="903606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3" y="370522"/>
            <a:ext cx="5352513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05CE0-DDC0-FF18-082E-0728489FF536}"/>
              </a:ext>
            </a:extLst>
          </p:cNvPr>
          <p:cNvSpPr txBox="1"/>
          <p:nvPr userDrawn="1"/>
        </p:nvSpPr>
        <p:spPr>
          <a:xfrm>
            <a:off x="692150" y="7658100"/>
            <a:ext cx="3968750" cy="260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>
                <a:solidFill>
                  <a:schemeClr val="tx1"/>
                </a:solidFill>
              </a:rPr>
              <a:t>CONFIDENTIAL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3FBCBC-D172-B084-F606-8C374E04A34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848599" y="2827861"/>
            <a:ext cx="5597046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58B1FF13-5ECC-DE9A-EFB7-A7F7A51C70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848599" y="2463444"/>
            <a:ext cx="4631266" cy="482600"/>
          </a:xfrm>
        </p:spPr>
        <p:txBody>
          <a:bodyPr/>
          <a:lstStyle>
            <a:lvl1pPr>
              <a:defRPr sz="16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FA1B338F-40B0-1E1E-1C1D-375FF8FFC7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848599" y="863600"/>
            <a:ext cx="5597046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3D3C49F-6659-A9CA-AD97-767E51F4F9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7848599" y="499533"/>
            <a:ext cx="4631266" cy="482600"/>
          </a:xfrm>
        </p:spPr>
        <p:txBody>
          <a:bodyPr/>
          <a:lstStyle>
            <a:lvl1pPr>
              <a:defRPr sz="16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7D37A658-CC70-13AE-FC09-DDB2F70CBD1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848599" y="6756390"/>
            <a:ext cx="5597046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67B0294A-E016-9B29-AEF6-9575474A3C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848599" y="6391267"/>
            <a:ext cx="4631266" cy="482600"/>
          </a:xfrm>
        </p:spPr>
        <p:txBody>
          <a:bodyPr/>
          <a:lstStyle>
            <a:lvl1pPr>
              <a:defRPr sz="16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EF330E38-A5DE-01E5-58B0-B83FAE9203F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7848599" y="4803668"/>
            <a:ext cx="5597046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969C7891-3B8C-53FA-3833-DF7D95DC49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7848599" y="4427355"/>
            <a:ext cx="4631266" cy="482600"/>
          </a:xfrm>
        </p:spPr>
        <p:txBody>
          <a:bodyPr/>
          <a:lstStyle>
            <a:lvl1pPr>
              <a:defRPr sz="1600" b="1">
                <a:solidFill>
                  <a:schemeClr val="accent3">
                    <a:lumMod val="60000"/>
                    <a:lumOff val="40000"/>
                  </a:schemeClr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E89124A4-A831-9AC5-12D5-E8FAF36AD6F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3885618"/>
            <a:ext cx="5352514" cy="1200150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F7B485D-36FF-EEB8-4056-5BAAB99F9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C3AA6E-44CA-A523-794F-565480474189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  <p:pic>
        <p:nvPicPr>
          <p:cNvPr id="19" name="Graphic 18">
            <a:extLst>
              <a:ext uri="{FF2B5EF4-FFF2-40B4-BE49-F238E27FC236}">
                <a16:creationId xmlns:a16="http://schemas.microsoft.com/office/drawing/2014/main" id="{C741BF33-4F3B-7672-4241-2B21BA1A92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3631709" y="7669046"/>
            <a:ext cx="808501" cy="3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9123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4876797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2740130"/>
            <a:ext cx="3905250" cy="903606"/>
          </a:xfrm>
        </p:spPr>
        <p:txBody>
          <a:bodyPr anchor="t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9052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CBDEA37-7559-FD73-0D6E-6D8BA17102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3973932"/>
            <a:ext cx="3905250" cy="120015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EB259199-2F1F-D036-BBCE-CE77678B29B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86388" y="2405399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BDC710FB-3837-6151-50E3-BA3A370BBCF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86387" y="2021232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15">
            <a:extLst>
              <a:ext uri="{FF2B5EF4-FFF2-40B4-BE49-F238E27FC236}">
                <a16:creationId xmlns:a16="http://schemas.microsoft.com/office/drawing/2014/main" id="{C867EDE6-4EBB-3BA8-67DE-19A9C6E8EE8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486387" y="810175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F930D140-B245-300E-9430-F79567E6622E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86387" y="463042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85B1514B-84BE-0731-B782-FB329F5BD124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86388" y="5418654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54568044-2DEB-95E4-53C7-D407D1A6D676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86387" y="5053531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D4CBB867-53AD-C65C-8729-96E4F2722B7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5486387" y="3889850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4C0E664B-D323-FAB1-D7C5-0B5D18B470D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387" y="3516361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221ECD87-EBB8-E927-046B-A51E96DC84DF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486387" y="6937836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B6A79ECF-E8B7-7EB5-ADF5-6E1D308B629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86386" y="6590703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D7A996D-6D96-8364-5260-7EEEC6B7A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997B6D0-0E5E-2D73-5F25-3B137E0052A7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6778566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4876797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2740130"/>
            <a:ext cx="3905250" cy="903606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965956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905CE0-DDC0-FF18-082E-0728489FF536}"/>
              </a:ext>
            </a:extLst>
          </p:cNvPr>
          <p:cNvSpPr txBox="1"/>
          <p:nvPr userDrawn="1"/>
        </p:nvSpPr>
        <p:spPr>
          <a:xfrm>
            <a:off x="692150" y="7658100"/>
            <a:ext cx="3968750" cy="260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>
                <a:solidFill>
                  <a:schemeClr val="tx1"/>
                </a:solidFill>
              </a:rPr>
              <a:t>CONFIDENTIAL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53FBCBC-D172-B084-F606-8C374E04A34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86388" y="2405399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8">
            <a:extLst>
              <a:ext uri="{FF2B5EF4-FFF2-40B4-BE49-F238E27FC236}">
                <a16:creationId xmlns:a16="http://schemas.microsoft.com/office/drawing/2014/main" id="{58B1FF13-5ECC-DE9A-EFB7-A7F7A51C70C4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86387" y="2021232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FA1B338F-40B0-1E1E-1C1D-375FF8FFC7FD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486387" y="810175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3D3C49F-6659-A9CA-AD97-767E51F4F9A8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486387" y="463042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7D37A658-CC70-13AE-FC09-DDB2F70CBD13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86388" y="5418654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Text Placeholder 18">
            <a:extLst>
              <a:ext uri="{FF2B5EF4-FFF2-40B4-BE49-F238E27FC236}">
                <a16:creationId xmlns:a16="http://schemas.microsoft.com/office/drawing/2014/main" id="{67B0294A-E016-9B29-AEF6-9575474A3C0C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86387" y="5053531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15">
            <a:extLst>
              <a:ext uri="{FF2B5EF4-FFF2-40B4-BE49-F238E27FC236}">
                <a16:creationId xmlns:a16="http://schemas.microsoft.com/office/drawing/2014/main" id="{EF330E38-A5DE-01E5-58B0-B83FAE9203F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5486387" y="3889850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969C7891-3B8C-53FA-3833-DF7D95DC490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486387" y="3516361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Content Placeholder 15">
            <a:extLst>
              <a:ext uri="{FF2B5EF4-FFF2-40B4-BE49-F238E27FC236}">
                <a16:creationId xmlns:a16="http://schemas.microsoft.com/office/drawing/2014/main" id="{ED573DEF-2CFC-8A67-8B2C-16BF5BF6F23E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486387" y="6937836"/>
            <a:ext cx="8451862" cy="8297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11A3A3FD-0C34-703D-D852-3CE04723433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486386" y="6590703"/>
            <a:ext cx="6993479" cy="482600"/>
          </a:xfrm>
        </p:spPr>
        <p:txBody>
          <a:bodyPr/>
          <a:lstStyle>
            <a:lvl1pPr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0">
            <a:extLst>
              <a:ext uri="{FF2B5EF4-FFF2-40B4-BE49-F238E27FC236}">
                <a16:creationId xmlns:a16="http://schemas.microsoft.com/office/drawing/2014/main" id="{9CBDEA37-7559-FD73-0D6E-6D8BA17102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3973932"/>
            <a:ext cx="3905250" cy="120015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8E90F295-43A0-B5EE-0673-D2C3DE985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8BE36EA-9DA5-E9C9-5E64-F697D222B58F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350961470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64E60D-8283-7ECB-8EC4-F8015581395A}"/>
              </a:ext>
            </a:extLst>
          </p:cNvPr>
          <p:cNvSpPr/>
          <p:nvPr userDrawn="1"/>
        </p:nvSpPr>
        <p:spPr>
          <a:xfrm>
            <a:off x="0" y="0"/>
            <a:ext cx="4876796" cy="4114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587750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5877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5A9BC-0669-FB07-0A8F-3359E6AF9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2286000"/>
            <a:ext cx="3587750" cy="1200150"/>
          </a:xfrm>
        </p:spPr>
        <p:txBody>
          <a:bodyPr/>
          <a:lstStyle>
            <a:lvl1pPr marL="0" indent="0">
              <a:buNone/>
              <a:defRPr sz="2000"/>
            </a:lvl1pPr>
            <a:lvl2pPr>
              <a:defRPr sz="18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" name="Content Placeholder 15">
            <a:extLst>
              <a:ext uri="{FF2B5EF4-FFF2-40B4-BE49-F238E27FC236}">
                <a16:creationId xmlns:a16="http://schemas.microsoft.com/office/drawing/2014/main" id="{8B9B1F00-E6DC-0DA0-DFFA-0F64ED31260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53442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8">
            <a:extLst>
              <a:ext uri="{FF2B5EF4-FFF2-40B4-BE49-F238E27FC236}">
                <a16:creationId xmlns:a16="http://schemas.microsoft.com/office/drawing/2014/main" id="{5092F108-19A5-C009-424B-02226B84BF2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53442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15">
            <a:extLst>
              <a:ext uri="{FF2B5EF4-FFF2-40B4-BE49-F238E27FC236}">
                <a16:creationId xmlns:a16="http://schemas.microsoft.com/office/drawing/2014/main" id="{7C1EFCE0-68DE-6728-FA93-177EE982E729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394949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8" name="Text Placeholder 18">
            <a:extLst>
              <a:ext uri="{FF2B5EF4-FFF2-40B4-BE49-F238E27FC236}">
                <a16:creationId xmlns:a16="http://schemas.microsoft.com/office/drawing/2014/main" id="{DD1DB37E-7A4E-7686-55C6-57035F145F7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394949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Content Placeholder 15">
            <a:extLst>
              <a:ext uri="{FF2B5EF4-FFF2-40B4-BE49-F238E27FC236}">
                <a16:creationId xmlns:a16="http://schemas.microsoft.com/office/drawing/2014/main" id="{ED81F637-F2A6-A4FA-F75E-899E5C8E5B27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53442" y="5125389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" name="Text Placeholder 18">
            <a:extLst>
              <a:ext uri="{FF2B5EF4-FFF2-40B4-BE49-F238E27FC236}">
                <a16:creationId xmlns:a16="http://schemas.microsoft.com/office/drawing/2014/main" id="{8EAE3802-2045-0225-5234-2DE2EC8AE7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53442" y="4642789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49093D2A-1374-D988-06BE-0DD7F30F356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394949" y="5125389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FB5D1E4E-0D0B-8BB5-CC05-40F8DDEBBAA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94949" y="4642789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25C86A31-3E8A-860D-24BE-3188084BC227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67022" y="5125389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14A60FDA-2DAA-8F01-AAB6-DC8BF3D3ECD6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020" y="4642789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6334169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64E60D-8283-7ECB-8EC4-F8015581395A}"/>
              </a:ext>
            </a:extLst>
          </p:cNvPr>
          <p:cNvSpPr/>
          <p:nvPr userDrawn="1"/>
        </p:nvSpPr>
        <p:spPr>
          <a:xfrm>
            <a:off x="0" y="0"/>
            <a:ext cx="487679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587750" cy="903606"/>
          </a:xfrm>
        </p:spPr>
        <p:txBody>
          <a:bodyPr anchor="t"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5877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5A9BC-0669-FB07-0A8F-3359E6AF9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2286000"/>
            <a:ext cx="3587750" cy="120015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15">
            <a:extLst>
              <a:ext uri="{FF2B5EF4-FFF2-40B4-BE49-F238E27FC236}">
                <a16:creationId xmlns:a16="http://schemas.microsoft.com/office/drawing/2014/main" id="{06C900BE-A496-9FB1-A3AD-12D8F5BDBD97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53442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783F5FB9-5D3C-2908-AEE3-C0F0AFA3E68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53442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385403DD-4AA2-6E67-64CC-2F404925539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394949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C642DF56-258B-A2B4-9BEE-3A46AE72188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394949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81C9F46C-0CC2-DF3D-C602-A7B9840AF2D8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53442" y="5112802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4580491F-82CA-5636-67FB-4A9212F7430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53442" y="4630202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A73DCB94-4138-7560-D3D1-A5FE89809E0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394949" y="5112802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F3D80492-B367-15A3-B946-EAC9AB484E0F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94949" y="4630202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5">
            <a:extLst>
              <a:ext uri="{FF2B5EF4-FFF2-40B4-BE49-F238E27FC236}">
                <a16:creationId xmlns:a16="http://schemas.microsoft.com/office/drawing/2014/main" id="{BAA2F79E-854B-3F4B-ED16-360B219A7C21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67022" y="5112802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C1D20413-8E33-D2A5-58FD-5778C661AA5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020" y="4630202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45597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E64E60D-8283-7ECB-8EC4-F8015581395A}"/>
              </a:ext>
            </a:extLst>
          </p:cNvPr>
          <p:cNvSpPr/>
          <p:nvPr userDrawn="1"/>
        </p:nvSpPr>
        <p:spPr>
          <a:xfrm>
            <a:off x="0" y="0"/>
            <a:ext cx="4876796" cy="41148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587750" cy="903606"/>
          </a:xfrm>
        </p:spPr>
        <p:txBody>
          <a:bodyPr anchor="t"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5877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5A9BC-0669-FB07-0A8F-3359E6AF9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2286000"/>
            <a:ext cx="3587750" cy="1200150"/>
          </a:xfrm>
        </p:spPr>
        <p:txBody>
          <a:bodyPr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>
              <a:defRPr sz="1800">
                <a:solidFill>
                  <a:schemeClr val="bg2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15">
            <a:extLst>
              <a:ext uri="{FF2B5EF4-FFF2-40B4-BE49-F238E27FC236}">
                <a16:creationId xmlns:a16="http://schemas.microsoft.com/office/drawing/2014/main" id="{91CB7AE3-79DB-2FD8-2370-907AFED537C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53442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ACF309C7-35D6-5103-BADA-E82D486DB6E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53442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3539A7E1-7C31-5414-8542-1100CF2316F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394949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1F53DB1E-E2DF-E1E8-DFCD-9B6E40FB8DFC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394949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15">
            <a:extLst>
              <a:ext uri="{FF2B5EF4-FFF2-40B4-BE49-F238E27FC236}">
                <a16:creationId xmlns:a16="http://schemas.microsoft.com/office/drawing/2014/main" id="{0F028B7F-DA52-C2C8-68EF-28893F926E5B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53442" y="5114062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ext Placeholder 18">
            <a:extLst>
              <a:ext uri="{FF2B5EF4-FFF2-40B4-BE49-F238E27FC236}">
                <a16:creationId xmlns:a16="http://schemas.microsoft.com/office/drawing/2014/main" id="{A929B9CD-1CD9-432F-211F-45C7FE69DB1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53442" y="4631462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15">
            <a:extLst>
              <a:ext uri="{FF2B5EF4-FFF2-40B4-BE49-F238E27FC236}">
                <a16:creationId xmlns:a16="http://schemas.microsoft.com/office/drawing/2014/main" id="{316A243F-B085-A447-E135-728BD348F6C3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394949" y="5114062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B517E127-3950-47C1-EF3C-D8BAD4218A1A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94949" y="4631462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15">
            <a:extLst>
              <a:ext uri="{FF2B5EF4-FFF2-40B4-BE49-F238E27FC236}">
                <a16:creationId xmlns:a16="http://schemas.microsoft.com/office/drawing/2014/main" id="{8F82E5B0-AD04-68E4-5753-B26B1CB95370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67022" y="5114062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6" name="Text Placeholder 18">
            <a:extLst>
              <a:ext uri="{FF2B5EF4-FFF2-40B4-BE49-F238E27FC236}">
                <a16:creationId xmlns:a16="http://schemas.microsoft.com/office/drawing/2014/main" id="{286B5C9B-93E7-7A2F-373A-9B1E37E366EB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020" y="4631462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66163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587750" cy="903606"/>
          </a:xfrm>
        </p:spPr>
        <p:txBody>
          <a:bodyPr anchor="t"/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587750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425A9BC-0669-FB07-0A8F-3359E6AF9FD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4944" y="2286000"/>
            <a:ext cx="3587750" cy="1200150"/>
          </a:xfr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" name="Content Placeholder 15">
            <a:extLst>
              <a:ext uri="{FF2B5EF4-FFF2-40B4-BE49-F238E27FC236}">
                <a16:creationId xmlns:a16="http://schemas.microsoft.com/office/drawing/2014/main" id="{43707DB4-04E7-C554-3DF2-1B3167BA45D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53442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BFDA4877-0459-7CFA-5152-E8F34C0853A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453442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15">
            <a:extLst>
              <a:ext uri="{FF2B5EF4-FFF2-40B4-BE49-F238E27FC236}">
                <a16:creationId xmlns:a16="http://schemas.microsoft.com/office/drawing/2014/main" id="{9486A5B9-10D3-FE22-D29C-37EECA2732A1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0394949" y="1168400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 Placeholder 18">
            <a:extLst>
              <a:ext uri="{FF2B5EF4-FFF2-40B4-BE49-F238E27FC236}">
                <a16:creationId xmlns:a16="http://schemas.microsoft.com/office/drawing/2014/main" id="{4C082D08-AEEE-FC53-E6CD-1631C71EEC8B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0394949" y="685800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15">
            <a:extLst>
              <a:ext uri="{FF2B5EF4-FFF2-40B4-BE49-F238E27FC236}">
                <a16:creationId xmlns:a16="http://schemas.microsoft.com/office/drawing/2014/main" id="{9FBE2D71-3321-3690-6995-2CDADD1F7681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5453442" y="5112802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58963ED3-ED2F-9670-2C0A-DD916460E09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453442" y="4630202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5">
            <a:extLst>
              <a:ext uri="{FF2B5EF4-FFF2-40B4-BE49-F238E27FC236}">
                <a16:creationId xmlns:a16="http://schemas.microsoft.com/office/drawing/2014/main" id="{53B03BAD-A46A-870E-28C2-E514CA9A7A5F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10394949" y="5112802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Text Placeholder 18">
            <a:extLst>
              <a:ext uri="{FF2B5EF4-FFF2-40B4-BE49-F238E27FC236}">
                <a16:creationId xmlns:a16="http://schemas.microsoft.com/office/drawing/2014/main" id="{E52F6B82-80BE-4185-921C-6A0E985C87D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0394949" y="4630202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5">
            <a:extLst>
              <a:ext uri="{FF2B5EF4-FFF2-40B4-BE49-F238E27FC236}">
                <a16:creationId xmlns:a16="http://schemas.microsoft.com/office/drawing/2014/main" id="{24EE035B-3D0F-A0EC-8E4D-C65C4F131595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567022" y="5112802"/>
            <a:ext cx="3783597" cy="26181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490F4CF0-CD6A-87CC-0ED1-53CCBBABD2C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67020" y="4630202"/>
            <a:ext cx="3783597" cy="482600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333608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5B28C6B-2352-A617-88D9-FF830DE295F8}"/>
              </a:ext>
            </a:extLst>
          </p:cNvPr>
          <p:cNvSpPr/>
          <p:nvPr userDrawn="1"/>
        </p:nvSpPr>
        <p:spPr>
          <a:xfrm>
            <a:off x="12041876" y="7452986"/>
            <a:ext cx="2292264" cy="770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944" y="3264156"/>
            <a:ext cx="5486400" cy="1689100"/>
          </a:xfrm>
        </p:spPr>
        <p:txBody>
          <a:bodyPr anchor="ctr">
            <a:noAutofit/>
          </a:bodyPr>
          <a:lstStyle>
            <a:lvl1pPr algn="l">
              <a:defRPr sz="44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943" y="4953256"/>
            <a:ext cx="5486399" cy="1986914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bg2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7" name="Picture 6" descr="A group of blue triangles on a black background&#10;&#10;Description automatically generated">
            <a:extLst>
              <a:ext uri="{FF2B5EF4-FFF2-40B4-BE49-F238E27FC236}">
                <a16:creationId xmlns:a16="http://schemas.microsoft.com/office/drawing/2014/main" id="{E3F52CC5-7342-5A27-C8B6-82D4B856972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-6094"/>
            <a:ext cx="109728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525478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0" y="0"/>
            <a:ext cx="4876797" cy="8229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4128"/>
            <a:ext cx="3905250" cy="1608665"/>
          </a:xfrm>
        </p:spPr>
        <p:txBody>
          <a:bodyPr anchor="t"/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3891119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15">
            <a:extLst>
              <a:ext uri="{FF2B5EF4-FFF2-40B4-BE49-F238E27FC236}">
                <a16:creationId xmlns:a16="http://schemas.microsoft.com/office/drawing/2014/main" id="{F8CD9968-4639-2FB7-874E-72DB097A2035}"/>
              </a:ext>
            </a:extLst>
          </p:cNvPr>
          <p:cNvSpPr>
            <a:spLocks noGrp="1"/>
          </p:cNvSpPr>
          <p:nvPr>
            <p:ph sz="quarter" idx="28"/>
          </p:nvPr>
        </p:nvSpPr>
        <p:spPr>
          <a:xfrm>
            <a:off x="694944" y="2641601"/>
            <a:ext cx="3891119" cy="2930216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9C20D7DD-07EB-C4C4-E1CD-FED7A746083D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170046" y="5033531"/>
            <a:ext cx="2731451" cy="256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1" name="Text Placeholder 18">
            <a:extLst>
              <a:ext uri="{FF2B5EF4-FFF2-40B4-BE49-F238E27FC236}">
                <a16:creationId xmlns:a16="http://schemas.microsoft.com/office/drawing/2014/main" id="{2B2130B1-67BA-684A-98B7-5A4C43BDE2EA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170046" y="4358430"/>
            <a:ext cx="2731451" cy="61617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15">
            <a:extLst>
              <a:ext uri="{FF2B5EF4-FFF2-40B4-BE49-F238E27FC236}">
                <a16:creationId xmlns:a16="http://schemas.microsoft.com/office/drawing/2014/main" id="{69AA465B-63D9-4C21-1269-7909125842A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11620110" y="5033531"/>
            <a:ext cx="2731451" cy="256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3" name="Text Placeholder 18">
            <a:extLst>
              <a:ext uri="{FF2B5EF4-FFF2-40B4-BE49-F238E27FC236}">
                <a16:creationId xmlns:a16="http://schemas.microsoft.com/office/drawing/2014/main" id="{58F7C46A-CD16-42E1-3174-9DF57E155A9D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620110" y="4358430"/>
            <a:ext cx="2731451" cy="61617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Content Placeholder 15">
            <a:extLst>
              <a:ext uri="{FF2B5EF4-FFF2-40B4-BE49-F238E27FC236}">
                <a16:creationId xmlns:a16="http://schemas.microsoft.com/office/drawing/2014/main" id="{C903DFB7-1059-2EB6-4377-BFF2D6A573C2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8410282" y="5033531"/>
            <a:ext cx="2731451" cy="256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5" name="Text Placeholder 18">
            <a:extLst>
              <a:ext uri="{FF2B5EF4-FFF2-40B4-BE49-F238E27FC236}">
                <a16:creationId xmlns:a16="http://schemas.microsoft.com/office/drawing/2014/main" id="{FAFE9B5D-8B55-2A9D-D5F2-03DB4531DCB3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410282" y="4358430"/>
            <a:ext cx="2731451" cy="61617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15">
            <a:extLst>
              <a:ext uri="{FF2B5EF4-FFF2-40B4-BE49-F238E27FC236}">
                <a16:creationId xmlns:a16="http://schemas.microsoft.com/office/drawing/2014/main" id="{741243C0-E81A-2E67-2404-1E8AC5C63F7C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5170046" y="1045623"/>
            <a:ext cx="2731451" cy="256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7" name="Text Placeholder 18">
            <a:extLst>
              <a:ext uri="{FF2B5EF4-FFF2-40B4-BE49-F238E27FC236}">
                <a16:creationId xmlns:a16="http://schemas.microsoft.com/office/drawing/2014/main" id="{0F34B2FE-98EC-0FF5-9BE0-9660D3DA21C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5170046" y="370522"/>
            <a:ext cx="2731451" cy="61617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15">
            <a:extLst>
              <a:ext uri="{FF2B5EF4-FFF2-40B4-BE49-F238E27FC236}">
                <a16:creationId xmlns:a16="http://schemas.microsoft.com/office/drawing/2014/main" id="{FF16CD0C-B745-7557-BD90-DD9CC05377DB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11620110" y="1045623"/>
            <a:ext cx="2731451" cy="256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9" name="Text Placeholder 18">
            <a:extLst>
              <a:ext uri="{FF2B5EF4-FFF2-40B4-BE49-F238E27FC236}">
                <a16:creationId xmlns:a16="http://schemas.microsoft.com/office/drawing/2014/main" id="{BAD9B72A-A638-BCF3-A93E-BB554B55BE53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1620110" y="370522"/>
            <a:ext cx="2731451" cy="61617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15">
            <a:extLst>
              <a:ext uri="{FF2B5EF4-FFF2-40B4-BE49-F238E27FC236}">
                <a16:creationId xmlns:a16="http://schemas.microsoft.com/office/drawing/2014/main" id="{5E62BE99-F11F-F9A7-8A73-F8C63E189E0F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410282" y="1045623"/>
            <a:ext cx="2731451" cy="25607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1" name="Text Placeholder 18">
            <a:extLst>
              <a:ext uri="{FF2B5EF4-FFF2-40B4-BE49-F238E27FC236}">
                <a16:creationId xmlns:a16="http://schemas.microsoft.com/office/drawing/2014/main" id="{59802380-D7D6-20B3-C4E6-C8438BCA4F7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410282" y="370522"/>
            <a:ext cx="2731451" cy="616178"/>
          </a:xfrm>
        </p:spPr>
        <p:txBody>
          <a:bodyPr/>
          <a:lstStyle>
            <a:lvl1pPr>
              <a:defRPr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0867CF1-B081-F850-838F-0E8D32BA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1BEE1E-E762-52E2-B94E-3149E92B1DB3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bg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162680324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5F82F8FD-AB2E-1F6E-B89E-F050EA715D5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23157" y="2743200"/>
            <a:ext cx="1584086" cy="18574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421FDD3-EE9D-D5BF-EEDB-2731F3436811}"/>
              </a:ext>
            </a:extLst>
          </p:cNvPr>
          <p:cNvSpPr/>
          <p:nvPr userDrawn="1"/>
        </p:nvSpPr>
        <p:spPr>
          <a:xfrm>
            <a:off x="111682" y="7543800"/>
            <a:ext cx="14412840" cy="5671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73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196608A-3860-C828-3EBC-815352FDFA03}"/>
              </a:ext>
            </a:extLst>
          </p:cNvPr>
          <p:cNvSpPr/>
          <p:nvPr userDrawn="1"/>
        </p:nvSpPr>
        <p:spPr>
          <a:xfrm>
            <a:off x="111682" y="7543800"/>
            <a:ext cx="14412840" cy="56713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1BCFD32-7C42-968E-C9D0-08B8F847FD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87215" y="2752825"/>
            <a:ext cx="1855969" cy="217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4615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7E96D43-D522-F9CD-ACBF-9996FE221B3B}"/>
              </a:ext>
            </a:extLst>
          </p:cNvPr>
          <p:cNvSpPr/>
          <p:nvPr userDrawn="1"/>
        </p:nvSpPr>
        <p:spPr>
          <a:xfrm>
            <a:off x="12112668" y="7452986"/>
            <a:ext cx="2292264" cy="770520"/>
          </a:xfrm>
          <a:prstGeom prst="rect">
            <a:avLst/>
          </a:prstGeom>
          <a:solidFill>
            <a:schemeClr val="bg2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4944" y="3264156"/>
            <a:ext cx="5486400" cy="1689100"/>
          </a:xfrm>
        </p:spPr>
        <p:txBody>
          <a:bodyPr anchor="ctr">
            <a:no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4943" y="4953256"/>
            <a:ext cx="5486399" cy="1986914"/>
          </a:xfrm>
        </p:spPr>
        <p:txBody>
          <a:bodyPr>
            <a:no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34BD987-1238-FFF7-C137-C3761BAF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28397" y="7715735"/>
            <a:ext cx="399856" cy="260350"/>
          </a:xfrm>
        </p:spPr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group of blue triangles on a black background&#10;&#10;Description automatically generated">
            <a:extLst>
              <a:ext uri="{FF2B5EF4-FFF2-40B4-BE49-F238E27FC236}">
                <a16:creationId xmlns:a16="http://schemas.microsoft.com/office/drawing/2014/main" id="{82C98FFE-3324-6E36-1F3D-3C0ACDCC17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0"/>
            <a:ext cx="10972800" cy="822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4535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443546"/>
            <a:ext cx="13247915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B39DCF-7AF7-FCBD-3D8D-B170D0AD3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743200"/>
            <a:ext cx="13247914" cy="4800600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78D68EF9-64CB-31CA-5CD3-103607927F6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3" y="1795855"/>
            <a:ext cx="13247915" cy="36094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FFDD5F6-1673-5A4E-013D-DF99776B8178}"/>
              </a:ext>
            </a:extLst>
          </p:cNvPr>
          <p:cNvCxnSpPr>
            <a:cxnSpLocks/>
          </p:cNvCxnSpPr>
          <p:nvPr userDrawn="1"/>
        </p:nvCxnSpPr>
        <p:spPr>
          <a:xfrm>
            <a:off x="685800" y="1261533"/>
            <a:ext cx="13944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699009-6D70-EE16-2E43-666A5C1E15A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202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DBEBA2E-D97D-389E-8CBD-53153659C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356248"/>
            <a:ext cx="3783597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2058BE55-995B-5525-24C9-053A0109840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85800" y="1899047"/>
            <a:ext cx="3783597" cy="360947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E4BE242-DAF1-2F5E-4969-1044136955C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417051" y="2356248"/>
            <a:ext cx="3783597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004B7174-E42C-44E0-E942-12F1591C7E41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417051" y="1899047"/>
            <a:ext cx="3783597" cy="360947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EF366-05C8-9732-7A28-E356EFF86591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10243056" y="2356248"/>
            <a:ext cx="3783597" cy="4800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11">
            <a:extLst>
              <a:ext uri="{FF2B5EF4-FFF2-40B4-BE49-F238E27FC236}">
                <a16:creationId xmlns:a16="http://schemas.microsoft.com/office/drawing/2014/main" id="{0FDB85D6-6C65-796A-AD2B-36116E4C7DA4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0243056" y="1899047"/>
            <a:ext cx="3783597" cy="360947"/>
          </a:xfrm>
        </p:spPr>
        <p:txBody>
          <a:bodyPr/>
          <a:lstStyle>
            <a:lvl1pPr marL="0" indent="0">
              <a:buNone/>
              <a:defRPr sz="16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7709872-D75F-D207-A4AA-E3FF2BD2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4944" y="443546"/>
            <a:ext cx="13247915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B9C3958-9F1D-D4C8-34A3-FF95955C935E}"/>
              </a:ext>
            </a:extLst>
          </p:cNvPr>
          <p:cNvCxnSpPr>
            <a:cxnSpLocks/>
          </p:cNvCxnSpPr>
          <p:nvPr userDrawn="1"/>
        </p:nvCxnSpPr>
        <p:spPr>
          <a:xfrm>
            <a:off x="685800" y="1261533"/>
            <a:ext cx="13944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89679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3_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443546"/>
            <a:ext cx="13247915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46B39DCF-7AF7-FCBD-3D8D-B170D0AD33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743200"/>
            <a:ext cx="13247915" cy="4800600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11">
            <a:extLst>
              <a:ext uri="{FF2B5EF4-FFF2-40B4-BE49-F238E27FC236}">
                <a16:creationId xmlns:a16="http://schemas.microsoft.com/office/drawing/2014/main" id="{78D68EF9-64CB-31CA-5CD3-103607927F6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1795855"/>
            <a:ext cx="13247914" cy="360947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FFDD5F6-1673-5A4E-013D-DF99776B8178}"/>
              </a:ext>
            </a:extLst>
          </p:cNvPr>
          <p:cNvCxnSpPr>
            <a:cxnSpLocks/>
          </p:cNvCxnSpPr>
          <p:nvPr userDrawn="1"/>
        </p:nvCxnSpPr>
        <p:spPr>
          <a:xfrm>
            <a:off x="685800" y="1261533"/>
            <a:ext cx="139446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2606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6A3B4F-D6E1-9A14-0DDB-3E59E95BC0C8}"/>
              </a:ext>
            </a:extLst>
          </p:cNvPr>
          <p:cNvSpPr/>
          <p:nvPr userDrawn="1"/>
        </p:nvSpPr>
        <p:spPr>
          <a:xfrm>
            <a:off x="7315200" y="0"/>
            <a:ext cx="7315197" cy="822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4944" y="1027746"/>
            <a:ext cx="6209164" cy="903606"/>
          </a:xfrm>
        </p:spPr>
        <p:txBody>
          <a:bodyPr anchor="t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B14ED2A-1252-DE6E-F2AD-45EBE2A8147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94944" y="370522"/>
            <a:ext cx="6209164" cy="315278"/>
          </a:xfrm>
        </p:spPr>
        <p:txBody>
          <a:bodyPr anchor="ctr"/>
          <a:lstStyle>
            <a:lvl1pPr marL="0" indent="0">
              <a:buNone/>
              <a:defRPr sz="1200" b="1" spc="200" baseline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362A42A-0B88-9CF2-B28D-DA377A360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743200"/>
            <a:ext cx="6178550" cy="4800600"/>
          </a:xfrm>
        </p:spPr>
        <p:txBody>
          <a:bodyPr/>
          <a:lstStyle>
            <a:lvl1pPr>
              <a:lnSpc>
                <a:spcPct val="110000"/>
              </a:lnSpc>
              <a:defRPr/>
            </a:lvl1pPr>
            <a:lvl2pPr>
              <a:lnSpc>
                <a:spcPct val="110000"/>
              </a:lnSpc>
              <a:defRPr/>
            </a:lvl2pPr>
            <a:lvl3pPr>
              <a:lnSpc>
                <a:spcPct val="110000"/>
              </a:lnSpc>
              <a:defRPr/>
            </a:lvl3pPr>
            <a:lvl4pPr>
              <a:lnSpc>
                <a:spcPct val="110000"/>
              </a:lnSpc>
              <a:defRPr/>
            </a:lvl4pPr>
            <a:lvl5pPr>
              <a:lnSpc>
                <a:spcPct val="11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E530F124-5FB8-71FB-9DC2-78D53D1F227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2285999"/>
            <a:ext cx="6178550" cy="360947"/>
          </a:xfrm>
        </p:spPr>
        <p:txBody>
          <a:bodyPr anchor="ctr"/>
          <a:lstStyle>
            <a:lvl1pPr marL="0" indent="0">
              <a:lnSpc>
                <a:spcPct val="110000"/>
              </a:lnSpc>
              <a:buNone/>
              <a:defRPr sz="20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1D42F-86B7-EB05-3E30-ADC43090E212}"/>
              </a:ext>
            </a:extLst>
          </p:cNvPr>
          <p:cNvSpPr txBox="1"/>
          <p:nvPr userDrawn="1"/>
        </p:nvSpPr>
        <p:spPr>
          <a:xfrm>
            <a:off x="9974109" y="7727950"/>
            <a:ext cx="3968750" cy="26035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>
                <a:solidFill>
                  <a:schemeClr val="tx1"/>
                </a:solidFill>
              </a:rPr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448255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theme" Target="../theme/theme1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4944" y="420202"/>
            <a:ext cx="13247914" cy="90360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4944" y="1584158"/>
            <a:ext cx="13247915" cy="52216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42686" y="7626835"/>
            <a:ext cx="11165306" cy="4381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050" b="0" spc="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28397" y="7715735"/>
            <a:ext cx="399856" cy="2603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r">
              <a:defRPr sz="1050" b="1">
                <a:solidFill>
                  <a:schemeClr val="tx1"/>
                </a:solidFill>
              </a:defRPr>
            </a:lvl1pPr>
          </a:lstStyle>
          <a:p>
            <a:fld id="{02880FD5-7C25-49F0-9A4C-3959F7F4874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8367F5A-818B-30C0-DE0B-485A5EE7AD8B}"/>
              </a:ext>
            </a:extLst>
          </p:cNvPr>
          <p:cNvSpPr txBox="1"/>
          <p:nvPr userDrawn="1"/>
        </p:nvSpPr>
        <p:spPr>
          <a:xfrm>
            <a:off x="628253" y="7724540"/>
            <a:ext cx="1865376" cy="19310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pc="300" dirty="0">
                <a:solidFill>
                  <a:schemeClr val="tx1"/>
                </a:solidFill>
              </a:rPr>
              <a:t>CONFIDENTIAL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1DB4240-A8EC-E156-1448-34F0A8E9D8D2}"/>
              </a:ext>
            </a:extLst>
          </p:cNvPr>
          <p:cNvPicPr>
            <a:picLocks noChangeAspect="1"/>
          </p:cNvPicPr>
          <p:nvPr userDrawn="1"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13631709" y="7668929"/>
            <a:ext cx="808501" cy="353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22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66" r:id="rId2"/>
    <p:sldLayoutId id="2147483659" r:id="rId3"/>
    <p:sldLayoutId id="2147483714" r:id="rId4"/>
    <p:sldLayoutId id="2147483742" r:id="rId5"/>
    <p:sldLayoutId id="2147483705" r:id="rId6"/>
    <p:sldLayoutId id="2147483693" r:id="rId7"/>
    <p:sldLayoutId id="2147483746" r:id="rId8"/>
    <p:sldLayoutId id="2147483671" r:id="rId9"/>
    <p:sldLayoutId id="2147483739" r:id="rId10"/>
    <p:sldLayoutId id="2147483730" r:id="rId11"/>
    <p:sldLayoutId id="2147483724" r:id="rId12"/>
    <p:sldLayoutId id="2147483692" r:id="rId13"/>
    <p:sldLayoutId id="2147483749" r:id="rId14"/>
    <p:sldLayoutId id="2147483737" r:id="rId15"/>
    <p:sldLayoutId id="2147483701" r:id="rId16"/>
    <p:sldLayoutId id="2147483664" r:id="rId17"/>
    <p:sldLayoutId id="2147483690" r:id="rId18"/>
    <p:sldLayoutId id="2147483691" r:id="rId19"/>
    <p:sldLayoutId id="2147483674" r:id="rId20"/>
    <p:sldLayoutId id="2147483699" r:id="rId21"/>
    <p:sldLayoutId id="2147483695" r:id="rId22"/>
    <p:sldLayoutId id="2147483761" r:id="rId23"/>
    <p:sldLayoutId id="2147483707" r:id="rId24"/>
    <p:sldLayoutId id="2147483731" r:id="rId25"/>
    <p:sldLayoutId id="2147483697" r:id="rId26"/>
    <p:sldLayoutId id="2147483763" r:id="rId27"/>
    <p:sldLayoutId id="2147483726" r:id="rId28"/>
    <p:sldLayoutId id="2147483740" r:id="rId29"/>
    <p:sldLayoutId id="2147483675" r:id="rId30"/>
    <p:sldLayoutId id="2147483673" r:id="rId31"/>
    <p:sldLayoutId id="2147483759" r:id="rId32"/>
    <p:sldLayoutId id="2147483760" r:id="rId33"/>
    <p:sldLayoutId id="2147483752" r:id="rId34"/>
    <p:sldLayoutId id="2147483708" r:id="rId35"/>
    <p:sldLayoutId id="2147483672" r:id="rId36"/>
    <p:sldLayoutId id="2147483709" r:id="rId37"/>
    <p:sldLayoutId id="2147483700" r:id="rId38"/>
    <p:sldLayoutId id="2147483725" r:id="rId39"/>
    <p:sldLayoutId id="2147483732" r:id="rId40"/>
    <p:sldLayoutId id="2147483764" r:id="rId41"/>
    <p:sldLayoutId id="2147483765" r:id="rId42"/>
  </p:sldLayoutIdLst>
  <p:hf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1097280" rtl="0" eaLnBrk="1" latinLnBrk="0" hangingPunct="1">
        <a:lnSpc>
          <a:spcPct val="110000"/>
        </a:lnSpc>
        <a:spcBef>
          <a:spcPts val="300"/>
        </a:spcBef>
        <a:buClr>
          <a:schemeClr val="accent1"/>
        </a:buClr>
        <a:buFont typeface="Arial" panose="020B06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73050" algn="l" defTabSz="1097280" rtl="0" eaLnBrk="1" latinLnBrk="0" hangingPunct="1">
        <a:lnSpc>
          <a:spcPct val="110000"/>
        </a:lnSpc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215900" algn="l" defTabSz="1097280" rtl="0" eaLnBrk="1" latinLnBrk="0" hangingPunct="1">
        <a:lnSpc>
          <a:spcPct val="110000"/>
        </a:lnSpc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indent="-228600" algn="l" defTabSz="1097280" rtl="0" eaLnBrk="1" latinLnBrk="0" hangingPunct="1">
        <a:lnSpc>
          <a:spcPct val="110000"/>
        </a:lnSpc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314450" indent="-228600" algn="l" defTabSz="1097280" rtl="0" eaLnBrk="1" latinLnBrk="0" hangingPunct="1">
        <a:lnSpc>
          <a:spcPct val="110000"/>
        </a:lnSpc>
        <a:spcBef>
          <a:spcPts val="300"/>
        </a:spcBef>
        <a:buClr>
          <a:schemeClr val="accent1"/>
        </a:buClr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 userDrawn="1">
          <p15:clr>
            <a:srgbClr val="F26B43"/>
          </p15:clr>
        </p15:guide>
        <p15:guide id="2" pos="432" userDrawn="1">
          <p15:clr>
            <a:srgbClr val="F26B43"/>
          </p15:clr>
        </p15:guide>
        <p15:guide id="3" pos="8784" userDrawn="1">
          <p15:clr>
            <a:srgbClr val="F26B43"/>
          </p15:clr>
        </p15:guide>
        <p15:guide id="4" orient="horz" pos="432" userDrawn="1">
          <p15:clr>
            <a:srgbClr val="F26B43"/>
          </p15:clr>
        </p15:guide>
        <p15:guide id="5" orient="horz" pos="4752" userDrawn="1">
          <p15:clr>
            <a:srgbClr val="F26B43"/>
          </p15:clr>
        </p15:guide>
        <p15:guide id="6" pos="4608" userDrawn="1">
          <p15:clr>
            <a:srgbClr val="F26B43"/>
          </p15:clr>
        </p15:guide>
        <p15:guide id="7" orient="horz" pos="1728" userDrawn="1">
          <p15:clr>
            <a:srgbClr val="F26B43"/>
          </p15:clr>
        </p15:guide>
        <p15:guide id="8" orient="horz" pos="3456" userDrawn="1">
          <p15:clr>
            <a:srgbClr val="F26B43"/>
          </p15:clr>
        </p15:guide>
        <p15:guide id="10" pos="3072" userDrawn="1">
          <p15:clr>
            <a:srgbClr val="F26B43"/>
          </p15:clr>
        </p15:guide>
        <p15:guide id="11" pos="6144" userDrawn="1">
          <p15:clr>
            <a:srgbClr val="F26B43"/>
          </p15:clr>
        </p15:guide>
        <p15:guide id="12" pos="288" userDrawn="1">
          <p15:clr>
            <a:srgbClr val="F26B43"/>
          </p15:clr>
        </p15:guide>
        <p15:guide id="13" orient="horz" userDrawn="1">
          <p15:clr>
            <a:srgbClr val="F26B43"/>
          </p15:clr>
        </p15:guide>
        <p15:guide id="14" pos="4872" userDrawn="1">
          <p15:clr>
            <a:srgbClr val="F26B43"/>
          </p15:clr>
        </p15:guide>
        <p15:guide id="15" pos="434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nbprint/nbprint" TargetMode="External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hyperlink" Target="https://github.com/Point72/ccflow" TargetMode="Externa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hyperlink" Target="https://github.com/Point72/csp-bot" TargetMode="External"/><Relationship Id="rId5" Type="http://schemas.openxmlformats.org/officeDocument/2006/relationships/image" Target="../media/image16.png"/><Relationship Id="rId10" Type="http://schemas.openxmlformats.org/officeDocument/2006/relationships/hyperlink" Target="https://github.com/Point72/csp-gateway" TargetMode="External"/><Relationship Id="rId4" Type="http://schemas.openxmlformats.org/officeDocument/2006/relationships/image" Target="../media/image15.png"/><Relationship Id="rId9" Type="http://schemas.openxmlformats.org/officeDocument/2006/relationships/hyperlink" Target="https://github.com/airflow-laminar/airflow-config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point72/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8B6B4-C24B-018C-3A63-50DBCE1D68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Dependency Injection in Python with </a:t>
            </a:r>
            <a:r>
              <a:rPr lang="en-US" dirty="0" err="1"/>
              <a:t>Pydantic</a:t>
            </a:r>
            <a:r>
              <a:rPr lang="en-US" dirty="0"/>
              <a:t> and Hydra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FE00E6-14F8-7574-5A6F-839534BF66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Pascal Tomecek - </a:t>
            </a:r>
            <a:r>
              <a:rPr lang="en-US" dirty="0" err="1"/>
              <a:t>PyCon</a:t>
            </a:r>
            <a:r>
              <a:rPr lang="en-US" dirty="0"/>
              <a:t> 2025</a:t>
            </a:r>
          </a:p>
        </p:txBody>
      </p:sp>
    </p:spTree>
    <p:extLst>
      <p:ext uri="{BB962C8B-B14F-4D97-AF65-F5344CB8AC3E}">
        <p14:creationId xmlns:p14="http://schemas.microsoft.com/office/powerpoint/2010/main" val="26996655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F031E7-BAE9-C8B9-D8A3-1F9363CCA2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B60515-6275-489E-B25B-FD77DE575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70D871-A049-D31D-91A2-9512EB2A5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With Hydra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AC45DB-9409-D1CB-5EF7-74C8A31DE0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1806713"/>
            <a:ext cx="5720067" cy="1434206"/>
          </a:xfrm>
        </p:spPr>
        <p:txBody>
          <a:bodyPr/>
          <a:lstStyle/>
          <a:p>
            <a:r>
              <a:rPr lang="en-US" sz="1200" dirty="0" err="1">
                <a:highlight>
                  <a:srgbClr val="F4E3C9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_target_: </a:t>
            </a:r>
            <a:r>
              <a:rPr lang="en-US" sz="1200" dirty="0" err="1">
                <a:latin typeface="Consolas" panose="020B0609020204030204" pitchFamily="49" charset="0"/>
              </a:rPr>
              <a:t>my_app.OpenWeatherMapClient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highlight>
                  <a:srgbClr val="CED7EE"/>
                </a:highlight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abc123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AD77FC49-0141-8B57-7DA6-54584F38FEF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1243" y="1347152"/>
            <a:ext cx="5423310" cy="360947"/>
          </a:xfrm>
        </p:spPr>
        <p:txBody>
          <a:bodyPr anchor="ctr"/>
          <a:lstStyle/>
          <a:p>
            <a:r>
              <a:rPr lang="en-US" dirty="0" err="1"/>
              <a:t>config.yaml</a:t>
            </a:r>
            <a:endParaRPr lang="en-US" dirty="0"/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DAD49657-7EC7-00DF-EF47-B2A2E9583E91}"/>
              </a:ext>
            </a:extLst>
          </p:cNvPr>
          <p:cNvSpPr txBox="1">
            <a:spLocks/>
          </p:cNvSpPr>
          <p:nvPr/>
        </p:nvSpPr>
        <p:spPr>
          <a:xfrm>
            <a:off x="6805572" y="1333763"/>
            <a:ext cx="6534620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Usage From CLI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760D7DB-D1B6-13B5-69D1-B6765E08C4B5}"/>
              </a:ext>
            </a:extLst>
          </p:cNvPr>
          <p:cNvSpPr txBox="1">
            <a:spLocks/>
          </p:cNvSpPr>
          <p:nvPr/>
        </p:nvSpPr>
        <p:spPr>
          <a:xfrm>
            <a:off x="6993616" y="1811375"/>
            <a:ext cx="7088881" cy="554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 panose="020B0609020204030204" pitchFamily="49" charset="0"/>
              </a:rPr>
              <a:t>$ python my_app.py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{'</a:t>
            </a:r>
            <a:r>
              <a:rPr lang="en-US" sz="1200" dirty="0" err="1">
                <a:highlight>
                  <a:srgbClr val="F4E3C9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': {'_target_': '</a:t>
            </a:r>
            <a:r>
              <a:rPr lang="en-US" sz="1200" dirty="0" err="1">
                <a:latin typeface="Consolas" panose="020B0609020204030204" pitchFamily="49" charset="0"/>
              </a:rPr>
              <a:t>my_app.OpenWeatherMapClient</a:t>
            </a:r>
            <a:r>
              <a:rPr lang="en-US" sz="1200" dirty="0">
                <a:latin typeface="Consolas" panose="020B0609020204030204" pitchFamily="49" charset="0"/>
              </a:rPr>
              <a:t>', '</a:t>
            </a:r>
            <a:r>
              <a:rPr lang="en-US" sz="1200" dirty="0" err="1">
                <a:highlight>
                  <a:srgbClr val="CED7EE"/>
                </a:highlight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': '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abc123</a:t>
            </a:r>
            <a:r>
              <a:rPr lang="en-US" sz="1200" dirty="0">
                <a:latin typeface="Consolas" panose="020B0609020204030204" pitchFamily="49" charset="0"/>
              </a:rPr>
              <a:t>'}}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{'</a:t>
            </a:r>
            <a:r>
              <a:rPr lang="en-US" sz="1200" dirty="0" err="1">
                <a:highlight>
                  <a:srgbClr val="F4E3C9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': </a:t>
            </a:r>
            <a:r>
              <a:rPr lang="en-US" sz="1200" dirty="0" err="1">
                <a:latin typeface="Consolas" panose="020B0609020204030204" pitchFamily="49" charset="0"/>
              </a:rPr>
              <a:t>OpenWeatherMapClient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highlight>
                  <a:srgbClr val="CED7EE"/>
                </a:highlight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='</a:t>
            </a:r>
            <a:r>
              <a:rPr lang="en-US" sz="1200" dirty="0">
                <a:highlight>
                  <a:srgbClr val="00FF00"/>
                </a:highlight>
                <a:latin typeface="Consolas" panose="020B0609020204030204" pitchFamily="49" charset="0"/>
              </a:rPr>
              <a:t>abc123</a:t>
            </a:r>
            <a:r>
              <a:rPr lang="en-US" sz="1200" dirty="0">
                <a:latin typeface="Consolas" panose="020B0609020204030204" pitchFamily="49" charset="0"/>
              </a:rPr>
              <a:t>’)}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$ # Override the </a:t>
            </a:r>
            <a:r>
              <a:rPr lang="en-US" sz="1200" dirty="0" err="1">
                <a:latin typeface="Consolas" panose="020B0609020204030204" pitchFamily="49" charset="0"/>
              </a:rPr>
              <a:t>api</a:t>
            </a:r>
            <a:r>
              <a:rPr lang="en-US" sz="1200" dirty="0">
                <a:latin typeface="Consolas" panose="020B0609020204030204" pitchFamily="49" charset="0"/>
              </a:rPr>
              <a:t> key from the command line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$ python my_app.py </a:t>
            </a:r>
            <a:r>
              <a:rPr lang="en-US" sz="1200" dirty="0" err="1">
                <a:highlight>
                  <a:srgbClr val="F4E3C9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 err="1">
                <a:latin typeface="Consolas" panose="020B0609020204030204" pitchFamily="49" charset="0"/>
              </a:rPr>
              <a:t>.</a:t>
            </a:r>
            <a:r>
              <a:rPr lang="en-US" sz="1200" dirty="0" err="1">
                <a:highlight>
                  <a:srgbClr val="CED7EE"/>
                </a:highlight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def456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{'</a:t>
            </a:r>
            <a:r>
              <a:rPr lang="en-US" sz="1200" dirty="0" err="1">
                <a:highlight>
                  <a:srgbClr val="F4E3C9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': {'_target_': '</a:t>
            </a:r>
            <a:r>
              <a:rPr lang="en-US" sz="1200" dirty="0" err="1">
                <a:latin typeface="Consolas" panose="020B0609020204030204" pitchFamily="49" charset="0"/>
              </a:rPr>
              <a:t>my_app.OpenWeatherMapClient</a:t>
            </a:r>
            <a:r>
              <a:rPr lang="en-US" sz="1200" dirty="0">
                <a:latin typeface="Consolas" panose="020B0609020204030204" pitchFamily="49" charset="0"/>
              </a:rPr>
              <a:t>', '</a:t>
            </a:r>
            <a:r>
              <a:rPr lang="en-US" sz="1200" dirty="0" err="1">
                <a:highlight>
                  <a:srgbClr val="CED7EE"/>
                </a:highlight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': '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def456</a:t>
            </a:r>
            <a:r>
              <a:rPr lang="en-US" sz="1200" dirty="0">
                <a:latin typeface="Consolas" panose="020B0609020204030204" pitchFamily="49" charset="0"/>
              </a:rPr>
              <a:t>'}}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{'</a:t>
            </a:r>
            <a:r>
              <a:rPr lang="en-US" sz="1200" dirty="0" err="1">
                <a:highlight>
                  <a:srgbClr val="F4E3C9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': </a:t>
            </a:r>
            <a:r>
              <a:rPr lang="en-US" sz="1200" dirty="0" err="1">
                <a:latin typeface="Consolas" panose="020B0609020204030204" pitchFamily="49" charset="0"/>
              </a:rPr>
              <a:t>OpenWeatherMapClient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highlight>
                  <a:srgbClr val="CED7EE"/>
                </a:highlight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='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def456</a:t>
            </a:r>
            <a:r>
              <a:rPr lang="en-US" sz="1200" dirty="0">
                <a:latin typeface="Consolas" panose="020B0609020204030204" pitchFamily="49" charset="0"/>
              </a:rPr>
              <a:t>')}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92BAF7E-3DEC-3EEF-182A-E84F54A293C8}"/>
              </a:ext>
            </a:extLst>
          </p:cNvPr>
          <p:cNvCxnSpPr>
            <a:cxnSpLocks/>
          </p:cNvCxnSpPr>
          <p:nvPr/>
        </p:nvCxnSpPr>
        <p:spPr>
          <a:xfrm>
            <a:off x="6696859" y="1811375"/>
            <a:ext cx="0" cy="57770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E2F67267-1F0E-3F16-D3A4-7A766A3605F7}"/>
              </a:ext>
            </a:extLst>
          </p:cNvPr>
          <p:cNvSpPr txBox="1">
            <a:spLocks/>
          </p:cNvSpPr>
          <p:nvPr/>
        </p:nvSpPr>
        <p:spPr>
          <a:xfrm>
            <a:off x="691243" y="4301656"/>
            <a:ext cx="5720067" cy="1717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Content Placeholder 4">
            <a:extLst>
              <a:ext uri="{FF2B5EF4-FFF2-40B4-BE49-F238E27FC236}">
                <a16:creationId xmlns:a16="http://schemas.microsoft.com/office/drawing/2014/main" id="{34DC4D5A-BC71-6FA4-47DA-D33B2247BB5C}"/>
              </a:ext>
            </a:extLst>
          </p:cNvPr>
          <p:cNvSpPr txBox="1">
            <a:spLocks/>
          </p:cNvSpPr>
          <p:nvPr/>
        </p:nvSpPr>
        <p:spPr>
          <a:xfrm>
            <a:off x="691243" y="2796533"/>
            <a:ext cx="5423310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my_app.py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BA9218-2DF9-8757-7F5B-0655A3041375}"/>
              </a:ext>
            </a:extLst>
          </p:cNvPr>
          <p:cNvSpPr txBox="1"/>
          <p:nvPr/>
        </p:nvSpPr>
        <p:spPr>
          <a:xfrm>
            <a:off x="691242" y="3291810"/>
            <a:ext cx="6114327" cy="3503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hydra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OpenWeatherMapClient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get_current_weather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...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1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hydra.main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config_path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"."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config_name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"config“, 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version_base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=None)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run(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1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hydra.utils.instantiate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run()</a:t>
            </a:r>
          </a:p>
        </p:txBody>
      </p:sp>
    </p:spTree>
    <p:extLst>
      <p:ext uri="{BB962C8B-B14F-4D97-AF65-F5344CB8AC3E}">
        <p14:creationId xmlns:p14="http://schemas.microsoft.com/office/powerpoint/2010/main" val="4020862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70C0C-D266-C0DE-3BE1-17DF055E7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6C688AB-1992-5B1E-B9A5-EE1F381BD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556DBD-B607-C45E-B875-C804B12DF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DI with Hydra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8BA2A0-0F16-3295-A020-5D9929B6D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1806712"/>
            <a:ext cx="5720066" cy="5566967"/>
          </a:xfrm>
        </p:spPr>
        <p:txBody>
          <a:bodyPr/>
          <a:lstStyle/>
          <a:p>
            <a:r>
              <a:rPr lang="en-US" sz="1200" b="1" dirty="0">
                <a:latin typeface="Consolas" panose="020B0609020204030204" pitchFamily="49" charset="0"/>
              </a:rPr>
              <a:t>Directory Layout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├─ conf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│  ├─ </a:t>
            </a:r>
            <a:r>
              <a:rPr lang="en-US" sz="1200" dirty="0" err="1">
                <a:latin typeface="Consolas" panose="020B0609020204030204" pitchFamily="49" charset="0"/>
              </a:rPr>
              <a:t>config.yaml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│  └─ </a:t>
            </a:r>
            <a:r>
              <a:rPr lang="en-US" sz="1200" dirty="0" err="1">
                <a:highlight>
                  <a:srgbClr val="00FF00"/>
                </a:highlight>
                <a:latin typeface="Consolas" panose="020B0609020204030204" pitchFamily="49" charset="0"/>
              </a:rPr>
              <a:t>weather_api</a:t>
            </a:r>
            <a:endParaRPr lang="en-US" sz="1200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│      ├─ </a:t>
            </a:r>
            <a:r>
              <a:rPr lang="en-US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prod</a:t>
            </a:r>
            <a:r>
              <a:rPr lang="en-US" sz="1200" dirty="0" err="1">
                <a:latin typeface="Consolas" panose="020B0609020204030204" pitchFamily="49" charset="0"/>
              </a:rPr>
              <a:t>.yaml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│      └─ </a:t>
            </a:r>
            <a:r>
              <a:rPr lang="en-US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 err="1">
                <a:latin typeface="Consolas" panose="020B0609020204030204" pitchFamily="49" charset="0"/>
              </a:rPr>
              <a:t>.yaml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└── my_app.py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conf/</a:t>
            </a:r>
            <a:r>
              <a:rPr lang="en-US" sz="1200" b="1" dirty="0" err="1">
                <a:latin typeface="Consolas" panose="020B0609020204030204" pitchFamily="49" charset="0"/>
              </a:rPr>
              <a:t>config.yaml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report_generator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_target_: </a:t>
            </a:r>
            <a:r>
              <a:rPr lang="en-US" sz="1200" dirty="0" err="1">
                <a:latin typeface="Consolas" panose="020B0609020204030204" pitchFamily="49" charset="0"/>
              </a:rPr>
              <a:t>my_app.WeatherReportGenerator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: ${</a:t>
            </a:r>
            <a:r>
              <a:rPr lang="en-US" sz="1200" dirty="0" err="1">
                <a:highlight>
                  <a:srgbClr val="00FF00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}  # This is "variable interpolation"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 panose="020B0609020204030204" pitchFamily="49" charset="0"/>
              </a:rPr>
              <a:t>conf/</a:t>
            </a:r>
            <a:r>
              <a:rPr lang="en-US" sz="1200" b="1" dirty="0" err="1">
                <a:latin typeface="Consolas" panose="020B0609020204030204" pitchFamily="49" charset="0"/>
              </a:rPr>
              <a:t>weather_api</a:t>
            </a:r>
            <a:r>
              <a:rPr lang="en-US" sz="1200" b="1" dirty="0"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latin typeface="Consolas" panose="020B0609020204030204" pitchFamily="49" charset="0"/>
              </a:rPr>
              <a:t>prod.yaml</a:t>
            </a:r>
            <a:endParaRPr lang="en-US" sz="1200" b="1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</a:rPr>
              <a:t>_target_: </a:t>
            </a:r>
            <a:r>
              <a:rPr lang="en-US" sz="1200" dirty="0" err="1">
                <a:latin typeface="Consolas" panose="020B0609020204030204" pitchFamily="49" charset="0"/>
              </a:rPr>
              <a:t>my_app.OpenWeatherMapClient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 err="1"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: abc123</a:t>
            </a:r>
          </a:p>
          <a:p>
            <a:pPr>
              <a:spcBef>
                <a:spcPts val="300"/>
              </a:spcBef>
            </a:pPr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 panose="020B0609020204030204" pitchFamily="49" charset="0"/>
              </a:rPr>
              <a:t>conf/</a:t>
            </a:r>
            <a:r>
              <a:rPr lang="en-US" sz="1200" b="1" dirty="0" err="1">
                <a:latin typeface="Consolas" panose="020B0609020204030204" pitchFamily="49" charset="0"/>
              </a:rPr>
              <a:t>weather_api</a:t>
            </a:r>
            <a:r>
              <a:rPr lang="en-US" sz="1200" b="1" dirty="0"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latin typeface="Consolas" panose="020B0609020204030204" pitchFamily="49" charset="0"/>
              </a:rPr>
              <a:t>test.yaml</a:t>
            </a:r>
            <a:endParaRPr lang="en-US" sz="1200" b="1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</a:rPr>
              <a:t>_target_: </a:t>
            </a:r>
            <a:r>
              <a:rPr lang="en-US" sz="1200" dirty="0" err="1">
                <a:latin typeface="Consolas" panose="020B0609020204030204" pitchFamily="49" charset="0"/>
              </a:rPr>
              <a:t>my_app.MockWeatherApi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</a:rPr>
              <a:t>temp: 20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</a:rPr>
              <a:t>conditions: Sunny</a:t>
            </a:r>
          </a:p>
          <a:p>
            <a:pPr>
              <a:spcBef>
                <a:spcPts val="300"/>
              </a:spcBef>
            </a:pP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A5BEA5CC-D3A5-6080-90D1-BF5AC7FF9BF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7541" y="1347152"/>
            <a:ext cx="5423310" cy="360947"/>
          </a:xfrm>
        </p:spPr>
        <p:txBody>
          <a:bodyPr anchor="ctr"/>
          <a:lstStyle/>
          <a:p>
            <a:r>
              <a:rPr lang="en-US" dirty="0"/>
              <a:t>Config Setup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5CABE7BF-9079-A638-9276-E7D4ECB47C44}"/>
              </a:ext>
            </a:extLst>
          </p:cNvPr>
          <p:cNvSpPr txBox="1">
            <a:spLocks/>
          </p:cNvSpPr>
          <p:nvPr/>
        </p:nvSpPr>
        <p:spPr>
          <a:xfrm>
            <a:off x="6687879" y="4229248"/>
            <a:ext cx="6534620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Usage From CLI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125EE50E-CC91-BD08-FBCB-9DDDB32B61B5}"/>
              </a:ext>
            </a:extLst>
          </p:cNvPr>
          <p:cNvSpPr txBox="1">
            <a:spLocks/>
          </p:cNvSpPr>
          <p:nvPr/>
        </p:nvSpPr>
        <p:spPr>
          <a:xfrm>
            <a:off x="6687879" y="4754447"/>
            <a:ext cx="7383411" cy="305655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 panose="020B0609020204030204" pitchFamily="49" charset="0"/>
              </a:rPr>
              <a:t>$ python my_app.py +</a:t>
            </a:r>
            <a:r>
              <a:rPr lang="en-US" sz="1200" dirty="0" err="1">
                <a:highlight>
                  <a:srgbClr val="00FF00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prod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{'</a:t>
            </a:r>
            <a:r>
              <a:rPr lang="en-US" sz="1200" dirty="0" err="1">
                <a:latin typeface="Consolas" panose="020B0609020204030204" pitchFamily="49" charset="0"/>
              </a:rPr>
              <a:t>report_generator</a:t>
            </a:r>
            <a:r>
              <a:rPr lang="en-US" sz="1200" dirty="0">
                <a:latin typeface="Consolas" panose="020B0609020204030204" pitchFamily="49" charset="0"/>
              </a:rPr>
              <a:t>':  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WeatherReportGenerator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OpenWeatherMapClient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='abc123')),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'</a:t>
            </a:r>
            <a:r>
              <a:rPr lang="en-US" sz="1200" dirty="0" err="1"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': </a:t>
            </a:r>
            <a:r>
              <a:rPr lang="en-US" sz="1200" dirty="0" err="1">
                <a:latin typeface="Consolas" panose="020B0609020204030204" pitchFamily="49" charset="0"/>
              </a:rPr>
              <a:t>OpenWeatherMapClient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='abc123')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$ # Override the config group from the command line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$ python my_app.py +</a:t>
            </a:r>
            <a:r>
              <a:rPr lang="en-US" sz="1200" dirty="0" err="1">
                <a:highlight>
                  <a:srgbClr val="00FF00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test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{'</a:t>
            </a:r>
            <a:r>
              <a:rPr lang="en-US" sz="1200" dirty="0" err="1">
                <a:latin typeface="Consolas" panose="020B0609020204030204" pitchFamily="49" charset="0"/>
              </a:rPr>
              <a:t>report_generator</a:t>
            </a:r>
            <a:r>
              <a:rPr lang="en-US" sz="1200" dirty="0">
                <a:latin typeface="Consolas" panose="020B0609020204030204" pitchFamily="49" charset="0"/>
              </a:rPr>
              <a:t>':   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  </a:t>
            </a:r>
            <a:r>
              <a:rPr lang="en-US" sz="1200" dirty="0" err="1">
                <a:latin typeface="Consolas" panose="020B0609020204030204" pitchFamily="49" charset="0"/>
              </a:rPr>
              <a:t>WeatherReportGenerator</a:t>
            </a:r>
            <a:r>
              <a:rPr lang="en-US" sz="1200" dirty="0">
                <a:latin typeface="Consolas" panose="020B06090202040302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 err="1">
                <a:latin typeface="Consolas" panose="020B0609020204030204" pitchFamily="49" charset="0"/>
              </a:rPr>
              <a:t>MockWeatherAPI</a:t>
            </a:r>
            <a:r>
              <a:rPr lang="en-US" sz="1200" dirty="0">
                <a:latin typeface="Consolas" panose="020B0609020204030204" pitchFamily="49" charset="0"/>
              </a:rPr>
              <a:t>(temp=20.0, conditions='Sunny'),   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'</a:t>
            </a:r>
            <a:r>
              <a:rPr lang="en-US" sz="1200" dirty="0" err="1"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': </a:t>
            </a:r>
            <a:r>
              <a:rPr lang="en-US" sz="1200" dirty="0" err="1">
                <a:latin typeface="Consolas" panose="020B0609020204030204" pitchFamily="49" charset="0"/>
              </a:rPr>
              <a:t>MockWeatherAPI</a:t>
            </a:r>
            <a:r>
              <a:rPr lang="en-US" sz="1200" dirty="0">
                <a:latin typeface="Consolas" panose="020B0609020204030204" pitchFamily="49" charset="0"/>
              </a:rPr>
              <a:t>(temp=20.0, conditions='Sunny’)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}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D2EB13-F2AF-4114-4BF0-37157D134E98}"/>
              </a:ext>
            </a:extLst>
          </p:cNvPr>
          <p:cNvCxnSpPr>
            <a:cxnSpLocks/>
          </p:cNvCxnSpPr>
          <p:nvPr/>
        </p:nvCxnSpPr>
        <p:spPr>
          <a:xfrm>
            <a:off x="6411310" y="1806712"/>
            <a:ext cx="0" cy="57770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CDC90837-7FDA-7E1E-F2B4-9CE1C102C1DC}"/>
              </a:ext>
            </a:extLst>
          </p:cNvPr>
          <p:cNvSpPr txBox="1">
            <a:spLocks/>
          </p:cNvSpPr>
          <p:nvPr/>
        </p:nvSpPr>
        <p:spPr>
          <a:xfrm>
            <a:off x="691243" y="4301656"/>
            <a:ext cx="5720067" cy="1717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3592F119-7698-B924-EF17-88BF9AEFBFCA}"/>
              </a:ext>
            </a:extLst>
          </p:cNvPr>
          <p:cNvSpPr txBox="1">
            <a:spLocks/>
          </p:cNvSpPr>
          <p:nvPr/>
        </p:nvSpPr>
        <p:spPr>
          <a:xfrm>
            <a:off x="2608834" y="1851924"/>
            <a:ext cx="2028102" cy="143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828BF2-8506-B79C-052C-1E48846D97C3}"/>
              </a:ext>
            </a:extLst>
          </p:cNvPr>
          <p:cNvSpPr txBox="1"/>
          <p:nvPr/>
        </p:nvSpPr>
        <p:spPr>
          <a:xfrm>
            <a:off x="6687879" y="1941338"/>
            <a:ext cx="6900898" cy="26058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hydra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hydra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.main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config_path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"conf"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config_name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"config"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version_base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hydra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instantiate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5F8ADE18-8764-39C0-ABDC-478A63207F18}"/>
              </a:ext>
            </a:extLst>
          </p:cNvPr>
          <p:cNvSpPr txBox="1">
            <a:spLocks/>
          </p:cNvSpPr>
          <p:nvPr/>
        </p:nvSpPr>
        <p:spPr>
          <a:xfrm>
            <a:off x="6687879" y="1396458"/>
            <a:ext cx="5423310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my_app.py</a:t>
            </a:r>
          </a:p>
        </p:txBody>
      </p:sp>
    </p:spTree>
    <p:extLst>
      <p:ext uri="{BB962C8B-B14F-4D97-AF65-F5344CB8AC3E}">
        <p14:creationId xmlns:p14="http://schemas.microsoft.com/office/powerpoint/2010/main" val="3616330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FFB1D6-9819-EF4A-C4CB-3B3A660B2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0CF5A3-10EB-D5B8-F767-D03652CA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2A023CB-2C82-E5AC-6FED-7AC62DF81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Mission Accomplished?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D18192-B592-C2EC-BB16-166737871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963023"/>
            <a:ext cx="12358904" cy="5546617"/>
          </a:xfrm>
        </p:spPr>
        <p:txBody>
          <a:bodyPr/>
          <a:lstStyle/>
          <a:p>
            <a:r>
              <a:rPr lang="en-US" b="1" dirty="0"/>
              <a:t>Recap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Hydra </a:t>
            </a:r>
          </a:p>
          <a:p>
            <a:pPr marL="742950" lvl="1" indent="-285750"/>
            <a:r>
              <a:rPr lang="en-US" dirty="0"/>
              <a:t>Takes configuration options from different files and the CLI, and combines them in a single </a:t>
            </a:r>
            <a:r>
              <a:rPr lang="en-US" dirty="0" err="1"/>
              <a:t>dict</a:t>
            </a:r>
            <a:endParaRPr lang="en-US" dirty="0"/>
          </a:p>
          <a:p>
            <a:pPr marL="742950" lvl="1" indent="-285750"/>
            <a:r>
              <a:rPr lang="en-US" dirty="0"/>
              <a:t>Recursively instantiates all the objects based on presence of “_target_” using </a:t>
            </a:r>
            <a:r>
              <a:rPr lang="en-US" dirty="0" err="1"/>
              <a:t>hydra.utils.instantiate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Pydantic</a:t>
            </a:r>
            <a:endParaRPr lang="en-US" dirty="0"/>
          </a:p>
          <a:p>
            <a:pPr marL="742950" lvl="1" indent="-285750"/>
            <a:r>
              <a:rPr lang="en-US" dirty="0"/>
              <a:t>Validates the input arguments, and coerces them to the right python types </a:t>
            </a:r>
          </a:p>
          <a:p>
            <a:pPr marL="742950" lvl="1" indent="-285750"/>
            <a:endParaRPr lang="en-US" dirty="0"/>
          </a:p>
          <a:p>
            <a:pPr marL="285750" indent="-285750"/>
            <a:r>
              <a:rPr lang="en-US" dirty="0"/>
              <a:t>The result is a dictionary of all the objects we wanted to construct, without any boilerplate code. </a:t>
            </a:r>
          </a:p>
          <a:p>
            <a:pPr marL="285750" indent="-285750"/>
            <a:r>
              <a:rPr lang="en-US" dirty="0"/>
              <a:t>This can include an entire application and all it’s nested dependencies.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b="1" dirty="0"/>
              <a:t>Are we done? Not quite…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we pass the same </a:t>
            </a:r>
            <a:r>
              <a:rPr lang="en-US" b="1" dirty="0"/>
              <a:t>instance </a:t>
            </a:r>
            <a:r>
              <a:rPr lang="en-US" dirty="0"/>
              <a:t>of an object to two different downstream classes? Can we use Hydra?</a:t>
            </a:r>
          </a:p>
          <a:p>
            <a:pPr marL="742950" lvl="1" indent="-285750"/>
            <a:r>
              <a:rPr lang="en-US" dirty="0"/>
              <a:t>Hydra supports “variable interpolation”, that lets you re-use the same block of </a:t>
            </a:r>
            <a:r>
              <a:rPr lang="en-US" dirty="0" err="1"/>
              <a:t>yaml</a:t>
            </a:r>
            <a:r>
              <a:rPr lang="en-US" dirty="0"/>
              <a:t> config in multiple places…</a:t>
            </a:r>
          </a:p>
          <a:p>
            <a:pPr marL="742950" lvl="1" indent="-285750"/>
            <a:r>
              <a:rPr lang="en-US" dirty="0"/>
              <a:t>…but </a:t>
            </a:r>
            <a:r>
              <a:rPr lang="en-US" dirty="0" err="1"/>
              <a:t>hydra.utils.instantiate</a:t>
            </a:r>
            <a:r>
              <a:rPr lang="en-US" dirty="0"/>
              <a:t> will instantiate separate objects for each block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can we solve this?</a:t>
            </a:r>
          </a:p>
          <a:p>
            <a:pPr marL="742950" lvl="1" indent="-285750"/>
            <a:r>
              <a:rPr lang="en-US" dirty="0"/>
              <a:t>Set up a “registry” of named objects from the config</a:t>
            </a:r>
          </a:p>
          <a:p>
            <a:pPr marL="742950" lvl="1" indent="-285750"/>
            <a:r>
              <a:rPr lang="en-US" dirty="0"/>
              <a:t>Use custom validation in </a:t>
            </a:r>
            <a:r>
              <a:rPr lang="en-US" dirty="0" err="1"/>
              <a:t>pydantic</a:t>
            </a:r>
            <a:r>
              <a:rPr lang="en-US" dirty="0"/>
              <a:t> to look up objects by name in the registry</a:t>
            </a:r>
          </a:p>
          <a:p>
            <a:pPr marL="742950" lvl="1" indent="-285750"/>
            <a:r>
              <a:rPr lang="en-US" dirty="0"/>
              <a:t>Use these names in the config, so that two classes referencing the same “name” of a dependency will pull the same </a:t>
            </a:r>
            <a:r>
              <a:rPr lang="en-US" b="1" dirty="0"/>
              <a:t>instance</a:t>
            </a:r>
            <a:r>
              <a:rPr lang="en-US" dirty="0"/>
              <a:t> of the object</a:t>
            </a:r>
          </a:p>
          <a:p>
            <a:pPr marL="742950" lvl="1" indent="-285750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3064F2D-3892-CE0B-8CDA-01B3F6ECC8E5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1550710"/>
            <a:ext cx="13247915" cy="360947"/>
          </a:xfrm>
        </p:spPr>
        <p:txBody>
          <a:bodyPr anchor="ctr"/>
          <a:lstStyle/>
          <a:p>
            <a:r>
              <a:rPr lang="en-US" dirty="0"/>
              <a:t>We have shown how to use Hydra and </a:t>
            </a:r>
            <a:r>
              <a:rPr lang="en-US" dirty="0" err="1"/>
              <a:t>Pydantic</a:t>
            </a:r>
            <a:r>
              <a:rPr lang="en-US" dirty="0"/>
              <a:t> to do DI</a:t>
            </a:r>
          </a:p>
        </p:txBody>
      </p:sp>
    </p:spTree>
    <p:extLst>
      <p:ext uri="{BB962C8B-B14F-4D97-AF65-F5344CB8AC3E}">
        <p14:creationId xmlns:p14="http://schemas.microsoft.com/office/powerpoint/2010/main" val="3328226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6677761-CCE1-831A-1EC3-E3449FA6B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A7F60FF-7A35-E65C-FF88-9EB93396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</a:t>
            </a:r>
            <a:r>
              <a:rPr lang="en-US" dirty="0" err="1"/>
              <a:t>Pydantic</a:t>
            </a:r>
            <a:r>
              <a:rPr lang="en-US" dirty="0"/>
              <a:t> Validation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9ACE5A-25E7-FDB7-5BFD-858C3D7CE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448910"/>
            <a:ext cx="13247914" cy="509489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customize </a:t>
            </a:r>
            <a:r>
              <a:rPr lang="en-US" dirty="0" err="1"/>
              <a:t>Pydantic</a:t>
            </a:r>
            <a:r>
              <a:rPr lang="en-US" dirty="0"/>
              <a:t> validation on a </a:t>
            </a:r>
            <a:r>
              <a:rPr lang="en-US" dirty="0" err="1"/>
              <a:t>BaseModel</a:t>
            </a:r>
            <a:r>
              <a:rPr lang="en-US" dirty="0"/>
              <a:t> at the </a:t>
            </a:r>
            <a:r>
              <a:rPr lang="en-US" b="1" i="1" dirty="0"/>
              <a:t>field</a:t>
            </a:r>
            <a:r>
              <a:rPr lang="en-US" dirty="0"/>
              <a:t> and the </a:t>
            </a:r>
            <a:r>
              <a:rPr lang="en-US" b="1" i="1" dirty="0"/>
              <a:t>model</a:t>
            </a:r>
            <a:r>
              <a:rPr lang="en-US" dirty="0"/>
              <a:t> level.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Validators come in different flavors </a:t>
            </a:r>
          </a:p>
          <a:p>
            <a:pPr marL="742950" lvl="1" indent="-285750"/>
            <a:r>
              <a:rPr lang="en-US" dirty="0"/>
              <a:t>after, before, plain, and wrap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Validators can be implemented via two different patterns</a:t>
            </a:r>
          </a:p>
          <a:p>
            <a:pPr marL="742950" lvl="1" indent="-285750"/>
            <a:r>
              <a:rPr lang="en-US" dirty="0"/>
              <a:t>As Annotations</a:t>
            </a:r>
          </a:p>
          <a:p>
            <a:pPr marL="742950" lvl="1" indent="-285750"/>
            <a:r>
              <a:rPr lang="en-US" dirty="0"/>
              <a:t>Via a Decorator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For Dependency Injection, we illustrate a very simple “before” validator as an Annotation</a:t>
            </a:r>
          </a:p>
          <a:p>
            <a:pPr marL="742950" lvl="1" indent="-285750"/>
            <a:r>
              <a:rPr lang="en-US" dirty="0"/>
              <a:t>Many other implementations are possible </a:t>
            </a:r>
          </a:p>
          <a:p>
            <a:pPr marL="742950" lvl="1" indent="-285750"/>
            <a:r>
              <a:rPr lang="en-US" dirty="0"/>
              <a:t>i.e. create a new </a:t>
            </a:r>
            <a:r>
              <a:rPr lang="en-US" dirty="0" err="1"/>
              <a:t>BaseModel</a:t>
            </a:r>
            <a:r>
              <a:rPr lang="en-US" dirty="0"/>
              <a:t> that will always try to look up strings in the registry on validation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5CCFF1B-7B4A-65B0-D198-A0B1C6D7A5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1756099"/>
            <a:ext cx="13247915" cy="360947"/>
          </a:xfrm>
        </p:spPr>
        <p:txBody>
          <a:bodyPr/>
          <a:lstStyle/>
          <a:p>
            <a:r>
              <a:rPr lang="en-US" b="0" dirty="0"/>
              <a:t>https://docs.pydantic.dev/latest/concepts/validators/</a:t>
            </a:r>
          </a:p>
        </p:txBody>
      </p:sp>
    </p:spTree>
    <p:extLst>
      <p:ext uri="{BB962C8B-B14F-4D97-AF65-F5344CB8AC3E}">
        <p14:creationId xmlns:p14="http://schemas.microsoft.com/office/powerpoint/2010/main" val="3208356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BCD20-517A-86C4-3006-C9690735E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07C0C4-60C4-B133-D5E6-D0168C977E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AC019D-66F3-B6A0-DC51-E0028CA347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Registry Lookup With </a:t>
            </a:r>
            <a:r>
              <a:rPr lang="en-US" dirty="0" err="1"/>
              <a:t>Pydantic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17B518-12E3-535F-B8DA-566D3F7148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1865585"/>
            <a:ext cx="5783056" cy="5850150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Annotated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4E3C9"/>
                </a:highlight>
                <a:latin typeface="Consolas" panose="020B0609020204030204" pitchFamily="49" charset="0"/>
              </a:rPr>
              <a:t>BeforeValidator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F4E3C9"/>
              </a:highlight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Define a global registry (to be populated later)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registry_lookup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-&gt;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Any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isinstance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value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Injectable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highlight>
                  <a:srgbClr val="F4E3C9"/>
                </a:highlight>
                <a:latin typeface="Consolas" panose="020B0609020204030204" pitchFamily="49" charset="0"/>
              </a:rPr>
              <a:t>BeforeValidator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registry_lookup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Use the Injectable Annotation in the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Model Definition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validate_assignment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Annotated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highlight>
                  <a:srgbClr val="C0C0C0"/>
                </a:highlight>
                <a:latin typeface="Consolas" panose="020B0609020204030204" pitchFamily="49" charset="0"/>
              </a:rPr>
              <a:t>Injectable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...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86E67911-AE08-EE58-36B3-6F54FE6CDCD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1243" y="1347152"/>
            <a:ext cx="6534620" cy="360947"/>
          </a:xfrm>
        </p:spPr>
        <p:txBody>
          <a:bodyPr anchor="ctr"/>
          <a:lstStyle/>
          <a:p>
            <a:r>
              <a:rPr lang="en-US" dirty="0"/>
              <a:t>“Before” Validator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F7921E5D-089E-F181-B563-1CCF331CD3C7}"/>
              </a:ext>
            </a:extLst>
          </p:cNvPr>
          <p:cNvSpPr txBox="1">
            <a:spLocks/>
          </p:cNvSpPr>
          <p:nvPr/>
        </p:nvSpPr>
        <p:spPr>
          <a:xfrm>
            <a:off x="6411310" y="1354235"/>
            <a:ext cx="6534620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Usage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E05E8C60-657F-9715-BF1F-E16F6C5F9D37}"/>
              </a:ext>
            </a:extLst>
          </p:cNvPr>
          <p:cNvSpPr txBox="1">
            <a:spLocks/>
          </p:cNvSpPr>
          <p:nvPr/>
        </p:nvSpPr>
        <p:spPr>
          <a:xfrm>
            <a:off x="6474300" y="1811375"/>
            <a:ext cx="7671187" cy="554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REGISTRY[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prod_api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OpenWeatherMapClient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"abc123"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REGISTRY[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test_api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'Sunny’)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Pass the string name to the constructor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report_generator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prod_api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report_generator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OpenWeatherMapClient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'abc123’))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Due to "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validate_assignment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=True", setter injection works: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report_generator.weather_api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test_api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report_generator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20.0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'Sunny’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Function injection also works: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CED7EE"/>
                </a:highlight>
                <a:latin typeface="Consolas" panose="020B0609020204030204" pitchFamily="49" charset="0"/>
              </a:rPr>
              <a:t>validate_call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CED7EE"/>
              </a:highlight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 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3B3B3B"/>
                </a:solidFill>
                <a:effectLst/>
                <a:highlight>
                  <a:srgbClr val="CED7EE"/>
                </a:highlight>
                <a:latin typeface="Consolas" panose="020B0609020204030204" pitchFamily="49" charset="0"/>
              </a:rPr>
              <a:t>validate_call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... 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my_method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Annotated[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Injectable]):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...     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weather_api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my_method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prod_api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OpenWeatherMapClient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'abc123'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5F1B0A8-8247-5680-97B4-26AEBC8F40FB}"/>
              </a:ext>
            </a:extLst>
          </p:cNvPr>
          <p:cNvCxnSpPr>
            <a:cxnSpLocks/>
          </p:cNvCxnSpPr>
          <p:nvPr/>
        </p:nvCxnSpPr>
        <p:spPr>
          <a:xfrm>
            <a:off x="6411310" y="1811375"/>
            <a:ext cx="0" cy="57770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8332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AC3C7C-5992-463D-5F9B-F2537A15E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4B3E118-9728-6E4D-2D64-7D91B9E4F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BFE0C4-B743-B40A-F0BF-DA573A10F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the Registry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B2A3A4-FE87-40D1-CCF2-A0BDDD45A2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1811375"/>
            <a:ext cx="6430963" cy="5850150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hydra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my_app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Any]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{}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populate_registry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my_app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hydra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utils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instantiate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my_app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.REGISTRY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hydra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.main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config_path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"conf"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config_name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"config"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version_base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populate_registry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0AD3B8D5-5BAE-7FDE-24D4-73C91A7049C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1243" y="1347152"/>
            <a:ext cx="6534620" cy="360947"/>
          </a:xfrm>
        </p:spPr>
        <p:txBody>
          <a:bodyPr anchor="ctr"/>
          <a:lstStyle/>
          <a:p>
            <a:r>
              <a:rPr lang="en-US" dirty="0"/>
              <a:t>Simple Version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78D164F3-5E9B-34AE-3168-67500548BA20}"/>
              </a:ext>
            </a:extLst>
          </p:cNvPr>
          <p:cNvSpPr txBox="1">
            <a:spLocks/>
          </p:cNvSpPr>
          <p:nvPr/>
        </p:nvSpPr>
        <p:spPr>
          <a:xfrm>
            <a:off x="7597076" y="1340297"/>
            <a:ext cx="6534620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Order-independent Version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6618A74-D634-28FC-80F3-D8469E710673}"/>
              </a:ext>
            </a:extLst>
          </p:cNvPr>
          <p:cNvSpPr txBox="1">
            <a:spLocks/>
          </p:cNvSpPr>
          <p:nvPr/>
        </p:nvSpPr>
        <p:spPr>
          <a:xfrm>
            <a:off x="7646276" y="1811375"/>
            <a:ext cx="6436221" cy="554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populate_registry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to_register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.items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unresolved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[]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to_register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my_app.REGISTRY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hydra.utils.instantiate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unresolved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append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k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unresolved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unresolved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len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to_register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           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break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to_register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unresolved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my_app.REGISTRY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BA7EE3-AAEE-CE1E-E05C-0A58655EB203}"/>
              </a:ext>
            </a:extLst>
          </p:cNvPr>
          <p:cNvCxnSpPr>
            <a:cxnSpLocks/>
          </p:cNvCxnSpPr>
          <p:nvPr/>
        </p:nvCxnSpPr>
        <p:spPr>
          <a:xfrm>
            <a:off x="7122208" y="1811375"/>
            <a:ext cx="0" cy="57770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35869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B80DB0-7158-B4F6-5BE8-28E63D7D33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E849B7-6B87-8B68-F9B3-F4583C33EA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E189CD-CB84-9C4F-A2C8-5DD00346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Putting It All Together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25358-08DE-AD35-23D5-7712141464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1806712"/>
            <a:ext cx="5216575" cy="5075735"/>
          </a:xfrm>
        </p:spPr>
        <p:txBody>
          <a:bodyPr/>
          <a:lstStyle/>
          <a:p>
            <a:r>
              <a:rPr lang="en-US" sz="1200" b="1" dirty="0">
                <a:latin typeface="Consolas" panose="020B0609020204030204" pitchFamily="49" charset="0"/>
              </a:rPr>
              <a:t>Directory Layout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├─ conf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│  ├─ </a:t>
            </a:r>
            <a:r>
              <a:rPr lang="en-US" sz="1200" dirty="0" err="1">
                <a:latin typeface="Consolas" panose="020B0609020204030204" pitchFamily="49" charset="0"/>
              </a:rPr>
              <a:t>config.yaml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│  └─ </a:t>
            </a:r>
            <a:r>
              <a:rPr lang="en-US" sz="1200" dirty="0" err="1">
                <a:highlight>
                  <a:srgbClr val="00FF00"/>
                </a:highlight>
                <a:latin typeface="Consolas" panose="020B0609020204030204" pitchFamily="49" charset="0"/>
              </a:rPr>
              <a:t>weather_api</a:t>
            </a:r>
            <a:endParaRPr lang="en-US" sz="1200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│      ├─ </a:t>
            </a:r>
            <a:r>
              <a:rPr lang="en-US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prod</a:t>
            </a:r>
            <a:r>
              <a:rPr lang="en-US" sz="1200" dirty="0" err="1">
                <a:latin typeface="Consolas" panose="020B0609020204030204" pitchFamily="49" charset="0"/>
              </a:rPr>
              <a:t>.yaml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│      └─ </a:t>
            </a:r>
            <a:r>
              <a:rPr lang="en-US" sz="1200" dirty="0" err="1">
                <a:highlight>
                  <a:srgbClr val="FFFF00"/>
                </a:highlight>
                <a:latin typeface="Consolas" panose="020B0609020204030204" pitchFamily="49" charset="0"/>
              </a:rPr>
              <a:t>test</a:t>
            </a:r>
            <a:r>
              <a:rPr lang="en-US" sz="1200" dirty="0" err="1">
                <a:latin typeface="Consolas" panose="020B0609020204030204" pitchFamily="49" charset="0"/>
              </a:rPr>
              <a:t>.yaml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└── my_app.py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b="1" dirty="0">
                <a:latin typeface="Consolas" panose="020B0609020204030204" pitchFamily="49" charset="0"/>
              </a:rPr>
              <a:t>conf/</a:t>
            </a:r>
            <a:r>
              <a:rPr lang="en-US" sz="1200" b="1" dirty="0" err="1">
                <a:latin typeface="Consolas" panose="020B0609020204030204" pitchFamily="49" charset="0"/>
              </a:rPr>
              <a:t>config.yaml</a:t>
            </a:r>
            <a:endParaRPr lang="en-US" sz="1200" b="1" dirty="0">
              <a:latin typeface="Consolas" panose="020B0609020204030204" pitchFamily="49" charset="0"/>
            </a:endParaRPr>
          </a:p>
          <a:p>
            <a:r>
              <a:rPr lang="en-US" sz="1200" dirty="0" err="1">
                <a:latin typeface="Consolas" panose="020B0609020204030204" pitchFamily="49" charset="0"/>
              </a:rPr>
              <a:t>report_generator</a:t>
            </a:r>
            <a:r>
              <a:rPr lang="en-US" sz="1200" dirty="0"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  _target_: </a:t>
            </a:r>
            <a:r>
              <a:rPr lang="en-US" sz="1200" dirty="0" err="1">
                <a:latin typeface="Consolas" panose="020B0609020204030204" pitchFamily="49" charset="0"/>
              </a:rPr>
              <a:t>my_app.WeatherReportGenerator</a:t>
            </a:r>
            <a:endParaRPr lang="en-US" sz="1200" dirty="0">
              <a:latin typeface="Consolas" panose="020B0609020204030204" pitchFamily="49" charset="0"/>
            </a:endParaRPr>
          </a:p>
          <a:p>
            <a:r>
              <a:rPr lang="en-US" sz="1200" dirty="0">
                <a:latin typeface="Consolas" panose="020B0609020204030204" pitchFamily="49" charset="0"/>
              </a:rPr>
              <a:t>  </a:t>
            </a:r>
            <a:r>
              <a:rPr lang="en-US" sz="1200" dirty="0" err="1">
                <a:highlight>
                  <a:srgbClr val="00FFFF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: </a:t>
            </a:r>
            <a:r>
              <a:rPr lang="en-US" sz="1200" dirty="0" err="1">
                <a:highlight>
                  <a:srgbClr val="00FF00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  # Not ${</a:t>
            </a:r>
            <a:r>
              <a:rPr lang="en-US" sz="1200" dirty="0" err="1"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}!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 panose="020B0609020204030204" pitchFamily="49" charset="0"/>
              </a:rPr>
              <a:t>conf/</a:t>
            </a:r>
            <a:r>
              <a:rPr lang="en-US" sz="1200" b="1" dirty="0" err="1">
                <a:latin typeface="Consolas" panose="020B0609020204030204" pitchFamily="49" charset="0"/>
              </a:rPr>
              <a:t>weather_api</a:t>
            </a:r>
            <a:r>
              <a:rPr lang="en-US" sz="1200" b="1" dirty="0"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latin typeface="Consolas" panose="020B0609020204030204" pitchFamily="49" charset="0"/>
              </a:rPr>
              <a:t>prod.yaml</a:t>
            </a:r>
            <a:endParaRPr lang="en-US" sz="1200" b="1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</a:rPr>
              <a:t>_target_: </a:t>
            </a:r>
            <a:r>
              <a:rPr lang="en-US" sz="1200" dirty="0" err="1">
                <a:latin typeface="Consolas" panose="020B0609020204030204" pitchFamily="49" charset="0"/>
              </a:rPr>
              <a:t>my_app.OpenWeatherMapClient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 err="1">
                <a:latin typeface="Consolas" panose="020B0609020204030204" pitchFamily="49" charset="0"/>
              </a:rPr>
              <a:t>api_key</a:t>
            </a:r>
            <a:r>
              <a:rPr lang="en-US" sz="1200" dirty="0">
                <a:latin typeface="Consolas" panose="020B0609020204030204" pitchFamily="49" charset="0"/>
              </a:rPr>
              <a:t>: abc123</a:t>
            </a:r>
          </a:p>
          <a:p>
            <a:pPr>
              <a:spcBef>
                <a:spcPts val="300"/>
              </a:spcBef>
            </a:pPr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b="1" dirty="0">
                <a:latin typeface="Consolas" panose="020B0609020204030204" pitchFamily="49" charset="0"/>
              </a:rPr>
              <a:t>conf/</a:t>
            </a:r>
            <a:r>
              <a:rPr lang="en-US" sz="1200" b="1" dirty="0" err="1">
                <a:latin typeface="Consolas" panose="020B0609020204030204" pitchFamily="49" charset="0"/>
              </a:rPr>
              <a:t>weather_api</a:t>
            </a:r>
            <a:r>
              <a:rPr lang="en-US" sz="1200" b="1" dirty="0">
                <a:latin typeface="Consolas" panose="020B0609020204030204" pitchFamily="49" charset="0"/>
              </a:rPr>
              <a:t>/</a:t>
            </a:r>
            <a:r>
              <a:rPr lang="en-US" sz="1200" b="1" dirty="0" err="1">
                <a:latin typeface="Consolas" panose="020B0609020204030204" pitchFamily="49" charset="0"/>
              </a:rPr>
              <a:t>test.yaml</a:t>
            </a:r>
            <a:endParaRPr lang="en-US" sz="1200" b="1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</a:rPr>
              <a:t>_target_: </a:t>
            </a:r>
            <a:r>
              <a:rPr lang="en-US" sz="1200" dirty="0" err="1">
                <a:latin typeface="Consolas" panose="020B0609020204030204" pitchFamily="49" charset="0"/>
              </a:rPr>
              <a:t>my_app.MockWeatherApi</a:t>
            </a:r>
            <a:endParaRPr lang="en-US" sz="1200" dirty="0">
              <a:latin typeface="Consolas" panose="020B0609020204030204" pitchFamily="49" charset="0"/>
            </a:endParaRP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</a:rPr>
              <a:t>temp: 20</a:t>
            </a:r>
          </a:p>
          <a:p>
            <a:pPr>
              <a:spcBef>
                <a:spcPts val="300"/>
              </a:spcBef>
            </a:pPr>
            <a:r>
              <a:rPr lang="en-US" sz="1200" dirty="0">
                <a:latin typeface="Consolas" panose="020B0609020204030204" pitchFamily="49" charset="0"/>
              </a:rPr>
              <a:t>conditions: Sunny</a:t>
            </a:r>
          </a:p>
          <a:p>
            <a:pPr>
              <a:spcBef>
                <a:spcPts val="300"/>
              </a:spcBef>
            </a:pPr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C7CD3E50-49A4-599E-73D6-7178D989B9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7541" y="1347152"/>
            <a:ext cx="5423310" cy="360947"/>
          </a:xfrm>
        </p:spPr>
        <p:txBody>
          <a:bodyPr anchor="ctr"/>
          <a:lstStyle/>
          <a:p>
            <a:r>
              <a:rPr lang="en-US" dirty="0"/>
              <a:t>Config Setup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4AE4671-CFA3-8C04-FF97-84474083996D}"/>
              </a:ext>
            </a:extLst>
          </p:cNvPr>
          <p:cNvSpPr txBox="1">
            <a:spLocks/>
          </p:cNvSpPr>
          <p:nvPr/>
        </p:nvSpPr>
        <p:spPr>
          <a:xfrm>
            <a:off x="6499896" y="5223942"/>
            <a:ext cx="6534620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Usage From CLI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A382E3D6-4792-5972-BAB7-40558CDF9269}"/>
              </a:ext>
            </a:extLst>
          </p:cNvPr>
          <p:cNvSpPr txBox="1">
            <a:spLocks/>
          </p:cNvSpPr>
          <p:nvPr/>
        </p:nvSpPr>
        <p:spPr>
          <a:xfrm>
            <a:off x="6499896" y="5724816"/>
            <a:ext cx="7088881" cy="2664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 dirty="0">
                <a:latin typeface="Consolas" panose="020B0609020204030204" pitchFamily="49" charset="0"/>
              </a:rPr>
              <a:t>$ python my_app.py +</a:t>
            </a:r>
            <a:r>
              <a:rPr lang="en-US" sz="1200" dirty="0" err="1">
                <a:highlight>
                  <a:srgbClr val="00FF00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dirty="0">
                <a:latin typeface="Consolas" panose="020B0609020204030204" pitchFamily="49" charset="0"/>
              </a:rPr>
              <a:t>=</a:t>
            </a:r>
            <a:r>
              <a:rPr lang="en-US" sz="1200" dirty="0">
                <a:highlight>
                  <a:srgbClr val="FFFF00"/>
                </a:highlight>
                <a:latin typeface="Consolas" panose="020B0609020204030204" pitchFamily="49" charset="0"/>
              </a:rPr>
              <a:t>test</a:t>
            </a:r>
          </a:p>
          <a:p>
            <a:r>
              <a:rPr lang="en-US" sz="1200" dirty="0">
                <a:latin typeface="Consolas" panose="020B0609020204030204" pitchFamily="49" charset="0"/>
              </a:rPr>
              <a:t>Weather in Pittsburgh: 20.0°C, Sunny</a:t>
            </a: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3A12F8-6855-586E-4AC3-A3F8D41CEF9A}"/>
              </a:ext>
            </a:extLst>
          </p:cNvPr>
          <p:cNvCxnSpPr>
            <a:cxnSpLocks/>
          </p:cNvCxnSpPr>
          <p:nvPr/>
        </p:nvCxnSpPr>
        <p:spPr>
          <a:xfrm>
            <a:off x="6197618" y="1806712"/>
            <a:ext cx="0" cy="57770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D3BAE792-35E0-0F03-383D-85EBAF231EE8}"/>
              </a:ext>
            </a:extLst>
          </p:cNvPr>
          <p:cNvSpPr txBox="1">
            <a:spLocks/>
          </p:cNvSpPr>
          <p:nvPr/>
        </p:nvSpPr>
        <p:spPr>
          <a:xfrm>
            <a:off x="691243" y="4301656"/>
            <a:ext cx="5720067" cy="171734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5F66BC6-065B-445F-60B1-3851E62D83CE}"/>
              </a:ext>
            </a:extLst>
          </p:cNvPr>
          <p:cNvSpPr txBox="1">
            <a:spLocks/>
          </p:cNvSpPr>
          <p:nvPr/>
        </p:nvSpPr>
        <p:spPr>
          <a:xfrm>
            <a:off x="2608834" y="1851924"/>
            <a:ext cx="2028102" cy="143420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F0C100A-FDE3-ECC6-66D8-9FEB8FAAC422}"/>
              </a:ext>
            </a:extLst>
          </p:cNvPr>
          <p:cNvSpPr txBox="1"/>
          <p:nvPr/>
        </p:nvSpPr>
        <p:spPr>
          <a:xfrm>
            <a:off x="6499896" y="1920157"/>
            <a:ext cx="7373759" cy="36830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hydra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...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@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hydra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.main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config_path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"conf"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config_name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"config"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version_base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None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populate_registry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cfg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Check that the instances are the same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assert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weather_api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report_generator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200" b="0" dirty="0" err="1">
                <a:solidFill>
                  <a:srgbClr val="3B3B3B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weather_api</a:t>
            </a:r>
            <a:endParaRPr lang="en-US" sz="1200" b="0" dirty="0">
              <a:solidFill>
                <a:srgbClr val="3B3B3B"/>
              </a:solidFill>
              <a:effectLst/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Call that app’s functionality, without knowledge of how it was constructed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registry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report_generator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].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create_daily_report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"Pittsburgh"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run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0" name="Content Placeholder 4">
            <a:extLst>
              <a:ext uri="{FF2B5EF4-FFF2-40B4-BE49-F238E27FC236}">
                <a16:creationId xmlns:a16="http://schemas.microsoft.com/office/drawing/2014/main" id="{1C541FE7-4517-9BD9-5A25-0EB37AFBFDC9}"/>
              </a:ext>
            </a:extLst>
          </p:cNvPr>
          <p:cNvSpPr txBox="1">
            <a:spLocks/>
          </p:cNvSpPr>
          <p:nvPr/>
        </p:nvSpPr>
        <p:spPr>
          <a:xfrm>
            <a:off x="6499896" y="1394093"/>
            <a:ext cx="5423310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my_app.py</a:t>
            </a:r>
          </a:p>
        </p:txBody>
      </p:sp>
    </p:spTree>
    <p:extLst>
      <p:ext uri="{BB962C8B-B14F-4D97-AF65-F5344CB8AC3E}">
        <p14:creationId xmlns:p14="http://schemas.microsoft.com/office/powerpoint/2010/main" val="627990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80E3E-3EAA-23A2-A355-A589B765E4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15D157F-B3FC-10D0-FF25-9AC923599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4BCB88E-3B41-E19B-1144-5D6EC9A7F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 and Next Steps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F8CE93-D246-8C3B-DA20-F32CD4CB00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963023"/>
            <a:ext cx="12358904" cy="5546617"/>
          </a:xfrm>
        </p:spPr>
        <p:txBody>
          <a:bodyPr/>
          <a:lstStyle/>
          <a:p>
            <a:r>
              <a:rPr lang="en-US" b="1" dirty="0"/>
              <a:t>Recap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Hydra </a:t>
            </a:r>
          </a:p>
          <a:p>
            <a:pPr marL="742950" lvl="1" indent="-285750"/>
            <a:r>
              <a:rPr lang="en-US" dirty="0"/>
              <a:t>Takes configuration options from different files and the CLI, and combines them in a single </a:t>
            </a:r>
            <a:r>
              <a:rPr lang="en-US" dirty="0" err="1"/>
              <a:t>dict</a:t>
            </a:r>
            <a:endParaRPr lang="en-US" dirty="0"/>
          </a:p>
          <a:p>
            <a:pPr marL="742950" lvl="1" indent="-285750"/>
            <a:r>
              <a:rPr lang="en-US" dirty="0"/>
              <a:t>Recursively instantiates all the objects based on presence of “_target_” using </a:t>
            </a:r>
            <a:r>
              <a:rPr lang="en-US" dirty="0" err="1"/>
              <a:t>hydra.utils.instantiate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Pydantic</a:t>
            </a:r>
            <a:endParaRPr lang="en-US" dirty="0"/>
          </a:p>
          <a:p>
            <a:pPr marL="742950" lvl="1" indent="-285750"/>
            <a:r>
              <a:rPr lang="en-US" dirty="0"/>
              <a:t>Validates the input arguments, and coerces them to the right python types </a:t>
            </a:r>
          </a:p>
          <a:p>
            <a:pPr marL="742950" lvl="1" indent="-285750"/>
            <a:r>
              <a:rPr lang="en-US" dirty="0"/>
              <a:t>Looks up strings in a global registry of instantiated models using a custom “before” validator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Glue</a:t>
            </a:r>
          </a:p>
          <a:p>
            <a:pPr marL="742950" lvl="1" indent="-285750"/>
            <a:r>
              <a:rPr lang="en-US" dirty="0"/>
              <a:t>Implemented logic to populate the registry from a dictionary of configs</a:t>
            </a:r>
          </a:p>
          <a:p>
            <a:pPr marL="285750" indent="-285750"/>
            <a:endParaRPr lang="en-US" dirty="0"/>
          </a:p>
          <a:p>
            <a:pPr marL="285750" indent="-285750"/>
            <a:r>
              <a:rPr lang="en-US" b="1" dirty="0"/>
              <a:t>Next Steps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Can move registry lookup to a base class for convenience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Fine-tune </a:t>
            </a:r>
            <a:r>
              <a:rPr lang="en-US" dirty="0" err="1"/>
              <a:t>pydantic</a:t>
            </a:r>
            <a:r>
              <a:rPr lang="en-US" dirty="0"/>
              <a:t> model configuration for best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Make a </a:t>
            </a:r>
            <a:r>
              <a:rPr lang="en-US" dirty="0" err="1"/>
              <a:t>pydantic</a:t>
            </a:r>
            <a:r>
              <a:rPr lang="en-US" dirty="0"/>
              <a:t> model for the “Registry” with a richer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Hierarchical registries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Better error handling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Leverage </a:t>
            </a:r>
            <a:r>
              <a:rPr lang="en-US" dirty="0" err="1"/>
              <a:t>pydantic</a:t>
            </a:r>
            <a:r>
              <a:rPr lang="en-US" dirty="0"/>
              <a:t> serialization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65B0FE1-8267-07DA-77AB-1B92A655FF0D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1550710"/>
            <a:ext cx="13247915" cy="360947"/>
          </a:xfrm>
        </p:spPr>
        <p:txBody>
          <a:bodyPr anchor="ctr"/>
          <a:lstStyle/>
          <a:p>
            <a:r>
              <a:rPr lang="en-US" dirty="0"/>
              <a:t>We have shown how to use Hydra and </a:t>
            </a:r>
            <a:r>
              <a:rPr lang="en-US" dirty="0" err="1"/>
              <a:t>Pydantic</a:t>
            </a:r>
            <a:r>
              <a:rPr lang="en-US" dirty="0"/>
              <a:t> to do DI, </a:t>
            </a:r>
            <a:r>
              <a:rPr lang="en-US" i="1" dirty="0"/>
              <a:t>with re-use of instances</a:t>
            </a:r>
          </a:p>
        </p:txBody>
      </p:sp>
    </p:spTree>
    <p:extLst>
      <p:ext uri="{BB962C8B-B14F-4D97-AF65-F5344CB8AC3E}">
        <p14:creationId xmlns:p14="http://schemas.microsoft.com/office/powerpoint/2010/main" val="39220396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A3984-C898-24C8-4EFF-F2E5F9E1A1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D81045-4057-E393-9658-9A54ADB0F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18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1FE7307-ABE0-1CDE-88A9-42C62100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Ecosystem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253A05-A6BC-3FF2-91F5-7671C539F0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8718" y="3160149"/>
            <a:ext cx="3400920" cy="457200"/>
          </a:xfrm>
        </p:spPr>
        <p:txBody>
          <a:bodyPr/>
          <a:lstStyle/>
          <a:p>
            <a:r>
              <a:rPr lang="en-US" dirty="0">
                <a:hlinkClick r:id="rId2"/>
              </a:rPr>
              <a:t>https://github.com/Point72/ccflow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0FD4EC5-E441-7D70-1D86-D2F815503E44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1550710"/>
            <a:ext cx="13247915" cy="360947"/>
          </a:xfrm>
        </p:spPr>
        <p:txBody>
          <a:bodyPr anchor="ctr"/>
          <a:lstStyle/>
          <a:p>
            <a:r>
              <a:rPr lang="en-US" dirty="0"/>
              <a:t>There is a developing ecosystem of tools that uses this approach for dependency injection</a:t>
            </a:r>
            <a:endParaRPr lang="en-US" i="1" dirty="0"/>
          </a:p>
        </p:txBody>
      </p:sp>
      <p:pic>
        <p:nvPicPr>
          <p:cNvPr id="11268" name="Picture 4" descr="ccflow logo, 'ccflow' with letters in color">
            <a:extLst>
              <a:ext uri="{FF2B5EF4-FFF2-40B4-BE49-F238E27FC236}">
                <a16:creationId xmlns:a16="http://schemas.microsoft.com/office/drawing/2014/main" id="{9E6318B9-2E3E-E35A-6171-6CE1503055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357" y="2600635"/>
            <a:ext cx="1697643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0" name="Picture 6" descr="nbprint">
            <a:extLst>
              <a:ext uri="{FF2B5EF4-FFF2-40B4-BE49-F238E27FC236}">
                <a16:creationId xmlns:a16="http://schemas.microsoft.com/office/drawing/2014/main" id="{FED5DF3B-213D-7A0B-6737-53713CD05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0240" y="4102625"/>
            <a:ext cx="1615934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72" name="Picture 8" descr="csp-gateway logo, overlapping blue chevrons facing right">
            <a:extLst>
              <a:ext uri="{FF2B5EF4-FFF2-40B4-BE49-F238E27FC236}">
                <a16:creationId xmlns:a16="http://schemas.microsoft.com/office/drawing/2014/main" id="{6FD88BAA-95B1-4B5E-A30B-37C8E92231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764" y="5802772"/>
            <a:ext cx="2956885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838C4BF-814A-0688-67FA-2FC341ABFB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1357" y="4050198"/>
            <a:ext cx="2953162" cy="562053"/>
          </a:xfrm>
          <a:prstGeom prst="rect">
            <a:avLst/>
          </a:prstGeom>
        </p:spPr>
      </p:pic>
      <p:pic>
        <p:nvPicPr>
          <p:cNvPr id="11274" name="Picture 10" descr="csp-bot logo, overlapping blue speech bubbles">
            <a:extLst>
              <a:ext uri="{FF2B5EF4-FFF2-40B4-BE49-F238E27FC236}">
                <a16:creationId xmlns:a16="http://schemas.microsoft.com/office/drawing/2014/main" id="{2B12B62A-7174-6959-A1EB-B55FF96E08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624605" y="5757052"/>
            <a:ext cx="1806666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A3D1EEE3-D830-C3A8-9144-9DE87948206D}"/>
              </a:ext>
            </a:extLst>
          </p:cNvPr>
          <p:cNvSpPr txBox="1">
            <a:spLocks/>
          </p:cNvSpPr>
          <p:nvPr/>
        </p:nvSpPr>
        <p:spPr>
          <a:xfrm>
            <a:off x="1544478" y="4612251"/>
            <a:ext cx="3287454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8"/>
              </a:rPr>
              <a:t>https://github.com/nbprint/nbprint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08A1BBE5-C415-E65D-CBCE-D8A041BFBECD}"/>
              </a:ext>
            </a:extLst>
          </p:cNvPr>
          <p:cNvSpPr txBox="1">
            <a:spLocks/>
          </p:cNvSpPr>
          <p:nvPr/>
        </p:nvSpPr>
        <p:spPr>
          <a:xfrm>
            <a:off x="8292557" y="4612251"/>
            <a:ext cx="4470762" cy="457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hlinkClick r:id="rId9"/>
              </a:rPr>
              <a:t>https://github.com/airflow-laminar/airflow-config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BD18B3A-4BB7-D97C-868D-B8E1AEA1F969}"/>
              </a:ext>
            </a:extLst>
          </p:cNvPr>
          <p:cNvSpPr txBox="1"/>
          <p:nvPr/>
        </p:nvSpPr>
        <p:spPr>
          <a:xfrm>
            <a:off x="1308725" y="6408518"/>
            <a:ext cx="375896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10"/>
              </a:rPr>
              <a:t>https://github.com/Point72/csp-gateway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D7C8E54-DB1A-2602-C7B4-7D12B55C85AB}"/>
              </a:ext>
            </a:extLst>
          </p:cNvPr>
          <p:cNvSpPr txBox="1"/>
          <p:nvPr/>
        </p:nvSpPr>
        <p:spPr>
          <a:xfrm>
            <a:off x="8884211" y="6408518"/>
            <a:ext cx="328745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hlinkClick r:id="rId11"/>
              </a:rPr>
              <a:t>https://github.com/Point72/csp-bot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76619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7DC55-EA96-EE0F-5CC3-99F19951C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04F18C5-3291-A0BD-2013-5D8FE2217EC2}"/>
              </a:ext>
            </a:extLst>
          </p:cNvPr>
          <p:cNvSpPr/>
          <p:nvPr/>
        </p:nvSpPr>
        <p:spPr>
          <a:xfrm>
            <a:off x="12397339" y="7715735"/>
            <a:ext cx="1722922" cy="34061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3CCA378-9514-1963-5328-BD48478A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FB0DFF-781F-0E4E-D374-7353C52F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B2369A-84DF-A48D-BD4E-CCB951918F2C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3F26AF06-001E-0A8D-F385-DABB1D5744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25" y="2910979"/>
            <a:ext cx="8451850" cy="4607653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Head of Research Technology for Cubist: </a:t>
            </a:r>
            <a:r>
              <a:rPr lang="en-US" dirty="0"/>
              <a:t>Cubist Systematic Strategies is an arm of Point72 that is comprised of dozens of discrete </a:t>
            </a:r>
            <a:r>
              <a:rPr lang="en-US" sz="1600" dirty="0"/>
              <a:t>investing teams and a complementary centralized team that design and implement systematic, computer-driven trading strategies to apply across multiple liquid asset classes.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Pydantic</a:t>
            </a:r>
            <a:r>
              <a:rPr lang="en-US" b="1" dirty="0"/>
              <a:t> and Hydra Enthusiast: </a:t>
            </a:r>
            <a:r>
              <a:rPr lang="en-US" dirty="0"/>
              <a:t>Not an expert or a contributor, but an avid user!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Contributor to Open Source: </a:t>
            </a:r>
            <a:r>
              <a:rPr lang="en-US" dirty="0"/>
              <a:t>See Point72’s open source efforts </a:t>
            </a:r>
            <a:r>
              <a:rPr lang="en-US" dirty="0">
                <a:hlinkClick r:id="rId2"/>
              </a:rPr>
              <a:t>https://github.com/point72/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 descr="A group of blue triangles on a black background&#10;&#10;Description automatically generated">
            <a:extLst>
              <a:ext uri="{FF2B5EF4-FFF2-40B4-BE49-F238E27FC236}">
                <a16:creationId xmlns:a16="http://schemas.microsoft.com/office/drawing/2014/main" id="{DD4BFE96-A3B4-9A5B-099F-F353B05FEF4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44" b="18649"/>
          <a:stretch/>
        </p:blipFill>
        <p:spPr>
          <a:xfrm>
            <a:off x="9753600" y="0"/>
            <a:ext cx="4876800" cy="8229600"/>
          </a:xfrm>
          <a:prstGeom prst="rect">
            <a:avLst/>
          </a:prstGeom>
        </p:spPr>
      </p:pic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C8DE041-A3B8-F0C9-5E91-1D3810DDABB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171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D11400-6D47-6871-660C-B7AFDC417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AECF05-4400-3146-4B6F-AB4758AE5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3</a:t>
            </a:fld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244C4A-B8E5-8261-F626-868BE50055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3546911"/>
            <a:ext cx="3783597" cy="39968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Dependency Injection </a:t>
            </a:r>
            <a:r>
              <a:rPr lang="en-US" dirty="0"/>
              <a:t>(</a:t>
            </a:r>
            <a:r>
              <a:rPr lang="en-US" b="1" dirty="0"/>
              <a:t>DI</a:t>
            </a:r>
            <a:r>
              <a:rPr lang="en-US" dirty="0"/>
              <a:t>) is a design pattern where objects receive their dependencies from external sources rather than creating them internally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form of </a:t>
            </a:r>
            <a:r>
              <a:rPr lang="en-US" b="1" dirty="0"/>
              <a:t>Inversion of Control </a:t>
            </a:r>
            <a:r>
              <a:rPr lang="en-US" dirty="0"/>
              <a:t>(IoC) - control over dependency creation is inverted from the dependent class to an external system.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1DFF7C-4E2E-B07B-E474-E648382FB60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3089710"/>
            <a:ext cx="3783597" cy="36094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Definition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8E5F6BA-976A-723E-9CD8-CE0E177EBF0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426195" y="3546911"/>
            <a:ext cx="3783597" cy="39968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Separation of Concerns: </a:t>
            </a:r>
            <a:r>
              <a:rPr lang="en-US" dirty="0"/>
              <a:t>Components focus on their core functionality, not on creating dependencies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Loose Coupling</a:t>
            </a:r>
            <a:r>
              <a:rPr lang="en-US" dirty="0"/>
              <a:t>: Components depend on abstractions rather than concrete implementations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Single Responsibility</a:t>
            </a:r>
            <a:r>
              <a:rPr lang="en-US" dirty="0"/>
              <a:t>: Classes don't need to know how to construct their dependencies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B812BB9-3102-FEB4-9356-02B4C89C4808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426195" y="3089710"/>
            <a:ext cx="3783597" cy="36094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Purpose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BE6A50C9-5FF5-E72E-916C-61A67749ECD9}"/>
              </a:ext>
            </a:extLst>
          </p:cNvPr>
          <p:cNvSpPr>
            <a:spLocks noGrp="1"/>
          </p:cNvSpPr>
          <p:nvPr>
            <p:ph idx="17"/>
          </p:nvPr>
        </p:nvSpPr>
        <p:spPr>
          <a:xfrm>
            <a:off x="9867655" y="3546911"/>
            <a:ext cx="4205448" cy="3996889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Constructor injection </a:t>
            </a:r>
          </a:p>
          <a:p>
            <a:pPr marL="742950" lvl="1" indent="-285750"/>
            <a:r>
              <a:rPr lang="en-US" dirty="0"/>
              <a:t>Deps passed to constructor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Setter injection</a:t>
            </a:r>
          </a:p>
          <a:p>
            <a:pPr marL="742950" lvl="1" indent="-285750"/>
            <a:r>
              <a:rPr lang="en-US" dirty="0"/>
              <a:t>Deps passed through a setter on the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Method/Function injection</a:t>
            </a:r>
          </a:p>
          <a:p>
            <a:pPr marL="742950" lvl="1" indent="-285750"/>
            <a:r>
              <a:rPr lang="en-US" dirty="0"/>
              <a:t>Deps passed through specific method/function and scoped to the execution of that method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Interface injection</a:t>
            </a:r>
          </a:p>
          <a:p>
            <a:pPr marL="742950" lvl="1" indent="-285750"/>
            <a:endParaRPr lang="en-US" dirty="0"/>
          </a:p>
          <a:p>
            <a:endParaRPr lang="en-US" dirty="0"/>
          </a:p>
          <a:p>
            <a:r>
              <a:rPr lang="en-US" b="1" dirty="0"/>
              <a:t>We are going to focus on the first three!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DAC2233-7FF4-6EBB-8312-16E030E02C8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867655" y="3089710"/>
            <a:ext cx="4205448" cy="360947"/>
          </a:xfrm>
        </p:spPr>
        <p:txBody>
          <a:bodyPr/>
          <a:lstStyle/>
          <a:p>
            <a:r>
              <a:rPr lang="en-US" dirty="0">
                <a:solidFill>
                  <a:schemeClr val="accent2"/>
                </a:solidFill>
              </a:rPr>
              <a:t>Types of DI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80C57E-6766-D6F8-8F10-DE006C58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Dependency Injection</a:t>
            </a:r>
          </a:p>
        </p:txBody>
      </p:sp>
      <p:sp>
        <p:nvSpPr>
          <p:cNvPr id="7" name="Content Placeholder 4">
            <a:extLst>
              <a:ext uri="{FF2B5EF4-FFF2-40B4-BE49-F238E27FC236}">
                <a16:creationId xmlns:a16="http://schemas.microsoft.com/office/drawing/2014/main" id="{76F9D780-EED2-37D3-760D-204AC892BED6}"/>
              </a:ext>
            </a:extLst>
          </p:cNvPr>
          <p:cNvSpPr txBox="1">
            <a:spLocks/>
          </p:cNvSpPr>
          <p:nvPr/>
        </p:nvSpPr>
        <p:spPr>
          <a:xfrm>
            <a:off x="694944" y="1795855"/>
            <a:ext cx="12100982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Dependency Injection (DI) is a fancy name for passing the things a class or function needs from the outside, rather than having the class/function create them itself. </a:t>
            </a:r>
          </a:p>
        </p:txBody>
      </p:sp>
    </p:spTree>
    <p:extLst>
      <p:ext uri="{BB962C8B-B14F-4D97-AF65-F5344CB8AC3E}">
        <p14:creationId xmlns:p14="http://schemas.microsoft.com/office/powerpoint/2010/main" val="2044713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495EC-F55C-0DAC-5023-D5ECC591C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DB055F7-4F64-C73A-0669-6F9A57536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4360FDE-396A-00D0-4F4B-589D738EB5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Without Dependency Injection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CB0BC-7EF0-62ED-D2C0-71031D4038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5" y="2743200"/>
            <a:ext cx="11155469" cy="4303552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Tightly coupled to concrete implementations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OpenWeatherMapClient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"abc123"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create_daily_report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.get_current_weather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"Weather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'temp'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°C,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'conditions'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Usage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weather_generator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sz="1200" dirty="0">
              <a:latin typeface="Consolas" panose="020B0609020204030204" pitchFamily="49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BBECE9-B57E-A570-D5B7-DD9576CF2B69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r>
              <a:rPr lang="en-US" dirty="0"/>
              <a:t>Without DI, the class constructs its own dependencies…</a:t>
            </a:r>
          </a:p>
        </p:txBody>
      </p:sp>
    </p:spTree>
    <p:extLst>
      <p:ext uri="{BB962C8B-B14F-4D97-AF65-F5344CB8AC3E}">
        <p14:creationId xmlns:p14="http://schemas.microsoft.com/office/powerpoint/2010/main" val="14147291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730102-9C10-41FB-D584-164CB0E03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ADB0842-7BA3-6CA6-6C4D-7AB389CD9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4206313-D9D7-16F5-CCD6-BD42C917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Example With Dependency Injection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437B5A-AB2A-7417-8EB0-6F52FFB1BA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1963023"/>
            <a:ext cx="12358904" cy="5546617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endParaRPr lang="en-US" sz="1400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sz="14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Dependencies injected through constructor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create_daily_report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.get_current_weather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4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4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"Weather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'temp'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°C, 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weather_data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'conditions'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Usage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Can inject different implementations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prod_api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OpenWeatherMapClient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"abc123"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test_api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4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"Sunny"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generators with different dependencies</a:t>
            </a: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production_generator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prod_api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testing_generator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4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4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test_api</a:t>
            </a:r>
            <a: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sz="14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sz="12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06668D-1CA8-6CB6-2CD3-6286923AC08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1550710"/>
            <a:ext cx="13247915" cy="360947"/>
          </a:xfrm>
        </p:spPr>
        <p:txBody>
          <a:bodyPr anchor="ctr"/>
          <a:lstStyle/>
          <a:p>
            <a:r>
              <a:rPr lang="en-US" dirty="0"/>
              <a:t>With DI, the dependencies are constructed and passed-in from the outside</a:t>
            </a:r>
          </a:p>
        </p:txBody>
      </p:sp>
    </p:spTree>
    <p:extLst>
      <p:ext uri="{BB962C8B-B14F-4D97-AF65-F5344CB8AC3E}">
        <p14:creationId xmlns:p14="http://schemas.microsoft.com/office/powerpoint/2010/main" val="37086093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EB1016-8982-88DD-5D41-891339E122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8B41739-5BE6-3314-D55A-C504DC47F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1DCBF2-9C1D-5949-44EA-2EC8D1841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tools to manage DI?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3BF81E-AEBD-EC23-7F98-04F085AC6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4" y="2054773"/>
            <a:ext cx="12358904" cy="5486400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create_weather_application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all dependencies</a:t>
            </a:r>
            <a:endParaRPr lang="en-US" sz="105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get_api_key_from_env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log_path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get_log_path_from_config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108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logger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FileLogger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path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log_path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</a:rPr>
              <a:t>weather_api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OpenWeatherMapClient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108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cache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RedisCache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"redis.example.com"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historical_db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PostgresDatabase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connection_string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05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postgres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://..."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highlight>
                  <a:srgbClr val="F4E3C9"/>
                </a:highlight>
                <a:latin typeface="Consolas" panose="020B0609020204030204" pitchFamily="49" charset="0"/>
              </a:rPr>
              <a:t>notification_service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EmailNotificationService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smtp_server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"smtp.example.com"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components with (re-used) dependencies</a:t>
            </a:r>
            <a:endParaRPr lang="en-US" sz="105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weather_service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WeatherService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</a:rPr>
              <a:t>weather_api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cache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001080"/>
                </a:solidFill>
                <a:effectLst/>
                <a:highlight>
                  <a:srgbClr val="00FF00"/>
                </a:highlight>
                <a:latin typeface="Consolas" panose="020B0609020204030204" pitchFamily="49" charset="0"/>
              </a:rPr>
              <a:t>cache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00108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logger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forecast_aggregator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ForecastAggregator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</a:rPr>
              <a:t>weather_api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historical_db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historical_db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00108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logger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alert_system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AlertSystem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highlight>
                  <a:srgbClr val="FF00FF"/>
                </a:highlight>
                <a:latin typeface="Consolas" panose="020B0609020204030204" pitchFamily="49" charset="0"/>
              </a:rPr>
              <a:t>weather_api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notification_service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highlight>
                  <a:srgbClr val="F4E3C9"/>
                </a:highlight>
                <a:latin typeface="Consolas" panose="020B0609020204030204" pitchFamily="49" charset="0"/>
              </a:rPr>
              <a:t>notification_service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05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logger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>
                <a:solidFill>
                  <a:srgbClr val="001080"/>
                </a:solidFill>
                <a:effectLst/>
                <a:highlight>
                  <a:srgbClr val="00FFFF"/>
                </a:highlight>
                <a:latin typeface="Consolas" panose="020B0609020204030204" pitchFamily="49" charset="0"/>
              </a:rPr>
              <a:t>logger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and return the application with all dependencies injected</a:t>
            </a:r>
            <a:endParaRPr lang="en-US" sz="105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WeatherApplication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weather_service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weather_service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forecast_aggregator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forecast_aggregator</a:t>
            </a: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alert_system</a:t>
            </a:r>
            <a:r>
              <a:rPr lang="en-US" sz="105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05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alert_system</a:t>
            </a:r>
            <a:endParaRPr lang="en-US" sz="105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05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)</a:t>
            </a:r>
          </a:p>
          <a:p>
            <a:pPr>
              <a:lnSpc>
                <a:spcPts val="1425"/>
              </a:lnSpc>
            </a:pPr>
            <a:endParaRPr lang="en-US" sz="10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do all the configuration options (parameters and implementation choices) get exposed to end users?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Is there a tool that will construct the application automatically from the configuration, independent of any particular application?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B10A01-868D-A5FB-AEB1-3E00AE5BFC06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4944" y="1550710"/>
            <a:ext cx="13247915" cy="504062"/>
          </a:xfrm>
        </p:spPr>
        <p:txBody>
          <a:bodyPr anchor="ctr"/>
          <a:lstStyle/>
          <a:p>
            <a:r>
              <a:rPr lang="en-US" dirty="0"/>
              <a:t>As applications become more complex, DI becomes more difficult to manage.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92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4351B6-AF03-54B7-560E-1494B4A8E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3929EA-FFEE-B960-A8A2-E755B1783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7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81731C-F974-1150-2A7A-133DD738B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</a:t>
            </a:r>
            <a:r>
              <a:rPr lang="en-US" dirty="0" err="1"/>
              <a:t>Pydantic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A81167-84BB-0D15-4085-71DA902E9D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5" y="2496207"/>
            <a:ext cx="6821591" cy="4550545"/>
          </a:xfrm>
        </p:spPr>
        <p:txBody>
          <a:bodyPr/>
          <a:lstStyle/>
          <a:p>
            <a:r>
              <a:rPr lang="en-US" b="1" dirty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Python type annotations to enforce type correctness at runtime</a:t>
            </a:r>
          </a:p>
          <a:p>
            <a:pPr marL="742950" lvl="1" indent="-285750"/>
            <a:r>
              <a:rPr lang="en-US" dirty="0"/>
              <a:t>Can convert raw input data to appropriate Python types</a:t>
            </a:r>
          </a:p>
          <a:p>
            <a:pPr marL="742950" lvl="1" indent="-285750"/>
            <a:r>
              <a:rPr lang="en-US" dirty="0"/>
              <a:t>Supports complex/nested/custom types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Extensible with custom validation and data parsing logic</a:t>
            </a:r>
          </a:p>
          <a:p>
            <a:pPr marL="742950" lvl="1" indent="-285750"/>
            <a:r>
              <a:rPr lang="en-US" dirty="0"/>
              <a:t>This is important for our use case!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Many other features and benefits such as</a:t>
            </a:r>
          </a:p>
          <a:p>
            <a:pPr marL="742950" lvl="1" indent="-285750"/>
            <a:r>
              <a:rPr lang="en-US" dirty="0"/>
              <a:t>Validation decorator (@validate_call)</a:t>
            </a:r>
          </a:p>
          <a:p>
            <a:pPr marL="742950" lvl="1" indent="-285750"/>
            <a:r>
              <a:rPr lang="en-US" dirty="0" err="1"/>
              <a:t>dataclass</a:t>
            </a:r>
            <a:r>
              <a:rPr lang="en-US" dirty="0"/>
              <a:t> support</a:t>
            </a:r>
          </a:p>
          <a:p>
            <a:pPr marL="742950" lvl="1" indent="-285750"/>
            <a:r>
              <a:rPr lang="en-US" dirty="0"/>
              <a:t>Customizable JSON serialization/deserialization and JSON schema creation</a:t>
            </a:r>
          </a:p>
          <a:p>
            <a:pPr marL="742950" lvl="1" indent="-285750"/>
            <a:endParaRPr lang="en-US" dirty="0"/>
          </a:p>
          <a:p>
            <a:pPr marL="285750" indent="-285750"/>
            <a:r>
              <a:rPr lang="en-US" b="1" dirty="0"/>
              <a:t>Why use </a:t>
            </a:r>
            <a:r>
              <a:rPr lang="en-US" b="1" dirty="0" err="1"/>
              <a:t>Pydantic</a:t>
            </a:r>
            <a:r>
              <a:rPr lang="en-US" b="1" dirty="0"/>
              <a:t> for DI?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Simplifies the creation of data models as classes (like </a:t>
            </a:r>
            <a:r>
              <a:rPr lang="en-US" dirty="0" err="1"/>
              <a:t>dataclasses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Ensures validity of configuration and type safety during injection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Plays nicely with a large ecosystem of existing libraries (</a:t>
            </a:r>
            <a:r>
              <a:rPr lang="en-US" dirty="0" err="1"/>
              <a:t>FastAPI</a:t>
            </a:r>
            <a:r>
              <a:rPr lang="en-US" dirty="0"/>
              <a:t>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pPr marL="742950" lvl="1" indent="-285750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587860-38F2-F8D0-4A93-FBFED114E211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r>
              <a:rPr lang="en-US" dirty="0" err="1"/>
              <a:t>Pydantic</a:t>
            </a:r>
            <a:r>
              <a:rPr lang="en-US" dirty="0"/>
              <a:t> is the most widely used data validation library for python.</a:t>
            </a:r>
          </a:p>
        </p:txBody>
      </p:sp>
      <p:pic>
        <p:nvPicPr>
          <p:cNvPr id="4100" name="Picture 4" descr="GitHub - pydantic/pydantic: Data validation using Python ...">
            <a:extLst>
              <a:ext uri="{FF2B5EF4-FFF2-40B4-BE49-F238E27FC236}">
                <a16:creationId xmlns:a16="http://schemas.microsoft.com/office/drawing/2014/main" id="{ECC8A124-9BD2-7E43-C232-B8C43BECFB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0519" y="2428546"/>
            <a:ext cx="4381500" cy="4381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7681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813844E-A152-4E49-0284-51941670C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8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6E11A61-627D-B8F2-D11D-130BDD455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Example With </a:t>
            </a:r>
            <a:r>
              <a:rPr lang="en-US" dirty="0" err="1"/>
              <a:t>Pydantic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A141A4-BAE7-15A7-09D0-B1664C782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243" y="1774847"/>
            <a:ext cx="5720067" cy="5850150"/>
          </a:xfrm>
        </p:spPr>
        <p:txBody>
          <a:bodyPr/>
          <a:lstStyle/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BaseModel</a:t>
            </a:r>
            <a:endParaRPr lang="en-US" sz="1200" dirty="0">
              <a:solidFill>
                <a:srgbClr val="3B3B3B"/>
              </a:solidFill>
              <a:effectLst/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BaseModel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validate_assignment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get_current_weather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...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OpenWeatherMapClient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api_key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float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get_current_weather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dict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67F99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BaseModel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WeatherAPI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create_daily_report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      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weather_data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self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get_current_weather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"Weather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in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city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weather_data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'temp'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°C, "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weather_data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'conditions'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  <a:r>
              <a:rPr lang="en-US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ontent Placeholder 4">
            <a:extLst>
              <a:ext uri="{FF2B5EF4-FFF2-40B4-BE49-F238E27FC236}">
                <a16:creationId xmlns:a16="http://schemas.microsoft.com/office/drawing/2014/main" id="{17FA07FC-F32F-EDE2-51EF-7BF4B2921CC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91243" y="1347152"/>
            <a:ext cx="6534620" cy="360947"/>
          </a:xfrm>
        </p:spPr>
        <p:txBody>
          <a:bodyPr anchor="ctr"/>
          <a:lstStyle/>
          <a:p>
            <a:r>
              <a:rPr lang="en-US" dirty="0" err="1"/>
              <a:t>Pydantic</a:t>
            </a:r>
            <a:r>
              <a:rPr lang="en-US" dirty="0"/>
              <a:t> Code: even more readable</a:t>
            </a:r>
          </a:p>
        </p:txBody>
      </p:sp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71A39F1-6177-750C-5FC3-985F978E5BEB}"/>
              </a:ext>
            </a:extLst>
          </p:cNvPr>
          <p:cNvSpPr txBox="1">
            <a:spLocks/>
          </p:cNvSpPr>
          <p:nvPr/>
        </p:nvSpPr>
        <p:spPr>
          <a:xfrm>
            <a:off x="6411310" y="1354235"/>
            <a:ext cx="6534620" cy="360947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2000" b="1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Example Usage and Validation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3874DF8C-89E4-EADC-A52E-6C7B397D484D}"/>
              </a:ext>
            </a:extLst>
          </p:cNvPr>
          <p:cNvSpPr txBox="1">
            <a:spLocks/>
          </p:cNvSpPr>
          <p:nvPr/>
        </p:nvSpPr>
        <p:spPr>
          <a:xfrm>
            <a:off x="6411310" y="1811375"/>
            <a:ext cx="7671187" cy="554683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27305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2950" indent="-2159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14450" indent="-228600" algn="l" defTabSz="1097280" rtl="0" eaLnBrk="1" latinLnBrk="0" hangingPunct="1">
              <a:lnSpc>
                <a:spcPct val="110000"/>
              </a:lnSpc>
              <a:spcBef>
                <a:spcPts val="3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1752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16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0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440" indent="-274320" algn="l" defTabSz="109728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test_api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"Sunny"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test_api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20.0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'Sunny'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Create generator, just like before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report_generator</a:t>
            </a:r>
            <a:r>
              <a:rPr lang="en-US" sz="12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test_api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report_generator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WeatherReportGenerator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weather_api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20.0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'Sunny'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US" sz="12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Pydantic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provides runtime validation on construction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"20"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"Sunny"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098658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20.0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'Sunny'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  <a:buNone/>
            </a:pP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# ... and will throw if an invalid value is provided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&gt;&gt;&gt;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temp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</a:rPr>
              <a:t>"foo"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conditions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"Sunny"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pydantic_core._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pydantic_core.ValidationError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validation error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MockWeatherAPI</a:t>
            </a: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temp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Input should be a valid number, unable to parse string </a:t>
            </a:r>
            <a:r>
              <a:rPr lang="en-US" sz="12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a number [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float_parsing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input_value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'foo'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input_type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pPr>
              <a:lnSpc>
                <a:spcPts val="1425"/>
              </a:lnSpc>
              <a:buNone/>
            </a:pP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For further information visit https: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errors.pydantic.dev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2.11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v</a:t>
            </a:r>
            <a:r>
              <a:rPr lang="en-US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float_parsing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br>
              <a:rPr lang="en-US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endParaRPr lang="en-US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E7BF154-C063-C3AF-30E6-5D48700ACD2B}"/>
              </a:ext>
            </a:extLst>
          </p:cNvPr>
          <p:cNvCxnSpPr>
            <a:cxnSpLocks/>
          </p:cNvCxnSpPr>
          <p:nvPr/>
        </p:nvCxnSpPr>
        <p:spPr>
          <a:xfrm>
            <a:off x="6354953" y="1811375"/>
            <a:ext cx="0" cy="5777094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8695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DB8A7-4F0A-2777-CD98-66EA2DE6A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C4A925-52FA-2041-AC93-C466C2C4B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880FD5-7C25-49F0-9A4C-3959F7F4874F}" type="slidenum">
              <a:rPr lang="en-US" smtClean="0"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0314F4A-908D-CF40-E8E3-E55489E08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Hydra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09F65B-F3A9-DBCD-197A-343DDC53D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4943" y="2336719"/>
            <a:ext cx="6821591" cy="4550545"/>
          </a:xfrm>
        </p:spPr>
        <p:txBody>
          <a:bodyPr/>
          <a:lstStyle/>
          <a:p>
            <a:r>
              <a:rPr lang="en-US" b="1" dirty="0"/>
              <a:t>Overview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Developed at Meta for managing Machine Learning configurations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Uses </a:t>
            </a:r>
            <a:r>
              <a:rPr lang="en-US" dirty="0" err="1"/>
              <a:t>yaml</a:t>
            </a:r>
            <a:r>
              <a:rPr lang="en-US" dirty="0"/>
              <a:t> files and the cli to compose configuration dynamically</a:t>
            </a:r>
          </a:p>
          <a:p>
            <a:pPr marL="742950" lvl="1" indent="-285750"/>
            <a:r>
              <a:rPr lang="en-US" dirty="0"/>
              <a:t>Hierarchical configurations</a:t>
            </a:r>
          </a:p>
          <a:p>
            <a:pPr marL="742950" lvl="1" indent="-285750"/>
            <a:r>
              <a:rPr lang="en-US" dirty="0"/>
              <a:t>Composable from multiple input files</a:t>
            </a:r>
          </a:p>
          <a:p>
            <a:pPr marL="742950" lvl="1" indent="-285750"/>
            <a:r>
              <a:rPr lang="en-US" dirty="0"/>
              <a:t>Layer application and user-provided configs</a:t>
            </a:r>
          </a:p>
          <a:p>
            <a:pPr marL="742950" lvl="1" indent="-285750"/>
            <a:r>
              <a:rPr lang="en-US" dirty="0"/>
              <a:t>Integrated with env variables</a:t>
            </a:r>
          </a:p>
          <a:p>
            <a:pPr marL="742950" lvl="1" indent="-285750"/>
            <a:r>
              <a:rPr lang="en-US" dirty="0"/>
              <a:t>Produces a python dictionary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Construct objects from the config with “</a:t>
            </a:r>
            <a:r>
              <a:rPr lang="en-US" dirty="0" err="1"/>
              <a:t>hydra.utils.instantiate</a:t>
            </a:r>
            <a:r>
              <a:rPr lang="en-US" dirty="0"/>
              <a:t>”</a:t>
            </a:r>
          </a:p>
          <a:p>
            <a:pPr marL="742950" lvl="1" indent="-285750"/>
            <a:r>
              <a:rPr lang="en-US" dirty="0"/>
              <a:t>This is important for our use case!</a:t>
            </a:r>
          </a:p>
          <a:p>
            <a:pPr marL="742950" lvl="1" indent="-285750"/>
            <a:endParaRPr lang="en-US" dirty="0"/>
          </a:p>
          <a:p>
            <a:pPr marL="285750" indent="-285750"/>
            <a:r>
              <a:rPr lang="en-US" b="1" dirty="0"/>
              <a:t>Why use Hydra for DI?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need to write boilerplate code for object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“Config groups” allow for switching between the configs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… can use any framework that maps “configuration” (file, database, </a:t>
            </a:r>
            <a:r>
              <a:rPr lang="en-US" dirty="0" err="1"/>
              <a:t>etc</a:t>
            </a:r>
            <a:r>
              <a:rPr lang="en-US" dirty="0"/>
              <a:t>) into a nested dictionary</a:t>
            </a:r>
          </a:p>
          <a:p>
            <a:endParaRPr lang="en-US" dirty="0"/>
          </a:p>
          <a:p>
            <a:pPr marL="742950" lvl="1" indent="-285750"/>
            <a:endParaRPr lang="en-US" dirty="0"/>
          </a:p>
          <a:p>
            <a:pPr marL="742950" lvl="1" indent="-285750"/>
            <a:endParaRPr lang="en-US" dirty="0"/>
          </a:p>
          <a:p>
            <a:pPr marL="742950" lvl="1" indent="-285750"/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97EC30E-8AD1-971B-3F49-ABF1247C47D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 anchor="ctr"/>
          <a:lstStyle/>
          <a:p>
            <a:r>
              <a:rPr lang="en-US" dirty="0"/>
              <a:t>Hydra is a framework for elegantly configuring complex applications</a:t>
            </a:r>
          </a:p>
        </p:txBody>
      </p:sp>
      <p:pic>
        <p:nvPicPr>
          <p:cNvPr id="5122" name="Picture 2" descr="GitHub - facebookresearch/hydra: Hydra is a framework for elegantly  configuring complex applications">
            <a:extLst>
              <a:ext uri="{FF2B5EF4-FFF2-40B4-BE49-F238E27FC236}">
                <a16:creationId xmlns:a16="http://schemas.microsoft.com/office/drawing/2014/main" id="{306399A4-61AA-D2A9-DDC6-1195A5461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3263" y="2659493"/>
            <a:ext cx="5402318" cy="27011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38805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bist Colors">
      <a:dk1>
        <a:srgbClr val="000000"/>
      </a:dk1>
      <a:lt1>
        <a:srgbClr val="FFFFFF"/>
      </a:lt1>
      <a:dk2>
        <a:srgbClr val="D2CDC2"/>
      </a:dk2>
      <a:lt2>
        <a:srgbClr val="F5F4EE"/>
      </a:lt2>
      <a:accent1>
        <a:srgbClr val="2E3092"/>
      </a:accent1>
      <a:accent2>
        <a:srgbClr val="505A6B"/>
      </a:accent2>
      <a:accent3>
        <a:srgbClr val="007DC5"/>
      </a:accent3>
      <a:accent4>
        <a:srgbClr val="2A313F"/>
      </a:accent4>
      <a:accent5>
        <a:srgbClr val="B9B8B7"/>
      </a:accent5>
      <a:accent6>
        <a:srgbClr val="A79D87"/>
      </a:accent6>
      <a:hlink>
        <a:srgbClr val="00ADEF"/>
      </a:hlink>
      <a:folHlink>
        <a:srgbClr val="788AA1"/>
      </a:folHlink>
    </a:clrScheme>
    <a:fontScheme name="Cubist Fonts">
      <a:majorFont>
        <a:latin typeface="Arial"/>
        <a:ea typeface=""/>
        <a:cs typeface=""/>
      </a:majorFont>
      <a:minorFont>
        <a:latin typeface="Aptos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ubist DIGITAL PRESENTATION PPT Template.potx" id="{E29AC6AB-8AAF-4EAD-B8A2-9F768D359FC2}" vid="{274A0899-1DB9-47F1-8151-350A62BADF3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5B83CE03EECE341881A1F0752F63AF2" ma:contentTypeVersion="13" ma:contentTypeDescription="Create a new document." ma:contentTypeScope="" ma:versionID="f7e9cf7db6a4f784ae4c1b25fc38bc83">
  <xsd:schema xmlns:xsd="http://www.w3.org/2001/XMLSchema" xmlns:xs="http://www.w3.org/2001/XMLSchema" xmlns:p="http://schemas.microsoft.com/office/2006/metadata/properties" xmlns:ns2="1a07bc1d-6d76-4e11-be34-f129f223cdee" xmlns:ns3="79d68c02-2edb-4bf8-9c74-38c47b010225" targetNamespace="http://schemas.microsoft.com/office/2006/metadata/properties" ma:root="true" ma:fieldsID="ab09d16a8af64100d5da97d3b8f4214f" ns2:_="" ns3:_="">
    <xsd:import namespace="1a07bc1d-6d76-4e11-be34-f129f223cdee"/>
    <xsd:import namespace="79d68c02-2edb-4bf8-9c74-38c47b0102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07bc1d-6d76-4e11-be34-f129f223cd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69b46191-310f-4f19-bdc7-bc8bce7305c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8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9d68c02-2edb-4bf8-9c74-38c47b010225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c9456344-18de-4ed9-b2de-50b583fedbda}" ma:internalName="TaxCatchAll" ma:showField="CatchAllData" ma:web="79d68c02-2edb-4bf8-9c74-38c47b010225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9d68c02-2edb-4bf8-9c74-38c47b010225" xsi:nil="true"/>
    <lcf76f155ced4ddcb4097134ff3c332f xmlns="1a07bc1d-6d76-4e11-be34-f129f223cdee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984CFEF3-26D5-4BA6-A2DF-F4F5F2AE5CC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D544FA9-E6F4-4F7B-A6D3-E5D4B4E6AD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a07bc1d-6d76-4e11-be34-f129f223cdee"/>
    <ds:schemaRef ds:uri="79d68c02-2edb-4bf8-9c74-38c47b01022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E29F3A98-5940-4FF3-9B94-0AC7158B8251}">
  <ds:schemaRefs>
    <ds:schemaRef ds:uri="0d9b574c-96fd-4f09-bc23-61e69a529e82"/>
    <ds:schemaRef ds:uri="http://schemas.microsoft.com/office/2006/metadata/properties"/>
    <ds:schemaRef ds:uri="http://www.w3.org/XML/1998/namespace"/>
    <ds:schemaRef ds:uri="http://purl.org/dc/dcmitype/"/>
    <ds:schemaRef ds:uri="http://purl.org/dc/terms/"/>
    <ds:schemaRef ds:uri="http://purl.org/dc/elements/1.1/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2a53064b-6d7d-4931-91ff-2794127cd227"/>
    <ds:schemaRef ds:uri="79d68c02-2edb-4bf8-9c74-38c47b010225"/>
    <ds:schemaRef ds:uri="1a07bc1d-6d76-4e11-be34-f129f223cde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Cubist-DIGITAL-Widescreen-PPT-Template-Dec-2024</Template>
  <TotalTime>5461</TotalTime>
  <Words>3347</Words>
  <Application>Microsoft Office PowerPoint</Application>
  <PresentationFormat>Custom</PresentationFormat>
  <Paragraphs>453</Paragraphs>
  <Slides>18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Calibri</vt:lpstr>
      <vt:lpstr>Consolas</vt:lpstr>
      <vt:lpstr>Office Theme</vt:lpstr>
      <vt:lpstr>Dependency Injection in Python with Pydantic and Hydra</vt:lpstr>
      <vt:lpstr>Introduction</vt:lpstr>
      <vt:lpstr>What Is Dependency Injection</vt:lpstr>
      <vt:lpstr>Simple Example Without Dependency Injection</vt:lpstr>
      <vt:lpstr>Same Example With Dependency Injection</vt:lpstr>
      <vt:lpstr>Why do we need tools to manage DI?</vt:lpstr>
      <vt:lpstr>Introduction to Pydantic</vt:lpstr>
      <vt:lpstr>Simple Example With Pydantic</vt:lpstr>
      <vt:lpstr>Introduction to Hydra</vt:lpstr>
      <vt:lpstr>Simple Example With Hydra</vt:lpstr>
      <vt:lpstr>Example of DI with Hydra</vt:lpstr>
      <vt:lpstr>Mission Accomplished?</vt:lpstr>
      <vt:lpstr>Customizing Pydantic Validation</vt:lpstr>
      <vt:lpstr>Registry Lookup With Pydantic</vt:lpstr>
      <vt:lpstr>Populating the Registry</vt:lpstr>
      <vt:lpstr>Putting It All Together</vt:lpstr>
      <vt:lpstr>Recap and Next Steps</vt:lpstr>
      <vt:lpstr>Ecosystem</vt:lpstr>
    </vt:vector>
  </TitlesOfParts>
  <Company>Point72 Asset Management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Tomecek, Pascal</dc:creator>
  <cp:lastModifiedBy>Pascal Tomecek</cp:lastModifiedBy>
  <cp:revision>64</cp:revision>
  <dcterms:created xsi:type="dcterms:W3CDTF">2025-04-28T17:58:53Z</dcterms:created>
  <dcterms:modified xsi:type="dcterms:W3CDTF">2025-05-03T20:29:31Z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0x010100C5B83CE03EECE341881A1F0752F63AF2</vt:lpwstr>
  </property>
  <property fmtid="{D5CDD505-2E9C-101B-9397-08002B2CF9AE}" pid="3" name="Leader">
    <vt:lpwstr/>
  </property>
  <property fmtid="{D5CDD505-2E9C-101B-9397-08002B2CF9AE}" pid="4" name="MediaServiceImageTags">
    <vt:lpwstr/>
  </property>
  <property fmtid="{D5CDD505-2E9C-101B-9397-08002B2CF9AE}" pid="5" name="Groups">
    <vt:lpwstr/>
  </property>
</Properties>
</file>