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256" r:id="rId5"/>
    <p:sldId id="403" r:id="rId6"/>
    <p:sldId id="394" r:id="rId7"/>
    <p:sldId id="378" r:id="rId8"/>
    <p:sldId id="381" r:id="rId9"/>
    <p:sldId id="382" r:id="rId10"/>
    <p:sldId id="383" r:id="rId11"/>
    <p:sldId id="384" r:id="rId12"/>
    <p:sldId id="386" r:id="rId13"/>
    <p:sldId id="385" r:id="rId14"/>
    <p:sldId id="395" r:id="rId15"/>
    <p:sldId id="397" r:id="rId16"/>
    <p:sldId id="396" r:id="rId17"/>
    <p:sldId id="391" r:id="rId18"/>
    <p:sldId id="398" r:id="rId19"/>
    <p:sldId id="399" r:id="rId20"/>
    <p:sldId id="400" r:id="rId21"/>
    <p:sldId id="401" r:id="rId22"/>
    <p:sldId id="402" r:id="rId2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44" userDrawn="1">
          <p15:clr>
            <a:srgbClr val="A4A3A4"/>
          </p15:clr>
        </p15:guide>
        <p15:guide id="2" pos="4872" userDrawn="1">
          <p15:clr>
            <a:srgbClr val="A4A3A4"/>
          </p15:clr>
        </p15:guide>
        <p15:guide id="3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9B4E7D-B6C1-EB13-D141-56D420118364}" name="Mitchell, Rebecca" initials="MR" userId="S::Rebecca.Mitchell@Point72.com::6a1fefc0-c18b-4f92-91f1-e33328b6a572" providerId="AD"/>
  <p188:author id="{CB6528E3-FC06-2189-CB40-5C1C6F587352}" name="Wadhams, Sam" initials="SW" userId="S::Sam.Wadhams@Point72.com::99059834-0e53-4c61-b8a9-9e8fc2b367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7EE"/>
    <a:srgbClr val="F4E3C9"/>
    <a:srgbClr val="D2CDC2"/>
    <a:srgbClr val="505A6B"/>
    <a:srgbClr val="FFFFFF"/>
    <a:srgbClr val="181819"/>
    <a:srgbClr val="000000"/>
    <a:srgbClr val="07121E"/>
    <a:srgbClr val="002540"/>
    <a:srgbClr val="6C4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CBAF0A-9D6E-4D67-B038-F18A47349D1C}" v="6" dt="2025-05-13T22:28:47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718" y="294"/>
      </p:cViewPr>
      <p:guideLst>
        <p:guide pos="4344"/>
        <p:guide pos="4872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28" y="1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Tomecek" userId="cb215d32947da27e" providerId="LiveId" clId="{EECBAF0A-9D6E-4D67-B038-F18A47349D1C}"/>
    <pc:docChg chg="custSel modSld modMainMaster">
      <pc:chgData name="Pascal Tomecek" userId="cb215d32947da27e" providerId="LiveId" clId="{EECBAF0A-9D6E-4D67-B038-F18A47349D1C}" dt="2025-05-13T22:30:06.468" v="38" actId="478"/>
      <pc:docMkLst>
        <pc:docMk/>
      </pc:docMkLst>
      <pc:sldChg chg="modSp mod">
        <pc:chgData name="Pascal Tomecek" userId="cb215d32947da27e" providerId="LiveId" clId="{EECBAF0A-9D6E-4D67-B038-F18A47349D1C}" dt="2025-05-11T14:51:04.911" v="30" actId="13926"/>
        <pc:sldMkLst>
          <pc:docMk/>
          <pc:sldMk cId="627990114" sldId="400"/>
        </pc:sldMkLst>
        <pc:spChg chg="mod">
          <ac:chgData name="Pascal Tomecek" userId="cb215d32947da27e" providerId="LiveId" clId="{EECBAF0A-9D6E-4D67-B038-F18A47349D1C}" dt="2025-05-11T14:51:04.911" v="30" actId="13926"/>
          <ac:spMkLst>
            <pc:docMk/>
            <pc:sldMk cId="627990114" sldId="400"/>
            <ac:spMk id="4" creationId="{F2525358-08DE-AD35-23D5-7712141464D6}"/>
          </ac:spMkLst>
        </pc:spChg>
        <pc:spChg chg="mod">
          <ac:chgData name="Pascal Tomecek" userId="cb215d32947da27e" providerId="LiveId" clId="{EECBAF0A-9D6E-4D67-B038-F18A47349D1C}" dt="2025-05-11T14:49:24.298" v="28" actId="20577"/>
          <ac:spMkLst>
            <pc:docMk/>
            <pc:sldMk cId="627990114" sldId="400"/>
            <ac:spMk id="19" creationId="{0F0C100A-FDE3-ECC6-66D8-9FEB8FAAC422}"/>
          </ac:spMkLst>
        </pc:spChg>
      </pc:sldChg>
      <pc:sldChg chg="addSp delSp modSp mod">
        <pc:chgData name="Pascal Tomecek" userId="cb215d32947da27e" providerId="LiveId" clId="{EECBAF0A-9D6E-4D67-B038-F18A47349D1C}" dt="2025-05-13T22:28:47.690" v="37" actId="1076"/>
        <pc:sldMkLst>
          <pc:docMk/>
          <pc:sldMk cId="1970218064" sldId="403"/>
        </pc:sldMkLst>
        <pc:spChg chg="mod">
          <ac:chgData name="Pascal Tomecek" userId="cb215d32947da27e" providerId="LiveId" clId="{EECBAF0A-9D6E-4D67-B038-F18A47349D1C}" dt="2025-05-13T22:26:25.756" v="32" actId="1076"/>
          <ac:spMkLst>
            <pc:docMk/>
            <pc:sldMk cId="1970218064" sldId="403"/>
            <ac:spMk id="3" creationId="{53D6DA42-5624-91E6-A0FE-27172D5099B2}"/>
          </ac:spMkLst>
        </pc:spChg>
        <pc:picChg chg="del">
          <ac:chgData name="Pascal Tomecek" userId="cb215d32947da27e" providerId="LiveId" clId="{EECBAF0A-9D6E-4D67-B038-F18A47349D1C}" dt="2025-05-13T22:28:37.533" v="34" actId="478"/>
          <ac:picMkLst>
            <pc:docMk/>
            <pc:sldMk cId="1970218064" sldId="403"/>
            <ac:picMk id="5" creationId="{122EA53A-072C-4732-EA07-F12C70737F25}"/>
          </ac:picMkLst>
        </pc:picChg>
        <pc:picChg chg="add del">
          <ac:chgData name="Pascal Tomecek" userId="cb215d32947da27e" providerId="LiveId" clId="{EECBAF0A-9D6E-4D67-B038-F18A47349D1C}" dt="2025-05-13T22:28:37.533" v="34" actId="478"/>
          <ac:picMkLst>
            <pc:docMk/>
            <pc:sldMk cId="1970218064" sldId="403"/>
            <ac:picMk id="1026" creationId="{CD63BCF6-A78E-EBAA-2DC3-9945C2DA47D2}"/>
          </ac:picMkLst>
        </pc:picChg>
        <pc:picChg chg="add mod">
          <ac:chgData name="Pascal Tomecek" userId="cb215d32947da27e" providerId="LiveId" clId="{EECBAF0A-9D6E-4D67-B038-F18A47349D1C}" dt="2025-05-13T22:28:47.690" v="37" actId="1076"/>
          <ac:picMkLst>
            <pc:docMk/>
            <pc:sldMk cId="1970218064" sldId="403"/>
            <ac:picMk id="1028" creationId="{F3F9521A-CA76-B32B-010A-0CD0AFEB4DDD}"/>
          </ac:picMkLst>
        </pc:picChg>
      </pc:sldChg>
      <pc:sldMasterChg chg="delSp mod">
        <pc:chgData name="Pascal Tomecek" userId="cb215d32947da27e" providerId="LiveId" clId="{EECBAF0A-9D6E-4D67-B038-F18A47349D1C}" dt="2025-05-13T22:30:06.468" v="38" actId="478"/>
        <pc:sldMasterMkLst>
          <pc:docMk/>
          <pc:sldMasterMk cId="1922022139" sldId="2147483658"/>
        </pc:sldMasterMkLst>
        <pc:spChg chg="del">
          <ac:chgData name="Pascal Tomecek" userId="cb215d32947da27e" providerId="LiveId" clId="{EECBAF0A-9D6E-4D67-B038-F18A47349D1C}" dt="2025-05-13T22:30:06.468" v="38" actId="478"/>
          <ac:spMkLst>
            <pc:docMk/>
            <pc:sldMasterMk cId="1922022139" sldId="2147483658"/>
            <ac:spMk id="7" creationId="{18367F5A-818B-30C0-DE0B-485A5EE7AD8B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B670BF-BBA7-230E-6233-FC651D5645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0F846-C660-577D-273F-9242681B62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C8238-AD33-4145-BFAA-C6A9FB91DD4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B4B1D-F36C-51DF-6841-0E0E35EF76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29C1-1791-90A6-847C-6B4C38C235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BB262-BFF5-4337-86DC-ECFB8002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61D6-E002-4185-97C3-105FE2E522E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A6A5-1784-442B-9DD7-C2A95A75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3C593-0FD5-24F3-05BB-5B1E31650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935F1-5D2A-92BC-11F5-995523C24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D1A97-4220-6BA4-ADC3-F41C7F494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5FF5C-6811-526A-2766-84EDE8810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2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EB1B9-AF50-CD82-62C9-B9A4AB047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6D99E3-D548-C91A-FF27-EEF62AA00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0918AA-B9F5-A4C4-B686-992C6089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FB282-458A-F5E0-72AE-95565553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ACF2F-A025-1467-58A0-C55DCFBD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DE0FA-27D0-8761-B4A0-91E9467A6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ECA74-B073-2AAD-2880-192B2D3E5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1A26-B788-1EA3-1AF0-640194CAB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03686-9436-90ED-E968-B8316590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C5291-70B2-E6E3-FD44-89ECCE1BA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780E08-44A3-D05E-BAE9-62CA152ED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4C1A-B7EF-B45E-0369-4D83F1A0A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20F89-BECD-A408-6556-356D8E569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5314B-627F-33F9-73B5-61527F0A1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CEB1F-CF4F-1CA8-316B-9891F4128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C2C5-0B38-A0F9-04FA-3287AA8F7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BBF92-2881-3994-FD34-1A93B2240656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3" y="3370034"/>
            <a:ext cx="7630909" cy="1689100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5486399"/>
            <a:ext cx="5486399" cy="155191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black background with blue triangles&#10;&#10;Description automatically generated">
            <a:extLst>
              <a:ext uri="{FF2B5EF4-FFF2-40B4-BE49-F238E27FC236}">
                <a16:creationId xmlns:a16="http://schemas.microsoft.com/office/drawing/2014/main" id="{F46EEFDA-FF53-83DC-FCB8-8F16E5E1F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627"/>
            <a:ext cx="10972800" cy="82296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25F5C3D-79DB-3942-D67E-DAE641AB82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943" y="315062"/>
            <a:ext cx="1584086" cy="18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620916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2193D3-2A1E-8BE4-BB39-F9A45F55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027746"/>
            <a:ext cx="6209164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D8B0C-0BAD-5D54-C211-586476EE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3C0954F1-AD40-39AD-186E-1C71832A3B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2285999"/>
            <a:ext cx="6178550" cy="360947"/>
          </a:xfrm>
        </p:spPr>
        <p:txBody>
          <a:bodyPr anchor="ctr"/>
          <a:lstStyle>
            <a:lvl1pPr marL="0" indent="0">
              <a:lnSpc>
                <a:spcPct val="11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0287C75-8132-7B37-DC02-834D88D3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814A2-3284-4767-37D8-D8C686008DD9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7951DB-D86C-2A4D-8024-0B155C9AA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1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3" y="0"/>
            <a:ext cx="73151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6209164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6178549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62A42A-0B88-9CF2-B28D-DA377A36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E530F124-5FB8-71FB-9DC2-78D53D1F22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2285999"/>
            <a:ext cx="6178550" cy="360947"/>
          </a:xfrm>
        </p:spPr>
        <p:txBody>
          <a:bodyPr anchor="ctr"/>
          <a:lstStyle>
            <a:lvl1pPr marL="0" indent="0">
              <a:lnSpc>
                <a:spcPct val="11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FC7FF9-BC72-2715-371F-96A880A0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AD3EA-D177-9153-64DD-88492CD1F0A4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770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6178549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6178547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39DCF-7AF7-FCBD-3D8D-B170D0AD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A99EAE4-075F-A41C-C777-13A623605E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944" y="2288149"/>
            <a:ext cx="6178548" cy="36094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77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9753600" y="0"/>
            <a:ext cx="4876795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8451849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8451848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90A169-AF3C-F2AB-04EE-BC50214D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845185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41D1D552-66C1-615E-D6CB-8B559E59A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944" y="1795855"/>
            <a:ext cx="8451848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0F06E-4E57-6570-8953-B8FE555F77FC}"/>
              </a:ext>
            </a:extLst>
          </p:cNvPr>
          <p:cNvSpPr txBox="1"/>
          <p:nvPr userDrawn="1"/>
        </p:nvSpPr>
        <p:spPr>
          <a:xfrm>
            <a:off x="9974109" y="772795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29352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9753600" y="0"/>
            <a:ext cx="4876795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8451849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8451848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90A169-AF3C-F2AB-04EE-BC50214D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845185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41D1D552-66C1-615E-D6CB-8B559E59A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944" y="1795855"/>
            <a:ext cx="8451848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4271D8-23B2-3AE3-35D1-CEBAF406CB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2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149648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C33BB31E-F7D5-28DF-B474-1BC83CED6C5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4943" y="2705100"/>
            <a:ext cx="3905249" cy="2171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56D078-860E-3D0D-341D-AB992769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51A46-36AF-3320-8D44-1D90E99A5E0B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6183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7639050"/>
            <a:ext cx="8465821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47A1584D-5FA9-58D9-82BD-A19EFB7C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024128"/>
            <a:ext cx="13402058" cy="90360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D75E115-CA85-2C30-E50B-394E40D95E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4" y="1737360"/>
            <a:ext cx="13402058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581E6BD8-1B60-3E86-7490-4458BE70148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3" y="370522"/>
            <a:ext cx="13402057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259125EC-C41A-C872-77F9-2C5F955E1E9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4944" y="3666564"/>
            <a:ext cx="6201157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EF086980-92EE-F13A-DE88-F598A874B0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944" y="3149329"/>
            <a:ext cx="620115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7D7D2492-4826-5E17-809B-DEFDFC76C6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734300" y="3666564"/>
            <a:ext cx="6362702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30F42584-C91D-109F-352C-604AAA052C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34300" y="3149329"/>
            <a:ext cx="6362702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665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0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13402058" cy="903606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7639050"/>
            <a:ext cx="7453162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E8739F-150D-F283-C8AE-3C8CE1E3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3" y="1737360"/>
            <a:ext cx="13402057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1AF123C-CC4D-5B28-74B3-85E38B3A67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34300" y="3666564"/>
            <a:ext cx="6362702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BFC8194E-C162-E904-AD3D-4BDFACA4FEB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4944" y="3666564"/>
            <a:ext cx="6201156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050065-86BC-E06B-D392-00E5B4362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3149329"/>
            <a:ext cx="6201156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F11FC1B-FC25-C04F-56D8-F0D6D08814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34300" y="3149329"/>
            <a:ext cx="6362702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1DA4569-4359-32D7-0360-517CF72CDE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4" y="370522"/>
            <a:ext cx="1345747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73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4430078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8872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8872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F794BD51-9DF8-5044-67B5-3258DDCFC89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251014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9BCD338-99E6-9F4B-1699-36053B243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51014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555E410-79F0-AFE6-3E25-B79DFE5E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4" y="5223934"/>
            <a:ext cx="3905250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E72B5F-C92F-ECD6-077E-05F97193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CA25D-FE92-AE59-2B25-9C1B90E849DB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88840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451273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C33BB31E-F7D5-28DF-B474-1BC83CED6C5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8872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5A7392A3-41B0-5905-211E-C4BC407D2A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8872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C6DC46EB-9E75-06D0-17ED-45F0E1C9C4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251014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8F8CDCB-8CD7-3B24-BE4F-AFD79B587D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51014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30CC-87E3-C541-AEE7-2E15B95DE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4" y="5223934"/>
            <a:ext cx="3905250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9BB463-C1C5-D2A6-B893-4EBA4300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E3861-F540-75D3-D36A-621755579BCD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1166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BBF92-2881-3994-FD34-1A93B2240656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3" y="3370034"/>
            <a:ext cx="7630909" cy="1689100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5486399"/>
            <a:ext cx="5486399" cy="155191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black background with blue triangles&#10;&#10;Description automatically generated">
            <a:extLst>
              <a:ext uri="{FF2B5EF4-FFF2-40B4-BE49-F238E27FC236}">
                <a16:creationId xmlns:a16="http://schemas.microsoft.com/office/drawing/2014/main" id="{F46EEFDA-FF53-83DC-FCB8-8F16E5E1F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627"/>
            <a:ext cx="10972800" cy="8229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8CEA75B-3192-6E85-62A4-28CD4FDE90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71" y="315062"/>
            <a:ext cx="1581158" cy="18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3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32A383-3EB7-5DEB-FB59-D82DDE3BAF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114800"/>
            <a:ext cx="14630400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Content Placeholder 15">
            <a:extLst>
              <a:ext uri="{FF2B5EF4-FFF2-40B4-BE49-F238E27FC236}">
                <a16:creationId xmlns:a16="http://schemas.microsoft.com/office/drawing/2014/main" id="{92C2C302-7374-3D22-D60D-6C51033445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3401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D8859256-01C5-43B7-69A3-0485CA8686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23401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Content Placeholder 15">
            <a:extLst>
              <a:ext uri="{FF2B5EF4-FFF2-40B4-BE49-F238E27FC236}">
                <a16:creationId xmlns:a16="http://schemas.microsoft.com/office/drawing/2014/main" id="{FC3ECF6C-D64C-488E-8643-BD4E33F3305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15465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D89F0FED-3F85-9499-A550-17B8B59654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5465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466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32A383-3EB7-5DEB-FB59-D82DDE3BAF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114800"/>
            <a:ext cx="14630400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3CD7E8E4-7E4B-3AF4-C298-888FFD0F3C6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3401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C8630965-F56D-FCB7-25AA-CA95B7DCB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23401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2BE9A082-6E7C-56FA-7B11-FE42D40BB0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15465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10296160-3657-DD2C-968D-19AA8C7B18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5465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237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72758C1A-7260-56C8-894D-CFDE0E2F358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3401" y="1531513"/>
            <a:ext cx="3783597" cy="36670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81E7B5FA-14E1-5EA5-A99B-8E411BF0F8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23401" y="1048913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A0E2194F-9FB1-2180-EB99-67F7425A345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249407" y="1531513"/>
            <a:ext cx="3783597" cy="36670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5C3BADEF-E71C-F49D-DDF8-42CE35A048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49407" y="1048913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4477957-3AE5-63C6-6EE1-A153475C78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5477928"/>
            <a:ext cx="14630400" cy="27516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1743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13348554" cy="903606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7639050"/>
            <a:ext cx="7453162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E8739F-150D-F283-C8AE-3C8CE1E3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3" y="1572684"/>
            <a:ext cx="13348553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1DA4569-4359-32D7-0360-517CF72CDE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4" y="370522"/>
            <a:ext cx="1334855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8881F09-0732-AF31-2C6A-1B40EDFF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44" y="3613623"/>
            <a:ext cx="3783598" cy="3421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332967-B702-E612-52F5-7CBFA395B33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7944" y="3156422"/>
            <a:ext cx="3783598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CE7005-EDEF-45BB-B402-AA3A54659D4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22878" y="3613623"/>
            <a:ext cx="3783598" cy="3421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860718F9-7A75-2725-23B6-882EE4CB107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422878" y="3156422"/>
            <a:ext cx="3783598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EE48CA-8140-13F2-270B-0361DBCB8F3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0259900" y="3613623"/>
            <a:ext cx="3783598" cy="3421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0BE0D3E0-EE84-C470-DD91-B99F4697E8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259900" y="3156422"/>
            <a:ext cx="3783598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910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95381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539538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033000" y="32088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2263" y="32088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033000" y="6942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2263" y="6942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033000" y="5952066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52263" y="5952066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6EF6537A-C813-9EE3-1DAA-7271C6AAC2B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94944" y="3907367"/>
            <a:ext cx="5395381" cy="18711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1D4E956-0DB9-C815-1504-DED1559F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02582-26C4-9BB3-BCBF-A4179C1A66E0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36D2456-601D-2CA3-79DA-20808A5A0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0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95381" cy="903606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5395381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033000" y="32088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2263" y="32088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033000" y="6942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2263" y="6942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033000" y="5952066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52263" y="5952066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392265A4-4449-5A3D-4D27-E1D975F4F98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94944" y="3907367"/>
            <a:ext cx="5395381" cy="18711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740AEF-1596-7BC9-C356-B52F5637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077D7-1D0E-6875-6B4F-5A5834C46B43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1583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62626" y="32088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8" y="32088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62626" y="6942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8" y="6942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62626" y="5952066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8" y="5952066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1FCD8B-810D-BE4F-88AF-1CB1706D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43AFC-2B32-6EF4-9BEE-407D3245B0BA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7920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62626" y="32088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8" y="32088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62626" y="6942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8" y="6942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62626" y="5952066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8" y="5952066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4C9A78-0295-9EFB-9B8C-2B47DFCB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BFED-2C5F-1D98-0383-AECF71A6DAF8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2381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1540932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E383527C-247F-7D58-F946-6E717B341B0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94944" y="2641601"/>
            <a:ext cx="3891119" cy="2930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221CDF32-64A0-0A5D-144F-0E18431185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98457" y="1339850"/>
            <a:ext cx="2731451" cy="2333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6A1C7BF-4646-64C7-B9D6-3F9D5737F4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98457" y="68580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F4FD2CA6-A87F-0DDA-404A-D03F3D1E001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06020" y="1339850"/>
            <a:ext cx="2731451" cy="2333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77E54B-2941-AF5C-6218-50755356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06020" y="68580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CFEC03C-F605-2E36-180D-C402EB03268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398192" y="1339850"/>
            <a:ext cx="2731451" cy="2333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52465F4B-F0A1-C646-FBEA-26731B4D0D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92" y="68580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7D835D-29D5-FD17-A43A-DAD6E85F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8C695-032B-9856-984D-F2464BFA260D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6659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13258800" cy="903606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07872" y="7639050"/>
            <a:ext cx="8222089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E8739F-150D-F283-C8AE-3C8CE1E3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4" y="1572684"/>
            <a:ext cx="13258798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1AF123C-CC4D-5B28-74B3-85E38B3A67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4564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BFC8194E-C162-E904-AD3D-4BDFACA4FEB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311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050065-86BC-E06B-D392-00E5B4362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658" y="2964602"/>
            <a:ext cx="2996623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F11FC1B-FC25-C04F-56D8-F0D6D08814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34563" y="2964602"/>
            <a:ext cx="2959099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1DA4569-4359-32D7-0360-517CF72CDE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3" y="370522"/>
            <a:ext cx="13258799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6AB7D91D-0CBB-A5D1-4222-3699E222A95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949710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04A366EB-2C64-2BD6-70DD-AF29FFFE208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107873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624FDB52-BAEB-0404-E199-38E99132507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14221" y="2964602"/>
            <a:ext cx="295910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FA4108EC-E015-72DD-640B-373B4DE0CB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949710" y="2964602"/>
            <a:ext cx="295910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351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B0022-7CD1-5BC4-A837-921CF1E72C5D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3264156"/>
            <a:ext cx="5486400" cy="16891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5278968"/>
            <a:ext cx="5486399" cy="1986914"/>
          </a:xfrm>
        </p:spPr>
        <p:txBody>
          <a:bodyPr>
            <a:noAutofit/>
          </a:bodyPr>
          <a:lstStyle>
            <a:lvl1pPr marL="0" indent="0" algn="l">
              <a:buNone/>
              <a:defRPr sz="200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A9888-80FA-8E32-8930-32D549513184}"/>
              </a:ext>
            </a:extLst>
          </p:cNvPr>
          <p:cNvSpPr/>
          <p:nvPr userDrawn="1"/>
        </p:nvSpPr>
        <p:spPr>
          <a:xfrm>
            <a:off x="13639800" y="7468658"/>
            <a:ext cx="880533" cy="651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C8F607C-1B81-C3D6-319B-2B36AAC84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685800"/>
            <a:ext cx="2261659" cy="7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3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78B042-1A04-629E-51FD-B24E8927CE52}"/>
              </a:ext>
            </a:extLst>
          </p:cNvPr>
          <p:cNvCxnSpPr>
            <a:cxnSpLocks/>
          </p:cNvCxnSpPr>
          <p:nvPr userDrawn="1"/>
        </p:nvCxnSpPr>
        <p:spPr>
          <a:xfrm>
            <a:off x="4876800" y="0"/>
            <a:ext cx="0" cy="822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8256458A-664B-898B-54A7-79F9281B80B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6894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425F79-7741-F384-36C8-7ED7E26188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894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AC488247-79A3-AF89-FF87-7C75B6CCA3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E42645D-4084-A22B-AC48-54D0429C8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DDE3B337-D92C-7E59-96AC-C1A0384533A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568943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E431DECC-C897-DBDB-3A46-F6483FB04E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68943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25F947FB-0675-4E13-CE16-9D271C44E64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48CAD0AE-7CB4-2A87-0F02-C189A5BAD0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82A342-F165-A785-647F-E22E8046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15A40-43BF-0F67-F81C-FE50046780A6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8234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C7DC8C0A-1B61-6665-9627-60169FA74E6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6894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39409F1-6A78-5A38-7643-09EA6AF05D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894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C6B60A09-996B-3A5A-E959-94B3A836B0B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4AE570D-6D2B-CDD2-CD13-0484313485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0072FAFF-3E59-3041-742E-058708667A6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568943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C2F510B-CF73-16C4-989D-D0B8DB93D3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68943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15">
            <a:extLst>
              <a:ext uri="{FF2B5EF4-FFF2-40B4-BE49-F238E27FC236}">
                <a16:creationId xmlns:a16="http://schemas.microsoft.com/office/drawing/2014/main" id="{B5A16A74-CCF7-EEFE-6B5A-FB667AB292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391CF5E4-3A9F-16BB-78A6-EBD2819A73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5686BD-DF70-780A-42CD-DBEB0286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16A41-7EA2-A5CE-CECB-2CD9B1695A7A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5883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52515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5352513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05CE0-DDC0-FF18-082E-0728489FF536}"/>
              </a:ext>
            </a:extLst>
          </p:cNvPr>
          <p:cNvSpPr txBox="1"/>
          <p:nvPr userDrawn="1"/>
        </p:nvSpPr>
        <p:spPr>
          <a:xfrm>
            <a:off x="692150" y="765810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848599" y="2827861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8599" y="2463444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48599" y="86360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499533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848599" y="675639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48599" y="6391267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EF330E38-A5DE-01E5-58B0-B83FAE9203F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48599" y="4803668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969C7891-3B8C-53FA-3833-DF7D95DC49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48599" y="4427355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E89124A4-A831-9AC5-12D5-E8FAF36A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885618"/>
            <a:ext cx="5352514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F970958-B2C0-C51E-E9FA-14E97C6D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E72ED-3375-FFA5-9039-9B27C35B273E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8809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52515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5352513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05CE0-DDC0-FF18-082E-0728489FF536}"/>
              </a:ext>
            </a:extLst>
          </p:cNvPr>
          <p:cNvSpPr txBox="1"/>
          <p:nvPr userDrawn="1"/>
        </p:nvSpPr>
        <p:spPr>
          <a:xfrm>
            <a:off x="692150" y="765810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848599" y="2827861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8599" y="2463444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48599" y="86360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499533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848599" y="675639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48599" y="6391267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EF330E38-A5DE-01E5-58B0-B83FAE9203F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48599" y="4803668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969C7891-3B8C-53FA-3833-DF7D95DC49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48599" y="4427355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E89124A4-A831-9AC5-12D5-E8FAF36A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885618"/>
            <a:ext cx="5352514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7B485D-36FF-EEB8-4056-5BAAB99F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3AA6E-44CA-A523-794F-565480474189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741BF33-4F3B-7672-4241-2B21BA1A92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2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CBDEA37-7559-FD73-0D6E-6D8BA17102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973932"/>
            <a:ext cx="39052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EB259199-2F1F-D036-BBCE-CE77678B29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86388" y="2405399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BDC710FB-3837-6151-50E3-BA3A370BBC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7" y="202123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C867EDE6-4EBB-3BA8-67DE-19A9C6E8EE8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86387" y="810175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930D140-B245-300E-9430-F79567E662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7" y="46304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85B1514B-84BE-0731-B782-FB329F5BD12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86388" y="5418654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4568044-2DEB-95E4-53C7-D407D1A6D67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7" y="505353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D4CBB867-53AD-C65C-8729-96E4F2722B7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486387" y="3889850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4C0E664B-D323-FAB1-D7C5-0B5D18B470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387" y="351636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221ECD87-EBB8-E927-046B-A51E96DC84D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486387" y="6937836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B6A79ECF-E8B7-7EB5-ADF5-6E1D308B62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86386" y="6590703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7A996D-6D96-8364-5260-7EEEC6B7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7B6D0-0E5E-2D73-5F25-3B137E0052A7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778566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65956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05CE0-DDC0-FF18-082E-0728489FF536}"/>
              </a:ext>
            </a:extLst>
          </p:cNvPr>
          <p:cNvSpPr txBox="1"/>
          <p:nvPr userDrawn="1"/>
        </p:nvSpPr>
        <p:spPr>
          <a:xfrm>
            <a:off x="692150" y="765810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86388" y="2405399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7" y="202123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86387" y="810175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7" y="46304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86388" y="5418654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7" y="505353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EF330E38-A5DE-01E5-58B0-B83FAE9203F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486387" y="3889850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969C7891-3B8C-53FA-3833-DF7D95DC49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387" y="351636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ED573DEF-2CFC-8A67-8B2C-16BF5BF6F23E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486387" y="6937836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1A3A3FD-0C34-703D-D852-3CE0472343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86386" y="6590703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CBDEA37-7559-FD73-0D6E-6D8BA17102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973932"/>
            <a:ext cx="39052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90F295-43A0-B5EE-0673-D2C3DE98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E36EA-9DA5-E9C9-5E64-F697D222B58F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9614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B9B1F00-E6DC-0DA0-DFFA-0F64ED31260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5092F108-19A5-C009-424B-02226B84BF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7C1EFCE0-68DE-6728-FA93-177EE982E7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D1DB37E-7A4E-7686-55C6-57035F145F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ED81F637-F2A6-A4FA-F75E-899E5C8E5B2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25389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EAE3802-2045-0225-5234-2DE2EC8AE7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42789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49093D2A-1374-D988-06BE-0DD7F30F356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25389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FB5D1E4E-0D0B-8BB5-CC05-40F8DDEBBAA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42789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25C86A31-3E8A-860D-24BE-3188084BC2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25389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14A60FDA-2DAA-8F01-AAB6-DC8BF3D3EC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42789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3416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06C900BE-A496-9FB1-A3AD-12D8F5BDBD9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783F5FB9-5D3C-2908-AEE3-C0F0AFA3E6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385403DD-4AA2-6E67-64CC-2F404925539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C642DF56-258B-A2B4-9BEE-3A46AE7218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81C9F46C-0CC2-DF3D-C602-A7B9840AF2D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4580491F-82CA-5636-67FB-4A9212F743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A73DCB94-4138-7560-D3D1-A5FE89809E0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3D80492-B367-15A3-B946-EAC9AB484E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BAA2F79E-854B-3F4B-ED16-360B219A7C2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1D20413-8E33-D2A5-58FD-5778C661A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559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91CB7AE3-79DB-2FD8-2370-907AFED537C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ACF309C7-35D6-5103-BADA-E82D486DB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3539A7E1-7C31-5414-8542-1100CF2316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1F53DB1E-E2DF-E1E8-DFCD-9B6E40FB8D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0F028B7F-DA52-C2C8-68EF-28893F926E5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1406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929B9CD-1CD9-432F-211F-45C7FE69DB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3146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16A243F-B085-A447-E135-728BD348F6C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1406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B517E127-3950-47C1-EF3C-D8BAD4218A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3146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8F82E5B0-AD04-68E4-5753-B26B1CB95370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1406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86B5C9B-93E7-7A2F-373A-9B1E37E366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3146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16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43707DB4-04E7-C554-3DF2-1B3167BA45D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BFDA4877-0459-7CFA-5152-E8F34C085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9486A5B9-10D3-FE22-D29C-37EECA2732A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C082D08-AEEE-FC53-E6CD-1631C71EEC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9FBE2D71-3321-3690-6995-2CDADD1F768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8963ED3-ED2F-9670-2C0A-DD916460E0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53B03BAD-A46A-870E-28C2-E514CA9A7A5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52F6B82-80BE-4185-921C-6A0E985C87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24EE035B-3D0F-A0EC-8E4D-C65C4F13159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90F4CF0-CD6A-87CC-0ED1-53CCBBABD2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360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28C6B-2352-A617-88D9-FF830DE295F8}"/>
              </a:ext>
            </a:extLst>
          </p:cNvPr>
          <p:cNvSpPr/>
          <p:nvPr userDrawn="1"/>
        </p:nvSpPr>
        <p:spPr>
          <a:xfrm>
            <a:off x="12041876" y="7452986"/>
            <a:ext cx="2292264" cy="77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3264156"/>
            <a:ext cx="5486400" cy="1689100"/>
          </a:xfrm>
        </p:spPr>
        <p:txBody>
          <a:bodyPr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4953256"/>
            <a:ext cx="5486399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A group of blue triangles on a black background&#10;&#10;Description automatically generated">
            <a:extLst>
              <a:ext uri="{FF2B5EF4-FFF2-40B4-BE49-F238E27FC236}">
                <a16:creationId xmlns:a16="http://schemas.microsoft.com/office/drawing/2014/main" id="{E3F52CC5-7342-5A27-C8B6-82D4B8569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6094"/>
            <a:ext cx="109728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5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1608665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891119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F8CD9968-4639-2FB7-874E-72DB097A2035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94944" y="2641601"/>
            <a:ext cx="3891119" cy="2930216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C20D7DD-07EB-C4C4-E1CD-FED7A746083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70046" y="5033531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2B2130B1-67BA-684A-98B7-5A4C43BDE2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0046" y="435843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69AA465B-63D9-4C21-1269-7909125842A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20110" y="5033531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8F7C46A-CD16-42E1-3174-9DF57E155A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20110" y="435843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C903DFB7-1059-2EB6-4377-BFF2D6A573C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410282" y="5033531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AFE9B5D-8B55-2A9D-D5F2-03DB4531DC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0282" y="435843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741243C0-E81A-2E67-2404-1E8AC5C63F7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170046" y="1045623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F34B2FE-98EC-0FF5-9BE0-9660D3DA2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0046" y="370522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FF16CD0C-B745-7557-BD90-DD9CC05377D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1620110" y="1045623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AD9B72A-A638-BCF3-A93E-BB554B55BE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20110" y="370522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15">
            <a:extLst>
              <a:ext uri="{FF2B5EF4-FFF2-40B4-BE49-F238E27FC236}">
                <a16:creationId xmlns:a16="http://schemas.microsoft.com/office/drawing/2014/main" id="{5E62BE99-F11F-F9A7-8A73-F8C63E189E0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410282" y="1045623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59802380-D7D6-20B3-C4E6-C8438BCA4F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10282" y="370522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0867CF1-B081-F850-838F-0E8D32BA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BEE1E-E762-52E2-B94E-3149E92B1DB3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68032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F82F8FD-AB2E-1F6E-B89E-F050EA715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3157" y="2743200"/>
            <a:ext cx="1584086" cy="18574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21FDD3-EE9D-D5BF-EEDB-2731F3436811}"/>
              </a:ext>
            </a:extLst>
          </p:cNvPr>
          <p:cNvSpPr/>
          <p:nvPr userDrawn="1"/>
        </p:nvSpPr>
        <p:spPr>
          <a:xfrm>
            <a:off x="111682" y="7543800"/>
            <a:ext cx="14412840" cy="567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7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96608A-3860-C828-3EBC-815352FDFA03}"/>
              </a:ext>
            </a:extLst>
          </p:cNvPr>
          <p:cNvSpPr/>
          <p:nvPr userDrawn="1"/>
        </p:nvSpPr>
        <p:spPr>
          <a:xfrm>
            <a:off x="111682" y="7543800"/>
            <a:ext cx="14412840" cy="567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1BCFD32-7C42-968E-C9D0-08B8F847F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7215" y="2752825"/>
            <a:ext cx="1855969" cy="21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61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E96D43-D522-F9CD-ACBF-9996FE221B3B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3264156"/>
            <a:ext cx="5486400" cy="1689100"/>
          </a:xfrm>
        </p:spPr>
        <p:txBody>
          <a:bodyPr anchor="ctr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4953256"/>
            <a:ext cx="5486399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4BD987-1238-FFF7-C137-C3761BA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group of blue triangles on a black background&#10;&#10;Description automatically generated">
            <a:extLst>
              <a:ext uri="{FF2B5EF4-FFF2-40B4-BE49-F238E27FC236}">
                <a16:creationId xmlns:a16="http://schemas.microsoft.com/office/drawing/2014/main" id="{82C98FFE-3324-6E36-1F3D-3C0ACDCC17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109728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5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443546"/>
            <a:ext cx="13247915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39DCF-7AF7-FCBD-3D8D-B170D0AD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13247914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78D68EF9-64CB-31CA-5CD3-103607927F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3" y="1795855"/>
            <a:ext cx="13247915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FDD5F6-1673-5A4E-013D-DF99776B8178}"/>
              </a:ext>
            </a:extLst>
          </p:cNvPr>
          <p:cNvCxnSpPr>
            <a:cxnSpLocks/>
          </p:cNvCxnSpPr>
          <p:nvPr userDrawn="1"/>
        </p:nvCxnSpPr>
        <p:spPr>
          <a:xfrm>
            <a:off x="685800" y="1261533"/>
            <a:ext cx="13944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99009-6D70-EE16-2E43-666A5C1E15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BEBA2E-D97D-389E-8CBD-53153659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56248"/>
            <a:ext cx="3783597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2058BE55-995B-5525-24C9-053A0109840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5800" y="1899047"/>
            <a:ext cx="3783597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4BE242-DAF1-2F5E-4969-1044136955C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17051" y="2356248"/>
            <a:ext cx="3783597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04B7174-E42C-44E0-E942-12F1591C7E4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417051" y="1899047"/>
            <a:ext cx="3783597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F366-05C8-9732-7A28-E356EFF8659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0243056" y="2356248"/>
            <a:ext cx="3783597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0FDB85D6-6C65-796A-AD2B-36116E4C7DA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243056" y="1899047"/>
            <a:ext cx="3783597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709872-D75F-D207-A4AA-E3FF2BD2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43546"/>
            <a:ext cx="13247915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3958-9F1D-D4C8-34A3-FF95955C935E}"/>
              </a:ext>
            </a:extLst>
          </p:cNvPr>
          <p:cNvCxnSpPr>
            <a:cxnSpLocks/>
          </p:cNvCxnSpPr>
          <p:nvPr userDrawn="1"/>
        </p:nvCxnSpPr>
        <p:spPr>
          <a:xfrm>
            <a:off x="685800" y="1261533"/>
            <a:ext cx="13944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443546"/>
            <a:ext cx="13247915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39DCF-7AF7-FCBD-3D8D-B170D0AD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13247915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78D68EF9-64CB-31CA-5CD3-103607927F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795855"/>
            <a:ext cx="13247914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FDD5F6-1673-5A4E-013D-DF99776B8178}"/>
              </a:ext>
            </a:extLst>
          </p:cNvPr>
          <p:cNvCxnSpPr>
            <a:cxnSpLocks/>
          </p:cNvCxnSpPr>
          <p:nvPr userDrawn="1"/>
        </p:nvCxnSpPr>
        <p:spPr>
          <a:xfrm>
            <a:off x="685800" y="1261533"/>
            <a:ext cx="13944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6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7315200" y="0"/>
            <a:ext cx="73151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7746"/>
            <a:ext cx="6209164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620916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62A42A-0B88-9CF2-B28D-DA377A36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E530F124-5FB8-71FB-9DC2-78D53D1F22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2285999"/>
            <a:ext cx="6178550" cy="360947"/>
          </a:xfrm>
        </p:spPr>
        <p:txBody>
          <a:bodyPr anchor="ctr"/>
          <a:lstStyle>
            <a:lvl1pPr marL="0" indent="0">
              <a:lnSpc>
                <a:spcPct val="11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1D42F-86B7-EB05-3E30-ADC43090E212}"/>
              </a:ext>
            </a:extLst>
          </p:cNvPr>
          <p:cNvSpPr txBox="1"/>
          <p:nvPr userDrawn="1"/>
        </p:nvSpPr>
        <p:spPr>
          <a:xfrm>
            <a:off x="9974109" y="772795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825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944" y="420202"/>
            <a:ext cx="13247914" cy="903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944" y="1584158"/>
            <a:ext cx="13247915" cy="5221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2686" y="7626835"/>
            <a:ext cx="11165306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50" b="0" spc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397" y="7715735"/>
            <a:ext cx="399856" cy="260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sz="1050" b="1">
                <a:solidFill>
                  <a:schemeClr val="tx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DB4240-A8EC-E156-1448-34F0A8E9D8D2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631709" y="7668929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2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66" r:id="rId2"/>
    <p:sldLayoutId id="2147483659" r:id="rId3"/>
    <p:sldLayoutId id="2147483714" r:id="rId4"/>
    <p:sldLayoutId id="2147483742" r:id="rId5"/>
    <p:sldLayoutId id="2147483705" r:id="rId6"/>
    <p:sldLayoutId id="2147483693" r:id="rId7"/>
    <p:sldLayoutId id="2147483746" r:id="rId8"/>
    <p:sldLayoutId id="2147483671" r:id="rId9"/>
    <p:sldLayoutId id="2147483739" r:id="rId10"/>
    <p:sldLayoutId id="2147483730" r:id="rId11"/>
    <p:sldLayoutId id="2147483724" r:id="rId12"/>
    <p:sldLayoutId id="2147483692" r:id="rId13"/>
    <p:sldLayoutId id="2147483749" r:id="rId14"/>
    <p:sldLayoutId id="2147483737" r:id="rId15"/>
    <p:sldLayoutId id="2147483701" r:id="rId16"/>
    <p:sldLayoutId id="2147483664" r:id="rId17"/>
    <p:sldLayoutId id="2147483690" r:id="rId18"/>
    <p:sldLayoutId id="2147483691" r:id="rId19"/>
    <p:sldLayoutId id="2147483674" r:id="rId20"/>
    <p:sldLayoutId id="2147483699" r:id="rId21"/>
    <p:sldLayoutId id="2147483695" r:id="rId22"/>
    <p:sldLayoutId id="2147483761" r:id="rId23"/>
    <p:sldLayoutId id="2147483707" r:id="rId24"/>
    <p:sldLayoutId id="2147483731" r:id="rId25"/>
    <p:sldLayoutId id="2147483697" r:id="rId26"/>
    <p:sldLayoutId id="2147483763" r:id="rId27"/>
    <p:sldLayoutId id="2147483726" r:id="rId28"/>
    <p:sldLayoutId id="2147483740" r:id="rId29"/>
    <p:sldLayoutId id="2147483675" r:id="rId30"/>
    <p:sldLayoutId id="2147483673" r:id="rId31"/>
    <p:sldLayoutId id="2147483759" r:id="rId32"/>
    <p:sldLayoutId id="2147483760" r:id="rId33"/>
    <p:sldLayoutId id="2147483752" r:id="rId34"/>
    <p:sldLayoutId id="2147483708" r:id="rId35"/>
    <p:sldLayoutId id="2147483672" r:id="rId36"/>
    <p:sldLayoutId id="2147483709" r:id="rId37"/>
    <p:sldLayoutId id="2147483700" r:id="rId38"/>
    <p:sldLayoutId id="2147483725" r:id="rId39"/>
    <p:sldLayoutId id="2147483732" r:id="rId40"/>
    <p:sldLayoutId id="2147483764" r:id="rId41"/>
    <p:sldLayoutId id="2147483765" r:id="rId42"/>
  </p:sldLayoutIdLs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7305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1590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860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14450" indent="-22860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pos="87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4752" userDrawn="1">
          <p15:clr>
            <a:srgbClr val="F26B43"/>
          </p15:clr>
        </p15:guide>
        <p15:guide id="6" pos="4608" userDrawn="1">
          <p15:clr>
            <a:srgbClr val="F26B43"/>
          </p15:clr>
        </p15:guide>
        <p15:guide id="7" orient="horz" pos="1728" userDrawn="1">
          <p15:clr>
            <a:srgbClr val="F26B43"/>
          </p15:clr>
        </p15:guide>
        <p15:guide id="8" orient="horz" pos="3456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6144" userDrawn="1">
          <p15:clr>
            <a:srgbClr val="F26B43"/>
          </p15:clr>
        </p15:guide>
        <p15:guide id="12" pos="288" userDrawn="1">
          <p15:clr>
            <a:srgbClr val="F26B43"/>
          </p15:clr>
        </p15:guide>
        <p15:guide id="13" orient="horz" userDrawn="1">
          <p15:clr>
            <a:srgbClr val="F26B43"/>
          </p15:clr>
        </p15:guide>
        <p15:guide id="14" pos="4872" userDrawn="1">
          <p15:clr>
            <a:srgbClr val="F26B43"/>
          </p15:clr>
        </p15:guide>
        <p15:guide id="15" pos="43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bprint/nbprint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github.com/Point72/ccflow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hyperlink" Target="https://github.com/Point72/csp-bot" TargetMode="External"/><Relationship Id="rId5" Type="http://schemas.openxmlformats.org/officeDocument/2006/relationships/image" Target="../media/image17.png"/><Relationship Id="rId10" Type="http://schemas.openxmlformats.org/officeDocument/2006/relationships/hyperlink" Target="https://github.com/Point72/csp-gateway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s://github.com/airflow-laminar/airflow-confi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ptomecek/pycon202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oint72/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B6B4-C24B-018C-3A63-50DBCE1D6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 in Python with </a:t>
            </a:r>
            <a:r>
              <a:rPr lang="en-US" dirty="0" err="1"/>
              <a:t>Pydantic</a:t>
            </a:r>
            <a:r>
              <a:rPr lang="en-US" dirty="0"/>
              <a:t> and Hydra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E00E6-14F8-7574-5A6F-839534BF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Pascal Tomecek - </a:t>
            </a:r>
            <a:r>
              <a:rPr lang="en-US" dirty="0" err="1"/>
              <a:t>PyCon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69966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DB8A7-4F0A-2777-CD98-66EA2DE6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C4A925-52FA-2041-AC93-C466C2C4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14F4A-908D-CF40-E8E3-E55489E0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9F65B-F3A9-DBCD-197A-343DDC53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3" y="2336719"/>
            <a:ext cx="6821591" cy="4550545"/>
          </a:xfrm>
        </p:spPr>
        <p:txBody>
          <a:bodyPr/>
          <a:lstStyle/>
          <a:p>
            <a:r>
              <a:rPr lang="en-US" b="1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at Meta for managing Machine Learning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/>
              <a:t>yaml</a:t>
            </a:r>
            <a:r>
              <a:rPr lang="en-US" dirty="0"/>
              <a:t> files and the cli to compose configuration dynamically</a:t>
            </a:r>
          </a:p>
          <a:p>
            <a:pPr marL="742950" lvl="1" indent="-285750"/>
            <a:r>
              <a:rPr lang="en-US" dirty="0"/>
              <a:t>Hierarchical configurations</a:t>
            </a:r>
          </a:p>
          <a:p>
            <a:pPr marL="742950" lvl="1" indent="-285750"/>
            <a:r>
              <a:rPr lang="en-US" dirty="0"/>
              <a:t>Composable from multiple input files</a:t>
            </a:r>
          </a:p>
          <a:p>
            <a:pPr marL="742950" lvl="1" indent="-285750"/>
            <a:r>
              <a:rPr lang="en-US" dirty="0"/>
              <a:t>Layer application and user-provided configs</a:t>
            </a:r>
          </a:p>
          <a:p>
            <a:pPr marL="742950" lvl="1" indent="-285750"/>
            <a:r>
              <a:rPr lang="en-US" dirty="0"/>
              <a:t>Integrated with env variables</a:t>
            </a:r>
          </a:p>
          <a:p>
            <a:pPr marL="742950" lvl="1" indent="-285750"/>
            <a:r>
              <a:rPr lang="en-US" dirty="0"/>
              <a:t>Produces a python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objects from the config with “</a:t>
            </a:r>
            <a:r>
              <a:rPr lang="en-US" dirty="0" err="1"/>
              <a:t>hydra.utils.instantiate</a:t>
            </a:r>
            <a:r>
              <a:rPr lang="en-US" dirty="0"/>
              <a:t>”</a:t>
            </a:r>
          </a:p>
          <a:p>
            <a:pPr marL="742950" lvl="1" indent="-285750"/>
            <a:r>
              <a:rPr lang="en-US" dirty="0"/>
              <a:t>This is important for our use case!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b="1" dirty="0"/>
              <a:t>Why use Hydra for DI?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write boilerplate code for object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“Config groups” allow for switching between the configs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can use any framework that maps “configuration” (file, database, </a:t>
            </a:r>
            <a:r>
              <a:rPr lang="en-US" dirty="0" err="1"/>
              <a:t>etc</a:t>
            </a:r>
            <a:r>
              <a:rPr lang="en-US" dirty="0"/>
              <a:t>) into a nested dictionary</a:t>
            </a:r>
          </a:p>
          <a:p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7EC30E-8AD1-971B-3F49-ABF1247C47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/>
              <a:t>Hydra is a framework for elegantly configuring complex applications</a:t>
            </a:r>
          </a:p>
        </p:txBody>
      </p:sp>
      <p:pic>
        <p:nvPicPr>
          <p:cNvPr id="5122" name="Picture 2" descr="GitHub - facebookresearch/hydra: Hydra is a framework for elegantly  configuring complex applications">
            <a:extLst>
              <a:ext uri="{FF2B5EF4-FFF2-40B4-BE49-F238E27FC236}">
                <a16:creationId xmlns:a16="http://schemas.microsoft.com/office/drawing/2014/main" id="{306399A4-61AA-D2A9-DDC6-1195A546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263" y="2659493"/>
            <a:ext cx="5402318" cy="270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8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031E7-BAE9-C8B9-D8A3-1F9363CC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60515-6275-489E-B25B-FD77DE57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70D871-A049-D31D-91A2-9512EB2A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With Hydra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C45DB-9409-D1CB-5EF7-74C8A31D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06713"/>
            <a:ext cx="5720067" cy="1434206"/>
          </a:xfrm>
        </p:spPr>
        <p:txBody>
          <a:bodyPr/>
          <a:lstStyle/>
          <a:p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_target_: 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abc123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D77FC49-0141-8B57-7DA6-54584F38FE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5423310" cy="360947"/>
          </a:xfrm>
        </p:spPr>
        <p:txBody>
          <a:bodyPr anchor="ctr"/>
          <a:lstStyle/>
          <a:p>
            <a:r>
              <a:rPr lang="en-US" dirty="0" err="1"/>
              <a:t>config.yaml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AD49657-7EC7-00DF-EF47-B2A2E9583E91}"/>
              </a:ext>
            </a:extLst>
          </p:cNvPr>
          <p:cNvSpPr txBox="1">
            <a:spLocks/>
          </p:cNvSpPr>
          <p:nvPr/>
        </p:nvSpPr>
        <p:spPr>
          <a:xfrm>
            <a:off x="6805572" y="1333763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From CLI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760D7DB-D1B6-13B5-69D1-B6765E08C4B5}"/>
              </a:ext>
            </a:extLst>
          </p:cNvPr>
          <p:cNvSpPr txBox="1">
            <a:spLocks/>
          </p:cNvSpPr>
          <p:nvPr/>
        </p:nvSpPr>
        <p:spPr>
          <a:xfrm>
            <a:off x="6993616" y="1811375"/>
            <a:ext cx="7088881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$ python my_app.py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{'_target_': '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r>
              <a:rPr lang="en-US" sz="1200" dirty="0">
                <a:latin typeface="Consolas" panose="020B0609020204030204" pitchFamily="49" charset="0"/>
              </a:rPr>
              <a:t>', '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': '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abc123</a:t>
            </a:r>
            <a:r>
              <a:rPr lang="en-US" sz="1200" dirty="0">
                <a:latin typeface="Consolas" panose="020B0609020204030204" pitchFamily="49" charset="0"/>
              </a:rPr>
              <a:t>'}}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abc123</a:t>
            </a:r>
            <a:r>
              <a:rPr lang="en-US" sz="1200" dirty="0">
                <a:latin typeface="Consolas" panose="020B0609020204030204" pitchFamily="49" charset="0"/>
              </a:rPr>
              <a:t>’)}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$ # Override the </a:t>
            </a:r>
            <a:r>
              <a:rPr lang="en-US" sz="1200" dirty="0" err="1">
                <a:latin typeface="Consolas" panose="020B0609020204030204" pitchFamily="49" charset="0"/>
              </a:rPr>
              <a:t>api</a:t>
            </a:r>
            <a:r>
              <a:rPr lang="en-US" sz="1200" dirty="0">
                <a:latin typeface="Consolas" panose="020B0609020204030204" pitchFamily="49" charset="0"/>
              </a:rPr>
              <a:t> key from the command line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$ python my_app.py 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def456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{'_target_': '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r>
              <a:rPr lang="en-US" sz="1200" dirty="0">
                <a:latin typeface="Consolas" panose="020B0609020204030204" pitchFamily="49" charset="0"/>
              </a:rPr>
              <a:t>', '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': '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def456</a:t>
            </a:r>
            <a:r>
              <a:rPr lang="en-US" sz="1200" dirty="0">
                <a:latin typeface="Consolas" panose="020B0609020204030204" pitchFamily="49" charset="0"/>
              </a:rPr>
              <a:t>'}}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def456</a:t>
            </a:r>
            <a:r>
              <a:rPr lang="en-US" sz="1200" dirty="0">
                <a:latin typeface="Consolas" panose="020B0609020204030204" pitchFamily="49" charset="0"/>
              </a:rPr>
              <a:t>')}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2BAF7E-3DEC-3EEF-182A-E84F54A293C8}"/>
              </a:ext>
            </a:extLst>
          </p:cNvPr>
          <p:cNvCxnSpPr>
            <a:cxnSpLocks/>
          </p:cNvCxnSpPr>
          <p:nvPr/>
        </p:nvCxnSpPr>
        <p:spPr>
          <a:xfrm>
            <a:off x="6696859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2F67267-1F0E-3F16-D3A4-7A766A3605F7}"/>
              </a:ext>
            </a:extLst>
          </p:cNvPr>
          <p:cNvSpPr txBox="1">
            <a:spLocks/>
          </p:cNvSpPr>
          <p:nvPr/>
        </p:nvSpPr>
        <p:spPr>
          <a:xfrm>
            <a:off x="691243" y="4301656"/>
            <a:ext cx="5720067" cy="171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4DC4D5A-BC71-6FA4-47DA-D33B2247BB5C}"/>
              </a:ext>
            </a:extLst>
          </p:cNvPr>
          <p:cNvSpPr txBox="1">
            <a:spLocks/>
          </p:cNvSpPr>
          <p:nvPr/>
        </p:nvSpPr>
        <p:spPr>
          <a:xfrm>
            <a:off x="691243" y="2796533"/>
            <a:ext cx="542331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my_app.py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A9218-2DF9-8757-7F5B-0655A3041375}"/>
              </a:ext>
            </a:extLst>
          </p:cNvPr>
          <p:cNvSpPr txBox="1"/>
          <p:nvPr/>
        </p:nvSpPr>
        <p:spPr>
          <a:xfrm>
            <a:off x="691242" y="3291810"/>
            <a:ext cx="6114327" cy="350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hydra.main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"config“, 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=None)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run(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hydra.utils.instantiate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run()</a:t>
            </a:r>
          </a:p>
        </p:txBody>
      </p:sp>
    </p:spTree>
    <p:extLst>
      <p:ext uri="{BB962C8B-B14F-4D97-AF65-F5344CB8AC3E}">
        <p14:creationId xmlns:p14="http://schemas.microsoft.com/office/powerpoint/2010/main" val="402086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70C0C-D266-C0DE-3BE1-17DF055E7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688AB-1992-5B1E-B9A5-EE1F381B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556DBD-B607-C45E-B875-C804B12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 with Hydra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BA2A0-0F16-3295-A020-5D9929B6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06712"/>
            <a:ext cx="5720066" cy="5566967"/>
          </a:xfrm>
        </p:spPr>
        <p:txBody>
          <a:bodyPr/>
          <a:lstStyle/>
          <a:p>
            <a:r>
              <a:rPr lang="en-US" sz="1200" b="1" dirty="0">
                <a:latin typeface="Consolas" panose="020B0609020204030204" pitchFamily="49" charset="0"/>
              </a:rPr>
              <a:t>Directory Layout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├─ conf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│  ├─ </a:t>
            </a:r>
            <a:r>
              <a:rPr lang="en-US" sz="1200" dirty="0" err="1">
                <a:latin typeface="Consolas" panose="020B0609020204030204" pitchFamily="49" charset="0"/>
              </a:rPr>
              <a:t>config.yaml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└─ 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endParaRPr lang="en-US" sz="12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├─ </a:t>
            </a:r>
            <a:r>
              <a:rPr lang="en-US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prod</a:t>
            </a:r>
            <a:r>
              <a:rPr lang="en-US" sz="1200" dirty="0" err="1">
                <a:latin typeface="Consolas" panose="020B0609020204030204" pitchFamily="49" charset="0"/>
              </a:rPr>
              <a:t>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└─ </a:t>
            </a:r>
            <a:r>
              <a:rPr lang="en-US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 err="1">
                <a:latin typeface="Consolas" panose="020B0609020204030204" pitchFamily="49" charset="0"/>
              </a:rPr>
              <a:t>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└── my_app.py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config.yaml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_target_: </a:t>
            </a:r>
            <a:r>
              <a:rPr lang="en-US" sz="1200" dirty="0" err="1">
                <a:latin typeface="Consolas" panose="020B0609020204030204" pitchFamily="49" charset="0"/>
              </a:rPr>
              <a:t>my_app.WeatherReportGenerator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: ${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}  # This is "variable interpolation"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prod.yaml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: abc123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test.yaml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my_app.MockWeatherApi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temp: 20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conditions: Sunny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5BEA5CC-D3A5-6080-90D1-BF5AC7FF9B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7541" y="1347152"/>
            <a:ext cx="5423310" cy="360947"/>
          </a:xfrm>
        </p:spPr>
        <p:txBody>
          <a:bodyPr anchor="ctr"/>
          <a:lstStyle/>
          <a:p>
            <a:r>
              <a:rPr lang="en-US" dirty="0"/>
              <a:t>Config Setup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CABE7BF-9079-A638-9276-E7D4ECB47C44}"/>
              </a:ext>
            </a:extLst>
          </p:cNvPr>
          <p:cNvSpPr txBox="1">
            <a:spLocks/>
          </p:cNvSpPr>
          <p:nvPr/>
        </p:nvSpPr>
        <p:spPr>
          <a:xfrm>
            <a:off x="6687879" y="4229248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From CLI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25EE50E-CC91-BD08-FBCB-9DDDB32B61B5}"/>
              </a:ext>
            </a:extLst>
          </p:cNvPr>
          <p:cNvSpPr txBox="1">
            <a:spLocks/>
          </p:cNvSpPr>
          <p:nvPr/>
        </p:nvSpPr>
        <p:spPr>
          <a:xfrm>
            <a:off x="6687879" y="4754447"/>
            <a:ext cx="7383411" cy="3056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$ python my_app.py +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prod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':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WeatherReportGenerator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='abc123')),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'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='abc123')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$ # Override the config group from the command line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$ python my_app.py +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':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WeatherReportGenerator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MockWeatherAPI</a:t>
            </a:r>
            <a:r>
              <a:rPr lang="en-US" sz="1200" dirty="0">
                <a:latin typeface="Consolas" panose="020B0609020204030204" pitchFamily="49" charset="0"/>
              </a:rPr>
              <a:t>(temp=20.0, conditions='Sunny'),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'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MockWeatherAPI</a:t>
            </a:r>
            <a:r>
              <a:rPr lang="en-US" sz="1200" dirty="0">
                <a:latin typeface="Consolas" panose="020B0609020204030204" pitchFamily="49" charset="0"/>
              </a:rPr>
              <a:t>(temp=20.0, conditions='Sunny’)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D2EB13-F2AF-4114-4BF0-37157D134E98}"/>
              </a:ext>
            </a:extLst>
          </p:cNvPr>
          <p:cNvCxnSpPr>
            <a:cxnSpLocks/>
          </p:cNvCxnSpPr>
          <p:nvPr/>
        </p:nvCxnSpPr>
        <p:spPr>
          <a:xfrm>
            <a:off x="6411310" y="1806712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C90837-7FDA-7E1E-F2B4-9CE1C102C1DC}"/>
              </a:ext>
            </a:extLst>
          </p:cNvPr>
          <p:cNvSpPr txBox="1">
            <a:spLocks/>
          </p:cNvSpPr>
          <p:nvPr/>
        </p:nvSpPr>
        <p:spPr>
          <a:xfrm>
            <a:off x="691243" y="4301656"/>
            <a:ext cx="5720067" cy="171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592F119-7698-B924-EF17-88BF9AEFBFCA}"/>
              </a:ext>
            </a:extLst>
          </p:cNvPr>
          <p:cNvSpPr txBox="1">
            <a:spLocks/>
          </p:cNvSpPr>
          <p:nvPr/>
        </p:nvSpPr>
        <p:spPr>
          <a:xfrm>
            <a:off x="2608834" y="1851924"/>
            <a:ext cx="2028102" cy="143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28BF2-8506-B79C-052C-1E48846D97C3}"/>
              </a:ext>
            </a:extLst>
          </p:cNvPr>
          <p:cNvSpPr txBox="1"/>
          <p:nvPr/>
        </p:nvSpPr>
        <p:spPr>
          <a:xfrm>
            <a:off x="6687879" y="1941338"/>
            <a:ext cx="6900898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5F8ADE18-8764-39C0-ABDC-478A63207F18}"/>
              </a:ext>
            </a:extLst>
          </p:cNvPr>
          <p:cNvSpPr txBox="1">
            <a:spLocks/>
          </p:cNvSpPr>
          <p:nvPr/>
        </p:nvSpPr>
        <p:spPr>
          <a:xfrm>
            <a:off x="6687879" y="1396458"/>
            <a:ext cx="542331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my_app.py</a:t>
            </a:r>
          </a:p>
        </p:txBody>
      </p:sp>
    </p:spTree>
    <p:extLst>
      <p:ext uri="{BB962C8B-B14F-4D97-AF65-F5344CB8AC3E}">
        <p14:creationId xmlns:p14="http://schemas.microsoft.com/office/powerpoint/2010/main" val="361633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FB1D6-9819-EF4A-C4CB-3B3A660B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CF5A3-10EB-D5B8-F767-D03652C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023CB-2C82-E5AC-6FED-7AC62DF8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Accomplished?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18192-B592-C2EC-BB16-16673787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963023"/>
            <a:ext cx="12358904" cy="5546617"/>
          </a:xfrm>
        </p:spPr>
        <p:txBody>
          <a:bodyPr/>
          <a:lstStyle/>
          <a:p>
            <a:r>
              <a:rPr lang="en-US" b="1" dirty="0"/>
              <a:t>Recap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 </a:t>
            </a:r>
          </a:p>
          <a:p>
            <a:pPr marL="742950" lvl="1" indent="-285750"/>
            <a:r>
              <a:rPr lang="en-US" dirty="0"/>
              <a:t>Takes configuration options from different files and the CLI, and combines them in a single </a:t>
            </a:r>
            <a:r>
              <a:rPr lang="en-US" dirty="0" err="1"/>
              <a:t>dict</a:t>
            </a:r>
            <a:endParaRPr lang="en-US" dirty="0"/>
          </a:p>
          <a:p>
            <a:pPr marL="742950" lvl="1" indent="-285750"/>
            <a:r>
              <a:rPr lang="en-US" dirty="0"/>
              <a:t>Recursively instantiates all the objects based on presence of “_target_” using </a:t>
            </a:r>
            <a:r>
              <a:rPr lang="en-US" dirty="0" err="1"/>
              <a:t>hydra.utils.instantiate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Pydantic</a:t>
            </a:r>
            <a:endParaRPr lang="en-US" dirty="0"/>
          </a:p>
          <a:p>
            <a:pPr marL="742950" lvl="1" indent="-285750"/>
            <a:r>
              <a:rPr lang="en-US" dirty="0"/>
              <a:t>Validates the input arguments, and coerces them to the right python types 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dirty="0"/>
              <a:t>The result is a dictionary of all the objects we wanted to construct, without any boilerplate code. </a:t>
            </a:r>
          </a:p>
          <a:p>
            <a:pPr marL="285750" indent="-285750"/>
            <a:r>
              <a:rPr lang="en-US" dirty="0"/>
              <a:t>This can include an entire application and all it’s nested dependencies.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b="1" dirty="0"/>
              <a:t>Are we done? Not quite…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pass the same </a:t>
            </a:r>
            <a:r>
              <a:rPr lang="en-US" b="1" dirty="0"/>
              <a:t>instance </a:t>
            </a:r>
            <a:r>
              <a:rPr lang="en-US" dirty="0"/>
              <a:t>of an object to two different downstream classes? Can we use Hydra?</a:t>
            </a:r>
          </a:p>
          <a:p>
            <a:pPr marL="742950" lvl="1" indent="-285750"/>
            <a:r>
              <a:rPr lang="en-US" dirty="0"/>
              <a:t>Hydra supports “variable interpolation”, that lets you re-use the same block of </a:t>
            </a:r>
            <a:r>
              <a:rPr lang="en-US" dirty="0" err="1"/>
              <a:t>yaml</a:t>
            </a:r>
            <a:r>
              <a:rPr lang="en-US" dirty="0"/>
              <a:t> config in multiple places…</a:t>
            </a:r>
          </a:p>
          <a:p>
            <a:pPr marL="742950" lvl="1" indent="-285750"/>
            <a:r>
              <a:rPr lang="en-US" dirty="0"/>
              <a:t>…but </a:t>
            </a:r>
            <a:r>
              <a:rPr lang="en-US" dirty="0" err="1"/>
              <a:t>hydra.utils.instantiate</a:t>
            </a:r>
            <a:r>
              <a:rPr lang="en-US" dirty="0"/>
              <a:t> will instantiate separate objects for each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we solve this?</a:t>
            </a:r>
          </a:p>
          <a:p>
            <a:pPr marL="742950" lvl="1" indent="-285750"/>
            <a:r>
              <a:rPr lang="en-US" dirty="0"/>
              <a:t>Set up a “registry” of named objects from the config</a:t>
            </a:r>
          </a:p>
          <a:p>
            <a:pPr marL="742950" lvl="1" indent="-285750"/>
            <a:r>
              <a:rPr lang="en-US" dirty="0"/>
              <a:t>Use custom validation in </a:t>
            </a:r>
            <a:r>
              <a:rPr lang="en-US" dirty="0" err="1"/>
              <a:t>pydantic</a:t>
            </a:r>
            <a:r>
              <a:rPr lang="en-US" dirty="0"/>
              <a:t> to look up objects by name in the registry</a:t>
            </a:r>
          </a:p>
          <a:p>
            <a:pPr marL="742950" lvl="1" indent="-285750"/>
            <a:r>
              <a:rPr lang="en-US" dirty="0"/>
              <a:t>Use these names in the config, so that two classes referencing the same “name” of a dependency will pull the same </a:t>
            </a:r>
            <a:r>
              <a:rPr lang="en-US" b="1" dirty="0"/>
              <a:t>instance</a:t>
            </a:r>
            <a:r>
              <a:rPr lang="en-US" dirty="0"/>
              <a:t> of the object</a:t>
            </a:r>
          </a:p>
          <a:p>
            <a:pPr marL="742950" lvl="1" indent="-28575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064F2D-3892-CE0B-8CDA-01B3F6ECC8E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We have shown how to use Hydra and </a:t>
            </a:r>
            <a:r>
              <a:rPr lang="en-US" dirty="0" err="1"/>
              <a:t>Pydantic</a:t>
            </a:r>
            <a:r>
              <a:rPr lang="en-US" dirty="0"/>
              <a:t> to do DI</a:t>
            </a:r>
          </a:p>
        </p:txBody>
      </p:sp>
    </p:spTree>
    <p:extLst>
      <p:ext uri="{BB962C8B-B14F-4D97-AF65-F5344CB8AC3E}">
        <p14:creationId xmlns:p14="http://schemas.microsoft.com/office/powerpoint/2010/main" val="332822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677761-CCE1-831A-1EC3-E3449FA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7F60FF-7A35-E65C-FF88-9EB93396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Pydantic</a:t>
            </a:r>
            <a:r>
              <a:rPr lang="en-US" dirty="0"/>
              <a:t> 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ACE5A-25E7-FDB7-5BFD-858C3D7CE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448910"/>
            <a:ext cx="13247914" cy="50948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customize </a:t>
            </a:r>
            <a:r>
              <a:rPr lang="en-US" dirty="0" err="1"/>
              <a:t>Pydantic</a:t>
            </a:r>
            <a:r>
              <a:rPr lang="en-US" dirty="0"/>
              <a:t> validation on a </a:t>
            </a:r>
            <a:r>
              <a:rPr lang="en-US" dirty="0" err="1"/>
              <a:t>BaseModel</a:t>
            </a:r>
            <a:r>
              <a:rPr lang="en-US" dirty="0"/>
              <a:t> at the </a:t>
            </a:r>
            <a:r>
              <a:rPr lang="en-US" b="1" i="1" dirty="0"/>
              <a:t>field</a:t>
            </a:r>
            <a:r>
              <a:rPr lang="en-US" dirty="0"/>
              <a:t> and the </a:t>
            </a:r>
            <a:r>
              <a:rPr lang="en-US" b="1" i="1" dirty="0"/>
              <a:t>model</a:t>
            </a:r>
            <a:r>
              <a:rPr lang="en-US" dirty="0"/>
              <a:t> 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Validators come in different flavors </a:t>
            </a:r>
          </a:p>
          <a:p>
            <a:pPr marL="742950" lvl="1" indent="-285750"/>
            <a:r>
              <a:rPr lang="en-US" dirty="0"/>
              <a:t>after, before, plain, and wrap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Validators can be implemented via two different patterns</a:t>
            </a:r>
          </a:p>
          <a:p>
            <a:pPr marL="742950" lvl="1" indent="-285750"/>
            <a:r>
              <a:rPr lang="en-US" dirty="0"/>
              <a:t>As Annotations</a:t>
            </a:r>
          </a:p>
          <a:p>
            <a:pPr marL="742950" lvl="1" indent="-285750"/>
            <a:r>
              <a:rPr lang="en-US" dirty="0"/>
              <a:t>Via a Decorator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Dependency Injection, we illustrate a very simple “before” validator as an Annotation</a:t>
            </a:r>
          </a:p>
          <a:p>
            <a:pPr marL="742950" lvl="1" indent="-285750"/>
            <a:r>
              <a:rPr lang="en-US" dirty="0"/>
              <a:t>Many other implementations are possible </a:t>
            </a:r>
          </a:p>
          <a:p>
            <a:pPr marL="742950" lvl="1" indent="-285750"/>
            <a:r>
              <a:rPr lang="en-US" dirty="0"/>
              <a:t>i.e. create a new </a:t>
            </a:r>
            <a:r>
              <a:rPr lang="en-US" dirty="0" err="1"/>
              <a:t>BaseModel</a:t>
            </a:r>
            <a:r>
              <a:rPr lang="en-US" dirty="0"/>
              <a:t> that will always try to look up strings in the registry on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CCFF1B-7B4A-65B0-D198-A0B1C6D7A5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756099"/>
            <a:ext cx="13247915" cy="360947"/>
          </a:xfrm>
        </p:spPr>
        <p:txBody>
          <a:bodyPr/>
          <a:lstStyle/>
          <a:p>
            <a:r>
              <a:rPr lang="en-US" b="0" dirty="0"/>
              <a:t>https://docs.pydantic.dev/latest/concepts/validators/</a:t>
            </a:r>
          </a:p>
        </p:txBody>
      </p:sp>
    </p:spTree>
    <p:extLst>
      <p:ext uri="{BB962C8B-B14F-4D97-AF65-F5344CB8AC3E}">
        <p14:creationId xmlns:p14="http://schemas.microsoft.com/office/powerpoint/2010/main" val="320835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BCD20-517A-86C4-3006-C9690735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7C0C4-60C4-B133-D5E6-D0168C97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AC019D-66F3-B6A0-DC51-E0028CA3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Lookup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7B518-12E3-535F-B8DA-566D3F714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65585"/>
            <a:ext cx="5783056" cy="585015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BeforeValidator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4E3C9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a global registry (to be populated later)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registry_lookup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Injectable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BeforeValidator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registry_lookup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Use the Injectable Annotation in the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Model Definition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validate_assignment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Injectable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6E67911-AE08-EE58-36B3-6F54FE6CDC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6534620" cy="360947"/>
          </a:xfrm>
        </p:spPr>
        <p:txBody>
          <a:bodyPr anchor="ctr"/>
          <a:lstStyle/>
          <a:p>
            <a:r>
              <a:rPr lang="en-US" dirty="0"/>
              <a:t>“Before” Validator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7921E5D-089E-F181-B563-1CCF331CD3C7}"/>
              </a:ext>
            </a:extLst>
          </p:cNvPr>
          <p:cNvSpPr txBox="1">
            <a:spLocks/>
          </p:cNvSpPr>
          <p:nvPr/>
        </p:nvSpPr>
        <p:spPr>
          <a:xfrm>
            <a:off x="6411310" y="1354235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05E8C60-657F-9715-BF1F-E16F6C5F9D37}"/>
              </a:ext>
            </a:extLst>
          </p:cNvPr>
          <p:cNvSpPr txBox="1">
            <a:spLocks/>
          </p:cNvSpPr>
          <p:nvPr/>
        </p:nvSpPr>
        <p:spPr>
          <a:xfrm>
            <a:off x="6474300" y="1811375"/>
            <a:ext cx="7671187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REGISTRY[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prod_api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"abc123"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REGISTRY[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'Sunny’)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Pass the string name to the constructor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prod_api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'abc123’))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Due to "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validate_assignment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=True", setter injection works: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report_generator.weather_api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'Sunny’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Function injection also works: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CED7EE"/>
                </a:highlight>
                <a:latin typeface="Consolas" panose="020B0609020204030204" pitchFamily="49" charset="0"/>
              </a:rPr>
              <a:t>validate_call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CED7EE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CED7EE"/>
                </a:highlight>
                <a:latin typeface="Consolas" panose="020B0609020204030204" pitchFamily="49" charset="0"/>
              </a:rPr>
              <a:t>validate_call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my_method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Annotated[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Injectable]):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    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weather_api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my_method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prod_api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'abc123'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F1B0A8-8247-5680-97B4-26AEBC8F40FB}"/>
              </a:ext>
            </a:extLst>
          </p:cNvPr>
          <p:cNvCxnSpPr>
            <a:cxnSpLocks/>
          </p:cNvCxnSpPr>
          <p:nvPr/>
        </p:nvCxnSpPr>
        <p:spPr>
          <a:xfrm>
            <a:off x="6411310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3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C3C7C-5992-463D-5F9B-F2537A15E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B3E118-9728-6E4D-2D64-7D91B9E4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FE0C4-B743-B40A-F0BF-DA573A10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the Registry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2A3A4-FE87-40D1-CCF2-A0BDDD4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11375"/>
            <a:ext cx="6430963" cy="585015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my_app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Any]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my_app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my_app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.REGISTRY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AD3B8D5-5BAE-7FDE-24D4-73C91A7049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6534620" cy="360947"/>
          </a:xfrm>
        </p:spPr>
        <p:txBody>
          <a:bodyPr anchor="ctr"/>
          <a:lstStyle/>
          <a:p>
            <a:r>
              <a:rPr lang="en-US" dirty="0"/>
              <a:t>Simple Version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8D164F3-5E9B-34AE-3168-67500548BA20}"/>
              </a:ext>
            </a:extLst>
          </p:cNvPr>
          <p:cNvSpPr txBox="1">
            <a:spLocks/>
          </p:cNvSpPr>
          <p:nvPr/>
        </p:nvSpPr>
        <p:spPr>
          <a:xfrm>
            <a:off x="7597076" y="1340297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Order-independent Version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6618A74-D634-28FC-80F3-D8469E710673}"/>
              </a:ext>
            </a:extLst>
          </p:cNvPr>
          <p:cNvSpPr txBox="1">
            <a:spLocks/>
          </p:cNvSpPr>
          <p:nvPr/>
        </p:nvSpPr>
        <p:spPr>
          <a:xfrm>
            <a:off x="7646276" y="1811375"/>
            <a:ext cx="6436221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my_app.REGISTRY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hydra.utils.instantiate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           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my_app.REGISTRY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BA7EE3-AAEE-CE1E-E05C-0A58655EB203}"/>
              </a:ext>
            </a:extLst>
          </p:cNvPr>
          <p:cNvCxnSpPr>
            <a:cxnSpLocks/>
          </p:cNvCxnSpPr>
          <p:nvPr/>
        </p:nvCxnSpPr>
        <p:spPr>
          <a:xfrm>
            <a:off x="7122208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8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80DB0-7158-B4F6-5BE8-28E63D7D3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E849B7-6B87-8B68-F9B3-F4583C33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189CD-CB84-9C4F-A2C8-5DD00346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25358-08DE-AD35-23D5-77121414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06712"/>
            <a:ext cx="5216575" cy="5075735"/>
          </a:xfrm>
        </p:spPr>
        <p:txBody>
          <a:bodyPr/>
          <a:lstStyle/>
          <a:p>
            <a:r>
              <a:rPr lang="en-US" sz="1200" b="1" dirty="0">
                <a:latin typeface="Consolas" panose="020B0609020204030204" pitchFamily="49" charset="0"/>
              </a:rPr>
              <a:t>Directory Layout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├─ conf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│  ├─ </a:t>
            </a:r>
            <a:r>
              <a:rPr lang="en-US" sz="1200" dirty="0" err="1">
                <a:latin typeface="Consolas" panose="020B0609020204030204" pitchFamily="49" charset="0"/>
              </a:rPr>
              <a:t>config.yaml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└─ 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endParaRPr lang="en-US" sz="12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├─ </a:t>
            </a:r>
            <a:r>
              <a:rPr lang="en-US" sz="1200" dirty="0" err="1">
                <a:latin typeface="Consolas" panose="020B0609020204030204" pitchFamily="49" charset="0"/>
              </a:rPr>
              <a:t>prod.yaml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└─ </a:t>
            </a:r>
            <a:r>
              <a:rPr lang="en-US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 err="1">
                <a:latin typeface="Consolas" panose="020B0609020204030204" pitchFamily="49" charset="0"/>
              </a:rPr>
              <a:t>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└── my_app.py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config.yaml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_target_: </a:t>
            </a:r>
            <a:r>
              <a:rPr lang="en-US" sz="1200" dirty="0" err="1">
                <a:latin typeface="Consolas" panose="020B0609020204030204" pitchFamily="49" charset="0"/>
              </a:rPr>
              <a:t>my_app.WeatherReportGenerator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highlight>
                  <a:srgbClr val="00FFFF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  # Not ${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}!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prod.yaml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: abc123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  <a:r>
              <a:rPr lang="en-US" sz="1200" b="1" dirty="0" err="1">
                <a:latin typeface="Consolas" panose="020B0609020204030204" pitchFamily="49" charset="0"/>
              </a:rPr>
              <a:t>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my_app.MockWeatherApi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temp: 20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conditions: Sunny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7CD3E50-49A4-599E-73D6-7178D989B9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7541" y="1347152"/>
            <a:ext cx="5423310" cy="360947"/>
          </a:xfrm>
        </p:spPr>
        <p:txBody>
          <a:bodyPr anchor="ctr"/>
          <a:lstStyle/>
          <a:p>
            <a:r>
              <a:rPr lang="en-US" dirty="0"/>
              <a:t>Config Setup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4AE4671-CFA3-8C04-FF97-84474083996D}"/>
              </a:ext>
            </a:extLst>
          </p:cNvPr>
          <p:cNvSpPr txBox="1">
            <a:spLocks/>
          </p:cNvSpPr>
          <p:nvPr/>
        </p:nvSpPr>
        <p:spPr>
          <a:xfrm>
            <a:off x="6499896" y="5223942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From CLI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382E3D6-4792-5972-BAB7-40558CDF9269}"/>
              </a:ext>
            </a:extLst>
          </p:cNvPr>
          <p:cNvSpPr txBox="1">
            <a:spLocks/>
          </p:cNvSpPr>
          <p:nvPr/>
        </p:nvSpPr>
        <p:spPr>
          <a:xfrm>
            <a:off x="6499896" y="5724816"/>
            <a:ext cx="7088881" cy="2664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$ python my_app.py +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Weather in Pittsburgh: 20.0°C, Sunny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3A12F8-6855-586E-4AC3-A3F8D41CEF9A}"/>
              </a:ext>
            </a:extLst>
          </p:cNvPr>
          <p:cNvCxnSpPr>
            <a:cxnSpLocks/>
          </p:cNvCxnSpPr>
          <p:nvPr/>
        </p:nvCxnSpPr>
        <p:spPr>
          <a:xfrm>
            <a:off x="6197618" y="1806712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BAE792-35E0-0F03-383D-85EBAF231EE8}"/>
              </a:ext>
            </a:extLst>
          </p:cNvPr>
          <p:cNvSpPr txBox="1">
            <a:spLocks/>
          </p:cNvSpPr>
          <p:nvPr/>
        </p:nvSpPr>
        <p:spPr>
          <a:xfrm>
            <a:off x="691243" y="4301656"/>
            <a:ext cx="5720067" cy="171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5F66BC6-065B-445F-60B1-3851E62D83CE}"/>
              </a:ext>
            </a:extLst>
          </p:cNvPr>
          <p:cNvSpPr txBox="1">
            <a:spLocks/>
          </p:cNvSpPr>
          <p:nvPr/>
        </p:nvSpPr>
        <p:spPr>
          <a:xfrm>
            <a:off x="2608834" y="1851924"/>
            <a:ext cx="2028102" cy="143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C100A-FDE3-ECC6-66D8-9FEB8FAAC422}"/>
              </a:ext>
            </a:extLst>
          </p:cNvPr>
          <p:cNvSpPr txBox="1"/>
          <p:nvPr/>
        </p:nvSpPr>
        <p:spPr>
          <a:xfrm>
            <a:off x="6499896" y="1920157"/>
            <a:ext cx="7373759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Check that the instances are the same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weather_api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Call that app’s functionality, without knowledge of how it was constructed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report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"Pittsburgh"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print(report)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1C541FE7-4517-9BD9-5A25-0EB37AFBFDC9}"/>
              </a:ext>
            </a:extLst>
          </p:cNvPr>
          <p:cNvSpPr txBox="1">
            <a:spLocks/>
          </p:cNvSpPr>
          <p:nvPr/>
        </p:nvSpPr>
        <p:spPr>
          <a:xfrm>
            <a:off x="6499896" y="1394093"/>
            <a:ext cx="542331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my_app.py</a:t>
            </a:r>
          </a:p>
        </p:txBody>
      </p:sp>
    </p:spTree>
    <p:extLst>
      <p:ext uri="{BB962C8B-B14F-4D97-AF65-F5344CB8AC3E}">
        <p14:creationId xmlns:p14="http://schemas.microsoft.com/office/powerpoint/2010/main" val="62799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80E3E-3EAA-23A2-A355-A589B765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D157F-B3FC-10D0-FF25-9AC92359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CB88E-3B41-E19B-1144-5D6EC9A7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CE93-D246-8C3B-DA20-F32CD4C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963023"/>
            <a:ext cx="12358904" cy="5546617"/>
          </a:xfrm>
        </p:spPr>
        <p:txBody>
          <a:bodyPr/>
          <a:lstStyle/>
          <a:p>
            <a:r>
              <a:rPr lang="en-US" b="1" dirty="0"/>
              <a:t>Recap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 </a:t>
            </a:r>
          </a:p>
          <a:p>
            <a:pPr marL="742950" lvl="1" indent="-285750"/>
            <a:r>
              <a:rPr lang="en-US" dirty="0"/>
              <a:t>Takes configuration options from different files and the CLI, and combines them in a single </a:t>
            </a:r>
            <a:r>
              <a:rPr lang="en-US" dirty="0" err="1"/>
              <a:t>dict</a:t>
            </a:r>
            <a:endParaRPr lang="en-US" dirty="0"/>
          </a:p>
          <a:p>
            <a:pPr marL="742950" lvl="1" indent="-285750"/>
            <a:r>
              <a:rPr lang="en-US" dirty="0"/>
              <a:t>Recursively instantiates all the objects based on presence of “_target_” using </a:t>
            </a:r>
            <a:r>
              <a:rPr lang="en-US" dirty="0" err="1"/>
              <a:t>hydra.utils.instantiate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Pydantic</a:t>
            </a:r>
            <a:endParaRPr lang="en-US" dirty="0"/>
          </a:p>
          <a:p>
            <a:pPr marL="742950" lvl="1" indent="-285750"/>
            <a:r>
              <a:rPr lang="en-US" dirty="0"/>
              <a:t>Validates the input arguments, and coerces them to the right python types </a:t>
            </a:r>
          </a:p>
          <a:p>
            <a:pPr marL="742950" lvl="1" indent="-285750"/>
            <a:r>
              <a:rPr lang="en-US" dirty="0"/>
              <a:t>Looks up strings in a global registry of instantiated models using a custom “before”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Glue</a:t>
            </a:r>
          </a:p>
          <a:p>
            <a:pPr marL="742950" lvl="1" indent="-285750"/>
            <a:r>
              <a:rPr lang="en-US" dirty="0"/>
              <a:t>Implemented logic to populate the registry from a dictionary of configs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b="1" dirty="0"/>
              <a:t>Next Steps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move registry lookup to a base class for convenience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 </a:t>
            </a:r>
            <a:r>
              <a:rPr lang="en-US" dirty="0" err="1"/>
              <a:t>pydantic</a:t>
            </a:r>
            <a:r>
              <a:rPr lang="en-US" dirty="0"/>
              <a:t> model configuration for best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</a:t>
            </a:r>
            <a:r>
              <a:rPr lang="en-US" dirty="0" err="1"/>
              <a:t>pydantic</a:t>
            </a:r>
            <a:r>
              <a:rPr lang="en-US" dirty="0"/>
              <a:t> model for the “Registry” with a richer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registries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</a:t>
            </a:r>
            <a:r>
              <a:rPr lang="en-US" dirty="0" err="1"/>
              <a:t>pydantic</a:t>
            </a:r>
            <a:r>
              <a:rPr lang="en-US" dirty="0"/>
              <a:t> serialization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B0FE1-8267-07DA-77AB-1B92A655FF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We have shown how to use Hydra and </a:t>
            </a:r>
            <a:r>
              <a:rPr lang="en-US" dirty="0" err="1"/>
              <a:t>Pydantic</a:t>
            </a:r>
            <a:r>
              <a:rPr lang="en-US" dirty="0"/>
              <a:t> to do DI, </a:t>
            </a:r>
            <a:r>
              <a:rPr lang="en-US" i="1" dirty="0"/>
              <a:t>with re-use of instances</a:t>
            </a:r>
          </a:p>
        </p:txBody>
      </p:sp>
    </p:spTree>
    <p:extLst>
      <p:ext uri="{BB962C8B-B14F-4D97-AF65-F5344CB8AC3E}">
        <p14:creationId xmlns:p14="http://schemas.microsoft.com/office/powerpoint/2010/main" val="392203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A3984-C898-24C8-4EFF-F2E5F9E1A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81045-4057-E393-9658-9A54ADB0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E7307-ABE0-1CDE-88A9-42C62100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3A05-A6BC-3FF2-91F5-7671C539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718" y="3160149"/>
            <a:ext cx="3400920" cy="4572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https://github.com/Point72/ccflow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D4EC5-E441-7D70-1D86-D2F815503E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There is a developing ecosystem of tools that uses this approach for dependency injection</a:t>
            </a:r>
            <a:endParaRPr lang="en-US" i="1" dirty="0"/>
          </a:p>
        </p:txBody>
      </p:sp>
      <p:pic>
        <p:nvPicPr>
          <p:cNvPr id="11268" name="Picture 4" descr="ccflow logo, 'ccflow' with letters in color">
            <a:extLst>
              <a:ext uri="{FF2B5EF4-FFF2-40B4-BE49-F238E27FC236}">
                <a16:creationId xmlns:a16="http://schemas.microsoft.com/office/drawing/2014/main" id="{9E6318B9-2E3E-E35A-6171-6CE1503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57" y="2600635"/>
            <a:ext cx="16976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nbprint">
            <a:extLst>
              <a:ext uri="{FF2B5EF4-FFF2-40B4-BE49-F238E27FC236}">
                <a16:creationId xmlns:a16="http://schemas.microsoft.com/office/drawing/2014/main" id="{FED5DF3B-213D-7A0B-6737-53713CD05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40" y="4102625"/>
            <a:ext cx="161593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sp-gateway logo, overlapping blue chevrons facing right">
            <a:extLst>
              <a:ext uri="{FF2B5EF4-FFF2-40B4-BE49-F238E27FC236}">
                <a16:creationId xmlns:a16="http://schemas.microsoft.com/office/drawing/2014/main" id="{6FD88BAA-95B1-4B5E-A30B-37C8E922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64" y="5802772"/>
            <a:ext cx="295688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8C4BF-814A-0688-67FA-2FC341ABF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357" y="4050198"/>
            <a:ext cx="2953162" cy="562053"/>
          </a:xfrm>
          <a:prstGeom prst="rect">
            <a:avLst/>
          </a:prstGeom>
        </p:spPr>
      </p:pic>
      <p:pic>
        <p:nvPicPr>
          <p:cNvPr id="11274" name="Picture 10" descr="csp-bot logo, overlapping blue speech bubbles">
            <a:extLst>
              <a:ext uri="{FF2B5EF4-FFF2-40B4-BE49-F238E27FC236}">
                <a16:creationId xmlns:a16="http://schemas.microsoft.com/office/drawing/2014/main" id="{2B12B62A-7174-6959-A1EB-B55FF96E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4605" y="5757052"/>
            <a:ext cx="180666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3D1EEE3-D830-C3A8-9144-9DE87948206D}"/>
              </a:ext>
            </a:extLst>
          </p:cNvPr>
          <p:cNvSpPr txBox="1">
            <a:spLocks/>
          </p:cNvSpPr>
          <p:nvPr/>
        </p:nvSpPr>
        <p:spPr>
          <a:xfrm>
            <a:off x="1544478" y="4612251"/>
            <a:ext cx="3287454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8"/>
              </a:rPr>
              <a:t>https://github.com/nbprint/nbprint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8A1BBE5-C415-E65D-CBCE-D8A041BFBECD}"/>
              </a:ext>
            </a:extLst>
          </p:cNvPr>
          <p:cNvSpPr txBox="1">
            <a:spLocks/>
          </p:cNvSpPr>
          <p:nvPr/>
        </p:nvSpPr>
        <p:spPr>
          <a:xfrm>
            <a:off x="8292557" y="4612251"/>
            <a:ext cx="4470762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9"/>
              </a:rPr>
              <a:t>https://github.com/airflow-laminar/airflow-config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18B3A-4BB7-D97C-868D-B8E1AEA1F969}"/>
              </a:ext>
            </a:extLst>
          </p:cNvPr>
          <p:cNvSpPr txBox="1"/>
          <p:nvPr/>
        </p:nvSpPr>
        <p:spPr>
          <a:xfrm>
            <a:off x="1308725" y="6408518"/>
            <a:ext cx="3758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10"/>
              </a:rPr>
              <a:t>https://github.com/Point72/csp-gateway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C8E54-DB1A-2602-C7B4-7D12B55C85AB}"/>
              </a:ext>
            </a:extLst>
          </p:cNvPr>
          <p:cNvSpPr txBox="1"/>
          <p:nvPr/>
        </p:nvSpPr>
        <p:spPr>
          <a:xfrm>
            <a:off x="8884211" y="6408518"/>
            <a:ext cx="3287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11"/>
              </a:rPr>
              <a:t>https://github.com/Point72/csp-bot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619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D6DA42-5624-91E6-A0FE-27172D509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4933" y="5478160"/>
            <a:ext cx="8790433" cy="155191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https://github.com/ptomecek/pycon2025/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QR Code Image">
            <a:extLst>
              <a:ext uri="{FF2B5EF4-FFF2-40B4-BE49-F238E27FC236}">
                <a16:creationId xmlns:a16="http://schemas.microsoft.com/office/drawing/2014/main" id="{F3F9521A-CA76-B32B-010A-0CD0AFEB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68" y="2487310"/>
            <a:ext cx="2990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1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7DC55-EA96-EE0F-5CC3-99F19951C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4F18C5-3291-A0BD-2013-5D8FE2217EC2}"/>
              </a:ext>
            </a:extLst>
          </p:cNvPr>
          <p:cNvSpPr/>
          <p:nvPr/>
        </p:nvSpPr>
        <p:spPr>
          <a:xfrm>
            <a:off x="12397339" y="7715735"/>
            <a:ext cx="1722922" cy="3406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CA378-9514-1963-5328-BD48478A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FB0DFF-781F-0E4E-D374-7353C52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2369A-84DF-A48D-BD4E-CCB951918F2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F26AF06-001E-0A8D-F385-DABB1D57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910979"/>
            <a:ext cx="8451850" cy="46076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Head of Research Technology for Cubist: </a:t>
            </a:r>
            <a:r>
              <a:rPr lang="en-US" dirty="0"/>
              <a:t>Cubist Systematic Strategies is an arm of Point72 that is comprised of dozens of discrete </a:t>
            </a:r>
            <a:r>
              <a:rPr lang="en-US" sz="1600" dirty="0"/>
              <a:t>investing teams and a complementary centralized team that design and implement systematic, computer-driven trading strategies to apply across multiple liquid asset classes.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Pydantic</a:t>
            </a:r>
            <a:r>
              <a:rPr lang="en-US" b="1" dirty="0"/>
              <a:t> and Hydra Enthusiast: </a:t>
            </a:r>
            <a:r>
              <a:rPr lang="en-US" dirty="0"/>
              <a:t>Not an expert or a contributor, but an avid user!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Contributor to Open Source: </a:t>
            </a:r>
            <a:r>
              <a:rPr lang="en-US" dirty="0"/>
              <a:t>See Point72’s open source efforts </a:t>
            </a:r>
            <a:r>
              <a:rPr lang="en-US" dirty="0">
                <a:hlinkClick r:id="rId2"/>
              </a:rPr>
              <a:t>https://github.com/point72/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group of blue triangles on a black background&#10;&#10;Description automatically generated">
            <a:extLst>
              <a:ext uri="{FF2B5EF4-FFF2-40B4-BE49-F238E27FC236}">
                <a16:creationId xmlns:a16="http://schemas.microsoft.com/office/drawing/2014/main" id="{DD4BFE96-A3B4-9A5B-099F-F353B05FE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4" b="18649"/>
          <a:stretch/>
        </p:blipFill>
        <p:spPr>
          <a:xfrm>
            <a:off x="9753600" y="0"/>
            <a:ext cx="4876800" cy="82296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8DE041-A3B8-F0C9-5E91-1D3810DDAB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7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11400-6D47-6871-660C-B7AFDC41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ECF05-4400-3146-4B6F-AB4758AE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44C4A-B8E5-8261-F626-868BE500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3546911"/>
            <a:ext cx="3783597" cy="39968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Dependency Injection </a:t>
            </a:r>
            <a:r>
              <a:rPr lang="en-US" dirty="0"/>
              <a:t>(</a:t>
            </a:r>
            <a:r>
              <a:rPr lang="en-US" b="1" dirty="0"/>
              <a:t>DI</a:t>
            </a:r>
            <a:r>
              <a:rPr lang="en-US" dirty="0"/>
              <a:t>) is a design pattern where objects receive their dependencies from external sources rather than creating them internally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form of </a:t>
            </a:r>
            <a:r>
              <a:rPr lang="en-US" b="1" dirty="0"/>
              <a:t>Inversion of Control </a:t>
            </a:r>
            <a:r>
              <a:rPr lang="en-US" dirty="0"/>
              <a:t>(IoC) - control over dependency creation is inverted from the dependent class to an external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DFF7C-4E2E-B07B-E474-E648382FB6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3089710"/>
            <a:ext cx="3783597" cy="36094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Definition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E5F6BA-976A-723E-9CD8-CE0E177EBF0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26195" y="3546911"/>
            <a:ext cx="3783597" cy="39968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of Concerns: </a:t>
            </a:r>
            <a:r>
              <a:rPr lang="en-US" dirty="0"/>
              <a:t>Components focus on their core functionality, not on creating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Loose Coupling</a:t>
            </a:r>
            <a:r>
              <a:rPr lang="en-US" dirty="0"/>
              <a:t>: Components depend on abstractions rather than concrete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Single Responsibility</a:t>
            </a:r>
            <a:r>
              <a:rPr lang="en-US" dirty="0"/>
              <a:t>: Classes don't need to know how to construct their dependencies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812BB9-3102-FEB4-9356-02B4C89C480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6195" y="3089710"/>
            <a:ext cx="3783597" cy="36094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Purpose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6A50C9-5FF5-E72E-916C-61A67749ECD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867655" y="3546911"/>
            <a:ext cx="4205448" cy="39968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 injection </a:t>
            </a:r>
          </a:p>
          <a:p>
            <a:pPr marL="742950" lvl="1" indent="-285750"/>
            <a:r>
              <a:rPr lang="en-US" dirty="0"/>
              <a:t>Deps passed to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Setter injection</a:t>
            </a:r>
          </a:p>
          <a:p>
            <a:pPr marL="742950" lvl="1" indent="-285750"/>
            <a:r>
              <a:rPr lang="en-US" dirty="0"/>
              <a:t>Deps passed through a setter on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Method/Function injection</a:t>
            </a:r>
          </a:p>
          <a:p>
            <a:pPr marL="742950" lvl="1" indent="-285750"/>
            <a:r>
              <a:rPr lang="en-US" dirty="0"/>
              <a:t>Deps passed through specific method/function and scoped to the execution of that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injection</a:t>
            </a:r>
          </a:p>
          <a:p>
            <a:pPr marL="742950" lvl="1" indent="-285750"/>
            <a:endParaRPr lang="en-US" dirty="0"/>
          </a:p>
          <a:p>
            <a:endParaRPr lang="en-US" dirty="0"/>
          </a:p>
          <a:p>
            <a:r>
              <a:rPr lang="en-US" b="1" dirty="0"/>
              <a:t>We are going to focus on the first three!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AC2233-7FF4-6EBB-8312-16E030E02C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867655" y="3089710"/>
            <a:ext cx="4205448" cy="36094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Types of DI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80C57E-6766-D6F8-8F10-DE006C58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6F9D780-EED2-37D3-760D-204AC892BED6}"/>
              </a:ext>
            </a:extLst>
          </p:cNvPr>
          <p:cNvSpPr txBox="1">
            <a:spLocks/>
          </p:cNvSpPr>
          <p:nvPr/>
        </p:nvSpPr>
        <p:spPr>
          <a:xfrm>
            <a:off x="694944" y="1795855"/>
            <a:ext cx="12100982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Dependency Injection (DI) is a fancy name for passing the things a class or function needs from the outside, rather than having the class/function create them itself. </a:t>
            </a:r>
          </a:p>
        </p:txBody>
      </p:sp>
    </p:spTree>
    <p:extLst>
      <p:ext uri="{BB962C8B-B14F-4D97-AF65-F5344CB8AC3E}">
        <p14:creationId xmlns:p14="http://schemas.microsoft.com/office/powerpoint/2010/main" val="204471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495EC-F55C-0DAC-5023-D5ECC591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055F7-4F64-C73A-0669-6F9A5753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60FDE-396A-00D0-4F4B-589D738E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Without Dependency Injection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CB0BC-7EF0-62ED-D2C0-71031D40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5" y="2743200"/>
            <a:ext cx="11155469" cy="4303552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Tightly coupled to concrete implementations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"abc123"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.get_current_weather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"Weather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°C,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'conditions'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Usage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BECE9-B57E-A570-D5B7-DD9576CF2B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/>
              <a:t>Without DI, the class constructs its own dependencies…</a:t>
            </a:r>
          </a:p>
        </p:txBody>
      </p:sp>
    </p:spTree>
    <p:extLst>
      <p:ext uri="{BB962C8B-B14F-4D97-AF65-F5344CB8AC3E}">
        <p14:creationId xmlns:p14="http://schemas.microsoft.com/office/powerpoint/2010/main" val="141472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30102-9C10-41FB-D584-164CB0E0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B0842-7BA3-6CA6-6C4D-7AB389CD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206313-D9D7-16F5-CCD6-BD42C91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Example With Dependency Injection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37B5A-AB2A-7417-8EB0-6F52FFB1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963023"/>
            <a:ext cx="12358904" cy="5546617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Dependencies injected through constructor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.get_current_weather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"Weather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°C,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'conditions'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Usage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Can inject different implementations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"abc123"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generators with different dependencies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production_generator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testing_generator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06668D-1CA8-6CB6-2CD3-6286923AC0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With DI, the dependencies are constructed and passed-in from the outside</a:t>
            </a:r>
          </a:p>
        </p:txBody>
      </p:sp>
    </p:spTree>
    <p:extLst>
      <p:ext uri="{BB962C8B-B14F-4D97-AF65-F5344CB8AC3E}">
        <p14:creationId xmlns:p14="http://schemas.microsoft.com/office/powerpoint/2010/main" val="370860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B1016-8982-88DD-5D41-891339E1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41739-5BE6-3314-D55A-C504DC47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DCBF2-9C1D-5949-44EA-2EC8D184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tools to manage DI?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BF81E-AEBD-EC23-7F98-04F085AC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054773"/>
            <a:ext cx="12358904" cy="548640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create_weather_application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all dependencies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get_api_key_from_env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log_path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get_log_path_from_config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log_path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cache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RedisCache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"redis.example.com"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historical_db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PostgresDatabase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connection_string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://..."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notification_service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EmailNotificationService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smtp_server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"smtp.example.com"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components with (re-used) dependencies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cache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forecast_aggregator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ForecastAggregator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historical_db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historical_db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alert_system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AlertSystem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notification_service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notification_service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and return the application with all dependencies injected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WeatherApplication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weather_service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forecast_aggregator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forecast_aggregator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alert_system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alert_system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endParaRPr lang="en-US" sz="1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all the configuration options (parameters and implementation choices) get exposed to end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tool that will construct the application automatically from the configuration, independent of any particular application?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B10A01-868D-A5FB-AEB1-3E00AE5BFC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504062"/>
          </a:xfrm>
        </p:spPr>
        <p:txBody>
          <a:bodyPr anchor="ctr"/>
          <a:lstStyle/>
          <a:p>
            <a:r>
              <a:rPr lang="en-US" dirty="0"/>
              <a:t>As applications become more complex, DI becomes more difficult to manage.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2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351B6-AF03-54B7-560E-1494B4A8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929EA-FFEE-B960-A8A2-E755B178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81731C-F974-1150-2A7A-133DD738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81167-84BB-0D15-4085-71DA902E9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5" y="2496207"/>
            <a:ext cx="6821591" cy="4550545"/>
          </a:xfrm>
        </p:spPr>
        <p:txBody>
          <a:bodyPr/>
          <a:lstStyle/>
          <a:p>
            <a:r>
              <a:rPr lang="en-US" b="1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Python type annotations to enforce type correctness at runtime</a:t>
            </a:r>
          </a:p>
          <a:p>
            <a:pPr marL="742950" lvl="1" indent="-285750"/>
            <a:r>
              <a:rPr lang="en-US" dirty="0"/>
              <a:t>Can convert raw input data to appropriate Python types</a:t>
            </a:r>
          </a:p>
          <a:p>
            <a:pPr marL="742950" lvl="1" indent="-285750"/>
            <a:r>
              <a:rPr lang="en-US" dirty="0"/>
              <a:t>Supports complex/nested/custom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 with custom validation and data parsing logic</a:t>
            </a:r>
          </a:p>
          <a:p>
            <a:pPr marL="742950" lvl="1" indent="-285750"/>
            <a:r>
              <a:rPr lang="en-US" dirty="0"/>
              <a:t>This is important for our use case!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other features and benefits such as</a:t>
            </a:r>
          </a:p>
          <a:p>
            <a:pPr marL="742950" lvl="1" indent="-285750"/>
            <a:r>
              <a:rPr lang="en-US" dirty="0"/>
              <a:t>Validation decorator (@validate_call)</a:t>
            </a:r>
          </a:p>
          <a:p>
            <a:pPr marL="742950" lvl="1" indent="-285750"/>
            <a:r>
              <a:rPr lang="en-US" dirty="0" err="1"/>
              <a:t>dataclass</a:t>
            </a:r>
            <a:r>
              <a:rPr lang="en-US" dirty="0"/>
              <a:t> support</a:t>
            </a:r>
          </a:p>
          <a:p>
            <a:pPr marL="742950" lvl="1" indent="-285750"/>
            <a:r>
              <a:rPr lang="en-US" dirty="0"/>
              <a:t>Customizable JSON serialization/deserialization and JSON schema creation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b="1" dirty="0"/>
              <a:t>Why use </a:t>
            </a:r>
            <a:r>
              <a:rPr lang="en-US" b="1" dirty="0" err="1"/>
              <a:t>Pydantic</a:t>
            </a:r>
            <a:r>
              <a:rPr lang="en-US" b="1" dirty="0"/>
              <a:t> for DI?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the creation of data models as classes (like </a:t>
            </a:r>
            <a:r>
              <a:rPr lang="en-US" dirty="0" err="1"/>
              <a:t>dataclasses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validity of configuration and type safety during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Plays nicely with a large ecosystem of existing libraries (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87860-38F2-F8D0-4A93-FBFED114E2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 err="1"/>
              <a:t>Pydantic</a:t>
            </a:r>
            <a:r>
              <a:rPr lang="en-US" dirty="0"/>
              <a:t> is the most widely used data validation library for python.</a:t>
            </a:r>
          </a:p>
        </p:txBody>
      </p:sp>
      <p:pic>
        <p:nvPicPr>
          <p:cNvPr id="4100" name="Picture 4" descr="GitHub - pydantic/pydantic: Data validation using Python ...">
            <a:extLst>
              <a:ext uri="{FF2B5EF4-FFF2-40B4-BE49-F238E27FC236}">
                <a16:creationId xmlns:a16="http://schemas.microsoft.com/office/drawing/2014/main" id="{ECC8A124-9BD2-7E43-C232-B8C43BEC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519" y="2428546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8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13844E-A152-4E49-0284-51941670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11A61-627D-B8F2-D11D-130BDD45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141A4-BAE7-15A7-09D0-B1664C78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774847"/>
            <a:ext cx="5720067" cy="585015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BaseModel</a:t>
            </a:r>
            <a:endParaRPr lang="en-US" sz="1200" dirty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validate_assignment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"Weather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°C, "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'conditions'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7FA07FC-F32F-EDE2-51EF-7BF4B2921CC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6534620" cy="360947"/>
          </a:xfrm>
        </p:spPr>
        <p:txBody>
          <a:bodyPr anchor="ctr"/>
          <a:lstStyle/>
          <a:p>
            <a:r>
              <a:rPr lang="en-US" dirty="0" err="1"/>
              <a:t>Pydantic</a:t>
            </a:r>
            <a:r>
              <a:rPr lang="en-US" dirty="0"/>
              <a:t> Code: even more readable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71A39F1-6177-750C-5FC3-985F978E5BEB}"/>
              </a:ext>
            </a:extLst>
          </p:cNvPr>
          <p:cNvSpPr txBox="1">
            <a:spLocks/>
          </p:cNvSpPr>
          <p:nvPr/>
        </p:nvSpPr>
        <p:spPr>
          <a:xfrm>
            <a:off x="6411310" y="1354235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and Validation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874DF8C-89E4-EADC-A52E-6C7B397D484D}"/>
              </a:ext>
            </a:extLst>
          </p:cNvPr>
          <p:cNvSpPr txBox="1">
            <a:spLocks/>
          </p:cNvSpPr>
          <p:nvPr/>
        </p:nvSpPr>
        <p:spPr>
          <a:xfrm>
            <a:off x="6411310" y="1811375"/>
            <a:ext cx="7671187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test_api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generator, just like before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provides runtime validation on construction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"20"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... and will throw if an invalid value is provided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"foo"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pydantic_core._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pydantic_core.ValidationError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validation error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temp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Input should be a valid number, unable to parse string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 number [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float_parsing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input_value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'foo'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input_type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For further information visit https: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errors.pydantic.dev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float_parsing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BF154-C063-C3AF-30E6-5D48700ACD2B}"/>
              </a:ext>
            </a:extLst>
          </p:cNvPr>
          <p:cNvCxnSpPr>
            <a:cxnSpLocks/>
          </p:cNvCxnSpPr>
          <p:nvPr/>
        </p:nvCxnSpPr>
        <p:spPr>
          <a:xfrm>
            <a:off x="6354953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9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bist Colors">
      <a:dk1>
        <a:srgbClr val="000000"/>
      </a:dk1>
      <a:lt1>
        <a:srgbClr val="FFFFFF"/>
      </a:lt1>
      <a:dk2>
        <a:srgbClr val="D2CDC2"/>
      </a:dk2>
      <a:lt2>
        <a:srgbClr val="F5F4EE"/>
      </a:lt2>
      <a:accent1>
        <a:srgbClr val="2E3092"/>
      </a:accent1>
      <a:accent2>
        <a:srgbClr val="505A6B"/>
      </a:accent2>
      <a:accent3>
        <a:srgbClr val="007DC5"/>
      </a:accent3>
      <a:accent4>
        <a:srgbClr val="2A313F"/>
      </a:accent4>
      <a:accent5>
        <a:srgbClr val="B9B8B7"/>
      </a:accent5>
      <a:accent6>
        <a:srgbClr val="A79D87"/>
      </a:accent6>
      <a:hlink>
        <a:srgbClr val="00ADEF"/>
      </a:hlink>
      <a:folHlink>
        <a:srgbClr val="788AA1"/>
      </a:folHlink>
    </a:clrScheme>
    <a:fontScheme name="Cubist Fonts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bist DIGITAL PRESENTATION PPT Template.potx" id="{E29AC6AB-8AAF-4EAD-B8A2-9F768D359FC2}" vid="{274A0899-1DB9-47F1-8151-350A62BADF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B83CE03EECE341881A1F0752F63AF2" ma:contentTypeVersion="13" ma:contentTypeDescription="Create a new document." ma:contentTypeScope="" ma:versionID="f7e9cf7db6a4f784ae4c1b25fc38bc83">
  <xsd:schema xmlns:xsd="http://www.w3.org/2001/XMLSchema" xmlns:xs="http://www.w3.org/2001/XMLSchema" xmlns:p="http://schemas.microsoft.com/office/2006/metadata/properties" xmlns:ns2="1a07bc1d-6d76-4e11-be34-f129f223cdee" xmlns:ns3="79d68c02-2edb-4bf8-9c74-38c47b010225" targetNamespace="http://schemas.microsoft.com/office/2006/metadata/properties" ma:root="true" ma:fieldsID="ab09d16a8af64100d5da97d3b8f4214f" ns2:_="" ns3:_="">
    <xsd:import namespace="1a07bc1d-6d76-4e11-be34-f129f223cdee"/>
    <xsd:import namespace="79d68c02-2edb-4bf8-9c74-38c47b0102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07bc1d-6d76-4e11-be34-f129f223cd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9b46191-310f-4f19-bdc7-bc8bce7305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68c02-2edb-4bf8-9c74-38c47b01022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9456344-18de-4ed9-b2de-50b583fedbda}" ma:internalName="TaxCatchAll" ma:showField="CatchAllData" ma:web="79d68c02-2edb-4bf8-9c74-38c47b0102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9d68c02-2edb-4bf8-9c74-38c47b010225" xsi:nil="true"/>
    <lcf76f155ced4ddcb4097134ff3c332f xmlns="1a07bc1d-6d76-4e11-be34-f129f223cd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84CFEF3-26D5-4BA6-A2DF-F4F5F2AE5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44FA9-E6F4-4F7B-A6D3-E5D4B4E6A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07bc1d-6d76-4e11-be34-f129f223cdee"/>
    <ds:schemaRef ds:uri="79d68c02-2edb-4bf8-9c74-38c47b0102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9F3A98-5940-4FF3-9B94-0AC7158B8251}">
  <ds:schemaRefs>
    <ds:schemaRef ds:uri="0d9b574c-96fd-4f09-bc23-61e69a529e82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a53064b-6d7d-4931-91ff-2794127cd227"/>
    <ds:schemaRef ds:uri="79d68c02-2edb-4bf8-9c74-38c47b010225"/>
    <ds:schemaRef ds:uri="1a07bc1d-6d76-4e11-be34-f129f223cd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Cubist-DIGITAL-Widescreen-PPT-Template-Dec-2024</Template>
  <TotalTime>5515</TotalTime>
  <Words>3364</Words>
  <Application>Microsoft Office PowerPoint</Application>
  <PresentationFormat>Custom</PresentationFormat>
  <Paragraphs>455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Consolas</vt:lpstr>
      <vt:lpstr>Office Theme</vt:lpstr>
      <vt:lpstr>Dependency Injection in Python with Pydantic and Hydra</vt:lpstr>
      <vt:lpstr>PowerPoint Presentation</vt:lpstr>
      <vt:lpstr>Introduction</vt:lpstr>
      <vt:lpstr>What Is Dependency Injection</vt:lpstr>
      <vt:lpstr>Simple Example Without Dependency Injection</vt:lpstr>
      <vt:lpstr>Same Example With Dependency Injection</vt:lpstr>
      <vt:lpstr>Why do we need tools to manage DI?</vt:lpstr>
      <vt:lpstr>Introduction to Pydantic</vt:lpstr>
      <vt:lpstr>Simple Example With Pydantic</vt:lpstr>
      <vt:lpstr>Introduction to Hydra</vt:lpstr>
      <vt:lpstr>Simple Example With Hydra</vt:lpstr>
      <vt:lpstr>Example of DI with Hydra</vt:lpstr>
      <vt:lpstr>Mission Accomplished?</vt:lpstr>
      <vt:lpstr>Customizing Pydantic Validation</vt:lpstr>
      <vt:lpstr>Registry Lookup With Pydantic</vt:lpstr>
      <vt:lpstr>Populating the Registry</vt:lpstr>
      <vt:lpstr>Putting It All Together</vt:lpstr>
      <vt:lpstr>Recap and Next Steps</vt:lpstr>
      <vt:lpstr>Ecosystem</vt:lpstr>
    </vt:vector>
  </TitlesOfParts>
  <Company>Point72 Asset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Tomecek, Pascal</dc:creator>
  <cp:lastModifiedBy>Pascal Tomecek</cp:lastModifiedBy>
  <cp:revision>65</cp:revision>
  <dcterms:created xsi:type="dcterms:W3CDTF">2025-04-28T17:58:53Z</dcterms:created>
  <dcterms:modified xsi:type="dcterms:W3CDTF">2025-05-13T22:30:15Z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0x010100C5B83CE03EECE341881A1F0752F63AF2</vt:lpwstr>
  </property>
  <property fmtid="{D5CDD505-2E9C-101B-9397-08002B2CF9AE}" pid="3" name="Leader">
    <vt:lpwstr/>
  </property>
  <property fmtid="{D5CDD505-2E9C-101B-9397-08002B2CF9AE}" pid="4" name="MediaServiceImageTags">
    <vt:lpwstr/>
  </property>
  <property fmtid="{D5CDD505-2E9C-101B-9397-08002B2CF9AE}" pid="5" name="Groups">
    <vt:lpwstr/>
  </property>
</Properties>
</file>