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1DD8B80-E50F-4063-A1ED-DF734DBAE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393741-1E8B-4D4A-80E1-1ACBBA3A6F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281E3-3743-4415-B268-B0938DAD1F6F}" type="datetimeFigureOut">
              <a:rPr lang="es-CL" smtClean="0"/>
              <a:t>26-12-2018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95EFDD-5F1B-47B7-8EF8-66CC0B8B0F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9092B8-64F4-4CCA-B4C1-46E60EB3A3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63649-AAAA-4F8C-B7EF-D8CEF5D9D41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90866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99E91-8B20-48D7-927C-C5C879449F65}" type="datetimeFigureOut">
              <a:rPr lang="es-CL" smtClean="0"/>
              <a:t>26-12-2018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F8855-6960-4736-BDFF-DA0BD791CF3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2396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EE2E44B-3B57-4BAB-99EB-E857804503DD}" type="datetime1">
              <a:rPr lang="es-CL" smtClean="0"/>
              <a:t>26-12-2018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06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F3B8-AEEF-416B-ADE1-FB35BD71F97A}" type="datetime1">
              <a:rPr lang="es-CL" smtClean="0"/>
              <a:t>26-12-2018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955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6B6A-CF2C-4C72-B688-1E6DBE4C72C2}" type="datetime1">
              <a:rPr lang="es-CL" smtClean="0"/>
              <a:t>26-12-2018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91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04D6-DB03-4073-AF67-0137E4916353}" type="datetime1">
              <a:rPr lang="es-CL" smtClean="0"/>
              <a:t>26-12-2018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77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0088D-8118-4243-9558-1DAD938EF82D}" type="datetime1">
              <a:rPr lang="es-CL" smtClean="0"/>
              <a:t>26-12-2018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597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A571-1C2A-4931-9BCC-E8B162763C27}" type="datetime1">
              <a:rPr lang="es-CL" smtClean="0"/>
              <a:t>26-12-2018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2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05CF-A2C7-4703-BDEC-2A944B266F18}" type="datetime1">
              <a:rPr lang="es-CL" smtClean="0"/>
              <a:t>26-12-2018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1935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06466-A8C7-4E52-8169-4D8158114DF1}" type="datetime1">
              <a:rPr lang="es-CL" smtClean="0"/>
              <a:t>26-12-2018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908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5BFA9-E30C-4E94-8B97-B3D9BC19DFE3}" type="datetime1">
              <a:rPr lang="es-CL" smtClean="0"/>
              <a:t>26-12-2018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33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47B3-004A-4084-BA1E-C71F57B8A74B}" type="datetime1">
              <a:rPr lang="es-CL" smtClean="0"/>
              <a:t>26-12-2018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261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4FB0-9D3B-4986-BC7C-A810E0B6B2E9}" type="datetime1">
              <a:rPr lang="es-CL" smtClean="0"/>
              <a:t>26-12-2018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599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7BBB-2DD5-4CB7-B5BA-9D05EEE00662}" type="datetime1">
              <a:rPr lang="es-CL" smtClean="0"/>
              <a:t>26-12-2018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10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C535-303B-46B6-B37F-1E43D7C0C812}" type="datetime1">
              <a:rPr lang="es-CL" smtClean="0"/>
              <a:t>26-12-2018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8280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015ED-0B73-4C40-818B-877192C6AF4C}" type="datetime1">
              <a:rPr lang="es-CL" smtClean="0"/>
              <a:t>26-12-2018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823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6F3D-70B4-430C-B9A9-22D80A609A30}" type="datetime1">
              <a:rPr lang="es-CL" smtClean="0"/>
              <a:t>26-12-2018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84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FED5-E8C8-4DE6-89D4-FF3AA84EC5FE}" type="datetime1">
              <a:rPr lang="es-CL" smtClean="0"/>
              <a:t>26-12-2018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05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88AE-3C42-4589-AA69-4F9EE537B131}" type="datetime1">
              <a:rPr lang="es-CL" smtClean="0"/>
              <a:t>26-12-2018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23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6B403-7EF1-4081-8516-A4DBC68A1C56}" type="datetime1">
              <a:rPr lang="es-CL" smtClean="0"/>
              <a:t>26-12-2018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D1AD-B1F6-4075-ABAC-8CA87EA93EB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969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cn.cl/1uyym" TargetMode="External"/><Relationship Id="rId2" Type="http://schemas.openxmlformats.org/officeDocument/2006/relationships/hyperlink" Target="http://bcn.cl/1v0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i.org/10.3390/s15122985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BDD35-C001-49AB-BE99-AB37445A3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/>
              <a:t>Mini estaciones de monitoreo de material particulado con sensores de bajo coste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DC7CC0-DDF7-4830-9BA4-089B47BF4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MX" dirty="0"/>
              <a:t>Alumno: Patricio Torres Manquepillan</a:t>
            </a:r>
          </a:p>
          <a:p>
            <a:pPr algn="ctr"/>
            <a:r>
              <a:rPr lang="es-MX" dirty="0"/>
              <a:t>Profesor: Alfredo Valenzuela</a:t>
            </a:r>
          </a:p>
          <a:p>
            <a:pPr algn="ctr"/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25BEAB-315E-4E7D-88B8-AB7F60D92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0"/>
            <a:ext cx="3590925" cy="2590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939DE7-01FC-446D-877A-0DF8D2A3662E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5129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3F90-894B-4141-B809-E53EDB5B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Indicadores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5D399-5AAB-4129-BB3B-FF382FBE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Veracidad de las muestras: </a:t>
            </a:r>
            <a:r>
              <a:rPr lang="es-MX" dirty="0"/>
              <a:t>Resultado de la comparación de los datos recopilados de las distintas mini estaciones de monitoreo.</a:t>
            </a:r>
          </a:p>
          <a:p>
            <a:r>
              <a:rPr lang="es-CL" dirty="0"/>
              <a:t>Usabilidad: </a:t>
            </a:r>
            <a:r>
              <a:rPr lang="es-MX" dirty="0"/>
              <a:t>Basado en el fácil entendimiento de los datos y simplificación a las escalas internacionales.</a:t>
            </a:r>
          </a:p>
          <a:p>
            <a:r>
              <a:rPr lang="es-CL" dirty="0"/>
              <a:t>Eficiencia: </a:t>
            </a:r>
            <a:r>
              <a:rPr lang="es-MX" dirty="0"/>
              <a:t>Capacidad de reducir el tiempo de recolección a publicación de los datos.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2E702F-88EB-4423-8ED0-1E65F081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10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2CE2CB-01FA-4052-B7A5-CF3A691C2D76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F601DF-0110-4274-B769-38A592C4C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0"/>
            <a:ext cx="359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3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4C5BB-E2D6-44F9-A705-8374BA28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Toma de decisiones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4E848-DCBE-4CE2-834F-DE4DBB55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función de los niveles de MP10 y MP2.5 levantar alerta medioambiental en base a la norma.</a:t>
            </a:r>
          </a:p>
          <a:p>
            <a:r>
              <a:rPr lang="es-MX" dirty="0"/>
              <a:t>Aplicar medidas preventivas en niveles medios de MP10 y MP2.5</a:t>
            </a:r>
          </a:p>
          <a:p>
            <a:r>
              <a:rPr lang="es-MX" dirty="0"/>
              <a:t>Relacionar picos en las mediciones con sucesos responsables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DBA922-FD41-4971-BA6B-C63DD90F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11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835E35-27B4-4C6D-A2F3-C68715C36693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062464A-5757-4F2F-A334-E0B155D7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0"/>
            <a:ext cx="359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0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E1F46-F817-4155-9A94-7B4431E0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7FFF3-0160-4E57-97A0-DFFEEDDD2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contaminación es un problema recurrente en los tiempos actuales y muy difícil de solucionar, es por ello que todas las posibles soluciones en ámbito de estudio y/o combate de ella son útiles. Tener una segunda forma de medición nos da la oportunidad de cotejar correctamente los datos y finalmente tomar mejores soluciones respecto al tema.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E99C7F-6E68-4AAB-9901-93DBAA2B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12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E5906-60E1-41B1-A38F-1B4753C9B2BE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FC2AB1-FAE2-4279-B670-4F6DD961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0"/>
            <a:ext cx="359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58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ADB7E-F4A4-4203-8A31-6E011604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5371"/>
          </a:xfrm>
        </p:spPr>
        <p:txBody>
          <a:bodyPr/>
          <a:lstStyle/>
          <a:p>
            <a:pPr algn="ctr"/>
            <a:r>
              <a:rPr lang="es-MX" dirty="0"/>
              <a:t>Referencias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C031D-BB4C-40D9-9EA3-328D957A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1348"/>
            <a:ext cx="9905999" cy="4679853"/>
          </a:xfrm>
        </p:spPr>
        <p:txBody>
          <a:bodyPr>
            <a:normAutofit fontScale="62500" lnSpcReduction="20000"/>
          </a:bodyPr>
          <a:lstStyle/>
          <a:p>
            <a:r>
              <a:rPr lang="es-CL" dirty="0"/>
              <a:t>AQEG, </a:t>
            </a:r>
            <a:r>
              <a:rPr lang="es-CL" dirty="0" err="1"/>
              <a:t>Methods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Monitoring</a:t>
            </a:r>
            <a:r>
              <a:rPr lang="es-CL" dirty="0"/>
              <a:t> </a:t>
            </a:r>
            <a:r>
              <a:rPr lang="es-CL" dirty="0" err="1"/>
              <a:t>Particulate</a:t>
            </a:r>
            <a:r>
              <a:rPr lang="es-CL" dirty="0"/>
              <a:t> </a:t>
            </a:r>
            <a:r>
              <a:rPr lang="es-CL" dirty="0" err="1"/>
              <a:t>Concentrations</a:t>
            </a:r>
            <a:r>
              <a:rPr lang="es-CL" dirty="0"/>
              <a:t>. In </a:t>
            </a:r>
            <a:r>
              <a:rPr lang="es-CL" dirty="0" err="1"/>
              <a:t>Particulate</a:t>
            </a:r>
            <a:r>
              <a:rPr lang="es-CL" dirty="0"/>
              <a:t> </a:t>
            </a:r>
            <a:r>
              <a:rPr lang="es-CL" dirty="0" err="1"/>
              <a:t>Matter</a:t>
            </a:r>
            <a:r>
              <a:rPr lang="es-CL" dirty="0"/>
              <a:t> in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United</a:t>
            </a:r>
            <a:r>
              <a:rPr lang="es-CL" dirty="0"/>
              <a:t> </a:t>
            </a:r>
            <a:r>
              <a:rPr lang="es-CL" dirty="0" err="1"/>
              <a:t>Kingdom</a:t>
            </a:r>
            <a:r>
              <a:rPr lang="es-CL" dirty="0"/>
              <a:t>; </a:t>
            </a:r>
            <a:r>
              <a:rPr lang="es-CL" dirty="0" err="1"/>
              <a:t>Department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Environment</a:t>
            </a:r>
            <a:r>
              <a:rPr lang="es-CL" dirty="0"/>
              <a:t>, </a:t>
            </a:r>
            <a:r>
              <a:rPr lang="es-CL" dirty="0" err="1"/>
              <a:t>Food</a:t>
            </a:r>
            <a:r>
              <a:rPr lang="es-CL" dirty="0"/>
              <a:t> and Rural </a:t>
            </a:r>
            <a:r>
              <a:rPr lang="es-CL" dirty="0" err="1"/>
              <a:t>Affairs</a:t>
            </a:r>
            <a:r>
              <a:rPr lang="es-CL" dirty="0"/>
              <a:t>: London, UK, 2005; pp. 131–133.</a:t>
            </a:r>
          </a:p>
          <a:p>
            <a:r>
              <a:rPr lang="es-CL" dirty="0"/>
              <a:t>Aleixandre, M., &amp; </a:t>
            </a:r>
            <a:r>
              <a:rPr lang="es-CL" dirty="0" err="1"/>
              <a:t>Gerboles</a:t>
            </a:r>
            <a:r>
              <a:rPr lang="es-CL" dirty="0"/>
              <a:t>, M. (2012). </a:t>
            </a:r>
            <a:r>
              <a:rPr lang="es-CL" dirty="0" err="1"/>
              <a:t>Review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small</a:t>
            </a:r>
            <a:r>
              <a:rPr lang="es-CL" dirty="0"/>
              <a:t> </a:t>
            </a:r>
            <a:r>
              <a:rPr lang="es-CL" dirty="0" err="1"/>
              <a:t>commercial</a:t>
            </a:r>
            <a:r>
              <a:rPr lang="es-CL" dirty="0"/>
              <a:t> </a:t>
            </a:r>
            <a:r>
              <a:rPr lang="es-CL" dirty="0" err="1"/>
              <a:t>sensors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indicative</a:t>
            </a:r>
            <a:r>
              <a:rPr lang="es-CL" dirty="0"/>
              <a:t> </a:t>
            </a:r>
            <a:r>
              <a:rPr lang="es-CL" dirty="0" err="1"/>
              <a:t>monitoring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ambient</a:t>
            </a:r>
            <a:r>
              <a:rPr lang="es-CL" dirty="0"/>
              <a:t> gas. </a:t>
            </a:r>
            <a:r>
              <a:rPr lang="es-CL" dirty="0" err="1"/>
              <a:t>Chem</a:t>
            </a:r>
            <a:r>
              <a:rPr lang="es-CL" dirty="0"/>
              <a:t>. Eng. Trans, 30.</a:t>
            </a:r>
          </a:p>
          <a:p>
            <a:r>
              <a:rPr lang="es-CL" dirty="0" err="1"/>
              <a:t>Ayele</a:t>
            </a:r>
            <a:r>
              <a:rPr lang="es-CL" dirty="0"/>
              <a:t>, T. W., &amp; </a:t>
            </a:r>
            <a:r>
              <a:rPr lang="es-CL" dirty="0" err="1"/>
              <a:t>Mehta</a:t>
            </a:r>
            <a:r>
              <a:rPr lang="es-CL" dirty="0"/>
              <a:t>, R. (2018, April). Air </a:t>
            </a:r>
            <a:r>
              <a:rPr lang="es-CL" dirty="0" err="1"/>
              <a:t>pollution</a:t>
            </a:r>
            <a:r>
              <a:rPr lang="es-CL" dirty="0"/>
              <a:t> </a:t>
            </a:r>
            <a:r>
              <a:rPr lang="es-CL" dirty="0" err="1"/>
              <a:t>monitoring</a:t>
            </a:r>
            <a:r>
              <a:rPr lang="es-CL" dirty="0"/>
              <a:t> and </a:t>
            </a:r>
            <a:r>
              <a:rPr lang="es-CL" dirty="0" err="1"/>
              <a:t>prediction</a:t>
            </a:r>
            <a:r>
              <a:rPr lang="es-CL" dirty="0"/>
              <a:t> </a:t>
            </a:r>
            <a:r>
              <a:rPr lang="es-CL" dirty="0" err="1"/>
              <a:t>using</a:t>
            </a:r>
            <a:r>
              <a:rPr lang="es-CL" dirty="0"/>
              <a:t> </a:t>
            </a:r>
            <a:r>
              <a:rPr lang="es-CL" dirty="0" err="1"/>
              <a:t>IoT</a:t>
            </a:r>
            <a:r>
              <a:rPr lang="es-CL" dirty="0"/>
              <a:t>. In 2018 </a:t>
            </a:r>
            <a:r>
              <a:rPr lang="es-CL" dirty="0" err="1"/>
              <a:t>Second</a:t>
            </a:r>
            <a:r>
              <a:rPr lang="es-CL" dirty="0"/>
              <a:t> International </a:t>
            </a:r>
            <a:r>
              <a:rPr lang="es-CL" dirty="0" err="1"/>
              <a:t>Conference</a:t>
            </a:r>
            <a:r>
              <a:rPr lang="es-CL" dirty="0"/>
              <a:t> </a:t>
            </a:r>
            <a:r>
              <a:rPr lang="es-CL" dirty="0" err="1"/>
              <a:t>on</a:t>
            </a:r>
            <a:r>
              <a:rPr lang="es-CL" dirty="0"/>
              <a:t> </a:t>
            </a:r>
            <a:r>
              <a:rPr lang="es-CL" dirty="0" err="1"/>
              <a:t>Inventive</a:t>
            </a:r>
            <a:r>
              <a:rPr lang="es-CL" dirty="0"/>
              <a:t> </a:t>
            </a:r>
            <a:r>
              <a:rPr lang="es-CL" dirty="0" err="1"/>
              <a:t>Communication</a:t>
            </a:r>
            <a:r>
              <a:rPr lang="es-CL" dirty="0"/>
              <a:t> and </a:t>
            </a:r>
            <a:r>
              <a:rPr lang="es-CL" dirty="0" err="1"/>
              <a:t>Computational</a:t>
            </a:r>
            <a:r>
              <a:rPr lang="es-CL" dirty="0"/>
              <a:t> Technologies (ICICCT) (pp. 1741-1745). IEEE.</a:t>
            </a:r>
          </a:p>
          <a:p>
            <a:r>
              <a:rPr lang="es-CL" dirty="0" err="1"/>
              <a:t>Billet</a:t>
            </a:r>
            <a:r>
              <a:rPr lang="es-CL" dirty="0"/>
              <a:t>, S., </a:t>
            </a:r>
            <a:r>
              <a:rPr lang="es-CL" dirty="0" err="1"/>
              <a:t>Garc-on</a:t>
            </a:r>
            <a:r>
              <a:rPr lang="es-CL" dirty="0"/>
              <a:t>, G., </a:t>
            </a:r>
            <a:r>
              <a:rPr lang="es-CL" dirty="0" err="1"/>
              <a:t>Dagher</a:t>
            </a:r>
            <a:r>
              <a:rPr lang="es-CL" dirty="0"/>
              <a:t>, Z., </a:t>
            </a:r>
            <a:r>
              <a:rPr lang="es-CL" dirty="0" err="1"/>
              <a:t>Verdin</a:t>
            </a:r>
            <a:r>
              <a:rPr lang="es-CL" dirty="0"/>
              <a:t>, A., Ledoux, F., </a:t>
            </a:r>
            <a:r>
              <a:rPr lang="es-CL" dirty="0" err="1"/>
              <a:t>Cazier</a:t>
            </a:r>
            <a:r>
              <a:rPr lang="es-CL" dirty="0"/>
              <a:t>, F., </a:t>
            </a:r>
            <a:r>
              <a:rPr lang="es-CL" dirty="0" err="1"/>
              <a:t>Courcot</a:t>
            </a:r>
            <a:r>
              <a:rPr lang="es-CL" dirty="0"/>
              <a:t>, D. </a:t>
            </a:r>
            <a:r>
              <a:rPr lang="es-CL" dirty="0" err="1"/>
              <a:t>Aboukais</a:t>
            </a:r>
            <a:r>
              <a:rPr lang="es-CL" dirty="0"/>
              <a:t>, A., y </a:t>
            </a:r>
            <a:r>
              <a:rPr lang="es-CL" dirty="0" err="1"/>
              <a:t>Pirouz</a:t>
            </a:r>
            <a:r>
              <a:rPr lang="es-CL" dirty="0"/>
              <a:t>, S.P. (2007). </a:t>
            </a:r>
            <a:r>
              <a:rPr lang="es-CL" dirty="0" err="1"/>
              <a:t>Ambient</a:t>
            </a:r>
            <a:r>
              <a:rPr lang="es-CL" dirty="0"/>
              <a:t> </a:t>
            </a:r>
            <a:r>
              <a:rPr lang="es-CL" dirty="0" err="1"/>
              <a:t>Particulate</a:t>
            </a:r>
            <a:r>
              <a:rPr lang="es-CL" dirty="0"/>
              <a:t> </a:t>
            </a:r>
            <a:r>
              <a:rPr lang="es-CL" dirty="0" err="1"/>
              <a:t>Matter</a:t>
            </a:r>
            <a:r>
              <a:rPr lang="es-CL" dirty="0"/>
              <a:t> (PM2.5): </a:t>
            </a:r>
            <a:r>
              <a:rPr lang="es-CL" dirty="0" err="1"/>
              <a:t>Physicochemical</a:t>
            </a:r>
            <a:r>
              <a:rPr lang="es-CL" dirty="0"/>
              <a:t> </a:t>
            </a:r>
            <a:r>
              <a:rPr lang="es-CL" dirty="0" err="1"/>
              <a:t>characterization</a:t>
            </a:r>
            <a:r>
              <a:rPr lang="es-CL" dirty="0"/>
              <a:t> and </a:t>
            </a:r>
            <a:r>
              <a:rPr lang="es-CL" dirty="0" err="1"/>
              <a:t>metabolic</a:t>
            </a:r>
            <a:r>
              <a:rPr lang="es-CL" dirty="0"/>
              <a:t> </a:t>
            </a:r>
            <a:r>
              <a:rPr lang="es-CL" dirty="0" err="1"/>
              <a:t>activation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organic</a:t>
            </a:r>
            <a:r>
              <a:rPr lang="es-CL" dirty="0"/>
              <a:t> </a:t>
            </a:r>
            <a:r>
              <a:rPr lang="es-CL" dirty="0" err="1"/>
              <a:t>fraction</a:t>
            </a:r>
            <a:r>
              <a:rPr lang="es-CL" dirty="0"/>
              <a:t> in human </a:t>
            </a:r>
            <a:r>
              <a:rPr lang="es-CL" dirty="0" err="1"/>
              <a:t>lung</a:t>
            </a:r>
            <a:r>
              <a:rPr lang="es-CL" dirty="0"/>
              <a:t> </a:t>
            </a:r>
            <a:r>
              <a:rPr lang="es-CL" dirty="0" err="1"/>
              <a:t>epithelial</a:t>
            </a:r>
            <a:r>
              <a:rPr lang="es-CL" dirty="0"/>
              <a:t> </a:t>
            </a:r>
            <a:r>
              <a:rPr lang="es-CL" dirty="0" err="1"/>
              <a:t>cells</a:t>
            </a:r>
            <a:r>
              <a:rPr lang="es-CL" dirty="0"/>
              <a:t> (A549). </a:t>
            </a:r>
            <a:r>
              <a:rPr lang="es-CL" dirty="0" err="1"/>
              <a:t>Environmental</a:t>
            </a:r>
            <a:r>
              <a:rPr lang="es-CL" dirty="0"/>
              <a:t> </a:t>
            </a:r>
            <a:r>
              <a:rPr lang="es-CL" dirty="0" err="1"/>
              <a:t>Research</a:t>
            </a:r>
            <a:r>
              <a:rPr lang="es-CL" dirty="0"/>
              <a:t>, 105, 212-223.</a:t>
            </a:r>
          </a:p>
          <a:p>
            <a:r>
              <a:rPr lang="es-CL" dirty="0" err="1"/>
              <a:t>Brienza</a:t>
            </a:r>
            <a:r>
              <a:rPr lang="es-CL" dirty="0"/>
              <a:t>, S.; Galli, A.; </a:t>
            </a:r>
            <a:r>
              <a:rPr lang="es-CL" dirty="0" err="1"/>
              <a:t>Anastasi</a:t>
            </a:r>
            <a:r>
              <a:rPr lang="es-CL" dirty="0"/>
              <a:t>, G.; </a:t>
            </a:r>
            <a:r>
              <a:rPr lang="es-CL" dirty="0" err="1"/>
              <a:t>Bruschi</a:t>
            </a:r>
            <a:r>
              <a:rPr lang="es-CL" dirty="0"/>
              <a:t>, P. A Low-Cost </a:t>
            </a:r>
            <a:r>
              <a:rPr lang="es-CL" dirty="0" err="1"/>
              <a:t>Sensing</a:t>
            </a:r>
            <a:r>
              <a:rPr lang="es-CL" dirty="0"/>
              <a:t> </a:t>
            </a:r>
            <a:r>
              <a:rPr lang="es-CL" dirty="0" err="1"/>
              <a:t>System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Cooperative</a:t>
            </a:r>
            <a:r>
              <a:rPr lang="es-CL" dirty="0"/>
              <a:t> Air </a:t>
            </a:r>
            <a:r>
              <a:rPr lang="es-CL" dirty="0" err="1"/>
              <a:t>Quality</a:t>
            </a:r>
            <a:r>
              <a:rPr lang="es-CL" dirty="0"/>
              <a:t> </a:t>
            </a:r>
            <a:r>
              <a:rPr lang="es-CL" dirty="0" err="1"/>
              <a:t>Monitoring</a:t>
            </a:r>
            <a:r>
              <a:rPr lang="es-CL" dirty="0"/>
              <a:t> in Urban </a:t>
            </a:r>
            <a:r>
              <a:rPr lang="es-CL" dirty="0" err="1"/>
              <a:t>Areas</a:t>
            </a:r>
            <a:r>
              <a:rPr lang="es-CL" dirty="0"/>
              <a:t>. </a:t>
            </a:r>
            <a:r>
              <a:rPr lang="es-CL" i="1" dirty="0" err="1"/>
              <a:t>Sensors</a:t>
            </a:r>
            <a:r>
              <a:rPr lang="es-CL" dirty="0"/>
              <a:t> </a:t>
            </a:r>
            <a:r>
              <a:rPr lang="es-CL" b="1" dirty="0"/>
              <a:t>2015</a:t>
            </a:r>
            <a:r>
              <a:rPr lang="es-CL" dirty="0"/>
              <a:t>, </a:t>
            </a:r>
            <a:r>
              <a:rPr lang="es-CL" i="1" dirty="0"/>
              <a:t>15</a:t>
            </a:r>
            <a:r>
              <a:rPr lang="es-CL" dirty="0"/>
              <a:t>, 12242-12259.</a:t>
            </a:r>
          </a:p>
          <a:p>
            <a:r>
              <a:rPr lang="es-CL" dirty="0" err="1"/>
              <a:t>Fang</a:t>
            </a:r>
            <a:r>
              <a:rPr lang="es-CL" dirty="0"/>
              <a:t>, G.C., Chang, C.N., Chu, C.C., Wu, Y.S., Fu, P., Yang, I.L., y Chen, M.H. (2003). </a:t>
            </a:r>
            <a:r>
              <a:rPr lang="es-CL" dirty="0" err="1"/>
              <a:t>Characterization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particulate</a:t>
            </a:r>
            <a:r>
              <a:rPr lang="es-CL" dirty="0"/>
              <a:t>, </a:t>
            </a:r>
            <a:r>
              <a:rPr lang="es-CL" dirty="0" err="1"/>
              <a:t>metallic</a:t>
            </a:r>
            <a:r>
              <a:rPr lang="es-CL" dirty="0"/>
              <a:t> </a:t>
            </a:r>
            <a:r>
              <a:rPr lang="es-CL" dirty="0" err="1"/>
              <a:t>elements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TSP, PM2.5 and PM2.5-10 </a:t>
            </a:r>
            <a:r>
              <a:rPr lang="es-CL" dirty="0" err="1"/>
              <a:t>aerosols</a:t>
            </a:r>
            <a:r>
              <a:rPr lang="es-CL" dirty="0"/>
              <a:t> at a </a:t>
            </a:r>
            <a:r>
              <a:rPr lang="es-CL" dirty="0" err="1"/>
              <a:t>farm</a:t>
            </a:r>
            <a:r>
              <a:rPr lang="es-CL" dirty="0"/>
              <a:t> </a:t>
            </a:r>
            <a:r>
              <a:rPr lang="es-CL" dirty="0" err="1"/>
              <a:t>sampling</a:t>
            </a:r>
            <a:r>
              <a:rPr lang="es-CL" dirty="0"/>
              <a:t> </a:t>
            </a:r>
            <a:r>
              <a:rPr lang="es-CL" dirty="0" err="1"/>
              <a:t>site</a:t>
            </a:r>
            <a:r>
              <a:rPr lang="es-CL" dirty="0"/>
              <a:t> in </a:t>
            </a:r>
            <a:r>
              <a:rPr lang="es-CL" dirty="0" err="1"/>
              <a:t>Taiwan</a:t>
            </a:r>
            <a:r>
              <a:rPr lang="es-CL" dirty="0"/>
              <a:t> </a:t>
            </a:r>
            <a:r>
              <a:rPr lang="es-CL" dirty="0" err="1"/>
              <a:t>Taichung</a:t>
            </a:r>
            <a:r>
              <a:rPr lang="es-CL" dirty="0"/>
              <a:t>.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Science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Total </a:t>
            </a:r>
            <a:r>
              <a:rPr lang="es-CL" dirty="0" err="1"/>
              <a:t>Environment</a:t>
            </a:r>
            <a:r>
              <a:rPr lang="es-CL" dirty="0"/>
              <a:t>, 308, 157-166.</a:t>
            </a:r>
          </a:p>
          <a:p>
            <a:r>
              <a:rPr lang="es-CL" dirty="0" err="1"/>
              <a:t>Garcia</a:t>
            </a:r>
            <a:r>
              <a:rPr lang="es-CL" dirty="0"/>
              <a:t>, F.F. (2002). Determinación de la Concentración de Fondo y Distribución Espacial de PST en Santa Marta. Grupo de Control de la Contaminación Ambiental. Universidad del Magdalena, Colombia.</a:t>
            </a:r>
          </a:p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F23CB0-64B9-445A-A51E-3B7387E0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945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5F8182-33C7-45B3-9435-8C76AD30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78302"/>
            <a:ext cx="9905999" cy="5312899"/>
          </a:xfrm>
        </p:spPr>
        <p:txBody>
          <a:bodyPr>
            <a:normAutofit fontScale="62500" lnSpcReduction="20000"/>
          </a:bodyPr>
          <a:lstStyle/>
          <a:p>
            <a:r>
              <a:rPr lang="es-CL" dirty="0" err="1"/>
              <a:t>Hasenfratz</a:t>
            </a:r>
            <a:r>
              <a:rPr lang="es-CL" dirty="0"/>
              <a:t>, D., </a:t>
            </a:r>
            <a:r>
              <a:rPr lang="es-CL" dirty="0" err="1"/>
              <a:t>Saukh</a:t>
            </a:r>
            <a:r>
              <a:rPr lang="es-CL" dirty="0"/>
              <a:t>, O., Sturzenegger, S., &amp; Thiele, L. (2012). </a:t>
            </a:r>
            <a:r>
              <a:rPr lang="es-CL" dirty="0" err="1"/>
              <a:t>Participatory</a:t>
            </a:r>
            <a:r>
              <a:rPr lang="es-CL" dirty="0"/>
              <a:t> air </a:t>
            </a:r>
            <a:r>
              <a:rPr lang="es-CL" dirty="0" err="1"/>
              <a:t>pollution</a:t>
            </a:r>
            <a:r>
              <a:rPr lang="es-CL" dirty="0"/>
              <a:t> </a:t>
            </a:r>
            <a:r>
              <a:rPr lang="es-CL" dirty="0" err="1"/>
              <a:t>monitoring</a:t>
            </a:r>
            <a:r>
              <a:rPr lang="es-CL" dirty="0"/>
              <a:t> </a:t>
            </a:r>
            <a:r>
              <a:rPr lang="es-CL" dirty="0" err="1"/>
              <a:t>using</a:t>
            </a:r>
            <a:r>
              <a:rPr lang="es-CL" dirty="0"/>
              <a:t> smartphones. Mobile </a:t>
            </a:r>
            <a:r>
              <a:rPr lang="es-CL" dirty="0" err="1"/>
              <a:t>Sensing</a:t>
            </a:r>
            <a:r>
              <a:rPr lang="es-CL" dirty="0"/>
              <a:t>, 1, 1-5.</a:t>
            </a:r>
          </a:p>
          <a:p>
            <a:r>
              <a:rPr lang="es-CL" dirty="0" err="1"/>
              <a:t>Hu</a:t>
            </a:r>
            <a:r>
              <a:rPr lang="es-CL" dirty="0"/>
              <a:t>, S. C., Wang, Y. C., Huang, C. Y., &amp; </a:t>
            </a:r>
            <a:r>
              <a:rPr lang="es-CL" dirty="0" err="1"/>
              <a:t>Tseng</a:t>
            </a:r>
            <a:r>
              <a:rPr lang="es-CL" dirty="0"/>
              <a:t>, Y. C. A Vehicular Wireless Sensor Network </a:t>
            </a:r>
            <a:r>
              <a:rPr lang="es-CL" dirty="0" err="1"/>
              <a:t>for</a:t>
            </a:r>
            <a:r>
              <a:rPr lang="es-CL" dirty="0"/>
              <a:t> CO2 </a:t>
            </a:r>
            <a:r>
              <a:rPr lang="es-CL" dirty="0" err="1"/>
              <a:t>Monitoring</a:t>
            </a:r>
            <a:r>
              <a:rPr lang="es-CL" dirty="0"/>
              <a:t>.</a:t>
            </a:r>
          </a:p>
          <a:p>
            <a:r>
              <a:rPr lang="es-CL" dirty="0"/>
              <a:t>MMA, norma de calidad primaria para material particulado respirable MP10, en especial de los valores que definen situaciones de emergencia. </a:t>
            </a:r>
            <a:r>
              <a:rPr lang="es-CL" u="sng" dirty="0">
                <a:hlinkClick r:id="rId2"/>
              </a:rPr>
              <a:t>http://bcn.cl/1v0om</a:t>
            </a:r>
            <a:r>
              <a:rPr lang="es-CL" u="sng" dirty="0"/>
              <a:t>.</a:t>
            </a:r>
            <a:endParaRPr lang="es-CL" dirty="0"/>
          </a:p>
          <a:p>
            <a:r>
              <a:rPr lang="es-CL" dirty="0"/>
              <a:t>MMA, norma primaria de calidad ambiental para material particulado fino respirable MP 2,5. </a:t>
            </a:r>
            <a:r>
              <a:rPr lang="es-CL" u="sng" dirty="0">
                <a:hlinkClick r:id="rId3"/>
              </a:rPr>
              <a:t>http://bcn.cl/1uyym</a:t>
            </a:r>
            <a:r>
              <a:rPr lang="es-CL" dirty="0"/>
              <a:t>.</a:t>
            </a:r>
          </a:p>
          <a:p>
            <a:r>
              <a:rPr lang="es-CL" dirty="0" err="1"/>
              <a:t>Oyarzún</a:t>
            </a:r>
            <a:r>
              <a:rPr lang="es-CL" dirty="0"/>
              <a:t>, M. (2010). Contaminación aérea y sus efectos en la salud. Revista chilena de enfermedades respiratorias, 26(1), 16-25.</a:t>
            </a:r>
          </a:p>
          <a:p>
            <a:r>
              <a:rPr lang="es-CL" dirty="0"/>
              <a:t>Sharon </a:t>
            </a:r>
            <a:r>
              <a:rPr lang="es-CL" dirty="0" err="1"/>
              <a:t>Moltchanov</a:t>
            </a:r>
            <a:r>
              <a:rPr lang="es-CL" dirty="0"/>
              <a:t>, Ilan Levy, </a:t>
            </a:r>
            <a:r>
              <a:rPr lang="es-CL" dirty="0" err="1"/>
              <a:t>Yael</a:t>
            </a:r>
            <a:r>
              <a:rPr lang="es-CL" dirty="0"/>
              <a:t> </a:t>
            </a:r>
            <a:r>
              <a:rPr lang="es-CL" dirty="0" err="1"/>
              <a:t>Etzion</a:t>
            </a:r>
            <a:r>
              <a:rPr lang="es-CL" dirty="0"/>
              <a:t>, Uri Lerner, David M. </a:t>
            </a:r>
            <a:r>
              <a:rPr lang="es-CL" dirty="0" err="1"/>
              <a:t>Broday</a:t>
            </a:r>
            <a:r>
              <a:rPr lang="es-CL" dirty="0"/>
              <a:t>, Barak </a:t>
            </a:r>
            <a:r>
              <a:rPr lang="es-CL" dirty="0" err="1"/>
              <a:t>Fishbain</a:t>
            </a:r>
            <a:r>
              <a:rPr lang="es-CL" dirty="0"/>
              <a:t>, </a:t>
            </a:r>
            <a:r>
              <a:rPr lang="es-CL" dirty="0" err="1"/>
              <a:t>On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feasibility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measuring</a:t>
            </a:r>
            <a:r>
              <a:rPr lang="es-CL" dirty="0"/>
              <a:t> </a:t>
            </a:r>
            <a:r>
              <a:rPr lang="es-CL" dirty="0" err="1"/>
              <a:t>urban</a:t>
            </a:r>
            <a:r>
              <a:rPr lang="es-CL" dirty="0"/>
              <a:t> air </a:t>
            </a:r>
            <a:r>
              <a:rPr lang="es-CL" dirty="0" err="1"/>
              <a:t>pollution</a:t>
            </a:r>
            <a:r>
              <a:rPr lang="es-CL" dirty="0"/>
              <a:t> </a:t>
            </a:r>
            <a:r>
              <a:rPr lang="es-CL" dirty="0" err="1"/>
              <a:t>by</a:t>
            </a:r>
            <a:r>
              <a:rPr lang="es-CL" dirty="0"/>
              <a:t> </a:t>
            </a:r>
            <a:r>
              <a:rPr lang="es-CL" dirty="0" err="1"/>
              <a:t>wireless</a:t>
            </a:r>
            <a:r>
              <a:rPr lang="es-CL" dirty="0"/>
              <a:t> </a:t>
            </a:r>
            <a:r>
              <a:rPr lang="es-CL" dirty="0" err="1"/>
              <a:t>distributed</a:t>
            </a:r>
            <a:r>
              <a:rPr lang="es-CL" dirty="0"/>
              <a:t> sensor </a:t>
            </a:r>
            <a:r>
              <a:rPr lang="es-CL" dirty="0" err="1"/>
              <a:t>networks</a:t>
            </a:r>
            <a:r>
              <a:rPr lang="es-CL" dirty="0"/>
              <a:t>, </a:t>
            </a:r>
            <a:r>
              <a:rPr lang="es-CL" dirty="0" err="1"/>
              <a:t>Science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Total </a:t>
            </a:r>
            <a:r>
              <a:rPr lang="es-CL" dirty="0" err="1"/>
              <a:t>Environment</a:t>
            </a:r>
            <a:r>
              <a:rPr lang="es-CL" dirty="0"/>
              <a:t>, </a:t>
            </a:r>
            <a:r>
              <a:rPr lang="es-CL" dirty="0" err="1"/>
              <a:t>Volume</a:t>
            </a:r>
            <a:r>
              <a:rPr lang="es-CL" dirty="0"/>
              <a:t> 502,2015,Pages 537-547,ISSN 0048-9697.</a:t>
            </a:r>
          </a:p>
          <a:p>
            <a:r>
              <a:rPr lang="es-CL" dirty="0" err="1"/>
              <a:t>Warneck</a:t>
            </a:r>
            <a:r>
              <a:rPr lang="es-CL" dirty="0"/>
              <a:t>, P. (1988). </a:t>
            </a:r>
            <a:r>
              <a:rPr lang="es-CL" dirty="0" err="1"/>
              <a:t>Chemistry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natural </a:t>
            </a:r>
            <a:r>
              <a:rPr lang="es-CL" dirty="0" err="1"/>
              <a:t>atmosphere</a:t>
            </a:r>
            <a:r>
              <a:rPr lang="es-CL" dirty="0"/>
              <a:t>. International </a:t>
            </a:r>
            <a:r>
              <a:rPr lang="es-CL" dirty="0" err="1"/>
              <a:t>Geophysics</a:t>
            </a:r>
            <a:r>
              <a:rPr lang="es-CL" dirty="0"/>
              <a:t> Series. Vol. 41. Wiley &amp; </a:t>
            </a:r>
            <a:r>
              <a:rPr lang="es-CL" dirty="0" err="1"/>
              <a:t>Sons</a:t>
            </a:r>
            <a:r>
              <a:rPr lang="es-CL" dirty="0"/>
              <a:t>. </a:t>
            </a:r>
            <a:r>
              <a:rPr lang="es-CL" dirty="0" err="1"/>
              <a:t>Academy</a:t>
            </a:r>
            <a:r>
              <a:rPr lang="es-CL" dirty="0"/>
              <a:t> </a:t>
            </a:r>
            <a:r>
              <a:rPr lang="es-CL" dirty="0" err="1"/>
              <a:t>Press</a:t>
            </a:r>
            <a:r>
              <a:rPr lang="es-CL" dirty="0"/>
              <a:t>. 757p.</a:t>
            </a:r>
          </a:p>
          <a:p>
            <a:r>
              <a:rPr lang="es-CL" dirty="0" err="1"/>
              <a:t>World</a:t>
            </a:r>
            <a:r>
              <a:rPr lang="es-CL" dirty="0"/>
              <a:t> </a:t>
            </a:r>
            <a:r>
              <a:rPr lang="es-CL" dirty="0" err="1"/>
              <a:t>Health</a:t>
            </a:r>
            <a:r>
              <a:rPr lang="es-CL" dirty="0"/>
              <a:t> </a:t>
            </a:r>
            <a:r>
              <a:rPr lang="es-CL" dirty="0" err="1"/>
              <a:t>Organization</a:t>
            </a:r>
            <a:r>
              <a:rPr lang="es-CL" dirty="0"/>
              <a:t>. (2014). 7 </a:t>
            </a:r>
            <a:r>
              <a:rPr lang="es-CL" dirty="0" err="1"/>
              <a:t>million</a:t>
            </a:r>
            <a:r>
              <a:rPr lang="es-CL" dirty="0"/>
              <a:t> </a:t>
            </a:r>
            <a:r>
              <a:rPr lang="es-CL" dirty="0" err="1"/>
              <a:t>premature</a:t>
            </a:r>
            <a:r>
              <a:rPr lang="es-CL" dirty="0"/>
              <a:t> </a:t>
            </a:r>
            <a:r>
              <a:rPr lang="es-CL" dirty="0" err="1"/>
              <a:t>deaths</a:t>
            </a:r>
            <a:r>
              <a:rPr lang="es-CL" dirty="0"/>
              <a:t> </a:t>
            </a:r>
            <a:r>
              <a:rPr lang="es-CL" dirty="0" err="1"/>
              <a:t>annually</a:t>
            </a:r>
            <a:r>
              <a:rPr lang="es-CL" dirty="0"/>
              <a:t> </a:t>
            </a:r>
            <a:r>
              <a:rPr lang="es-CL" dirty="0" err="1"/>
              <a:t>linked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air </a:t>
            </a:r>
            <a:r>
              <a:rPr lang="es-CL" dirty="0" err="1"/>
              <a:t>pollution</a:t>
            </a:r>
            <a:r>
              <a:rPr lang="es-CL" dirty="0"/>
              <a:t>. </a:t>
            </a:r>
            <a:r>
              <a:rPr lang="es-CL" dirty="0" err="1"/>
              <a:t>World</a:t>
            </a:r>
            <a:r>
              <a:rPr lang="es-CL" dirty="0"/>
              <a:t> </a:t>
            </a:r>
            <a:r>
              <a:rPr lang="es-CL" dirty="0" err="1"/>
              <a:t>Health</a:t>
            </a:r>
            <a:r>
              <a:rPr lang="es-CL" dirty="0"/>
              <a:t> </a:t>
            </a:r>
            <a:r>
              <a:rPr lang="es-CL" dirty="0" err="1"/>
              <a:t>Organization</a:t>
            </a:r>
            <a:r>
              <a:rPr lang="es-CL" dirty="0"/>
              <a:t>, Geneva, </a:t>
            </a:r>
            <a:r>
              <a:rPr lang="es-CL" dirty="0" err="1"/>
              <a:t>Switzerland</a:t>
            </a:r>
            <a:r>
              <a:rPr lang="es-CL" dirty="0"/>
              <a:t>.</a:t>
            </a:r>
          </a:p>
          <a:p>
            <a:r>
              <a:rPr lang="es-CL" dirty="0"/>
              <a:t>Yi, W. Y., Lo, K. M., </a:t>
            </a:r>
            <a:r>
              <a:rPr lang="es-CL" dirty="0" err="1"/>
              <a:t>Mak</a:t>
            </a:r>
            <a:r>
              <a:rPr lang="es-CL" dirty="0"/>
              <a:t>, T., </a:t>
            </a:r>
            <a:r>
              <a:rPr lang="es-CL" dirty="0" err="1"/>
              <a:t>Leung</a:t>
            </a:r>
            <a:r>
              <a:rPr lang="es-CL" dirty="0"/>
              <a:t>, K. S., </a:t>
            </a:r>
            <a:r>
              <a:rPr lang="es-CL" dirty="0" err="1"/>
              <a:t>Leung</a:t>
            </a:r>
            <a:r>
              <a:rPr lang="es-CL" dirty="0"/>
              <a:t>, Y., &amp; </a:t>
            </a:r>
            <a:r>
              <a:rPr lang="es-CL" dirty="0" err="1"/>
              <a:t>Meng</a:t>
            </a:r>
            <a:r>
              <a:rPr lang="es-CL" dirty="0"/>
              <a:t>, M. L. (2015). A </a:t>
            </a:r>
            <a:r>
              <a:rPr lang="es-CL" dirty="0" err="1"/>
              <a:t>Survey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Wireless Sensor Network </a:t>
            </a:r>
            <a:r>
              <a:rPr lang="es-CL" dirty="0" err="1"/>
              <a:t>Based</a:t>
            </a:r>
            <a:r>
              <a:rPr lang="es-CL" dirty="0"/>
              <a:t> Air </a:t>
            </a:r>
            <a:r>
              <a:rPr lang="es-CL" dirty="0" err="1"/>
              <a:t>Pollution</a:t>
            </a:r>
            <a:r>
              <a:rPr lang="es-CL" dirty="0"/>
              <a:t> </a:t>
            </a:r>
            <a:r>
              <a:rPr lang="es-CL" dirty="0" err="1"/>
              <a:t>Monitoring</a:t>
            </a:r>
            <a:r>
              <a:rPr lang="es-CL" dirty="0"/>
              <a:t> </a:t>
            </a:r>
            <a:r>
              <a:rPr lang="es-CL" dirty="0" err="1"/>
              <a:t>Systems</a:t>
            </a:r>
            <a:r>
              <a:rPr lang="es-CL" dirty="0"/>
              <a:t>. </a:t>
            </a:r>
            <a:r>
              <a:rPr lang="es-CL" i="1" dirty="0" err="1"/>
              <a:t>Sensors</a:t>
            </a:r>
            <a:r>
              <a:rPr lang="es-CL" i="1" dirty="0"/>
              <a:t> (</a:t>
            </a:r>
            <a:r>
              <a:rPr lang="es-CL" i="1" dirty="0" err="1"/>
              <a:t>Basel</a:t>
            </a:r>
            <a:r>
              <a:rPr lang="es-CL" i="1" dirty="0"/>
              <a:t>, </a:t>
            </a:r>
            <a:r>
              <a:rPr lang="es-CL" i="1" dirty="0" err="1"/>
              <a:t>Switzerland</a:t>
            </a:r>
            <a:r>
              <a:rPr lang="es-CL" i="1" dirty="0"/>
              <a:t>)</a:t>
            </a:r>
            <a:r>
              <a:rPr lang="es-CL" dirty="0"/>
              <a:t>, </a:t>
            </a:r>
            <a:r>
              <a:rPr lang="es-CL" i="1" dirty="0"/>
              <a:t>15</a:t>
            </a:r>
            <a:r>
              <a:rPr lang="es-CL" dirty="0"/>
              <a:t>(12), 31392–31427. </a:t>
            </a:r>
            <a:r>
              <a:rPr lang="es-CL" u="sng" dirty="0">
                <a:hlinkClick r:id="rId4"/>
              </a:rPr>
              <a:t>http://doi.org/10.3390/s151229859</a:t>
            </a:r>
            <a:r>
              <a:rPr lang="es-CL" dirty="0"/>
              <a:t>.</a:t>
            </a:r>
          </a:p>
          <a:p>
            <a:endParaRPr lang="es-C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2B3D73-904E-4D47-B4FA-D45194BE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453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DF6E5-7BD8-4DB1-A520-611FDD17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Resumen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EDBDC5-D261-484D-A82F-8781B39FB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La contaminación en ciudades modernas es un problema grave a nivel mundial, tanto de salud como a nivel económico. El principal problema existente en la forma de monitoreo del aire en nuestra región consiste en la metodología y infraestructura utilizada. Esperamos poder entregar información en tiempo real de los datos y crear una red de estaciones que entreguen información de todo Temuco solucionando el problema de la extrapolación de datos. 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5DF363-094D-407D-AC9C-7C48808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2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511412E-5CA9-44D6-B28E-411910B1964F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D0BB46-EE75-45FA-9655-B016C3CC4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0"/>
            <a:ext cx="359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1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247B6-555F-4AD9-8D55-F717DC90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Contenidos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FE2074-A4CD-4C31-A268-A283327F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Problema</a:t>
            </a:r>
          </a:p>
          <a:p>
            <a:r>
              <a:rPr lang="es-MX" dirty="0"/>
              <a:t>Objetivo general</a:t>
            </a:r>
          </a:p>
          <a:p>
            <a:r>
              <a:rPr lang="es-MX" dirty="0"/>
              <a:t>Objetivos específicos</a:t>
            </a:r>
          </a:p>
          <a:p>
            <a:r>
              <a:rPr lang="es-MX" dirty="0"/>
              <a:t>Estructura del proyecto</a:t>
            </a:r>
          </a:p>
          <a:p>
            <a:r>
              <a:rPr lang="es-MX" dirty="0"/>
              <a:t>Estructura de la BD</a:t>
            </a:r>
          </a:p>
          <a:p>
            <a:r>
              <a:rPr lang="es-MX" dirty="0"/>
              <a:t>Resultados esperados</a:t>
            </a:r>
          </a:p>
          <a:p>
            <a:r>
              <a:rPr lang="es-MX" dirty="0"/>
              <a:t>Conclusiones</a:t>
            </a:r>
          </a:p>
          <a:p>
            <a:r>
              <a:rPr lang="es-MX" dirty="0"/>
              <a:t>Avances</a:t>
            </a:r>
          </a:p>
          <a:p>
            <a:r>
              <a:rPr lang="es-MX" dirty="0"/>
              <a:t>Referencias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9EC4C5-C39B-43A3-9C42-51F288DB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3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E7AE58-0E76-49AB-9EFA-503B71AF368F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FA8D94-DAEC-4115-8966-2F69008B68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0"/>
            <a:ext cx="359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8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57911-6672-48DF-8291-719EDD37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Problema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39311A-E0C1-4F5C-8AB2-8E87CA99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Las estaciones de monitoreo existente hoy en día son aisladas y solo miden estos parámetros en lugares estáticos y lo extrapolan para el resto de la ciudad. </a:t>
            </a:r>
          </a:p>
          <a:p>
            <a:r>
              <a:rPr lang="es-MX" dirty="0"/>
              <a:t>Las mediciones realizadas actualmente representan varios problemas en si mismos, entre los cuales se encuentran los horarios en que son tomados, lugares y extrapolación, la falta de continuidad en ellos, gran tamaño y consumo de energía, mala presentación de los datos para el ciudadano. </a:t>
            </a:r>
          </a:p>
          <a:p>
            <a:r>
              <a:rPr lang="es-MX" dirty="0"/>
              <a:t>El ciudadano común hoy en día quiere conocer el nivel de contaminación en su entorno para saber qué medidas tomar y como le puede afectar en su rutina diaria y salud.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A2E156-3776-4FE9-B2A9-25B383B1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4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0B7378-B58A-400F-966F-714031270288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1F16EC-8934-46C8-A3A4-93DDE2ECD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0"/>
            <a:ext cx="359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2F777-D8E7-4914-B619-DFDDBA6B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Objetivo General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DD200-AB02-4102-AA55-74ADB173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Diseñar y construir estaciones de monitoreo móviles en tiempo real de material particulado PM 2.5 y PM 10 enlazadas con una plataforma de online responsivo y representativo de la contaminación real de forma clara y concisa, para facilitar de toma de decisiones por las autoridades y/o comunidad, mejorando la salud y calidad de vida de las personas.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28EB8B-87B5-45B7-B9A5-1797D844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5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09B59E-A8B3-4314-8B2A-35A671720FE4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61AEEB-1FED-49AF-9654-4FC9282FF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28136"/>
            <a:ext cx="359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8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9F61B-D806-432D-BDFE-906A92C6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Objetivos específicos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970731-3CB4-4B35-853E-B2599DA9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Investigar y seleccionar los sensores y microcontroladores de bajo costo que puedan hacer mediciones fidedignas del estado de contaminación del aire.</a:t>
            </a:r>
          </a:p>
          <a:p>
            <a:r>
              <a:rPr lang="es-MX" dirty="0"/>
              <a:t>Diseñar estructura de la plataforma online para recolección, administración y desplegué de los datos generados con el fin de ser legibles para cualquier persona.</a:t>
            </a:r>
          </a:p>
          <a:p>
            <a:r>
              <a:rPr lang="es-MX" dirty="0"/>
              <a:t>Implementar las estaciones y plataforma online para su prueba y recolección de retroalimentación en ambos ámbitos.</a:t>
            </a: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28625D-8684-41EE-9D34-FBCB4C57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6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53CEF7-CD98-4392-B5F5-295E71A1CA8A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F037EC-F866-4E72-968C-99401B3C4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14068"/>
            <a:ext cx="359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2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B2E4-09D7-4F1C-A608-F8DE7507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Estructura del proyecto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8D1893-6BD2-46E6-801C-5F4CF8736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51" y="2249488"/>
            <a:ext cx="6744323" cy="3541712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76C288-4E4C-47CD-8AB7-9A87B341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7</a:t>
            </a:fld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60ADE8-1242-488A-8285-5F3CDDF40869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306C48B-93E8-4DFE-92F7-163EA1FBC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0"/>
            <a:ext cx="359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5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01B79-FF73-4258-81C3-838C84BE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Estructura de BD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321EE6-0C74-41B0-838A-5F5F578E5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679" y="2744202"/>
            <a:ext cx="2129465" cy="2809081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570FAF-3AE8-4521-BFD5-F65914A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8</a:t>
            </a:fld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52F12B-C039-4252-A179-53CAA274166E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52CF06E-C935-4433-9F37-E784AB065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0"/>
            <a:ext cx="359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4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EA6F1-3D28-40CE-8E93-603774F8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Resultados esperados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FAAE0C-7BF4-4DC4-8488-1EDB9F091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50" y="2548731"/>
            <a:ext cx="7248525" cy="2943225"/>
          </a:xfr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080F6-D1E1-47E4-998E-91F624AF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D1AD-B1F6-4075-ABAC-8CA87EA93EB4}" type="slidenum">
              <a:rPr lang="es-CL" smtClean="0"/>
              <a:t>9</a:t>
            </a:fld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D53EEA-567C-45F0-BCC0-9E12B10C77DD}"/>
              </a:ext>
            </a:extLst>
          </p:cNvPr>
          <p:cNvSpPr txBox="1"/>
          <p:nvPr/>
        </p:nvSpPr>
        <p:spPr>
          <a:xfrm>
            <a:off x="9368508" y="376516"/>
            <a:ext cx="2598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Ingenieria</a:t>
            </a:r>
            <a:r>
              <a:rPr lang="es-MX" dirty="0"/>
              <a:t> civil </a:t>
            </a:r>
            <a:r>
              <a:rPr lang="es-MX" dirty="0" err="1"/>
              <a:t>Informatica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2485A3-5011-426A-B2D5-D3E744687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629" y="0"/>
            <a:ext cx="35909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70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85</TotalTime>
  <Words>1083</Words>
  <Application>Microsoft Office PowerPoint</Application>
  <PresentationFormat>Panorámica</PresentationFormat>
  <Paragraphs>80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Circuito</vt:lpstr>
      <vt:lpstr>Mini estaciones de monitoreo de material particulado con sensores de bajo coste</vt:lpstr>
      <vt:lpstr>Resumen</vt:lpstr>
      <vt:lpstr>Contenidos</vt:lpstr>
      <vt:lpstr>Problema</vt:lpstr>
      <vt:lpstr>Objetivo General</vt:lpstr>
      <vt:lpstr>Objetivos específicos</vt:lpstr>
      <vt:lpstr>Estructura del proyecto</vt:lpstr>
      <vt:lpstr>Estructura de BD</vt:lpstr>
      <vt:lpstr>Resultados esperados</vt:lpstr>
      <vt:lpstr>Indicadores</vt:lpstr>
      <vt:lpstr>Toma de decisiones</vt:lpstr>
      <vt:lpstr>Conclusión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estaciones de monitoreo de material particulado con sensores de bajo coste</dc:title>
  <dc:creator>pato</dc:creator>
  <cp:lastModifiedBy>pato</cp:lastModifiedBy>
  <cp:revision>9</cp:revision>
  <dcterms:created xsi:type="dcterms:W3CDTF">2018-12-26T11:13:37Z</dcterms:created>
  <dcterms:modified xsi:type="dcterms:W3CDTF">2018-12-26T12:39:02Z</dcterms:modified>
</cp:coreProperties>
</file>