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054912-5C48-4F7C-AB55-A58B20BD67DB}">
  <a:tblStyle styleId="{BE054912-5C48-4F7C-AB55-A58B20BD67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-bold.fntdata"/><Relationship Id="rId21" Type="http://schemas.openxmlformats.org/officeDocument/2006/relationships/slide" Target="slides/slide15.xml"/><Relationship Id="rId43" Type="http://schemas.openxmlformats.org/officeDocument/2006/relationships/font" Target="fonts/Roboto-regular.fntdata"/><Relationship Id="rId24" Type="http://schemas.openxmlformats.org/officeDocument/2006/relationships/slide" Target="slides/slide18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7.xml"/><Relationship Id="rId45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33b1dec205_3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33b1dec205_3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39b6c342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339b6c342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39b6c342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339b6c342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2d27dc48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2d27dc48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2faa19636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2faa19636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2d2a0f83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2d2a0f83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39b6c34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39b6c34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339b6c3425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339b6c3425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339b6c342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339b6c342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339b6c3425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339b6c3425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2cd737cc6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2cd737cc6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339b6c342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339b6c342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2d2a0f83f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2d2a0f83f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2d40b330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2d40b330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339b6c342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339b6c342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33b1dec20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33b1dec2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33b1dec2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33b1dec2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33b1dec20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33b1dec20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33b1dec20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33b1dec20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339b6c342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339b6c342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339b6c3425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339b6c342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cd737cc6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cd737cc6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339b6c342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339b6c342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339b6c342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339b6c342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33b1dec205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33b1dec205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33b1dec205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33b1dec205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339b6c342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339b6c342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2cd737cc6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2cd737cc6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339b6c342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339b6c342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3b1dec205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3b1dec205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3b1dec205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3b1dec205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3b1dec205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33b1dec205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3b1dec205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33b1dec205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3b1dec205_3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3b1dec205_3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3b1dec205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33b1dec205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Relationship Id="rId3" Type="http://schemas.openxmlformats.org/officeDocument/2006/relationships/image" Target="../media/image28.png"/><Relationship Id="rId4" Type="http://schemas.openxmlformats.org/officeDocument/2006/relationships/image" Target="../media/image4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Relationship Id="rId3" Type="http://schemas.openxmlformats.org/officeDocument/2006/relationships/image" Target="../media/image4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Relationship Id="rId3" Type="http://schemas.openxmlformats.org/officeDocument/2006/relationships/image" Target="../media/image4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28.png"/><Relationship Id="rId4" Type="http://schemas.openxmlformats.org/officeDocument/2006/relationships/image" Target="../media/image4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Relationship Id="rId3" Type="http://schemas.openxmlformats.org/officeDocument/2006/relationships/image" Target="../media/image4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png"/><Relationship Id="rId3" Type="http://schemas.openxmlformats.org/officeDocument/2006/relationships/image" Target="../media/image4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294" y="70"/>
            <a:ext cx="9154295" cy="51486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chschule Bremen cITY uNIVERSITY OF aPPLIED sCIENCE" id="27" name="Google Shape;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00" y="1458000"/>
            <a:ext cx="3477909" cy="13748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SB Logo" id="28" name="Google Shape;2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3200" y="1458000"/>
            <a:ext cx="2649329" cy="137480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"/>
          <p:cNvSpPr txBox="1"/>
          <p:nvPr>
            <p:ph type="ctrTitle"/>
          </p:nvPr>
        </p:nvSpPr>
        <p:spPr>
          <a:xfrm>
            <a:off x="250825" y="2759974"/>
            <a:ext cx="86424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249871" y="3615866"/>
            <a:ext cx="8643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>
                <a:solidFill>
                  <a:schemeClr val="lt1"/>
                </a:solidFill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31" name="Google Shape;31;p2"/>
          <p:cNvCxnSpPr/>
          <p:nvPr/>
        </p:nvCxnSpPr>
        <p:spPr>
          <a:xfrm rot="10800000">
            <a:off x="-360520" y="109558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2"/>
          <p:cNvCxnSpPr/>
          <p:nvPr/>
        </p:nvCxnSpPr>
        <p:spPr>
          <a:xfrm rot="10800000">
            <a:off x="9252548" y="109558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2"/>
          <p:cNvCxnSpPr/>
          <p:nvPr/>
        </p:nvCxnSpPr>
        <p:spPr>
          <a:xfrm rot="5400000">
            <a:off x="8797980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2"/>
          <p:cNvCxnSpPr/>
          <p:nvPr/>
        </p:nvCxnSpPr>
        <p:spPr>
          <a:xfrm rot="5400000">
            <a:off x="4584279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2"/>
          <p:cNvCxnSpPr/>
          <p:nvPr/>
        </p:nvCxnSpPr>
        <p:spPr>
          <a:xfrm rot="5400000">
            <a:off x="4369551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2"/>
          <p:cNvCxnSpPr/>
          <p:nvPr/>
        </p:nvCxnSpPr>
        <p:spPr>
          <a:xfrm rot="5400000">
            <a:off x="157021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2"/>
          <p:cNvCxnSpPr/>
          <p:nvPr/>
        </p:nvCxnSpPr>
        <p:spPr>
          <a:xfrm rot="5400000">
            <a:off x="8797980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2"/>
          <p:cNvCxnSpPr/>
          <p:nvPr/>
        </p:nvCxnSpPr>
        <p:spPr>
          <a:xfrm rot="5400000">
            <a:off x="4584279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2"/>
          <p:cNvCxnSpPr/>
          <p:nvPr/>
        </p:nvCxnSpPr>
        <p:spPr>
          <a:xfrm rot="5400000">
            <a:off x="4369551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2"/>
          <p:cNvCxnSpPr/>
          <p:nvPr/>
        </p:nvCxnSpPr>
        <p:spPr>
          <a:xfrm rot="5400000">
            <a:off x="157021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2"/>
          <p:cNvCxnSpPr/>
          <p:nvPr/>
        </p:nvCxnSpPr>
        <p:spPr>
          <a:xfrm rot="10800000">
            <a:off x="-360520" y="4659982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2"/>
          <p:cNvCxnSpPr/>
          <p:nvPr/>
        </p:nvCxnSpPr>
        <p:spPr>
          <a:xfrm rot="10800000">
            <a:off x="9252548" y="4659982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itat" showMasterSp="0">
  <p:cSld name="Zita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70"/>
            <a:ext cx="914399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SB Logo" id="142" name="Google Shape;1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8800" y="-32400"/>
            <a:ext cx="1209478" cy="62763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1"/>
          <p:cNvSpPr txBox="1"/>
          <p:nvPr>
            <p:ph type="title"/>
          </p:nvPr>
        </p:nvSpPr>
        <p:spPr>
          <a:xfrm>
            <a:off x="250825" y="-1388690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251521" y="2247714"/>
            <a:ext cx="8640900" cy="15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sz="1400">
                <a:solidFill>
                  <a:schemeClr val="lt1"/>
                </a:solidFill>
              </a:defRPr>
            </a:lvl2pPr>
            <a:lvl3pPr indent="-228600" lvl="2" marL="137160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3pPr>
            <a:lvl4pPr indent="-228600" lvl="3" marL="182880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5" name="Google Shape;145;p11"/>
          <p:cNvCxnSpPr/>
          <p:nvPr/>
        </p:nvCxnSpPr>
        <p:spPr>
          <a:xfrm rot="10800000">
            <a:off x="-360520" y="109558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1"/>
          <p:cNvCxnSpPr/>
          <p:nvPr/>
        </p:nvCxnSpPr>
        <p:spPr>
          <a:xfrm rot="10800000">
            <a:off x="9252548" y="109558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1"/>
          <p:cNvCxnSpPr/>
          <p:nvPr/>
        </p:nvCxnSpPr>
        <p:spPr>
          <a:xfrm rot="5400000">
            <a:off x="4584279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11"/>
          <p:cNvCxnSpPr/>
          <p:nvPr/>
        </p:nvCxnSpPr>
        <p:spPr>
          <a:xfrm rot="5400000">
            <a:off x="4369551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p11"/>
          <p:cNvCxnSpPr/>
          <p:nvPr/>
        </p:nvCxnSpPr>
        <p:spPr>
          <a:xfrm rot="5400000">
            <a:off x="4584279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11"/>
          <p:cNvCxnSpPr/>
          <p:nvPr/>
        </p:nvCxnSpPr>
        <p:spPr>
          <a:xfrm rot="5400000">
            <a:off x="4369551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11"/>
          <p:cNvCxnSpPr/>
          <p:nvPr/>
        </p:nvCxnSpPr>
        <p:spPr>
          <a:xfrm rot="10800000">
            <a:off x="-360520" y="4659982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11"/>
          <p:cNvCxnSpPr/>
          <p:nvPr/>
        </p:nvCxnSpPr>
        <p:spPr>
          <a:xfrm rot="10800000">
            <a:off x="9252548" y="4656524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11"/>
          <p:cNvCxnSpPr/>
          <p:nvPr/>
        </p:nvCxnSpPr>
        <p:spPr>
          <a:xfrm rot="5400000">
            <a:off x="8797980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1"/>
          <p:cNvCxnSpPr/>
          <p:nvPr/>
        </p:nvCxnSpPr>
        <p:spPr>
          <a:xfrm rot="5400000">
            <a:off x="157021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1"/>
          <p:cNvCxnSpPr/>
          <p:nvPr/>
        </p:nvCxnSpPr>
        <p:spPr>
          <a:xfrm rot="5400000">
            <a:off x="8797980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1"/>
          <p:cNvCxnSpPr/>
          <p:nvPr/>
        </p:nvCxnSpPr>
        <p:spPr>
          <a:xfrm rot="5400000">
            <a:off x="157021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7" name="Google Shape;157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2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61" name="Google Shape;161;p12"/>
          <p:cNvSpPr txBox="1"/>
          <p:nvPr>
            <p:ph idx="1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2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 showMasterSp="0">
  <p:cSld name="Agenda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70"/>
            <a:ext cx="914399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SB Logo"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8800" y="-32400"/>
            <a:ext cx="1209478" cy="62763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247260" y="1050006"/>
            <a:ext cx="86451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lain"/>
              <a:defRPr sz="2000"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  <a:defRPr sz="1800">
                <a:solidFill>
                  <a:srgbClr val="FFFFFF"/>
                </a:solidFill>
              </a:defRPr>
            </a:lvl2pPr>
            <a:lvl3pPr indent="-330200" lvl="2" marL="13716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−"/>
              <a:defRPr sz="18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−"/>
              <a:defRPr sz="16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−"/>
              <a:defRPr sz="1600">
                <a:solidFill>
                  <a:srgbClr val="FFFFFF"/>
                </a:solidFill>
              </a:defRPr>
            </a:lvl5pPr>
            <a:lvl6pPr indent="-311150" lvl="5" marL="27432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500"/>
            </a:lvl6pPr>
            <a:lvl7pPr indent="-311150" lvl="6" marL="32004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500"/>
            </a:lvl7pPr>
            <a:lvl8pPr indent="-311150" lvl="7" marL="36576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500"/>
            </a:lvl8pPr>
            <a:lvl9pPr indent="-311150" lvl="8" marL="41148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500"/>
            </a:lvl9pPr>
          </a:lstStyle>
          <a:p/>
        </p:txBody>
      </p:sp>
      <p:cxnSp>
        <p:nvCxnSpPr>
          <p:cNvPr id="167" name="Google Shape;167;p13"/>
          <p:cNvCxnSpPr/>
          <p:nvPr/>
        </p:nvCxnSpPr>
        <p:spPr>
          <a:xfrm rot="10800000">
            <a:off x="-360520" y="109558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13"/>
          <p:cNvCxnSpPr/>
          <p:nvPr/>
        </p:nvCxnSpPr>
        <p:spPr>
          <a:xfrm rot="10800000">
            <a:off x="9252548" y="109558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13"/>
          <p:cNvCxnSpPr/>
          <p:nvPr/>
        </p:nvCxnSpPr>
        <p:spPr>
          <a:xfrm rot="5400000">
            <a:off x="4584279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13"/>
          <p:cNvCxnSpPr/>
          <p:nvPr/>
        </p:nvCxnSpPr>
        <p:spPr>
          <a:xfrm rot="5400000">
            <a:off x="4369551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" name="Google Shape;171;p13"/>
          <p:cNvCxnSpPr/>
          <p:nvPr/>
        </p:nvCxnSpPr>
        <p:spPr>
          <a:xfrm rot="5400000">
            <a:off x="4584279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13"/>
          <p:cNvCxnSpPr/>
          <p:nvPr/>
        </p:nvCxnSpPr>
        <p:spPr>
          <a:xfrm rot="5400000">
            <a:off x="4369551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p13"/>
          <p:cNvCxnSpPr/>
          <p:nvPr/>
        </p:nvCxnSpPr>
        <p:spPr>
          <a:xfrm rot="10800000">
            <a:off x="-360520" y="4659982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" name="Google Shape;174;p13"/>
          <p:cNvCxnSpPr/>
          <p:nvPr/>
        </p:nvCxnSpPr>
        <p:spPr>
          <a:xfrm rot="10800000">
            <a:off x="9252548" y="4656524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13"/>
          <p:cNvCxnSpPr/>
          <p:nvPr/>
        </p:nvCxnSpPr>
        <p:spPr>
          <a:xfrm rot="5400000">
            <a:off x="8797980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13"/>
          <p:cNvCxnSpPr/>
          <p:nvPr/>
        </p:nvCxnSpPr>
        <p:spPr>
          <a:xfrm rot="5400000">
            <a:off x="157021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13"/>
          <p:cNvCxnSpPr/>
          <p:nvPr/>
        </p:nvCxnSpPr>
        <p:spPr>
          <a:xfrm rot="5400000">
            <a:off x="8797980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13"/>
          <p:cNvCxnSpPr/>
          <p:nvPr/>
        </p:nvCxnSpPr>
        <p:spPr>
          <a:xfrm rot="5400000">
            <a:off x="157021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FFFFFF"/>
                </a:solidFill>
              </a:defRPr>
            </a:lvl1pPr>
            <a:lvl2pPr lvl="1">
              <a:buNone/>
              <a:defRPr sz="1300">
                <a:solidFill>
                  <a:srgbClr val="FFFFFF"/>
                </a:solidFill>
              </a:defRPr>
            </a:lvl2pPr>
            <a:lvl3pPr lvl="2">
              <a:buNone/>
              <a:defRPr sz="1300">
                <a:solidFill>
                  <a:srgbClr val="FFFFFF"/>
                </a:solidFill>
              </a:defRPr>
            </a:lvl3pPr>
            <a:lvl4pPr lvl="3">
              <a:buNone/>
              <a:defRPr sz="1300">
                <a:solidFill>
                  <a:srgbClr val="FFFFFF"/>
                </a:solidFill>
              </a:defRPr>
            </a:lvl4pPr>
            <a:lvl5pPr lvl="4">
              <a:buNone/>
              <a:defRPr sz="1300">
                <a:solidFill>
                  <a:srgbClr val="FFFFFF"/>
                </a:solidFill>
              </a:defRPr>
            </a:lvl5pPr>
            <a:lvl6pPr lvl="5">
              <a:buNone/>
              <a:defRPr sz="1300">
                <a:solidFill>
                  <a:srgbClr val="FFFFFF"/>
                </a:solidFill>
              </a:defRPr>
            </a:lvl6pPr>
            <a:lvl7pPr lvl="6">
              <a:buNone/>
              <a:defRPr sz="1300">
                <a:solidFill>
                  <a:srgbClr val="FFFFFF"/>
                </a:solidFill>
              </a:defRPr>
            </a:lvl7pPr>
            <a:lvl8pPr lvl="7">
              <a:buNone/>
              <a:defRPr sz="1300">
                <a:solidFill>
                  <a:srgbClr val="FFFFFF"/>
                </a:solidFill>
              </a:defRPr>
            </a:lvl8pPr>
            <a:lvl9pPr lvl="8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80" name="Google Shape;180;p13"/>
          <p:cNvSpPr txBox="1"/>
          <p:nvPr>
            <p:ph idx="2" type="subTitle"/>
          </p:nvPr>
        </p:nvSpPr>
        <p:spPr>
          <a:xfrm>
            <a:off x="322725" y="4654375"/>
            <a:ext cx="85680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2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eer" showMasterSp="0">
  <p:cSld name="1_Le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idx="10" type="dt"/>
          </p:nvPr>
        </p:nvSpPr>
        <p:spPr>
          <a:xfrm>
            <a:off x="7528383" y="4767994"/>
            <a:ext cx="7653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1" type="ftr"/>
          </p:nvPr>
        </p:nvSpPr>
        <p:spPr>
          <a:xfrm>
            <a:off x="250825" y="4767994"/>
            <a:ext cx="68055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7" name="Google Shape;47;p3"/>
          <p:cNvSpPr txBox="1"/>
          <p:nvPr>
            <p:ph type="title"/>
          </p:nvPr>
        </p:nvSpPr>
        <p:spPr>
          <a:xfrm>
            <a:off x="250825" y="-1676722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3"/>
          <p:cNvCxnSpPr/>
          <p:nvPr/>
        </p:nvCxnSpPr>
        <p:spPr>
          <a:xfrm rot="10800000">
            <a:off x="-360520" y="109558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3"/>
          <p:cNvCxnSpPr/>
          <p:nvPr/>
        </p:nvCxnSpPr>
        <p:spPr>
          <a:xfrm rot="10800000">
            <a:off x="9252548" y="109558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" name="Google Shape;50;p3"/>
          <p:cNvCxnSpPr/>
          <p:nvPr/>
        </p:nvCxnSpPr>
        <p:spPr>
          <a:xfrm rot="5400000">
            <a:off x="4584279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" name="Google Shape;51;p3"/>
          <p:cNvCxnSpPr/>
          <p:nvPr/>
        </p:nvCxnSpPr>
        <p:spPr>
          <a:xfrm rot="5400000">
            <a:off x="4369551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" name="Google Shape;52;p3"/>
          <p:cNvCxnSpPr/>
          <p:nvPr/>
        </p:nvCxnSpPr>
        <p:spPr>
          <a:xfrm rot="5400000">
            <a:off x="4584279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" name="Google Shape;53;p3"/>
          <p:cNvCxnSpPr/>
          <p:nvPr/>
        </p:nvCxnSpPr>
        <p:spPr>
          <a:xfrm rot="5400000">
            <a:off x="4369551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" name="Google Shape;54;p3"/>
          <p:cNvCxnSpPr/>
          <p:nvPr/>
        </p:nvCxnSpPr>
        <p:spPr>
          <a:xfrm rot="10800000">
            <a:off x="-360520" y="4659982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3"/>
          <p:cNvCxnSpPr/>
          <p:nvPr/>
        </p:nvCxnSpPr>
        <p:spPr>
          <a:xfrm rot="10800000">
            <a:off x="9252548" y="4656524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3"/>
          <p:cNvCxnSpPr/>
          <p:nvPr/>
        </p:nvCxnSpPr>
        <p:spPr>
          <a:xfrm rot="5400000">
            <a:off x="8797980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3"/>
          <p:cNvCxnSpPr/>
          <p:nvPr/>
        </p:nvCxnSpPr>
        <p:spPr>
          <a:xfrm rot="5400000">
            <a:off x="157021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3"/>
          <p:cNvCxnSpPr/>
          <p:nvPr/>
        </p:nvCxnSpPr>
        <p:spPr>
          <a:xfrm rot="5400000">
            <a:off x="8797980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3"/>
          <p:cNvCxnSpPr/>
          <p:nvPr/>
        </p:nvCxnSpPr>
        <p:spPr>
          <a:xfrm rot="5400000">
            <a:off x="157021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0" name="Google Shape;6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800" y="-32400"/>
            <a:ext cx="1209478" cy="627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mit Bild" showMasterSp="0">
  <p:cSld name="Titelfolie mit Bild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-438"/>
            <a:ext cx="9145794" cy="5143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chschule Bremen cITY uNIVERSITY OF aPPLIED sCIENCE" id="63" name="Google Shape;6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00" y="-21600"/>
            <a:ext cx="3477909" cy="13748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SB Logo" id="64" name="Google Shape;6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3200" y="-20538"/>
            <a:ext cx="2649329" cy="137480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4"/>
          <p:cNvSpPr/>
          <p:nvPr>
            <p:ph idx="2" type="pic"/>
          </p:nvPr>
        </p:nvSpPr>
        <p:spPr>
          <a:xfrm>
            <a:off x="0" y="1095375"/>
            <a:ext cx="9144000" cy="40482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6" name="Google Shape;66;p4"/>
          <p:cNvSpPr txBox="1"/>
          <p:nvPr>
            <p:ph type="ctrTitle"/>
          </p:nvPr>
        </p:nvSpPr>
        <p:spPr>
          <a:xfrm>
            <a:off x="251519" y="3417910"/>
            <a:ext cx="86409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"/>
          <p:cNvSpPr txBox="1"/>
          <p:nvPr>
            <p:ph idx="1" type="subTitle"/>
          </p:nvPr>
        </p:nvSpPr>
        <p:spPr>
          <a:xfrm>
            <a:off x="250825" y="4288512"/>
            <a:ext cx="86424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b="0">
                <a:solidFill>
                  <a:schemeClr val="lt2"/>
                </a:solidFill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68" name="Google Shape;68;p4"/>
          <p:cNvCxnSpPr/>
          <p:nvPr/>
        </p:nvCxnSpPr>
        <p:spPr>
          <a:xfrm rot="10800000">
            <a:off x="-360520" y="109558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4"/>
          <p:cNvCxnSpPr/>
          <p:nvPr/>
        </p:nvCxnSpPr>
        <p:spPr>
          <a:xfrm rot="10800000">
            <a:off x="9252548" y="109558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4"/>
          <p:cNvCxnSpPr/>
          <p:nvPr/>
        </p:nvCxnSpPr>
        <p:spPr>
          <a:xfrm rot="5400000">
            <a:off x="4584279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4"/>
          <p:cNvCxnSpPr/>
          <p:nvPr/>
        </p:nvCxnSpPr>
        <p:spPr>
          <a:xfrm rot="5400000">
            <a:off x="4369551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4"/>
          <p:cNvCxnSpPr/>
          <p:nvPr/>
        </p:nvCxnSpPr>
        <p:spPr>
          <a:xfrm rot="5400000">
            <a:off x="4584279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4"/>
          <p:cNvCxnSpPr/>
          <p:nvPr/>
        </p:nvCxnSpPr>
        <p:spPr>
          <a:xfrm rot="5400000">
            <a:off x="4369551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4"/>
          <p:cNvCxnSpPr/>
          <p:nvPr/>
        </p:nvCxnSpPr>
        <p:spPr>
          <a:xfrm rot="10800000">
            <a:off x="-360520" y="4659982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4"/>
          <p:cNvCxnSpPr/>
          <p:nvPr/>
        </p:nvCxnSpPr>
        <p:spPr>
          <a:xfrm rot="10800000">
            <a:off x="9252548" y="4656524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4"/>
          <p:cNvCxnSpPr/>
          <p:nvPr/>
        </p:nvCxnSpPr>
        <p:spPr>
          <a:xfrm rot="5400000">
            <a:off x="8797980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4"/>
          <p:cNvCxnSpPr/>
          <p:nvPr/>
        </p:nvCxnSpPr>
        <p:spPr>
          <a:xfrm rot="5400000">
            <a:off x="157021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4"/>
          <p:cNvCxnSpPr/>
          <p:nvPr/>
        </p:nvCxnSpPr>
        <p:spPr>
          <a:xfrm rot="5400000">
            <a:off x="8797980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4"/>
          <p:cNvCxnSpPr/>
          <p:nvPr/>
        </p:nvCxnSpPr>
        <p:spPr>
          <a:xfrm rot="5400000">
            <a:off x="157021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70"/>
            <a:ext cx="914399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SB Logo"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8800" y="-32400"/>
            <a:ext cx="1209478" cy="62763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247260" y="1050006"/>
            <a:ext cx="86451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lain"/>
              <a:defRPr sz="2000"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  <a:defRPr sz="1800">
                <a:solidFill>
                  <a:srgbClr val="FFFFFF"/>
                </a:solidFill>
              </a:defRPr>
            </a:lvl2pPr>
            <a:lvl3pPr indent="-330200" lvl="2" marL="13716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−"/>
              <a:defRPr sz="1800">
                <a:solidFill>
                  <a:srgbClr val="FFFFFF"/>
                </a:solidFill>
              </a:defRPr>
            </a:lvl3pPr>
            <a:lvl4pPr indent="-317500" lvl="3" marL="18288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−"/>
              <a:defRPr sz="1600">
                <a:solidFill>
                  <a:srgbClr val="FFFFFF"/>
                </a:solidFill>
              </a:defRPr>
            </a:lvl4pPr>
            <a:lvl5pPr indent="-317500" lvl="4" marL="22860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400"/>
              <a:buChar char="−"/>
              <a:defRPr sz="1600">
                <a:solidFill>
                  <a:srgbClr val="FFFFFF"/>
                </a:solidFill>
              </a:defRPr>
            </a:lvl5pPr>
            <a:lvl6pPr indent="-311150" lvl="5" marL="27432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500"/>
            </a:lvl6pPr>
            <a:lvl7pPr indent="-311150" lvl="6" marL="32004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500"/>
            </a:lvl7pPr>
            <a:lvl8pPr indent="-311150" lvl="7" marL="36576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500"/>
            </a:lvl8pPr>
            <a:lvl9pPr indent="-311150" lvl="8" marL="41148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500"/>
            </a:lvl9pPr>
          </a:lstStyle>
          <a:p/>
        </p:txBody>
      </p:sp>
      <p:cxnSp>
        <p:nvCxnSpPr>
          <p:cNvPr id="86" name="Google Shape;86;p5"/>
          <p:cNvCxnSpPr/>
          <p:nvPr/>
        </p:nvCxnSpPr>
        <p:spPr>
          <a:xfrm rot="10800000">
            <a:off x="-360520" y="109558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5"/>
          <p:cNvCxnSpPr/>
          <p:nvPr/>
        </p:nvCxnSpPr>
        <p:spPr>
          <a:xfrm rot="10800000">
            <a:off x="9252548" y="109558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5"/>
          <p:cNvCxnSpPr/>
          <p:nvPr/>
        </p:nvCxnSpPr>
        <p:spPr>
          <a:xfrm rot="5400000">
            <a:off x="4584279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5"/>
          <p:cNvCxnSpPr/>
          <p:nvPr/>
        </p:nvCxnSpPr>
        <p:spPr>
          <a:xfrm rot="5400000">
            <a:off x="4369551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5"/>
          <p:cNvCxnSpPr/>
          <p:nvPr/>
        </p:nvCxnSpPr>
        <p:spPr>
          <a:xfrm rot="5400000">
            <a:off x="4584279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5"/>
          <p:cNvCxnSpPr/>
          <p:nvPr/>
        </p:nvCxnSpPr>
        <p:spPr>
          <a:xfrm rot="5400000">
            <a:off x="4369551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5"/>
          <p:cNvCxnSpPr/>
          <p:nvPr/>
        </p:nvCxnSpPr>
        <p:spPr>
          <a:xfrm rot="10800000">
            <a:off x="-360520" y="4659982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5"/>
          <p:cNvCxnSpPr/>
          <p:nvPr/>
        </p:nvCxnSpPr>
        <p:spPr>
          <a:xfrm rot="10800000">
            <a:off x="9252548" y="4656524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5"/>
          <p:cNvCxnSpPr/>
          <p:nvPr/>
        </p:nvCxnSpPr>
        <p:spPr>
          <a:xfrm rot="5400000">
            <a:off x="8797980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5"/>
          <p:cNvCxnSpPr/>
          <p:nvPr/>
        </p:nvCxnSpPr>
        <p:spPr>
          <a:xfrm rot="5400000">
            <a:off x="157021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5"/>
          <p:cNvCxnSpPr/>
          <p:nvPr/>
        </p:nvCxnSpPr>
        <p:spPr>
          <a:xfrm rot="5400000">
            <a:off x="8797980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5"/>
          <p:cNvCxnSpPr/>
          <p:nvPr/>
        </p:nvCxnSpPr>
        <p:spPr>
          <a:xfrm rot="5400000">
            <a:off x="157021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rgbClr val="FFFFFF"/>
                </a:solidFill>
              </a:defRPr>
            </a:lvl1pPr>
            <a:lvl2pPr lvl="1">
              <a:buNone/>
              <a:defRPr sz="1300">
                <a:solidFill>
                  <a:srgbClr val="FFFFFF"/>
                </a:solidFill>
              </a:defRPr>
            </a:lvl2pPr>
            <a:lvl3pPr lvl="2">
              <a:buNone/>
              <a:defRPr sz="1300">
                <a:solidFill>
                  <a:srgbClr val="FFFFFF"/>
                </a:solidFill>
              </a:defRPr>
            </a:lvl3pPr>
            <a:lvl4pPr lvl="3">
              <a:buNone/>
              <a:defRPr sz="1300">
                <a:solidFill>
                  <a:srgbClr val="FFFFFF"/>
                </a:solidFill>
              </a:defRPr>
            </a:lvl4pPr>
            <a:lvl5pPr lvl="4">
              <a:buNone/>
              <a:defRPr sz="1300">
                <a:solidFill>
                  <a:srgbClr val="FFFFFF"/>
                </a:solidFill>
              </a:defRPr>
            </a:lvl5pPr>
            <a:lvl6pPr lvl="5">
              <a:buNone/>
              <a:defRPr sz="1300">
                <a:solidFill>
                  <a:srgbClr val="FFFFFF"/>
                </a:solidFill>
              </a:defRPr>
            </a:lvl6pPr>
            <a:lvl7pPr lvl="6">
              <a:buNone/>
              <a:defRPr sz="1300">
                <a:solidFill>
                  <a:srgbClr val="FFFFFF"/>
                </a:solidFill>
              </a:defRPr>
            </a:lvl7pPr>
            <a:lvl8pPr lvl="7">
              <a:buNone/>
              <a:defRPr sz="1300">
                <a:solidFill>
                  <a:srgbClr val="FFFFFF"/>
                </a:solidFill>
              </a:defRPr>
            </a:lvl8pPr>
            <a:lvl9pPr lvl="8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trennfolie" showMasterSp="0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70"/>
            <a:ext cx="9143998" cy="5142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SB Logo" id="101" name="Google Shape;10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8800" y="-32400"/>
            <a:ext cx="1209478" cy="62763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 txBox="1"/>
          <p:nvPr>
            <p:ph type="title"/>
          </p:nvPr>
        </p:nvSpPr>
        <p:spPr>
          <a:xfrm>
            <a:off x="251521" y="1536634"/>
            <a:ext cx="86409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246302" y="2211766"/>
            <a:ext cx="8640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04" name="Google Shape;104;p6"/>
          <p:cNvCxnSpPr/>
          <p:nvPr/>
        </p:nvCxnSpPr>
        <p:spPr>
          <a:xfrm rot="10800000">
            <a:off x="-360520" y="109558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6"/>
          <p:cNvCxnSpPr/>
          <p:nvPr/>
        </p:nvCxnSpPr>
        <p:spPr>
          <a:xfrm rot="10800000">
            <a:off x="9252548" y="109558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6"/>
          <p:cNvCxnSpPr/>
          <p:nvPr/>
        </p:nvCxnSpPr>
        <p:spPr>
          <a:xfrm rot="5400000">
            <a:off x="4584279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6"/>
          <p:cNvCxnSpPr/>
          <p:nvPr/>
        </p:nvCxnSpPr>
        <p:spPr>
          <a:xfrm rot="5400000">
            <a:off x="4369551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6"/>
          <p:cNvCxnSpPr/>
          <p:nvPr/>
        </p:nvCxnSpPr>
        <p:spPr>
          <a:xfrm rot="5400000">
            <a:off x="4584279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" name="Google Shape;109;p6"/>
          <p:cNvCxnSpPr/>
          <p:nvPr/>
        </p:nvCxnSpPr>
        <p:spPr>
          <a:xfrm rot="5400000">
            <a:off x="4369551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6"/>
          <p:cNvCxnSpPr/>
          <p:nvPr/>
        </p:nvCxnSpPr>
        <p:spPr>
          <a:xfrm rot="10800000">
            <a:off x="-360520" y="4659982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6"/>
          <p:cNvCxnSpPr/>
          <p:nvPr/>
        </p:nvCxnSpPr>
        <p:spPr>
          <a:xfrm rot="10800000">
            <a:off x="9252548" y="4656524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6"/>
          <p:cNvCxnSpPr/>
          <p:nvPr/>
        </p:nvCxnSpPr>
        <p:spPr>
          <a:xfrm rot="5400000">
            <a:off x="8797980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" name="Google Shape;113;p6"/>
          <p:cNvCxnSpPr/>
          <p:nvPr/>
        </p:nvCxnSpPr>
        <p:spPr>
          <a:xfrm rot="5400000">
            <a:off x="157021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6"/>
          <p:cNvCxnSpPr/>
          <p:nvPr/>
        </p:nvCxnSpPr>
        <p:spPr>
          <a:xfrm rot="5400000">
            <a:off x="8797980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6"/>
          <p:cNvCxnSpPr/>
          <p:nvPr/>
        </p:nvCxnSpPr>
        <p:spPr>
          <a:xfrm rot="5400000">
            <a:off x="157021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Text">
  <p:cSld name="Titel und 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7"/>
          <p:cNvSpPr txBox="1"/>
          <p:nvPr>
            <p:ph idx="1" type="body"/>
          </p:nvPr>
        </p:nvSpPr>
        <p:spPr>
          <a:xfrm>
            <a:off x="252000" y="1047600"/>
            <a:ext cx="864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 sz="2000"/>
            </a:lvl1pPr>
            <a:lvl2pPr indent="-323850" lvl="1" marL="9144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500"/>
              <a:buChar char="○"/>
              <a:defRPr sz="1800"/>
            </a:lvl2pPr>
            <a:lvl3pPr indent="-368300" lvl="2" marL="13716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2200"/>
              <a:buChar char="■"/>
              <a:defRPr sz="1800"/>
            </a:lvl3pPr>
            <a:lvl4pPr indent="-355600" lvl="3" marL="18288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  <a:defRPr sz="1600"/>
            </a:lvl4pPr>
            <a:lvl5pPr indent="-355600" lvl="4" marL="22860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2000"/>
              <a:buChar char="○"/>
              <a:defRPr sz="1600"/>
            </a:lvl5pPr>
            <a:lvl6pPr indent="-317500" lvl="5" marL="27432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600"/>
            </a:lvl6pPr>
            <a:lvl7pPr indent="-317500" lvl="6" marL="32004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600"/>
            </a:lvl7pPr>
            <a:lvl8pPr indent="-317500" lvl="7" marL="36576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600"/>
            </a:lvl8pPr>
            <a:lvl9pPr indent="-317500" lvl="8" marL="411480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600"/>
            </a:lvl9pPr>
          </a:lstStyle>
          <a:p/>
        </p:txBody>
      </p:sp>
      <p:sp>
        <p:nvSpPr>
          <p:cNvPr id="120" name="Google Shape;120;p7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1" name="Google Shape;121;p7"/>
          <p:cNvSpPr txBox="1"/>
          <p:nvPr>
            <p:ph idx="2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2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spaltiger Text">
  <p:cSld name="Zweispaltiger 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252000" y="1047600"/>
            <a:ext cx="4212000" cy="3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indent="-342900" lvl="1" marL="91440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8"/>
          <p:cNvSpPr txBox="1"/>
          <p:nvPr>
            <p:ph idx="2" type="body"/>
          </p:nvPr>
        </p:nvSpPr>
        <p:spPr>
          <a:xfrm>
            <a:off x="4680430" y="1047600"/>
            <a:ext cx="4212000" cy="3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indent="-342900" lvl="1" marL="91440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8"/>
          <p:cNvSpPr txBox="1"/>
          <p:nvPr>
            <p:ph idx="10" type="dt"/>
          </p:nvPr>
        </p:nvSpPr>
        <p:spPr>
          <a:xfrm>
            <a:off x="7528383" y="4767994"/>
            <a:ext cx="7653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8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28" name="Google Shape;128;p8"/>
          <p:cNvSpPr txBox="1"/>
          <p:nvPr>
            <p:ph idx="3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2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und Bild">
  <p:cSld name="Text und Bild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252000" y="1047600"/>
            <a:ext cx="4212000" cy="3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indent="-342900" lvl="1" marL="91440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−"/>
              <a:defRPr/>
            </a:lvl3pPr>
            <a:lvl4pPr indent="-342900" lvl="3" marL="182880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−"/>
              <a:defRPr/>
            </a:lvl4pPr>
            <a:lvl5pPr indent="-342900" lvl="4" marL="228600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−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9"/>
          <p:cNvSpPr/>
          <p:nvPr>
            <p:ph idx="2" type="pic"/>
          </p:nvPr>
        </p:nvSpPr>
        <p:spPr>
          <a:xfrm>
            <a:off x="4679950" y="1087041"/>
            <a:ext cx="4213200" cy="35724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33" name="Google Shape;133;p9"/>
          <p:cNvSpPr txBox="1"/>
          <p:nvPr>
            <p:ph idx="10" type="dt"/>
          </p:nvPr>
        </p:nvSpPr>
        <p:spPr>
          <a:xfrm>
            <a:off x="7528383" y="4767994"/>
            <a:ext cx="7653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5" name="Google Shape;135;p9"/>
          <p:cNvSpPr txBox="1"/>
          <p:nvPr>
            <p:ph idx="3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2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Vollflächiges Bild">
  <p:cSld name="1_Vollflächiges Bild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/>
          <p:nvPr>
            <p:ph idx="2" type="pic"/>
          </p:nvPr>
        </p:nvSpPr>
        <p:spPr>
          <a:xfrm>
            <a:off x="620" y="469106"/>
            <a:ext cx="9143400" cy="469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38" name="Google Shape;138;p10"/>
          <p:cNvSpPr txBox="1"/>
          <p:nvPr>
            <p:ph type="title"/>
          </p:nvPr>
        </p:nvSpPr>
        <p:spPr>
          <a:xfrm>
            <a:off x="250825" y="-2756842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3.png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" y="0"/>
            <a:ext cx="9143990" cy="51428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SB Logo"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68800" y="-32400"/>
            <a:ext cx="1209478" cy="62763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Calibri"/>
              <a:buNone/>
              <a:defRPr b="0" i="0" sz="2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250825" y="1046438"/>
            <a:ext cx="86400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−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−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−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2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250825" y="4767994"/>
            <a:ext cx="68055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7528383" y="4767994"/>
            <a:ext cx="7653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 rot="10800000">
            <a:off x="-360520" y="109558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1"/>
          <p:cNvCxnSpPr/>
          <p:nvPr/>
        </p:nvCxnSpPr>
        <p:spPr>
          <a:xfrm rot="10800000">
            <a:off x="-360520" y="4659982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p1"/>
          <p:cNvCxnSpPr/>
          <p:nvPr/>
        </p:nvCxnSpPr>
        <p:spPr>
          <a:xfrm rot="10800000">
            <a:off x="9252548" y="109558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 rot="10800000">
            <a:off x="9252548" y="4656524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1"/>
          <p:cNvCxnSpPr/>
          <p:nvPr/>
        </p:nvCxnSpPr>
        <p:spPr>
          <a:xfrm rot="5400000">
            <a:off x="8797980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1"/>
          <p:cNvCxnSpPr/>
          <p:nvPr/>
        </p:nvCxnSpPr>
        <p:spPr>
          <a:xfrm rot="5400000">
            <a:off x="4584279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1"/>
          <p:cNvCxnSpPr/>
          <p:nvPr/>
        </p:nvCxnSpPr>
        <p:spPr>
          <a:xfrm rot="5400000">
            <a:off x="4369551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1"/>
          <p:cNvCxnSpPr/>
          <p:nvPr/>
        </p:nvCxnSpPr>
        <p:spPr>
          <a:xfrm rot="5400000">
            <a:off x="157021" y="-19606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1"/>
          <p:cNvCxnSpPr/>
          <p:nvPr/>
        </p:nvCxnSpPr>
        <p:spPr>
          <a:xfrm rot="5400000">
            <a:off x="8797980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1"/>
          <p:cNvCxnSpPr/>
          <p:nvPr/>
        </p:nvCxnSpPr>
        <p:spPr>
          <a:xfrm rot="5400000">
            <a:off x="4584279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1"/>
          <p:cNvCxnSpPr/>
          <p:nvPr/>
        </p:nvCxnSpPr>
        <p:spPr>
          <a:xfrm rot="5400000">
            <a:off x="4369551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1"/>
          <p:cNvCxnSpPr/>
          <p:nvPr/>
        </p:nvCxnSpPr>
        <p:spPr>
          <a:xfrm rot="5400000">
            <a:off x="157021" y="5339548"/>
            <a:ext cx="189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Relationship Id="rId5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Relationship Id="rId4" Type="http://schemas.openxmlformats.org/officeDocument/2006/relationships/image" Target="../media/image48.png"/><Relationship Id="rId5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micropython.org/download/ESP8266_GENERIC/" TargetMode="External"/><Relationship Id="rId4" Type="http://schemas.openxmlformats.org/officeDocument/2006/relationships/hyperlink" Target="https://www.ti.com/product/ADS1115#design-development" TargetMode="External"/><Relationship Id="rId5" Type="http://schemas.openxmlformats.org/officeDocument/2006/relationships/hyperlink" Target="https://www.distrelec.de/de/achsen-beschleunigungsmesser-adxl335-adafruit-163/p/30129187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ctrTitle"/>
          </p:nvPr>
        </p:nvSpPr>
        <p:spPr>
          <a:xfrm>
            <a:off x="440550" y="2759975"/>
            <a:ext cx="8452800" cy="72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sz="4000"/>
              <a:t>Conceptual Design of a ΔΣ-ADC</a:t>
            </a:r>
            <a:endParaRPr b="1" i="1" sz="4000"/>
          </a:p>
        </p:txBody>
      </p:sp>
      <p:sp>
        <p:nvSpPr>
          <p:cNvPr id="186" name="Google Shape;186;p14"/>
          <p:cNvSpPr txBox="1"/>
          <p:nvPr>
            <p:ph idx="1" type="subTitle"/>
          </p:nvPr>
        </p:nvSpPr>
        <p:spPr>
          <a:xfrm>
            <a:off x="613550" y="3615925"/>
            <a:ext cx="2857500" cy="116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de" sz="1300"/>
              <a:t>Presented by:	   </a:t>
            </a:r>
            <a:r>
              <a:rPr lang="de" sz="1300"/>
              <a:t>Miko </a:t>
            </a:r>
            <a:r>
              <a:rPr lang="de" sz="1300"/>
              <a:t>Kranichi </a:t>
            </a:r>
            <a:endParaRPr sz="1300"/>
          </a:p>
          <a:p>
            <a:pPr indent="0" lvl="0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de" sz="1300"/>
              <a:t>   Lars </a:t>
            </a:r>
            <a:r>
              <a:rPr lang="de" sz="1300"/>
              <a:t>Nickisch </a:t>
            </a:r>
            <a:endParaRPr sz="1300"/>
          </a:p>
          <a:p>
            <a:pPr indent="0" lvl="0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de" sz="1300"/>
              <a:t>   Priyanka </a:t>
            </a:r>
            <a:r>
              <a:rPr lang="de" sz="1300"/>
              <a:t>Toyni</a:t>
            </a:r>
            <a:endParaRPr sz="1300"/>
          </a:p>
          <a:p>
            <a:pPr indent="0" lvl="0" marL="9144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de" sz="1300"/>
              <a:t>   Aftab Nagarji</a:t>
            </a:r>
            <a:endParaRPr sz="1300"/>
          </a:p>
        </p:txBody>
      </p:sp>
      <p:sp>
        <p:nvSpPr>
          <p:cNvPr id="187" name="Google Shape;187;p14"/>
          <p:cNvSpPr txBox="1"/>
          <p:nvPr>
            <p:ph idx="1" type="subTitle"/>
          </p:nvPr>
        </p:nvSpPr>
        <p:spPr>
          <a:xfrm>
            <a:off x="3224875" y="3615925"/>
            <a:ext cx="5530500" cy="116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de" sz="1300"/>
              <a:t>Examination in</a:t>
            </a:r>
            <a:r>
              <a:rPr lang="de" sz="1300"/>
              <a:t>: 	Concept Engineering Mixed-Technology Systems (CEMS)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de" sz="1300"/>
              <a:t>        Examiners:	Prof. Dr.-Ing. Mirco Meiners</a:t>
            </a:r>
            <a:endParaRPr sz="1300"/>
          </a:p>
          <a:p>
            <a:pPr indent="0" lvl="0" marL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de" sz="1300"/>
              <a:t>			Dipl.-Ing. Tim Ziemann</a:t>
            </a:r>
            <a:br>
              <a:rPr lang="de" sz="1300"/>
            </a:br>
            <a:r>
              <a:rPr lang="de" sz="1300"/>
              <a:t>	      Date:         14.02.2025	</a:t>
            </a:r>
            <a:endParaRPr sz="1300"/>
          </a:p>
        </p:txBody>
      </p:sp>
      <p:cxnSp>
        <p:nvCxnSpPr>
          <p:cNvPr id="188" name="Google Shape;188;p14"/>
          <p:cNvCxnSpPr/>
          <p:nvPr/>
        </p:nvCxnSpPr>
        <p:spPr>
          <a:xfrm>
            <a:off x="3104550" y="3671950"/>
            <a:ext cx="0" cy="1118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title"/>
          </p:nvPr>
        </p:nvSpPr>
        <p:spPr>
          <a:xfrm>
            <a:off x="250825" y="447582"/>
            <a:ext cx="8640000" cy="42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                    </a:t>
            </a:r>
            <a:r>
              <a:rPr lang="de" sz="1200"/>
              <a:t>         Fig.6: ADXL Block diagram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/>
              <a:t>     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3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67" name="Google Shape;267;p23"/>
          <p:cNvSpPr txBox="1"/>
          <p:nvPr>
            <p:ph idx="1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Aftab Nagarji,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475" y="1155525"/>
            <a:ext cx="6877050" cy="29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"/>
          <p:cNvSpPr txBox="1"/>
          <p:nvPr>
            <p:ph type="title"/>
          </p:nvPr>
        </p:nvSpPr>
        <p:spPr>
          <a:xfrm>
            <a:off x="251521" y="1536634"/>
            <a:ext cx="8640900" cy="61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System-/ Behavioural Overview</a:t>
            </a:r>
            <a:endParaRPr/>
          </a:p>
        </p:txBody>
      </p:sp>
      <p:sp>
        <p:nvSpPr>
          <p:cNvPr id="274" name="Google Shape;274;p24"/>
          <p:cNvSpPr txBox="1"/>
          <p:nvPr>
            <p:ph idx="1" type="body"/>
          </p:nvPr>
        </p:nvSpPr>
        <p:spPr>
          <a:xfrm>
            <a:off x="246302" y="2211766"/>
            <a:ext cx="8640900" cy="50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Oversampling ADCs</a:t>
            </a:r>
            <a:endParaRPr/>
          </a:p>
        </p:txBody>
      </p:sp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252000" y="1047600"/>
            <a:ext cx="8640000" cy="36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500"/>
              <a:buChar char="●"/>
            </a:pPr>
            <a:r>
              <a:rPr lang="de"/>
              <a:t>Sampling with: 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/>
              <a:t>OSR := </a:t>
            </a:r>
            <a:r>
              <a:rPr i="1" lang="de"/>
              <a:t>“Oversampling Ratio”</a:t>
            </a:r>
            <a:br>
              <a:rPr lang="de"/>
            </a:br>
            <a:endParaRPr i="1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/>
              <a:t>Introduces </a:t>
            </a:r>
            <a:r>
              <a:rPr b="1" i="1" lang="de"/>
              <a:t>Noise Shaping</a:t>
            </a:r>
            <a:r>
              <a:rPr lang="de"/>
              <a:t>:</a:t>
            </a:r>
            <a:endParaRPr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/>
              <a:t>Noise Transfer Function (</a:t>
            </a:r>
            <a:r>
              <a:rPr i="1" lang="de"/>
              <a:t>NTF</a:t>
            </a:r>
            <a:r>
              <a:rPr lang="de"/>
              <a:t>)</a:t>
            </a:r>
            <a:r>
              <a:rPr lang="de"/>
              <a:t> as highpass</a:t>
            </a:r>
            <a:endParaRPr/>
          </a:p>
          <a:p>
            <a:pPr indent="-3238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de"/>
              <a:t>Shift </a:t>
            </a:r>
            <a:r>
              <a:rPr lang="de"/>
              <a:t>given</a:t>
            </a:r>
            <a:r>
              <a:rPr lang="de"/>
              <a:t> quantization noise out of </a:t>
            </a:r>
            <a:br>
              <a:rPr lang="de"/>
            </a:br>
            <a:r>
              <a:rPr lang="de"/>
              <a:t>signal band</a:t>
            </a:r>
            <a:endParaRPr/>
          </a:p>
          <a:p>
            <a:pPr indent="-32385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de"/>
              <a:t>Increasing SQNR (~ OSR)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83" name="Google Shape;283;p25"/>
          <p:cNvSpPr txBox="1"/>
          <p:nvPr>
            <p:ph idx="2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Lars Nickisch,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 txBox="1"/>
          <p:nvPr/>
        </p:nvSpPr>
        <p:spPr>
          <a:xfrm>
            <a:off x="5865450" y="3646450"/>
            <a:ext cx="27639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 7: </a:t>
            </a: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of Noise Shaping [4]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987563"/>
            <a:ext cx="21907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451" y="987568"/>
            <a:ext cx="2763900" cy="2658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</a:t>
            </a:r>
            <a:r>
              <a:rPr lang="de"/>
              <a:t>st</a:t>
            </a:r>
            <a:r>
              <a:rPr lang="de"/>
              <a:t>- vs. 2nd Order Modulator</a:t>
            </a:r>
            <a:endParaRPr/>
          </a:p>
        </p:txBody>
      </p:sp>
      <p:sp>
        <p:nvSpPr>
          <p:cNvPr id="292" name="Google Shape;292;p26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93" name="Google Shape;293;p26"/>
          <p:cNvSpPr txBox="1"/>
          <p:nvPr>
            <p:ph idx="1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Lars Nickisch,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 txBox="1"/>
          <p:nvPr/>
        </p:nvSpPr>
        <p:spPr>
          <a:xfrm>
            <a:off x="250825" y="2557300"/>
            <a:ext cx="26295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 8: Behavioural Model of MOD1</a:t>
            </a: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6"/>
          <p:cNvSpPr txBox="1"/>
          <p:nvPr/>
        </p:nvSpPr>
        <p:spPr>
          <a:xfrm>
            <a:off x="4676225" y="2557300"/>
            <a:ext cx="26295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 9: Behavioural Model of MOD2	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734" y="1355100"/>
            <a:ext cx="3527388" cy="120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803" y="1296300"/>
            <a:ext cx="4996198" cy="1319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Google Shape;298;p26"/>
          <p:cNvCxnSpPr/>
          <p:nvPr/>
        </p:nvCxnSpPr>
        <p:spPr>
          <a:xfrm>
            <a:off x="3213975" y="2387850"/>
            <a:ext cx="127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26"/>
          <p:cNvSpPr txBox="1"/>
          <p:nvPr/>
        </p:nvSpPr>
        <p:spPr>
          <a:xfrm>
            <a:off x="3075300" y="2387850"/>
            <a:ext cx="14967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Insert MOD1 as Quantizer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720" y="3239050"/>
            <a:ext cx="3707185" cy="6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5" y="3239050"/>
            <a:ext cx="4318689" cy="102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1st- vs. 2nd Order Modulator</a:t>
            </a:r>
            <a:endParaRPr/>
          </a:p>
        </p:txBody>
      </p:sp>
      <p:sp>
        <p:nvSpPr>
          <p:cNvPr id="307" name="Google Shape;307;p27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08" name="Google Shape;308;p27"/>
          <p:cNvSpPr txBox="1"/>
          <p:nvPr>
            <p:ph idx="1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Lars Nickisch,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9" name="Google Shape;309;p27"/>
          <p:cNvGraphicFramePr/>
          <p:nvPr/>
        </p:nvGraphicFramePr>
        <p:xfrm>
          <a:off x="62237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{BE054912-5C48-4F7C-AB55-A58B20BD67DB}</a:tableStyleId>
              </a:tblPr>
              <a:tblGrid>
                <a:gridCol w="2806725"/>
                <a:gridCol w="5090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 by changing from MOD1 to MOD2</a:t>
                      </a:r>
                      <a:endParaRPr b="1"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Noise Shaping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40dB/decade   (previous: 20dB/decade)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SQNR/OSR trade-off</a:t>
                      </a:r>
                      <a:br>
                        <a:rPr lang="de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Doubling OSR: </a:t>
                      </a:r>
                      <a:br>
                        <a:rPr lang="de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i="1" lang="de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Noise Reduction</a:t>
                      </a:r>
                      <a:r>
                        <a:rPr lang="de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From 9 dB To 15 dB</a:t>
                      </a:r>
                      <a:br>
                        <a:rPr lang="de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i="1" lang="de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ENOB Improvement</a:t>
                      </a:r>
                      <a:r>
                        <a:rPr lang="de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: From </a:t>
                      </a:r>
                      <a:r>
                        <a:rPr lang="de" sz="1500">
                          <a:solidFill>
                            <a:srgbClr val="10121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≈</a:t>
                      </a:r>
                      <a:r>
                        <a:rPr lang="de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1.5 bit</a:t>
                      </a:r>
                      <a:r>
                        <a:rPr lang="de" sz="1500">
                          <a:solidFill>
                            <a:srgbClr val="10121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to </a:t>
                      </a:r>
                      <a:r>
                        <a:rPr lang="de" sz="1500">
                          <a:solidFill>
                            <a:srgbClr val="10121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≈</a:t>
                      </a:r>
                      <a:r>
                        <a:rPr lang="de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2.5 bit</a:t>
                      </a:r>
                      <a:r>
                        <a:rPr lang="de" sz="1500">
                          <a:solidFill>
                            <a:srgbClr val="10121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1500">
                        <a:solidFill>
                          <a:srgbClr val="10121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Stability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Reduced stability insurance (BIBO requirement)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Complexity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Increase in circuit elements (+ stability concerns)</a:t>
                      </a:r>
                      <a:endParaRPr sz="15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0" name="Google Shape;310;p27"/>
          <p:cNvSpPr txBox="1"/>
          <p:nvPr/>
        </p:nvSpPr>
        <p:spPr>
          <a:xfrm>
            <a:off x="2616925" y="1064013"/>
            <a:ext cx="39078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2: Select few impacts of changing from L=1 to L=2	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Insights from MATLAB/ Validations</a:t>
            </a:r>
            <a:endParaRPr/>
          </a:p>
        </p:txBody>
      </p:sp>
      <p:sp>
        <p:nvSpPr>
          <p:cNvPr id="316" name="Google Shape;316;p28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17" name="Google Shape;317;p28"/>
          <p:cNvSpPr txBox="1"/>
          <p:nvPr>
            <p:ph idx="1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Lars Nickisch,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8" name="Google Shape;31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1150" y="900275"/>
            <a:ext cx="4232849" cy="2557232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8"/>
          <p:cNvSpPr txBox="1"/>
          <p:nvPr/>
        </p:nvSpPr>
        <p:spPr>
          <a:xfrm>
            <a:off x="4911150" y="3457500"/>
            <a:ext cx="3893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 11: I/O behaviour in time domain from MATLAB model	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0" name="Google Shape;32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50" y="1517700"/>
            <a:ext cx="4643798" cy="166800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8"/>
          <p:cNvSpPr txBox="1"/>
          <p:nvPr/>
        </p:nvSpPr>
        <p:spPr>
          <a:xfrm>
            <a:off x="542488" y="3457500"/>
            <a:ext cx="3893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 10: Utilized MATLAB model for 2nd order analysis	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Insights from MATLAB/ Validations</a:t>
            </a:r>
            <a:endParaRPr/>
          </a:p>
        </p:txBody>
      </p:sp>
      <p:sp>
        <p:nvSpPr>
          <p:cNvPr id="327" name="Google Shape;327;p29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28" name="Google Shape;328;p29"/>
          <p:cNvSpPr txBox="1"/>
          <p:nvPr>
            <p:ph idx="1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Lars Nickisch,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200" y="1073075"/>
            <a:ext cx="4488399" cy="31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9"/>
          <p:cNvSpPr txBox="1"/>
          <p:nvPr/>
        </p:nvSpPr>
        <p:spPr>
          <a:xfrm>
            <a:off x="4701550" y="4194150"/>
            <a:ext cx="3893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 12: Comparison of spectral outputs of MATLAB models	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9"/>
          <p:cNvSpPr txBox="1"/>
          <p:nvPr/>
        </p:nvSpPr>
        <p:spPr>
          <a:xfrm>
            <a:off x="250825" y="1114700"/>
            <a:ext cx="4321200" cy="3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Comparing PSDs of NTFs (normalized range)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</a:pPr>
            <a:r>
              <a:rPr lang="de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Expected NTF slopes visible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○"/>
            </a:pPr>
            <a:r>
              <a:rPr lang="de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Attenuation for </a:t>
            </a:r>
            <a:r>
              <a:rPr i="1" lang="de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f/fs</a:t>
            </a:r>
            <a:r>
              <a:rPr lang="de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⇾ 0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○"/>
            </a:pPr>
            <a:r>
              <a:rPr lang="de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Amplification for </a:t>
            </a:r>
            <a:r>
              <a:rPr i="1" lang="de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f/fs</a:t>
            </a:r>
            <a:r>
              <a:rPr lang="de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⇾ 1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○"/>
            </a:pPr>
            <a:r>
              <a:rPr lang="de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Increased effect for higher order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/>
          <p:nvPr>
            <p:ph type="title"/>
          </p:nvPr>
        </p:nvSpPr>
        <p:spPr>
          <a:xfrm>
            <a:off x="251521" y="1536634"/>
            <a:ext cx="8640900" cy="61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Digital Filter</a:t>
            </a:r>
            <a:endParaRPr/>
          </a:p>
        </p:txBody>
      </p:sp>
      <p:sp>
        <p:nvSpPr>
          <p:cNvPr id="337" name="Google Shape;337;p30"/>
          <p:cNvSpPr txBox="1"/>
          <p:nvPr>
            <p:ph idx="1" type="body"/>
          </p:nvPr>
        </p:nvSpPr>
        <p:spPr>
          <a:xfrm>
            <a:off x="246302" y="2211766"/>
            <a:ext cx="8640900" cy="50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Digital Filter</a:t>
            </a:r>
            <a:endParaRPr/>
          </a:p>
        </p:txBody>
      </p:sp>
      <p:sp>
        <p:nvSpPr>
          <p:cNvPr id="344" name="Google Shape;344;p31"/>
          <p:cNvSpPr txBox="1"/>
          <p:nvPr>
            <p:ph idx="1" type="body"/>
          </p:nvPr>
        </p:nvSpPr>
        <p:spPr>
          <a:xfrm>
            <a:off x="252000" y="1047600"/>
            <a:ext cx="8640000" cy="36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de"/>
              <a:t>Goal: high data rate -&gt; low data rate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de" sz="2000"/>
              <a:t>Optional goal: Keep signal quality</a:t>
            </a:r>
            <a:endParaRPr sz="2000"/>
          </a:p>
          <a:p>
            <a:pPr indent="0" lvl="0" marL="9144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de"/>
              <a:t>Solution: Band limitation and decimation</a:t>
            </a:r>
            <a:endParaRPr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de"/>
              <a:t>No information loss due to oversampling and Nyquist theorem</a:t>
            </a:r>
            <a:endParaRPr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de"/>
              <a:t>Problem: High computational complexity </a:t>
            </a:r>
            <a:endParaRPr/>
          </a:p>
        </p:txBody>
      </p:sp>
      <p:sp>
        <p:nvSpPr>
          <p:cNvPr id="345" name="Google Shape;345;p31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46" name="Google Shape;346;p31"/>
          <p:cNvSpPr txBox="1"/>
          <p:nvPr>
            <p:ph idx="2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Miko Kranich,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511" y="987575"/>
            <a:ext cx="4210313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1"/>
          <p:cNvSpPr txBox="1"/>
          <p:nvPr/>
        </p:nvSpPr>
        <p:spPr>
          <a:xfrm>
            <a:off x="4838800" y="1527575"/>
            <a:ext cx="3893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 13: Block diagram decimator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32"/>
          <p:cNvPicPr preferRelativeResize="0"/>
          <p:nvPr/>
        </p:nvPicPr>
        <p:blipFill rotWithShape="1">
          <a:blip r:embed="rId3">
            <a:alphaModFix/>
          </a:blip>
          <a:srcRect b="6017" l="11091" r="8997" t="4167"/>
          <a:stretch/>
        </p:blipFill>
        <p:spPr>
          <a:xfrm>
            <a:off x="3798100" y="1047600"/>
            <a:ext cx="5092723" cy="2871026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2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Digital Filter</a:t>
            </a:r>
            <a:endParaRPr/>
          </a:p>
        </p:txBody>
      </p:sp>
      <p:sp>
        <p:nvSpPr>
          <p:cNvPr id="355" name="Google Shape;355;p32"/>
          <p:cNvSpPr txBox="1"/>
          <p:nvPr>
            <p:ph idx="1" type="body"/>
          </p:nvPr>
        </p:nvSpPr>
        <p:spPr>
          <a:xfrm>
            <a:off x="252000" y="1047600"/>
            <a:ext cx="8640000" cy="36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spcBef>
                <a:spcPts val="200"/>
              </a:spcBef>
              <a:spcAft>
                <a:spcPts val="0"/>
              </a:spcAft>
              <a:buSzPts val="1500"/>
              <a:buChar char="-"/>
            </a:pPr>
            <a:r>
              <a:rPr lang="de"/>
              <a:t>output is very noisy</a:t>
            </a:r>
            <a:endParaRPr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200"/>
              </a:spcBef>
              <a:spcAft>
                <a:spcPts val="0"/>
              </a:spcAft>
              <a:buSzPts val="1500"/>
              <a:buChar char="-"/>
            </a:pPr>
            <a:r>
              <a:rPr lang="de"/>
              <a:t>IIR used </a:t>
            </a:r>
            <a:r>
              <a:rPr lang="de"/>
              <a:t>instead of FIR</a:t>
            </a:r>
            <a:endParaRPr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200"/>
              </a:spcBef>
              <a:spcAft>
                <a:spcPts val="0"/>
              </a:spcAft>
              <a:buSzPts val="1500"/>
              <a:buChar char="-"/>
            </a:pPr>
            <a:r>
              <a:rPr lang="de"/>
              <a:t>more refined results</a:t>
            </a:r>
            <a:endParaRPr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"/>
              <a:t>not possible due to time issues</a:t>
            </a:r>
            <a:endParaRPr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200"/>
              </a:spcBef>
              <a:spcAft>
                <a:spcPts val="0"/>
              </a:spcAft>
              <a:buSzPts val="1500"/>
              <a:buChar char="-"/>
            </a:pPr>
            <a:r>
              <a:rPr lang="de"/>
              <a:t>Quant error variance ≈ 6.9e-3</a:t>
            </a:r>
            <a:endParaRPr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2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57" name="Google Shape;357;p32"/>
          <p:cNvSpPr txBox="1"/>
          <p:nvPr>
            <p:ph idx="2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Miko Kranich, @HSB</a:t>
            </a:r>
            <a:endParaRPr/>
          </a:p>
        </p:txBody>
      </p:sp>
      <p:sp>
        <p:nvSpPr>
          <p:cNvPr id="358" name="Google Shape;358;p32"/>
          <p:cNvSpPr txBox="1"/>
          <p:nvPr/>
        </p:nvSpPr>
        <p:spPr>
          <a:xfrm>
            <a:off x="4273375" y="4058700"/>
            <a:ext cx="3893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 14: Filtered output of second order ΔΣ modulator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Outline</a:t>
            </a:r>
            <a:endParaRPr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247250" y="1261650"/>
            <a:ext cx="8645100" cy="33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Introducing/ Proposing the Required System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Characterize </a:t>
            </a:r>
            <a:r>
              <a:rPr lang="de">
                <a:solidFill>
                  <a:schemeClr val="lt1"/>
                </a:solidFill>
              </a:rPr>
              <a:t>𝛥𝛴-Modulators</a:t>
            </a:r>
            <a:endParaRPr>
              <a:solidFill>
                <a:schemeClr val="lt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de">
                <a:solidFill>
                  <a:schemeClr val="lt1"/>
                </a:solidFill>
              </a:rPr>
              <a:t>Behavioural Overview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Deriving a Circuit Realization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/>
              <a:t>Proposals for IC Design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Deriving the Technology-Based Requirements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de"/>
              <a:t>Overview of Proposed Circuitries</a:t>
            </a:r>
            <a:endParaRPr/>
          </a:p>
        </p:txBody>
      </p:sp>
      <p:sp>
        <p:nvSpPr>
          <p:cNvPr id="195" name="Google Shape;19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/>
          <p:nvPr>
            <p:ph type="title"/>
          </p:nvPr>
        </p:nvSpPr>
        <p:spPr>
          <a:xfrm>
            <a:off x="251521" y="1536634"/>
            <a:ext cx="8640900" cy="61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Modulator as a Circuit</a:t>
            </a:r>
            <a:endParaRPr/>
          </a:p>
        </p:txBody>
      </p:sp>
      <p:sp>
        <p:nvSpPr>
          <p:cNvPr id="364" name="Google Shape;364;p33"/>
          <p:cNvSpPr txBox="1"/>
          <p:nvPr>
            <p:ph idx="1" type="body"/>
          </p:nvPr>
        </p:nvSpPr>
        <p:spPr>
          <a:xfrm>
            <a:off x="246302" y="2211766"/>
            <a:ext cx="8640900" cy="50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4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System Implementation on </a:t>
            </a:r>
            <a:r>
              <a:rPr lang="de"/>
              <a:t>Circuit Level</a:t>
            </a:r>
            <a:endParaRPr/>
          </a:p>
        </p:txBody>
      </p:sp>
      <p:sp>
        <p:nvSpPr>
          <p:cNvPr id="371" name="Google Shape;371;p34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72" name="Google Shape;372;p34"/>
          <p:cNvSpPr txBox="1"/>
          <p:nvPr>
            <p:ph idx="1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Miko Kranich,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825" y="987574"/>
            <a:ext cx="5704996" cy="336200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4"/>
          <p:cNvSpPr txBox="1"/>
          <p:nvPr>
            <p:ph idx="4294967295" type="body"/>
          </p:nvPr>
        </p:nvSpPr>
        <p:spPr>
          <a:xfrm>
            <a:off x="252000" y="1047600"/>
            <a:ext cx="8640000" cy="36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idealized model</a:t>
            </a:r>
            <a:endParaRPr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mirrors behaviour</a:t>
            </a:r>
            <a:endParaRPr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20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second order ΔΣ modulator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4"/>
          <p:cNvSpPr txBox="1"/>
          <p:nvPr/>
        </p:nvSpPr>
        <p:spPr>
          <a:xfrm>
            <a:off x="4091463" y="4349575"/>
            <a:ext cx="3893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 15: LTspice Simulation of second order modulator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LTspice Verification</a:t>
            </a:r>
            <a:endParaRPr/>
          </a:p>
        </p:txBody>
      </p:sp>
      <p:sp>
        <p:nvSpPr>
          <p:cNvPr id="381" name="Google Shape;381;p35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82" name="Google Shape;382;p35"/>
          <p:cNvSpPr txBox="1"/>
          <p:nvPr>
            <p:ph idx="1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Miko Kranich,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5"/>
          <p:cNvSpPr txBox="1"/>
          <p:nvPr>
            <p:ph idx="4294967295" type="body"/>
          </p:nvPr>
        </p:nvSpPr>
        <p:spPr>
          <a:xfrm>
            <a:off x="252000" y="1047600"/>
            <a:ext cx="8640000" cy="36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de"/>
              <a:t>Low frequency input</a:t>
            </a:r>
            <a:endParaRPr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de"/>
              <a:t>Noisy output after first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"/>
              <a:t>	integrator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de"/>
              <a:t>Lower noise magnitude</a:t>
            </a:r>
            <a:endParaRPr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"/>
              <a:t>after </a:t>
            </a:r>
            <a:r>
              <a:rPr lang="de"/>
              <a:t>second integrator</a:t>
            </a:r>
            <a:endParaRPr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de"/>
              <a:t>High speed PWM output</a:t>
            </a:r>
            <a:endParaRPr/>
          </a:p>
        </p:txBody>
      </p:sp>
      <p:pic>
        <p:nvPicPr>
          <p:cNvPr id="384" name="Google Shape;384;p35"/>
          <p:cNvPicPr preferRelativeResize="0"/>
          <p:nvPr/>
        </p:nvPicPr>
        <p:blipFill rotWithShape="1">
          <a:blip r:embed="rId3">
            <a:alphaModFix/>
          </a:blip>
          <a:srcRect b="6308" l="9922" r="8144" t="4833"/>
          <a:stretch/>
        </p:blipFill>
        <p:spPr>
          <a:xfrm>
            <a:off x="3447050" y="1047600"/>
            <a:ext cx="5443776" cy="296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5"/>
          <p:cNvSpPr txBox="1"/>
          <p:nvPr/>
        </p:nvSpPr>
        <p:spPr>
          <a:xfrm>
            <a:off x="4222088" y="4068600"/>
            <a:ext cx="3893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 16: Output of different stages of LTspice simulation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type="title"/>
          </p:nvPr>
        </p:nvSpPr>
        <p:spPr>
          <a:xfrm>
            <a:off x="251521" y="1536634"/>
            <a:ext cx="8640900" cy="61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Proposals for IC-Design</a:t>
            </a:r>
            <a:endParaRPr/>
          </a:p>
        </p:txBody>
      </p:sp>
      <p:sp>
        <p:nvSpPr>
          <p:cNvPr id="391" name="Google Shape;391;p36"/>
          <p:cNvSpPr txBox="1"/>
          <p:nvPr>
            <p:ph idx="1" type="body"/>
          </p:nvPr>
        </p:nvSpPr>
        <p:spPr>
          <a:xfrm>
            <a:off x="246302" y="2211766"/>
            <a:ext cx="8640900" cy="50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Information regarding PDK</a:t>
            </a:r>
            <a:endParaRPr/>
          </a:p>
        </p:txBody>
      </p:sp>
      <p:sp>
        <p:nvSpPr>
          <p:cNvPr id="398" name="Google Shape;398;p37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399" name="Google Shape;399;p37"/>
          <p:cNvSpPr txBox="1"/>
          <p:nvPr>
            <p:ph idx="2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Priyanka Toyni,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00" name="Google Shape;4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338" y="1493812"/>
            <a:ext cx="3573374" cy="31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7"/>
          <p:cNvSpPr txBox="1"/>
          <p:nvPr/>
        </p:nvSpPr>
        <p:spPr>
          <a:xfrm>
            <a:off x="412163" y="1096538"/>
            <a:ext cx="3893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Table 3</a:t>
            </a: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</a:t>
            </a: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evices from </a:t>
            </a: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IHP SG13G2 PDK [5]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2" name="Google Shape;40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292" y="1047611"/>
            <a:ext cx="4205066" cy="31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7"/>
          <p:cNvSpPr txBox="1"/>
          <p:nvPr/>
        </p:nvSpPr>
        <p:spPr>
          <a:xfrm>
            <a:off x="4543963" y="4261425"/>
            <a:ext cx="3893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 17:  </a:t>
            </a: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Tech-Sweep</a:t>
            </a: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for sg13_lv_nmos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Proposed 5T-OTA</a:t>
            </a:r>
            <a:endParaRPr/>
          </a:p>
        </p:txBody>
      </p:sp>
      <p:sp>
        <p:nvSpPr>
          <p:cNvPr id="409" name="Google Shape;409;p38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10" name="Google Shape;410;p38"/>
          <p:cNvSpPr txBox="1"/>
          <p:nvPr>
            <p:ph idx="2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Priyanka Toyni,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8"/>
          <p:cNvSpPr txBox="1"/>
          <p:nvPr/>
        </p:nvSpPr>
        <p:spPr>
          <a:xfrm>
            <a:off x="-662812" y="3525200"/>
            <a:ext cx="3893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 18: Architecture of </a:t>
            </a:r>
            <a:b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5T-OTA-Circuit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2" name="Google Shape;4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00" y="1618300"/>
            <a:ext cx="2240101" cy="19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8"/>
          <p:cNvSpPr txBox="1"/>
          <p:nvPr/>
        </p:nvSpPr>
        <p:spPr>
          <a:xfrm>
            <a:off x="3831225" y="3870625"/>
            <a:ext cx="3893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Fig.19:  Xschem Circuit of OTA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041" y="987575"/>
            <a:ext cx="6562091" cy="28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9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OTA Outputs</a:t>
            </a:r>
            <a:endParaRPr/>
          </a:p>
        </p:txBody>
      </p:sp>
      <p:sp>
        <p:nvSpPr>
          <p:cNvPr id="420" name="Google Shape;420;p39"/>
          <p:cNvSpPr txBox="1"/>
          <p:nvPr>
            <p:ph idx="1" type="body"/>
          </p:nvPr>
        </p:nvSpPr>
        <p:spPr>
          <a:xfrm>
            <a:off x="252000" y="1047600"/>
            <a:ext cx="8640000" cy="36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9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22" name="Google Shape;422;p39"/>
          <p:cNvSpPr txBox="1"/>
          <p:nvPr>
            <p:ph idx="2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Priyanka Toyni,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3" name="Google Shape;4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00" y="1674900"/>
            <a:ext cx="4156099" cy="22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000" y="1674900"/>
            <a:ext cx="4156099" cy="22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5025" y="577625"/>
            <a:ext cx="2734602" cy="205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025" y="2628563"/>
            <a:ext cx="2734602" cy="2050952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9"/>
          <p:cNvSpPr txBox="1"/>
          <p:nvPr/>
        </p:nvSpPr>
        <p:spPr>
          <a:xfrm>
            <a:off x="383200" y="4040375"/>
            <a:ext cx="3893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 20: OTA outputs (transient)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9"/>
          <p:cNvSpPr txBox="1"/>
          <p:nvPr/>
        </p:nvSpPr>
        <p:spPr>
          <a:xfrm>
            <a:off x="4998900" y="4647600"/>
            <a:ext cx="3893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 21: OTA outputs (AC: magn. &amp; phase)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Circuit with Switched-Cap. Stages</a:t>
            </a:r>
            <a:endParaRPr/>
          </a:p>
        </p:txBody>
      </p:sp>
      <p:sp>
        <p:nvSpPr>
          <p:cNvPr id="434" name="Google Shape;434;p40"/>
          <p:cNvSpPr txBox="1"/>
          <p:nvPr>
            <p:ph idx="1" type="body"/>
          </p:nvPr>
        </p:nvSpPr>
        <p:spPr>
          <a:xfrm>
            <a:off x="252000" y="1047600"/>
            <a:ext cx="8640000" cy="36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0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36" name="Google Shape;436;p40"/>
          <p:cNvSpPr txBox="1"/>
          <p:nvPr>
            <p:ph idx="2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"/>
              <a:t>Final Presentation, CEMS, Gr.4, Speaker: Priyanka Toyni,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7" name="Google Shape;4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375" y="1047600"/>
            <a:ext cx="7367250" cy="33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40"/>
          <p:cNvSpPr txBox="1"/>
          <p:nvPr/>
        </p:nvSpPr>
        <p:spPr>
          <a:xfrm>
            <a:off x="2625150" y="4378700"/>
            <a:ext cx="3893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 22: Final Top Level Circuit Schematic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Clock generator</a:t>
            </a:r>
            <a:endParaRPr/>
          </a:p>
        </p:txBody>
      </p:sp>
      <p:sp>
        <p:nvSpPr>
          <p:cNvPr id="444" name="Google Shape;444;p41"/>
          <p:cNvSpPr txBox="1"/>
          <p:nvPr>
            <p:ph idx="1" type="body"/>
          </p:nvPr>
        </p:nvSpPr>
        <p:spPr>
          <a:xfrm>
            <a:off x="252000" y="1047600"/>
            <a:ext cx="8640000" cy="360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de"/>
              <a:t>ensures no overlap </a:t>
            </a:r>
            <a:endParaRPr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de"/>
              <a:t>controllable delay</a:t>
            </a:r>
            <a:endParaRPr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200"/>
              </a:spcBef>
              <a:spcAft>
                <a:spcPts val="0"/>
              </a:spcAft>
              <a:buSzPts val="1200"/>
              <a:buChar char="●"/>
            </a:pPr>
            <a:r>
              <a:rPr lang="de"/>
              <a:t>crucial for correct sampling</a:t>
            </a:r>
            <a:endParaRPr/>
          </a:p>
        </p:txBody>
      </p:sp>
      <p:sp>
        <p:nvSpPr>
          <p:cNvPr id="445" name="Google Shape;445;p41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46" name="Google Shape;446;p41"/>
          <p:cNvSpPr txBox="1"/>
          <p:nvPr>
            <p:ph idx="2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Miko Kranich,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Google Shape;4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275" y="1047600"/>
            <a:ext cx="5594326" cy="243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41"/>
          <p:cNvSpPr txBox="1"/>
          <p:nvPr/>
        </p:nvSpPr>
        <p:spPr>
          <a:xfrm>
            <a:off x="4148588" y="3480325"/>
            <a:ext cx="3893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Fig.23: Concept for non-overlapping clock signals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Clock generator</a:t>
            </a:r>
            <a:endParaRPr/>
          </a:p>
        </p:txBody>
      </p:sp>
      <p:sp>
        <p:nvSpPr>
          <p:cNvPr id="454" name="Google Shape;454;p42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55" name="Google Shape;455;p42"/>
          <p:cNvSpPr txBox="1"/>
          <p:nvPr>
            <p:ph idx="1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Miko Kranich,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6" name="Google Shape;456;p42"/>
          <p:cNvPicPr preferRelativeResize="0"/>
          <p:nvPr/>
        </p:nvPicPr>
        <p:blipFill rotWithShape="1">
          <a:blip r:embed="rId3">
            <a:alphaModFix/>
          </a:blip>
          <a:srcRect b="4329" l="10021" r="8572" t="7494"/>
          <a:stretch/>
        </p:blipFill>
        <p:spPr>
          <a:xfrm>
            <a:off x="250824" y="1463775"/>
            <a:ext cx="4224725" cy="2323601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42"/>
          <p:cNvSpPr txBox="1"/>
          <p:nvPr/>
        </p:nvSpPr>
        <p:spPr>
          <a:xfrm>
            <a:off x="416338" y="3787375"/>
            <a:ext cx="3893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 24: Clock signals with poor delay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42"/>
          <p:cNvPicPr preferRelativeResize="0"/>
          <p:nvPr/>
        </p:nvPicPr>
        <p:blipFill rotWithShape="1">
          <a:blip r:embed="rId4">
            <a:alphaModFix/>
          </a:blip>
          <a:srcRect b="4463" l="9534" r="7705" t="8016"/>
          <a:stretch/>
        </p:blipFill>
        <p:spPr>
          <a:xfrm>
            <a:off x="4407900" y="1463500"/>
            <a:ext cx="4482926" cy="2323601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2"/>
          <p:cNvSpPr txBox="1"/>
          <p:nvPr/>
        </p:nvSpPr>
        <p:spPr>
          <a:xfrm>
            <a:off x="4702513" y="3787375"/>
            <a:ext cx="3893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 25: Clock signals with better delay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Use-Case of Analog-Digital Converter</a:t>
            </a:r>
            <a:endParaRPr/>
          </a:p>
        </p:txBody>
      </p:sp>
      <p:sp>
        <p:nvSpPr>
          <p:cNvPr id="201" name="Google Shape;201;p16"/>
          <p:cNvSpPr txBox="1"/>
          <p:nvPr>
            <p:ph idx="1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"/>
              <a:t>Final Presentation, CEMS, Gr.4, Speaker: </a:t>
            </a:r>
            <a:r>
              <a:rPr lang="de"/>
              <a:t>Aftab Nagarji,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"/>
              <a:t>  </a:t>
            </a:r>
            <a:endParaRPr/>
          </a:p>
        </p:txBody>
      </p:sp>
      <p:pic>
        <p:nvPicPr>
          <p:cNvPr id="202" name="Google Shape;2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601" y="1712725"/>
            <a:ext cx="1718026" cy="1718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0395" y="1862650"/>
            <a:ext cx="2931251" cy="16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250" y="1948741"/>
            <a:ext cx="2642399" cy="147663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6"/>
          <p:cNvSpPr txBox="1"/>
          <p:nvPr/>
        </p:nvSpPr>
        <p:spPr>
          <a:xfrm>
            <a:off x="740375" y="3729625"/>
            <a:ext cx="77844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Fig.1: Accelerometer, ADXL335 [3]	Fig.2: ADC, ADS1115 [2]			</a:t>
            </a:r>
            <a:r>
              <a:rPr lang="d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Fig.3: </a:t>
            </a:r>
            <a:r>
              <a:rPr lang="d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µC, ESP8266 [1]	</a:t>
            </a:r>
            <a:endParaRPr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16"/>
          <p:cNvCxnSpPr/>
          <p:nvPr/>
        </p:nvCxnSpPr>
        <p:spPr>
          <a:xfrm flipH="1" rot="10800000">
            <a:off x="2494975" y="1461863"/>
            <a:ext cx="4151700" cy="1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16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3297600" y="1051750"/>
            <a:ext cx="254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Flow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3591275" y="1695109"/>
            <a:ext cx="2082600" cy="1983900"/>
          </a:xfrm>
          <a:prstGeom prst="mathMultiply">
            <a:avLst>
              <a:gd fmla="val 23520" name="adj1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1430500" y="947725"/>
            <a:ext cx="881661" cy="393621"/>
          </a:xfrm>
          <a:custGeom>
            <a:rect b="b" l="l" r="r" t="t"/>
            <a:pathLst>
              <a:path extrusionOk="0" h="26818" w="47975">
                <a:moveTo>
                  <a:pt x="0" y="14552"/>
                </a:moveTo>
                <a:cubicBezTo>
                  <a:pt x="2230" y="12169"/>
                  <a:pt x="7918" y="-1748"/>
                  <a:pt x="13377" y="251"/>
                </a:cubicBezTo>
                <a:cubicBezTo>
                  <a:pt x="18836" y="2250"/>
                  <a:pt x="26986" y="24469"/>
                  <a:pt x="32752" y="26545"/>
                </a:cubicBezTo>
                <a:cubicBezTo>
                  <a:pt x="38518" y="28621"/>
                  <a:pt x="45438" y="15013"/>
                  <a:pt x="47975" y="12706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1" name="Google Shape;211;p16"/>
          <p:cNvSpPr txBox="1"/>
          <p:nvPr/>
        </p:nvSpPr>
        <p:spPr>
          <a:xfrm>
            <a:off x="1430500" y="1271363"/>
            <a:ext cx="96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Analog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6831850" y="1213575"/>
            <a:ext cx="96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Digital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6661763" y="947738"/>
            <a:ext cx="1397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01010110 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3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Comparator Design</a:t>
            </a:r>
            <a:endParaRPr/>
          </a:p>
        </p:txBody>
      </p:sp>
      <p:sp>
        <p:nvSpPr>
          <p:cNvPr id="465" name="Google Shape;465;p43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66" name="Google Shape;466;p43"/>
          <p:cNvSpPr txBox="1"/>
          <p:nvPr>
            <p:ph idx="1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Lars Nickisch,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350" y="2936150"/>
            <a:ext cx="1976825" cy="148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814" y="987575"/>
            <a:ext cx="3404545" cy="2874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3750" y="689400"/>
            <a:ext cx="4858849" cy="224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3"/>
          <p:cNvSpPr txBox="1"/>
          <p:nvPr/>
        </p:nvSpPr>
        <p:spPr>
          <a:xfrm>
            <a:off x="250825" y="3862025"/>
            <a:ext cx="3893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 26: Inverter-Based Comparator Architecture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3"/>
          <p:cNvSpPr txBox="1"/>
          <p:nvPr/>
        </p:nvSpPr>
        <p:spPr>
          <a:xfrm>
            <a:off x="3917100" y="4258200"/>
            <a:ext cx="3893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 27: SR-Latch after Comp.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43"/>
          <p:cNvSpPr txBox="1"/>
          <p:nvPr/>
        </p:nvSpPr>
        <p:spPr>
          <a:xfrm>
            <a:off x="5546350" y="2825800"/>
            <a:ext cx="3893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 28: Xschem Schematic for Comp.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43"/>
          <p:cNvSpPr txBox="1"/>
          <p:nvPr/>
        </p:nvSpPr>
        <p:spPr>
          <a:xfrm>
            <a:off x="5632175" y="3389400"/>
            <a:ext cx="3013800" cy="13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</a:pPr>
            <a:r>
              <a:rPr lang="de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Outp ⇾ S &amp; Outn ⇾ R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</a:pPr>
            <a:r>
              <a:rPr lang="de"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SR-Latch output to D-flip-flop</a:t>
            </a:r>
            <a:endParaRPr sz="18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4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Comparator Design</a:t>
            </a:r>
            <a:endParaRPr/>
          </a:p>
        </p:txBody>
      </p:sp>
      <p:sp>
        <p:nvSpPr>
          <p:cNvPr id="479" name="Google Shape;479;p44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80" name="Google Shape;480;p44"/>
          <p:cNvSpPr txBox="1"/>
          <p:nvPr>
            <p:ph idx="1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"/>
              <a:t>Final Presentation, CEMS, Gr.4, Speaker: Lars Nickisch,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4"/>
          <p:cNvSpPr txBox="1"/>
          <p:nvPr/>
        </p:nvSpPr>
        <p:spPr>
          <a:xfrm>
            <a:off x="2623975" y="3528625"/>
            <a:ext cx="38937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Fig. 29: Simulation Results of Comparator</a:t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2" name="Google Shape;4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540" y="890600"/>
            <a:ext cx="3633596" cy="273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025" y="890599"/>
            <a:ext cx="3604375" cy="2735026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4"/>
          <p:cNvSpPr txBox="1"/>
          <p:nvPr/>
        </p:nvSpPr>
        <p:spPr>
          <a:xfrm>
            <a:off x="624125" y="3855850"/>
            <a:ext cx="33027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de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0-8 ns: V</a:t>
            </a:r>
            <a:r>
              <a:rPr lang="de" sz="13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in+</a:t>
            </a:r>
            <a:r>
              <a:rPr lang="de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= V</a:t>
            </a:r>
            <a:r>
              <a:rPr lang="de" sz="13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in-</a:t>
            </a:r>
            <a:r>
              <a:rPr lang="de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+ 10mV 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de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8.1</a:t>
            </a:r>
            <a:r>
              <a:rPr lang="de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-25 ns: V</a:t>
            </a:r>
            <a:r>
              <a:rPr lang="de" sz="13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in-</a:t>
            </a:r>
            <a:r>
              <a:rPr lang="de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= V</a:t>
            </a:r>
            <a:r>
              <a:rPr lang="de" sz="13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in+</a:t>
            </a:r>
            <a:r>
              <a:rPr lang="de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+ 10mV 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"/>
          <p:cNvSpPr txBox="1"/>
          <p:nvPr>
            <p:ph type="title"/>
          </p:nvPr>
        </p:nvSpPr>
        <p:spPr>
          <a:xfrm>
            <a:off x="251521" y="1536634"/>
            <a:ext cx="8640900" cy="61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PCB Design </a:t>
            </a:r>
            <a:endParaRPr/>
          </a:p>
        </p:txBody>
      </p:sp>
      <p:sp>
        <p:nvSpPr>
          <p:cNvPr id="490" name="Google Shape;490;p45"/>
          <p:cNvSpPr txBox="1"/>
          <p:nvPr>
            <p:ph idx="1" type="body"/>
          </p:nvPr>
        </p:nvSpPr>
        <p:spPr>
          <a:xfrm>
            <a:off x="246302" y="2211766"/>
            <a:ext cx="8640900" cy="50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6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PCB Design</a:t>
            </a:r>
            <a:endParaRPr/>
          </a:p>
        </p:txBody>
      </p:sp>
      <p:sp>
        <p:nvSpPr>
          <p:cNvPr id="497" name="Google Shape;497;p46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498" name="Google Shape;498;p46"/>
          <p:cNvSpPr txBox="1"/>
          <p:nvPr>
            <p:ph idx="1" type="subTitle"/>
          </p:nvPr>
        </p:nvSpPr>
        <p:spPr>
          <a:xfrm>
            <a:off x="322725" y="987575"/>
            <a:ext cx="7896900" cy="40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"/>
              <a:t>                                  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                                                                          </a:t>
            </a:r>
            <a:r>
              <a:rPr lang="de" sz="1200"/>
              <a:t>  Fig. 30: Schematic Design of PCB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"/>
              <a:t>F</a:t>
            </a:r>
            <a:r>
              <a:rPr lang="de"/>
              <a:t>inal Presentation, CEMS, Gr.4, Speaker: Aftab Nagarji, @HSB</a:t>
            </a:r>
            <a:endParaRPr/>
          </a:p>
        </p:txBody>
      </p:sp>
      <p:pic>
        <p:nvPicPr>
          <p:cNvPr id="499" name="Google Shape;4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312" y="1155550"/>
            <a:ext cx="7327725" cy="310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7"/>
          <p:cNvSpPr txBox="1"/>
          <p:nvPr>
            <p:ph idx="1" type="body"/>
          </p:nvPr>
        </p:nvSpPr>
        <p:spPr>
          <a:xfrm>
            <a:off x="252000" y="556625"/>
            <a:ext cx="8640000" cy="4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" sz="2900"/>
              <a:t>  PCB Physical Design</a:t>
            </a:r>
            <a:endParaRPr sz="29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"/>
              <a:t>             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"/>
              <a:t>                                                     </a:t>
            </a:r>
            <a:r>
              <a:rPr lang="de" sz="1200"/>
              <a:t> </a:t>
            </a:r>
            <a:endParaRPr sz="1200"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" sz="1200"/>
              <a:t>                                                                                                Fig. 31:  PCB Design: Layout </a:t>
            </a:r>
            <a:endParaRPr/>
          </a:p>
        </p:txBody>
      </p:sp>
      <p:sp>
        <p:nvSpPr>
          <p:cNvPr id="505" name="Google Shape;505;p47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506" name="Google Shape;506;p47"/>
          <p:cNvSpPr txBox="1"/>
          <p:nvPr>
            <p:ph idx="2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Aftab Nagarji, @HSB</a:t>
            </a:r>
            <a:endParaRPr/>
          </a:p>
        </p:txBody>
      </p:sp>
      <p:pic>
        <p:nvPicPr>
          <p:cNvPr id="507" name="Google Shape;50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500" y="1149450"/>
            <a:ext cx="5403000" cy="31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8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Source </a:t>
            </a:r>
            <a:r>
              <a:rPr lang="de"/>
              <a:t>Material</a:t>
            </a:r>
            <a:endParaRPr/>
          </a:p>
        </p:txBody>
      </p:sp>
      <p:sp>
        <p:nvSpPr>
          <p:cNvPr id="513" name="Google Shape;513;p48"/>
          <p:cNvSpPr txBox="1"/>
          <p:nvPr>
            <p:ph idx="1" type="body"/>
          </p:nvPr>
        </p:nvSpPr>
        <p:spPr>
          <a:xfrm>
            <a:off x="250825" y="1312000"/>
            <a:ext cx="8640000" cy="306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" sz="1100"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lang="de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https://micropython.org/download/ESP8266_GENERIC/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" sz="1100">
                <a:latin typeface="Roboto"/>
                <a:ea typeface="Roboto"/>
                <a:cs typeface="Roboto"/>
                <a:sym typeface="Roboto"/>
              </a:rPr>
              <a:t>[2] </a:t>
            </a:r>
            <a:r>
              <a:rPr lang="de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https://www.ti.com/product/ADS1115#design-development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" sz="1100">
                <a:latin typeface="Roboto"/>
                <a:ea typeface="Roboto"/>
                <a:cs typeface="Roboto"/>
                <a:sym typeface="Roboto"/>
              </a:rPr>
              <a:t>[3] </a:t>
            </a:r>
            <a:r>
              <a:rPr lang="de" sz="11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https://www.distrelec.de/de/achsen-beschleunigungsmesser-adxl335-adafruit-163/p/30129187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[4] Bonnie Baker. How delta-sigma ADCs work, Part 1. Analog Application Journal (AAJ) SLYT423a, Texas Instruments Incorporation, 2011</a:t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de" sz="11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[5] Harald Pretl, Michael Koefinger, and Simon Dorrer. Analog Circuit Design, December 2024.</a:t>
            </a:r>
            <a:endParaRPr sz="11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48"/>
          <p:cNvSpPr txBox="1"/>
          <p:nvPr>
            <p:ph idx="2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Gr.4: Miko Kranich, Aftab Nagarji, Lars Nickisch, Priyanka Toyni,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8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9"/>
          <p:cNvSpPr txBox="1"/>
          <p:nvPr>
            <p:ph type="title"/>
          </p:nvPr>
        </p:nvSpPr>
        <p:spPr>
          <a:xfrm>
            <a:off x="250825" y="-1388690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9"/>
          <p:cNvSpPr txBox="1"/>
          <p:nvPr>
            <p:ph idx="1" type="body"/>
          </p:nvPr>
        </p:nvSpPr>
        <p:spPr>
          <a:xfrm>
            <a:off x="251521" y="2247714"/>
            <a:ext cx="8640900" cy="159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de" sz="4000"/>
              <a:t>That’s all folks!</a:t>
            </a:r>
            <a:endParaRPr b="1" i="1" sz="4000"/>
          </a:p>
        </p:txBody>
      </p:sp>
      <p:sp>
        <p:nvSpPr>
          <p:cNvPr id="522" name="Google Shape;522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000"/>
              <a:t>ADS1115 </a:t>
            </a:r>
            <a:endParaRPr sz="3000"/>
          </a:p>
        </p:txBody>
      </p:sp>
      <p:sp>
        <p:nvSpPr>
          <p:cNvPr id="219" name="Google Shape;219;p17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20" name="Google Shape;220;p17"/>
          <p:cNvSpPr txBox="1"/>
          <p:nvPr>
            <p:ph idx="1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Aftab Nagarji,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7"/>
          <p:cNvSpPr txBox="1"/>
          <p:nvPr/>
        </p:nvSpPr>
        <p:spPr>
          <a:xfrm>
            <a:off x="250825" y="987575"/>
            <a:ext cx="8249700" cy="3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de" sz="1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ADS1115</a:t>
            </a:r>
            <a:r>
              <a:rPr lang="de" sz="1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is a high-precision </a:t>
            </a:r>
            <a:r>
              <a:rPr b="1" lang="de" sz="1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16-bit Analog-to-Digital Converter (ADC)</a:t>
            </a:r>
            <a:r>
              <a:rPr lang="de" sz="1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produced by Texas Instruments. It's widely used to interface analog signals with digital systems, such as microcontrollers or communication modules. Some notable features include:</a:t>
            </a:r>
            <a:endParaRPr sz="13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4587"/>
              </a:buClr>
              <a:buSzPts val="1300"/>
              <a:buChar char="●"/>
            </a:pPr>
            <a:r>
              <a:rPr b="1" lang="de" sz="1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Resolution</a:t>
            </a:r>
            <a:r>
              <a:rPr lang="de" sz="1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: It provides 16-bit resolution, offering precise conversion of analog signals into digital form.</a:t>
            </a:r>
            <a:endParaRPr sz="13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Char char="●"/>
            </a:pPr>
            <a:r>
              <a:rPr b="1" lang="de" sz="1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Input Channels</a:t>
            </a:r>
            <a:r>
              <a:rPr lang="de" sz="1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: The ADS1115 includes 4 channels, which can be configured for single-ended or differential input modes.</a:t>
            </a:r>
            <a:endParaRPr sz="13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Char char="●"/>
            </a:pPr>
            <a:r>
              <a:rPr b="1" lang="de" sz="1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Data Rate</a:t>
            </a:r>
            <a:r>
              <a:rPr lang="de" sz="1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: It offers a configurable data rate of up to 860 samples per second (SPS), making it suitable for slow to medium-speed analog signals.</a:t>
            </a:r>
            <a:endParaRPr sz="13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Char char="●"/>
            </a:pPr>
            <a:r>
              <a:rPr b="1" lang="de" sz="1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Low Power Consumption</a:t>
            </a:r>
            <a:r>
              <a:rPr lang="de" sz="1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: It’s designed to be energy-efficient, which is ideal for battery-powered devices.</a:t>
            </a:r>
            <a:endParaRPr sz="13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Char char="●"/>
            </a:pPr>
            <a:r>
              <a:rPr b="1" lang="de" sz="1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I²C Communication</a:t>
            </a:r>
            <a:r>
              <a:rPr lang="de" sz="1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: The ADS1115 communicates over the I²C bus, which is a simple and commonly used interface for connecting devices.</a:t>
            </a:r>
            <a:endParaRPr sz="13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300"/>
              <a:buChar char="●"/>
            </a:pPr>
            <a:r>
              <a:rPr b="1" lang="de" sz="1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Programmable Gain Amplifier (PGA)</a:t>
            </a:r>
            <a:r>
              <a:rPr lang="de" sz="13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: This feature allows you to amplify the input signal, which is useful for measuring weak signals with higher precision.</a:t>
            </a:r>
            <a:endParaRPr sz="13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250825" y="447582"/>
            <a:ext cx="8640000" cy="407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/>
              <a:t>         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/>
              <a:t>                                                                                                          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900"/>
              <a:t>                                                                                                                           </a:t>
            </a:r>
            <a:r>
              <a:rPr lang="de" sz="1200"/>
              <a:t>      Fig:4 ADS1115 Block diagram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200"/>
              <a:t>       </a:t>
            </a:r>
            <a:endParaRPr sz="1200"/>
          </a:p>
        </p:txBody>
      </p:sp>
      <p:sp>
        <p:nvSpPr>
          <p:cNvPr id="227" name="Google Shape;227;p18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28" name="Google Shape;228;p18"/>
          <p:cNvSpPr txBox="1"/>
          <p:nvPr>
            <p:ph idx="1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Aftab Nagarji, @HSB</a:t>
            </a:r>
            <a:endParaRPr/>
          </a:p>
        </p:txBody>
      </p:sp>
      <p:pic>
        <p:nvPicPr>
          <p:cNvPr id="229" name="Google Shape;2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50" y="791500"/>
            <a:ext cx="4505325" cy="267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title"/>
          </p:nvPr>
        </p:nvSpPr>
        <p:spPr>
          <a:xfrm>
            <a:off x="250825" y="447582"/>
            <a:ext cx="8640000" cy="42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/>
              <a:t>      Table 1: ADS1115 Specifications</a:t>
            </a:r>
            <a:endParaRPr sz="1200"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/>
              <a:t>     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36" name="Google Shape;236;p19"/>
          <p:cNvSpPr txBox="1"/>
          <p:nvPr>
            <p:ph idx="1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Aftab Nagarji, @HSB</a:t>
            </a:r>
            <a:endParaRPr/>
          </a:p>
        </p:txBody>
      </p:sp>
      <p:pic>
        <p:nvPicPr>
          <p:cNvPr id="237" name="Google Shape;2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675" y="591850"/>
            <a:ext cx="6416675" cy="31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type="title"/>
          </p:nvPr>
        </p:nvSpPr>
        <p:spPr>
          <a:xfrm>
            <a:off x="250825" y="447574"/>
            <a:ext cx="86400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3000"/>
              <a:t>ADXL335 Accelerometer</a:t>
            </a:r>
            <a:endParaRPr sz="3000"/>
          </a:p>
        </p:txBody>
      </p:sp>
      <p:sp>
        <p:nvSpPr>
          <p:cNvPr id="243" name="Google Shape;243;p20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44" name="Google Shape;244;p20"/>
          <p:cNvSpPr txBox="1"/>
          <p:nvPr>
            <p:ph idx="1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Aftab Nagarji,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250825" y="987575"/>
            <a:ext cx="8249700" cy="3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ADXL335</a:t>
            </a:r>
            <a:r>
              <a:rPr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is a small, low-power, 3-axis accelerometer from Analog Devices, designed to measure acceleration along the </a:t>
            </a:r>
            <a:r>
              <a:rPr b="1"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 axes. It’s ideal for applications that require motion detection, tilt measurement, or vibration analysis.</a:t>
            </a:r>
            <a:endParaRPr sz="15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Key Specifications:</a:t>
            </a:r>
            <a:endParaRPr b="1" sz="15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4587"/>
              </a:buClr>
              <a:buSzPts val="1500"/>
              <a:buChar char="●"/>
            </a:pPr>
            <a:r>
              <a:rPr b="1"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Acceleration Range</a:t>
            </a:r>
            <a:r>
              <a:rPr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: ±3g, capable of measuring acceleration up to 3 times the force of gravity.</a:t>
            </a:r>
            <a:endParaRPr sz="15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500"/>
              <a:buChar char="●"/>
            </a:pPr>
            <a:r>
              <a:rPr b="1"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: Provides analog signals for each of the three axes (X, Y, Z).</a:t>
            </a:r>
            <a:endParaRPr sz="15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500"/>
              <a:buChar char="●"/>
            </a:pPr>
            <a:r>
              <a:rPr b="1"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Supply Voltage</a:t>
            </a:r>
            <a:r>
              <a:rPr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: Operates within a range of 1.8V to 3.6V.</a:t>
            </a:r>
            <a:endParaRPr sz="15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500"/>
              <a:buChar char="●"/>
            </a:pPr>
            <a:r>
              <a:rPr b="1"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Sensitivity</a:t>
            </a:r>
            <a:r>
              <a:rPr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: 300mV per g of acceleration (a change of 1g results in a 300mV shift in output).</a:t>
            </a:r>
            <a:endParaRPr sz="15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500"/>
              <a:buChar char="●"/>
            </a:pPr>
            <a:r>
              <a:rPr b="1"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Low Power</a:t>
            </a:r>
            <a:r>
              <a:rPr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: Consumes just about 350 µA under typical conditions.</a:t>
            </a:r>
            <a:endParaRPr sz="15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500"/>
              <a:buChar char="●"/>
            </a:pPr>
            <a:r>
              <a:rPr b="1"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Compact Size</a:t>
            </a:r>
            <a:r>
              <a:rPr lang="de" sz="15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: Small form factor, suitable for embedded systems and space-constrained applications.</a:t>
            </a:r>
            <a:endParaRPr sz="15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type="title"/>
          </p:nvPr>
        </p:nvSpPr>
        <p:spPr>
          <a:xfrm>
            <a:off x="252000" y="575450"/>
            <a:ext cx="8640000" cy="382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4347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3050">
                <a:solidFill>
                  <a:srgbClr val="1C4587"/>
                </a:solidFill>
                <a:highlight>
                  <a:srgbClr val="FFFFFF"/>
                </a:highlight>
              </a:rPr>
              <a:t>Specification of ADXL335</a:t>
            </a:r>
            <a:endParaRPr b="1" sz="305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Calibri"/>
              <a:buAutoNum type="arabicPeriod"/>
            </a:pPr>
            <a:r>
              <a:rPr lang="de" sz="1200">
                <a:solidFill>
                  <a:srgbClr val="1C4587"/>
                </a:solidFill>
                <a:highlight>
                  <a:srgbClr val="FFFFFF"/>
                </a:highlight>
              </a:rPr>
              <a:t>Supply Voltage: 2.8V to 3.6V</a:t>
            </a:r>
            <a:endParaRPr sz="12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Calibri"/>
              <a:buAutoNum type="arabicPeriod"/>
            </a:pPr>
            <a:r>
              <a:rPr lang="de" sz="1200">
                <a:solidFill>
                  <a:srgbClr val="1C4587"/>
                </a:solidFill>
                <a:highlight>
                  <a:srgbClr val="FFFFFF"/>
                </a:highlight>
              </a:rPr>
              <a:t>Current Consumption: 320uA</a:t>
            </a:r>
            <a:endParaRPr sz="12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Calibri"/>
              <a:buAutoNum type="arabicPeriod"/>
            </a:pPr>
            <a:r>
              <a:rPr lang="de" sz="1200">
                <a:solidFill>
                  <a:srgbClr val="1C4587"/>
                </a:solidFill>
                <a:highlight>
                  <a:srgbClr val="FFFFFF"/>
                </a:highlight>
              </a:rPr>
              <a:t>Sensitivity: 300mV/g</a:t>
            </a:r>
            <a:endParaRPr sz="12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Calibri"/>
              <a:buAutoNum type="arabicPeriod"/>
            </a:pPr>
            <a:r>
              <a:rPr lang="de" sz="1200">
                <a:solidFill>
                  <a:srgbClr val="1C4587"/>
                </a:solidFill>
                <a:highlight>
                  <a:srgbClr val="FFFFFF"/>
                </a:highlight>
              </a:rPr>
              <a:t>Bandwidth: 3Hz to 5kHz</a:t>
            </a:r>
            <a:endParaRPr sz="12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Calibri"/>
              <a:buAutoNum type="arabicPeriod"/>
            </a:pPr>
            <a:r>
              <a:rPr lang="de" sz="1200">
                <a:solidFill>
                  <a:srgbClr val="1C4587"/>
                </a:solidFill>
                <a:highlight>
                  <a:srgbClr val="FFFFFF"/>
                </a:highlight>
              </a:rPr>
              <a:t>Dynamic Range: ±3g</a:t>
            </a:r>
            <a:endParaRPr sz="12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Calibri"/>
              <a:buAutoNum type="arabicPeriod"/>
            </a:pPr>
            <a:r>
              <a:rPr lang="de" sz="1200">
                <a:solidFill>
                  <a:srgbClr val="1C4587"/>
                </a:solidFill>
                <a:highlight>
                  <a:srgbClr val="FFFFFF"/>
                </a:highlight>
              </a:rPr>
              <a:t>Operating Temperature: -40°C to +85°C</a:t>
            </a:r>
            <a:endParaRPr sz="12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Calibri"/>
              <a:buAutoNum type="arabicPeriod"/>
            </a:pPr>
            <a:r>
              <a:rPr lang="de" sz="1200">
                <a:solidFill>
                  <a:srgbClr val="1C4587"/>
                </a:solidFill>
                <a:highlight>
                  <a:srgbClr val="FFFFFF"/>
                </a:highlight>
              </a:rPr>
              <a:t>Package Type: Surface Mount Plastic Package (LFCSP)</a:t>
            </a:r>
            <a:endParaRPr sz="12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Calibri"/>
              <a:buAutoNum type="arabicPeriod"/>
            </a:pPr>
            <a:r>
              <a:rPr lang="de" sz="1200">
                <a:solidFill>
                  <a:srgbClr val="1C4587"/>
                </a:solidFill>
                <a:highlight>
                  <a:srgbClr val="FFFFFF"/>
                </a:highlight>
              </a:rPr>
              <a:t>Pin Configuration: 5 Pin, 1.27mm Pitch</a:t>
            </a:r>
            <a:endParaRPr sz="12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Calibri"/>
              <a:buAutoNum type="arabicPeriod"/>
            </a:pPr>
            <a:r>
              <a:rPr lang="de" sz="1200">
                <a:solidFill>
                  <a:srgbClr val="1C4587"/>
                </a:solidFill>
                <a:highlight>
                  <a:srgbClr val="FFFFFF"/>
                </a:highlight>
              </a:rPr>
              <a:t>Output Type: Voltage Output</a:t>
            </a:r>
            <a:endParaRPr sz="12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Calibri"/>
              <a:buAutoNum type="arabicPeriod"/>
            </a:pPr>
            <a:r>
              <a:rPr lang="de" sz="1200">
                <a:solidFill>
                  <a:srgbClr val="1C4587"/>
                </a:solidFill>
                <a:highlight>
                  <a:srgbClr val="FFFFFF"/>
                </a:highlight>
              </a:rPr>
              <a:t>Interface: SPI/I2C</a:t>
            </a:r>
            <a:endParaRPr sz="12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Calibri"/>
              <a:buAutoNum type="arabicPeriod"/>
            </a:pPr>
            <a:r>
              <a:rPr lang="de" sz="1200">
                <a:solidFill>
                  <a:srgbClr val="1C4587"/>
                </a:solidFill>
                <a:highlight>
                  <a:srgbClr val="FFFFFF"/>
                </a:highlight>
              </a:rPr>
              <a:t>Output Range: 0V to Vcc</a:t>
            </a:r>
            <a:endParaRPr sz="12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Calibri"/>
              <a:buAutoNum type="arabicPeriod"/>
            </a:pPr>
            <a:r>
              <a:rPr lang="de" sz="1200">
                <a:solidFill>
                  <a:srgbClr val="1C4587"/>
                </a:solidFill>
                <a:highlight>
                  <a:srgbClr val="FFFFFF"/>
                </a:highlight>
              </a:rPr>
              <a:t>Storage Temperature: -65°C to +150°C</a:t>
            </a:r>
            <a:endParaRPr sz="1200">
              <a:solidFill>
                <a:srgbClr val="1C458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52" name="Google Shape;252;p21"/>
          <p:cNvSpPr txBox="1"/>
          <p:nvPr>
            <p:ph idx="1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Aftab Nagarji,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title"/>
          </p:nvPr>
        </p:nvSpPr>
        <p:spPr>
          <a:xfrm>
            <a:off x="322725" y="447575"/>
            <a:ext cx="8568000" cy="420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                      </a:t>
            </a:r>
            <a:r>
              <a:rPr lang="de" sz="1200"/>
              <a:t>      Fig.5: Accelerometer Mechanism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200"/>
              <a:t>      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"/>
          <p:cNvSpPr txBox="1"/>
          <p:nvPr>
            <p:ph idx="12" type="sldNum"/>
          </p:nvPr>
        </p:nvSpPr>
        <p:spPr>
          <a:xfrm>
            <a:off x="8500491" y="4767994"/>
            <a:ext cx="392100" cy="144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259" name="Google Shape;259;p22"/>
          <p:cNvSpPr txBox="1"/>
          <p:nvPr>
            <p:ph idx="1" type="subTitle"/>
          </p:nvPr>
        </p:nvSpPr>
        <p:spPr>
          <a:xfrm>
            <a:off x="322725" y="4654375"/>
            <a:ext cx="78969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Final Presentation, CEMS, Gr.4, Speaker: Aftab Nagarji, @HSB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575" y="1135975"/>
            <a:ext cx="8568001" cy="28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SB_16zu9_Violett-Blau">
  <a:themeElements>
    <a:clrScheme name="HSB">
      <a:dk1>
        <a:srgbClr val="000000"/>
      </a:dk1>
      <a:lt1>
        <a:srgbClr val="FFFFFF"/>
      </a:lt1>
      <a:dk2>
        <a:srgbClr val="32B4C8"/>
      </a:dk2>
      <a:lt2>
        <a:srgbClr val="0A558C"/>
      </a:lt2>
      <a:accent1>
        <a:srgbClr val="00915A"/>
      </a:accent1>
      <a:accent2>
        <a:srgbClr val="6EA53C"/>
      </a:accent2>
      <a:accent3>
        <a:srgbClr val="FABE00"/>
      </a:accent3>
      <a:accent4>
        <a:srgbClr val="F07823"/>
      </a:accent4>
      <a:accent5>
        <a:srgbClr val="C30532"/>
      </a:accent5>
      <a:accent6>
        <a:srgbClr val="7864A5"/>
      </a:accent6>
      <a:hlink>
        <a:srgbClr val="32B4C8"/>
      </a:hlink>
      <a:folHlink>
        <a:srgbClr val="F0782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