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  <p:sldMasterId id="2147483738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777"/>
    <a:srgbClr val="703995"/>
    <a:srgbClr val="562D88"/>
    <a:srgbClr val="B03C90"/>
    <a:srgbClr val="5C9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0" autoAdjust="0"/>
    <p:restoredTop sz="86441" autoAdjust="0"/>
  </p:normalViewPr>
  <p:slideViewPr>
    <p:cSldViewPr snapToGrid="0" snapToObjects="1">
      <p:cViewPr varScale="1">
        <p:scale>
          <a:sx n="96" d="100"/>
          <a:sy n="96" d="100"/>
        </p:scale>
        <p:origin x="13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CB80D-BBB1-004E-A448-7FDD13A1E9AB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021BA-59EF-1644-B1A2-185A91C98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CFA77-52FB-874B-9F48-0259C79598BF}" type="datetimeFigureOut">
              <a:rPr lang="en-US" smtClean="0"/>
              <a:t>3/10/17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47D90-7415-C640-9E8F-593B78FFA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Inversion of Control</a:t>
            </a:r>
            <a:r>
              <a:rPr lang="en-US" dirty="0" smtClean="0"/>
              <a:t> also known as </a:t>
            </a:r>
            <a:r>
              <a:rPr lang="en-US" b="1" dirty="0" smtClean="0"/>
              <a:t>Hollywood Principle</a:t>
            </a:r>
            <a:r>
              <a:rPr lang="en-US" dirty="0" smtClean="0"/>
              <a:t> i.e. Don't call us, we'll call you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				     - Wikipedia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92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inversify</a:t>
            </a:r>
            <a:r>
              <a:rPr lang="en-US" dirty="0" smtClean="0"/>
              <a:t>/InversifyJS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POC</a:t>
            </a:r>
            <a:r>
              <a:rPr lang="en-US" dirty="0" smtClean="0"/>
              <a:t>: https://</a:t>
            </a:r>
            <a:r>
              <a:rPr lang="en-US" dirty="0" err="1" smtClean="0"/>
              <a:t>github.com</a:t>
            </a:r>
            <a:r>
              <a:rPr lang="en-US" dirty="0" smtClean="0"/>
              <a:t>/ptpavankumar/service-template-with-</a:t>
            </a:r>
            <a:r>
              <a:rPr lang="en-US" dirty="0" err="1" smtClean="0"/>
              <a:t>db</a:t>
            </a:r>
            <a:r>
              <a:rPr lang="en-US" dirty="0" smtClean="0"/>
              <a:t>-and-</a:t>
            </a:r>
            <a:r>
              <a:rPr lang="en-US" dirty="0" err="1" smtClean="0"/>
              <a:t>ioc</a:t>
            </a:r>
            <a:r>
              <a:rPr lang="en-US" dirty="0" smtClean="0"/>
              <a:t>-</a:t>
            </a:r>
            <a:r>
              <a:rPr lang="en-US" dirty="0" err="1" smtClean="0"/>
              <a:t>inversify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jeffijoe</a:t>
            </a:r>
            <a:r>
              <a:rPr lang="en-US" dirty="0" smtClean="0"/>
              <a:t>/</a:t>
            </a:r>
            <a:r>
              <a:rPr lang="en-US" dirty="0" err="1" smtClean="0"/>
              <a:t>awilix</a:t>
            </a:r>
            <a:r>
              <a:rPr lang="en-US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POC</a:t>
            </a:r>
            <a:r>
              <a:rPr lang="en-US" dirty="0" smtClean="0"/>
              <a:t>: https://</a:t>
            </a:r>
            <a:r>
              <a:rPr lang="en-US" dirty="0" err="1" smtClean="0"/>
              <a:t>github.com</a:t>
            </a:r>
            <a:r>
              <a:rPr lang="en-US" dirty="0" smtClean="0"/>
              <a:t>/ptpavankumar/service-template-with-</a:t>
            </a:r>
            <a:r>
              <a:rPr lang="en-US" dirty="0" err="1" smtClean="0"/>
              <a:t>db</a:t>
            </a:r>
            <a:r>
              <a:rPr lang="en-US" dirty="0" smtClean="0"/>
              <a:t>-and-</a:t>
            </a:r>
            <a:r>
              <a:rPr lang="en-US" dirty="0" err="1" smtClean="0"/>
              <a:t>ioc</a:t>
            </a:r>
            <a:r>
              <a:rPr lang="en-US" dirty="0" smtClean="0"/>
              <a:t>-</a:t>
            </a:r>
            <a:r>
              <a:rPr lang="en-US" dirty="0" err="1" smtClean="0"/>
              <a:t>awilix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25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burkhartt</a:t>
            </a:r>
            <a:r>
              <a:rPr lang="en-US" dirty="0" smtClean="0"/>
              <a:t>/</a:t>
            </a:r>
            <a:r>
              <a:rPr lang="en-US" dirty="0" err="1" smtClean="0"/>
              <a:t>autonode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POC: https://</a:t>
            </a:r>
            <a:r>
              <a:rPr lang="en-US" dirty="0" err="1" smtClean="0"/>
              <a:t>github.com</a:t>
            </a:r>
            <a:r>
              <a:rPr lang="en-US" dirty="0" smtClean="0"/>
              <a:t>/ptpavankumar/service-template-with-</a:t>
            </a:r>
            <a:r>
              <a:rPr lang="en-US" dirty="0" err="1" smtClean="0"/>
              <a:t>db</a:t>
            </a:r>
            <a:r>
              <a:rPr lang="en-US" dirty="0" smtClean="0"/>
              <a:t>-and-</a:t>
            </a:r>
            <a:r>
              <a:rPr lang="en-US" dirty="0" err="1" smtClean="0"/>
              <a:t>ioc</a:t>
            </a:r>
            <a:r>
              <a:rPr lang="en-US" dirty="0" smtClean="0"/>
              <a:t>-</a:t>
            </a:r>
            <a:r>
              <a:rPr lang="en-US" dirty="0" err="1" smtClean="0"/>
              <a:t>autonode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3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gedbac</a:t>
            </a:r>
            <a:r>
              <a:rPr lang="en-US" dirty="0" smtClean="0"/>
              <a:t>/di4js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0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archiejs</a:t>
            </a:r>
            <a:r>
              <a:rPr lang="en-US" dirty="0" smtClean="0"/>
              <a:t>/</a:t>
            </a:r>
            <a:r>
              <a:rPr lang="en-US" dirty="0" err="1" smtClean="0"/>
              <a:t>archiejs</a:t>
            </a:r>
            <a:r>
              <a:rPr lang="en-US" dirty="0" smtClean="0"/>
              <a:t>-core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9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1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9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7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9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1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/MYOB-Technology/AD-OnlineTax-API/blob/master/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container.js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/MYOB-Technology/AD-OnlineTax-Common/tree/master/express-inject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7D90-7415-C640-9E8F-593B78FFA3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3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5.jp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5.jp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6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15938" y="1855095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57556" y="1855095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399174" y="1855095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5938" y="4398789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57556" y="4398789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9174" y="4398789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752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4x2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284331"/>
            <a:ext cx="2576308" cy="3665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10" y="2284331"/>
            <a:ext cx="2576308" cy="3665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82" y="2284331"/>
            <a:ext cx="2576308" cy="36656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55" y="2284331"/>
            <a:ext cx="2576308" cy="36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3x2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2279751"/>
            <a:ext cx="3461467" cy="36701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66" y="2279751"/>
            <a:ext cx="3461467" cy="3670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2279751"/>
            <a:ext cx="3461467" cy="367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3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able 2x2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284331"/>
            <a:ext cx="5333389" cy="3665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74" y="2284331"/>
            <a:ext cx="5333389" cy="36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56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3x1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42" y="2293374"/>
            <a:ext cx="3448618" cy="3656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293374"/>
            <a:ext cx="3448619" cy="3656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90" y="2293374"/>
            <a:ext cx="3448619" cy="36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2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3x1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42" y="2293374"/>
            <a:ext cx="3448618" cy="3656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293374"/>
            <a:ext cx="3448619" cy="3656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90" y="2293374"/>
            <a:ext cx="3448619" cy="36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x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15938" y="1628795"/>
            <a:ext cx="755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703995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96000" y="1628795"/>
            <a:ext cx="755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703995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5938" y="4041799"/>
            <a:ext cx="755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703995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0" y="4041799"/>
            <a:ext cx="755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703995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289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x2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15938" y="1628795"/>
            <a:ext cx="755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96000" y="1628795"/>
            <a:ext cx="755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5938" y="4041799"/>
            <a:ext cx="755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096000" y="4041799"/>
            <a:ext cx="755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8496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4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70"/>
            <a:ext cx="12206106" cy="68679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9" y="3984164"/>
            <a:ext cx="11012815" cy="101915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595001" y="3893269"/>
            <a:ext cx="284080" cy="284080"/>
          </a:xfrm>
          <a:prstGeom prst="ellipse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737041" y="2083324"/>
            <a:ext cx="17104" cy="1891416"/>
          </a:xfrm>
          <a:prstGeom prst="line">
            <a:avLst/>
          </a:prstGeom>
          <a:ln w="28575">
            <a:solidFill>
              <a:srgbClr val="562D88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 userDrawn="1"/>
        </p:nvSpPr>
        <p:spPr>
          <a:xfrm>
            <a:off x="2621765" y="3893269"/>
            <a:ext cx="284080" cy="284080"/>
          </a:xfrm>
          <a:prstGeom prst="ellipse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 userDrawn="1"/>
        </p:nvSpPr>
        <p:spPr>
          <a:xfrm>
            <a:off x="4721625" y="3893269"/>
            <a:ext cx="284080" cy="284080"/>
          </a:xfrm>
          <a:prstGeom prst="ellipse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4863665" y="2083324"/>
            <a:ext cx="17104" cy="1891416"/>
          </a:xfrm>
          <a:prstGeom prst="line">
            <a:avLst/>
          </a:prstGeom>
          <a:ln w="28575">
            <a:solidFill>
              <a:srgbClr val="B03C9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6851185" y="3893269"/>
            <a:ext cx="284080" cy="284080"/>
          </a:xfrm>
          <a:prstGeom prst="ellipse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2755253" y="4027978"/>
            <a:ext cx="17104" cy="1891416"/>
          </a:xfrm>
          <a:prstGeom prst="line">
            <a:avLst/>
          </a:prstGeom>
          <a:ln w="28575">
            <a:solidFill>
              <a:srgbClr val="703995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980894" y="3974738"/>
            <a:ext cx="17104" cy="1891416"/>
          </a:xfrm>
          <a:prstGeom prst="line">
            <a:avLst/>
          </a:prstGeom>
          <a:ln w="28575">
            <a:solidFill>
              <a:srgbClr val="E62777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8541434" y="3946509"/>
            <a:ext cx="284080" cy="284080"/>
          </a:xfrm>
          <a:prstGeom prst="ellipse">
            <a:avLst/>
          </a:prstGeom>
          <a:solidFill>
            <a:srgbClr val="5C9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88247" y="2083324"/>
            <a:ext cx="0" cy="1944654"/>
          </a:xfrm>
          <a:prstGeom prst="line">
            <a:avLst/>
          </a:prstGeom>
          <a:ln w="28575">
            <a:solidFill>
              <a:srgbClr val="5C94E6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9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3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9" y="3984164"/>
            <a:ext cx="11012815" cy="101915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521191" y="3902696"/>
            <a:ext cx="284080" cy="284080"/>
          </a:xfrm>
          <a:prstGeom prst="ellipse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3231" y="2092751"/>
            <a:ext cx="17104" cy="1891416"/>
          </a:xfrm>
          <a:prstGeom prst="line">
            <a:avLst/>
          </a:prstGeom>
          <a:ln w="28575">
            <a:solidFill>
              <a:srgbClr val="562D88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 userDrawn="1"/>
        </p:nvSpPr>
        <p:spPr>
          <a:xfrm>
            <a:off x="3928593" y="3889766"/>
            <a:ext cx="284080" cy="284080"/>
          </a:xfrm>
          <a:prstGeom prst="ellipse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6847406" y="3902696"/>
            <a:ext cx="284080" cy="284080"/>
          </a:xfrm>
          <a:prstGeom prst="ellipse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6972342" y="2092751"/>
            <a:ext cx="17104" cy="1891416"/>
          </a:xfrm>
          <a:prstGeom prst="line">
            <a:avLst/>
          </a:prstGeom>
          <a:ln w="28575">
            <a:solidFill>
              <a:srgbClr val="B03C9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044977" y="3985752"/>
            <a:ext cx="17104" cy="1891416"/>
          </a:xfrm>
          <a:prstGeom prst="line">
            <a:avLst/>
          </a:prstGeom>
          <a:ln w="28575">
            <a:solidFill>
              <a:srgbClr val="703995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96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4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1" y="3984164"/>
            <a:ext cx="11012832" cy="101915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595001" y="3893269"/>
            <a:ext cx="284080" cy="284080"/>
          </a:xfrm>
          <a:prstGeom prst="ellipse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737041" y="2083324"/>
            <a:ext cx="17104" cy="1891416"/>
          </a:xfrm>
          <a:prstGeom prst="line">
            <a:avLst/>
          </a:prstGeom>
          <a:ln w="28575">
            <a:solidFill>
              <a:srgbClr val="562D88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 userDrawn="1"/>
        </p:nvSpPr>
        <p:spPr>
          <a:xfrm>
            <a:off x="2621765" y="3893269"/>
            <a:ext cx="284080" cy="284080"/>
          </a:xfrm>
          <a:prstGeom prst="ellipse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 userDrawn="1"/>
        </p:nvSpPr>
        <p:spPr>
          <a:xfrm>
            <a:off x="4721625" y="3893269"/>
            <a:ext cx="284080" cy="284080"/>
          </a:xfrm>
          <a:prstGeom prst="ellipse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4863665" y="2083324"/>
            <a:ext cx="17104" cy="1891416"/>
          </a:xfrm>
          <a:prstGeom prst="line">
            <a:avLst/>
          </a:prstGeom>
          <a:ln w="28575">
            <a:solidFill>
              <a:srgbClr val="B03C9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6851185" y="3893269"/>
            <a:ext cx="284080" cy="284080"/>
          </a:xfrm>
          <a:prstGeom prst="ellipse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2755253" y="4027978"/>
            <a:ext cx="17104" cy="1891416"/>
          </a:xfrm>
          <a:prstGeom prst="line">
            <a:avLst/>
          </a:prstGeom>
          <a:ln w="28575">
            <a:solidFill>
              <a:srgbClr val="703995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6980894" y="3974738"/>
            <a:ext cx="17104" cy="1891416"/>
          </a:xfrm>
          <a:prstGeom prst="line">
            <a:avLst/>
          </a:prstGeom>
          <a:ln w="28575">
            <a:solidFill>
              <a:srgbClr val="E62777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15938" y="1855095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457556" y="1855095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99174" y="1855095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15938" y="4398789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457556" y="4398789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399174" y="4398789"/>
            <a:ext cx="75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3154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3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1" y="3984164"/>
            <a:ext cx="11012832" cy="101915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521191" y="3902696"/>
            <a:ext cx="284080" cy="284080"/>
          </a:xfrm>
          <a:prstGeom prst="ellipse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63231" y="2092751"/>
            <a:ext cx="17104" cy="1891416"/>
          </a:xfrm>
          <a:prstGeom prst="line">
            <a:avLst/>
          </a:prstGeom>
          <a:ln w="28575">
            <a:solidFill>
              <a:srgbClr val="562D88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 userDrawn="1"/>
        </p:nvSpPr>
        <p:spPr>
          <a:xfrm>
            <a:off x="3928593" y="3889766"/>
            <a:ext cx="284080" cy="284080"/>
          </a:xfrm>
          <a:prstGeom prst="ellipse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 userDrawn="1"/>
        </p:nvSpPr>
        <p:spPr>
          <a:xfrm>
            <a:off x="6847406" y="3902696"/>
            <a:ext cx="284080" cy="284080"/>
          </a:xfrm>
          <a:prstGeom prst="ellipse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6972342" y="2092751"/>
            <a:ext cx="17104" cy="1891416"/>
          </a:xfrm>
          <a:prstGeom prst="line">
            <a:avLst/>
          </a:prstGeom>
          <a:ln w="28575">
            <a:solidFill>
              <a:srgbClr val="B03C9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4044977" y="3985752"/>
            <a:ext cx="17104" cy="1891416"/>
          </a:xfrm>
          <a:prstGeom prst="line">
            <a:avLst/>
          </a:prstGeom>
          <a:ln w="28575">
            <a:solidFill>
              <a:srgbClr val="703995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0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4 – Whit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65" y="2470839"/>
            <a:ext cx="3600000" cy="1916322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6" y="2470839"/>
            <a:ext cx="3600000" cy="1916322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47" y="2470839"/>
            <a:ext cx="3600000" cy="1916322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470839"/>
            <a:ext cx="3600000" cy="19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8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3 – Whit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65" y="2470839"/>
            <a:ext cx="4320000" cy="19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51" y="2470839"/>
            <a:ext cx="4320000" cy="1916322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470839"/>
            <a:ext cx="4320000" cy="19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60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4 – Black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65" y="2470839"/>
            <a:ext cx="3600000" cy="191632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6" y="2470839"/>
            <a:ext cx="3600000" cy="191632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47" y="2470839"/>
            <a:ext cx="3584722" cy="1916322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470839"/>
            <a:ext cx="3584722" cy="1916322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2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3 – Black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79" y="2470839"/>
            <a:ext cx="4232572" cy="191632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65" y="2470839"/>
            <a:ext cx="4232572" cy="191632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2" y="2470839"/>
            <a:ext cx="4232572" cy="1916322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73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 x4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35" y="1819373"/>
            <a:ext cx="5037194" cy="3198933"/>
          </a:xfrm>
          <a:prstGeom prst="rect">
            <a:avLst/>
          </a:prstGeom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 x4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35" y="1819373"/>
            <a:ext cx="5037194" cy="3198934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51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 x4 – Whit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04" y="2139885"/>
            <a:ext cx="3185055" cy="3198933"/>
          </a:xfrm>
          <a:prstGeom prst="rect">
            <a:avLst/>
          </a:prstGeom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3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 x4 – Black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04" y="2139885"/>
            <a:ext cx="3185055" cy="3198934"/>
          </a:xfrm>
          <a:prstGeom prst="rect">
            <a:avLst/>
          </a:prstGeom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9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x4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874476"/>
            <a:ext cx="957072" cy="573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027177"/>
            <a:ext cx="957072" cy="573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4179878"/>
            <a:ext cx="957072" cy="573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5332578"/>
            <a:ext cx="957072" cy="5730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- Whi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11" y="-108887"/>
            <a:ext cx="5797296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32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x4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874476"/>
            <a:ext cx="957072" cy="573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027177"/>
            <a:ext cx="957072" cy="573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4179878"/>
            <a:ext cx="957072" cy="573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5332578"/>
            <a:ext cx="957072" cy="5730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70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4x2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1520825"/>
            <a:ext cx="2670323" cy="4429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78" y="1520825"/>
            <a:ext cx="2670323" cy="442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19" y="1520825"/>
            <a:ext cx="2658118" cy="442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56" y="1520826"/>
            <a:ext cx="2654907" cy="4429123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475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3x2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4" y="1520825"/>
            <a:ext cx="3606717" cy="4429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520825"/>
            <a:ext cx="3606719" cy="442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40" y="1520825"/>
            <a:ext cx="3606719" cy="44291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38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2x2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3" y="1525588"/>
            <a:ext cx="5463800" cy="4424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520825"/>
            <a:ext cx="5463800" cy="4424361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1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1x2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1520825"/>
            <a:ext cx="11160124" cy="442912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79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4x2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8610600" y="61245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501D4-A801-1744-972A-0CAFD16956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1520825"/>
            <a:ext cx="2670323" cy="4429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78" y="1520825"/>
            <a:ext cx="2670323" cy="442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19" y="1520825"/>
            <a:ext cx="2658118" cy="442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56" y="1520826"/>
            <a:ext cx="2654907" cy="4429123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468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3x2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8610600" y="61245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501D4-A801-1744-972A-0CAFD16956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4" y="1520825"/>
            <a:ext cx="3606717" cy="4429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520825"/>
            <a:ext cx="3606719" cy="442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40" y="1520825"/>
            <a:ext cx="3606719" cy="44291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10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2x2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8610600" y="61245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501D4-A801-1744-972A-0CAFD16956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3" y="1525588"/>
            <a:ext cx="5463800" cy="4424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520825"/>
            <a:ext cx="5463800" cy="442436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82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1x2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1520825"/>
            <a:ext cx="11160124" cy="4429125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91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1x3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15938" y="1808164"/>
            <a:ext cx="11160125" cy="1206778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15938" y="3275668"/>
            <a:ext cx="11160125" cy="1206778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15938" y="4743172"/>
            <a:ext cx="11160125" cy="1206778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- Whit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516" y="-101392"/>
            <a:ext cx="5797296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1x3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515938" y="1808164"/>
            <a:ext cx="11160125" cy="1206778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5938" y="3275668"/>
            <a:ext cx="11160125" cy="1206778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15938" y="4743172"/>
            <a:ext cx="11160125" cy="1206778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640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4x1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15938" y="1520825"/>
            <a:ext cx="2670322" cy="4429125"/>
          </a:xfrm>
          <a:prstGeom prst="rect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45872" y="1520825"/>
            <a:ext cx="2670322" cy="4429125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75806" y="1520825"/>
            <a:ext cx="2670322" cy="4429125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005741" y="1520825"/>
            <a:ext cx="2670322" cy="4429125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97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3x1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15938" y="1520825"/>
            <a:ext cx="3606719" cy="4429125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69344" y="1520825"/>
            <a:ext cx="3606719" cy="4429125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292640" y="1520825"/>
            <a:ext cx="3606719" cy="4429125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47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8610600" y="6129337"/>
            <a:ext cx="2743200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54A60-FCDD-3B4F-A4B6-322E678C20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15938" y="1520825"/>
            <a:ext cx="2670322" cy="4429125"/>
          </a:xfrm>
          <a:prstGeom prst="rect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45872" y="1520825"/>
            <a:ext cx="2670322" cy="4429125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175806" y="1520825"/>
            <a:ext cx="2670322" cy="4429125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05741" y="1520825"/>
            <a:ext cx="2670322" cy="4429125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366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8610600" y="6129337"/>
            <a:ext cx="2743200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54A60-FCDD-3B4F-A4B6-322E678C20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15938" y="1520825"/>
            <a:ext cx="3606719" cy="4429125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69344" y="1520825"/>
            <a:ext cx="3606719" cy="4429125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292640" y="1520825"/>
            <a:ext cx="3606719" cy="4429125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15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604"/>
            <a:ext cx="12220575" cy="6876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50628" y="2005842"/>
            <a:ext cx="688239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732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246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9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– Reg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5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– Du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- Blac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0722" y="-101392"/>
            <a:ext cx="5791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20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– Can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699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–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754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/>
          <a:stretch/>
        </p:blipFill>
        <p:spPr>
          <a:xfrm>
            <a:off x="0" y="-6604"/>
            <a:ext cx="12191999" cy="6860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11" y="2505233"/>
            <a:ext cx="4473175" cy="18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70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/>
          <a:stretch/>
        </p:blipFill>
        <p:spPr>
          <a:xfrm>
            <a:off x="0" y="-2033"/>
            <a:ext cx="12192000" cy="68600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91" y="2614268"/>
            <a:ext cx="3963017" cy="16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66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885295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>
                <a:solidFill>
                  <a:srgbClr val="5C24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419226"/>
            <a:ext cx="10972800" cy="4762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>
                <a:solidFill>
                  <a:srgbClr val="4F5150"/>
                </a:solidFill>
              </a:defRPr>
            </a:lvl1pPr>
            <a:lvl2pPr marL="539737" indent="-274632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43" indent="-265107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22" indent="-357179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064" indent="-273044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5061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15940" y="1855099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57556" y="1855099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399176" y="1855099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5940" y="4398793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57556" y="4398793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9176" y="4398793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43208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15940" y="1855099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457556" y="1855099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99176" y="1855099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15940" y="4398793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457556" y="4398793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399176" y="4398793"/>
            <a:ext cx="755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0" i="0" dirty="0">
                <a:solidFill>
                  <a:srgbClr val="B03C90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925741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- Whi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08887"/>
            <a:ext cx="6224307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248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- Whit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-101392"/>
            <a:ext cx="6216812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9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- Blac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-101392"/>
            <a:ext cx="6215923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9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- Blac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19" y="-104930"/>
            <a:ext cx="5797296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962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- Blac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-104930"/>
            <a:ext cx="6223415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058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4x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1808164"/>
            <a:ext cx="2576308" cy="4141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11" y="1808164"/>
            <a:ext cx="2576308" cy="4141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83" y="1808164"/>
            <a:ext cx="2576308" cy="4141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55" y="1808164"/>
            <a:ext cx="2576308" cy="41417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557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3x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1808163"/>
            <a:ext cx="3461467" cy="4141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68" y="1808163"/>
            <a:ext cx="3461467" cy="4141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7" y="1808163"/>
            <a:ext cx="3461467" cy="41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98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2x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0" y="1808164"/>
            <a:ext cx="5333389" cy="4141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76" y="1808164"/>
            <a:ext cx="5333389" cy="41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464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4x2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1808164"/>
            <a:ext cx="2576308" cy="4141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11" y="1808164"/>
            <a:ext cx="2576308" cy="41417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83" y="1808164"/>
            <a:ext cx="2576308" cy="4141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55" y="1808164"/>
            <a:ext cx="2576308" cy="41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396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3x2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7" y="1808163"/>
            <a:ext cx="3461467" cy="4141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37" y="1808163"/>
            <a:ext cx="3461467" cy="41417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67" y="1808163"/>
            <a:ext cx="3461467" cy="41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158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able 2x2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0" y="1808164"/>
            <a:ext cx="5333389" cy="4141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76" y="1808164"/>
            <a:ext cx="5333389" cy="41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571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3x1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41" y="1808167"/>
            <a:ext cx="3448619" cy="41417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0" y="1808164"/>
            <a:ext cx="3448619" cy="4141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92" y="1808164"/>
            <a:ext cx="3448619" cy="4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78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3x1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2863" y="6129341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41" y="1808167"/>
            <a:ext cx="3448619" cy="41417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0" y="1808164"/>
            <a:ext cx="3448619" cy="4141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92" y="1808164"/>
            <a:ext cx="3448619" cy="4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690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x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15940" y="1808163"/>
            <a:ext cx="755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0" i="0" dirty="0">
                <a:solidFill>
                  <a:srgbClr val="703995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96000" y="1808163"/>
            <a:ext cx="755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0" i="0" dirty="0">
                <a:solidFill>
                  <a:srgbClr val="703995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5940" y="4223094"/>
            <a:ext cx="755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0" i="0" dirty="0">
                <a:solidFill>
                  <a:srgbClr val="703995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0" y="4223094"/>
            <a:ext cx="755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0" i="0" dirty="0">
                <a:solidFill>
                  <a:srgbClr val="703995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049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4x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284331"/>
            <a:ext cx="2576308" cy="366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10" y="2284331"/>
            <a:ext cx="2576308" cy="3665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82" y="2284331"/>
            <a:ext cx="2576308" cy="3665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55" y="2284331"/>
            <a:ext cx="2576308" cy="36656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382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x2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15940" y="1808163"/>
            <a:ext cx="755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0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1808163"/>
            <a:ext cx="755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0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5940" y="4223094"/>
            <a:ext cx="755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0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096000" y="4223094"/>
            <a:ext cx="755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0" i="0" dirty="0">
                <a:solidFill>
                  <a:srgbClr val="E62777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425815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4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69"/>
            <a:ext cx="12192000" cy="68600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2" y="3984164"/>
            <a:ext cx="11012815" cy="101915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617041" y="3945121"/>
            <a:ext cx="240000" cy="180000"/>
          </a:xfrm>
          <a:prstGeom prst="ellipse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737041" y="2083324"/>
            <a:ext cx="17104" cy="1891416"/>
          </a:xfrm>
          <a:prstGeom prst="line">
            <a:avLst/>
          </a:prstGeom>
          <a:ln w="28575">
            <a:solidFill>
              <a:srgbClr val="562D88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 userDrawn="1"/>
        </p:nvSpPr>
        <p:spPr>
          <a:xfrm>
            <a:off x="2899187" y="3948599"/>
            <a:ext cx="240000" cy="180000"/>
          </a:xfrm>
          <a:prstGeom prst="ellipse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Oval 14"/>
          <p:cNvSpPr/>
          <p:nvPr userDrawn="1"/>
        </p:nvSpPr>
        <p:spPr>
          <a:xfrm>
            <a:off x="5158203" y="3945121"/>
            <a:ext cx="240000" cy="180000"/>
          </a:xfrm>
          <a:prstGeom prst="ellipse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5267124" y="2083324"/>
            <a:ext cx="17104" cy="1891416"/>
          </a:xfrm>
          <a:prstGeom prst="line">
            <a:avLst/>
          </a:prstGeom>
          <a:ln w="28575">
            <a:solidFill>
              <a:srgbClr val="B03C9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7433147" y="3948676"/>
            <a:ext cx="240000" cy="180000"/>
          </a:xfrm>
          <a:prstGeom prst="ellipse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3002083" y="4027978"/>
            <a:ext cx="17104" cy="1891416"/>
          </a:xfrm>
          <a:prstGeom prst="line">
            <a:avLst/>
          </a:prstGeom>
          <a:ln w="28575">
            <a:solidFill>
              <a:srgbClr val="703995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7532164" y="3974738"/>
            <a:ext cx="17104" cy="1891416"/>
          </a:xfrm>
          <a:prstGeom prst="line">
            <a:avLst/>
          </a:prstGeom>
          <a:ln w="28575">
            <a:solidFill>
              <a:srgbClr val="E62777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18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3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2" y="3984164"/>
            <a:ext cx="11012815" cy="101915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8" name="Oval 27"/>
          <p:cNvSpPr/>
          <p:nvPr userDrawn="1"/>
        </p:nvSpPr>
        <p:spPr>
          <a:xfrm>
            <a:off x="542589" y="3941806"/>
            <a:ext cx="240000" cy="180000"/>
          </a:xfrm>
          <a:prstGeom prst="ellipse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663231" y="2092751"/>
            <a:ext cx="17104" cy="1891416"/>
          </a:xfrm>
          <a:prstGeom prst="line">
            <a:avLst/>
          </a:prstGeom>
          <a:ln w="28575">
            <a:solidFill>
              <a:srgbClr val="562D88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 userDrawn="1"/>
        </p:nvSpPr>
        <p:spPr>
          <a:xfrm>
            <a:off x="3880791" y="3941806"/>
            <a:ext cx="240000" cy="180000"/>
          </a:xfrm>
          <a:prstGeom prst="ellipse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Oval 30"/>
          <p:cNvSpPr/>
          <p:nvPr userDrawn="1"/>
        </p:nvSpPr>
        <p:spPr>
          <a:xfrm>
            <a:off x="6794185" y="3938591"/>
            <a:ext cx="240000" cy="180000"/>
          </a:xfrm>
          <a:prstGeom prst="ellipse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6914185" y="2092751"/>
            <a:ext cx="17104" cy="1891416"/>
          </a:xfrm>
          <a:prstGeom prst="line">
            <a:avLst/>
          </a:prstGeom>
          <a:ln w="28575">
            <a:solidFill>
              <a:srgbClr val="B03C9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3992239" y="3985752"/>
            <a:ext cx="17104" cy="1891416"/>
          </a:xfrm>
          <a:prstGeom prst="line">
            <a:avLst/>
          </a:prstGeom>
          <a:ln w="28575">
            <a:solidFill>
              <a:srgbClr val="703995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655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4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1" y="3984164"/>
            <a:ext cx="11012832" cy="10191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3" name="Oval 12"/>
          <p:cNvSpPr/>
          <p:nvPr userDrawn="1"/>
        </p:nvSpPr>
        <p:spPr>
          <a:xfrm>
            <a:off x="617041" y="3945121"/>
            <a:ext cx="240000" cy="180000"/>
          </a:xfrm>
          <a:prstGeom prst="ellipse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737041" y="2083324"/>
            <a:ext cx="17104" cy="1891416"/>
          </a:xfrm>
          <a:prstGeom prst="line">
            <a:avLst/>
          </a:prstGeom>
          <a:ln w="28575">
            <a:solidFill>
              <a:srgbClr val="562D88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2899187" y="3948599"/>
            <a:ext cx="240000" cy="180000"/>
          </a:xfrm>
          <a:prstGeom prst="ellipse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Oval 18"/>
          <p:cNvSpPr/>
          <p:nvPr userDrawn="1"/>
        </p:nvSpPr>
        <p:spPr>
          <a:xfrm>
            <a:off x="5158203" y="3945121"/>
            <a:ext cx="240000" cy="180000"/>
          </a:xfrm>
          <a:prstGeom prst="ellipse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5267124" y="2083324"/>
            <a:ext cx="17104" cy="1891416"/>
          </a:xfrm>
          <a:prstGeom prst="line">
            <a:avLst/>
          </a:prstGeom>
          <a:ln w="28575">
            <a:solidFill>
              <a:srgbClr val="B03C9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 userDrawn="1"/>
        </p:nvSpPr>
        <p:spPr>
          <a:xfrm>
            <a:off x="7433147" y="3948676"/>
            <a:ext cx="240000" cy="180000"/>
          </a:xfrm>
          <a:prstGeom prst="ellipse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02083" y="4027978"/>
            <a:ext cx="17104" cy="1891416"/>
          </a:xfrm>
          <a:prstGeom prst="line">
            <a:avLst/>
          </a:prstGeom>
          <a:ln w="28575">
            <a:solidFill>
              <a:srgbClr val="703995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7532164" y="3974738"/>
            <a:ext cx="17104" cy="1891416"/>
          </a:xfrm>
          <a:prstGeom prst="line">
            <a:avLst/>
          </a:prstGeom>
          <a:ln w="28575">
            <a:solidFill>
              <a:srgbClr val="E62777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825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3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1" y="3984164"/>
            <a:ext cx="11012832" cy="101915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2" name="Oval 11"/>
          <p:cNvSpPr/>
          <p:nvPr userDrawn="1"/>
        </p:nvSpPr>
        <p:spPr>
          <a:xfrm>
            <a:off x="542589" y="3941806"/>
            <a:ext cx="240000" cy="180000"/>
          </a:xfrm>
          <a:prstGeom prst="ellipse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663231" y="2092751"/>
            <a:ext cx="17104" cy="1891416"/>
          </a:xfrm>
          <a:prstGeom prst="line">
            <a:avLst/>
          </a:prstGeom>
          <a:ln w="28575">
            <a:solidFill>
              <a:srgbClr val="562D88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880791" y="3941806"/>
            <a:ext cx="240000" cy="180000"/>
          </a:xfrm>
          <a:prstGeom prst="ellipse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Oval 16"/>
          <p:cNvSpPr/>
          <p:nvPr userDrawn="1"/>
        </p:nvSpPr>
        <p:spPr>
          <a:xfrm>
            <a:off x="6794185" y="3938591"/>
            <a:ext cx="240000" cy="180000"/>
          </a:xfrm>
          <a:prstGeom prst="ellipse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6914185" y="2092751"/>
            <a:ext cx="17104" cy="1891416"/>
          </a:xfrm>
          <a:prstGeom prst="line">
            <a:avLst/>
          </a:prstGeom>
          <a:ln w="28575">
            <a:solidFill>
              <a:srgbClr val="B03C9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3992239" y="3985752"/>
            <a:ext cx="17104" cy="1891416"/>
          </a:xfrm>
          <a:prstGeom prst="line">
            <a:avLst/>
          </a:prstGeom>
          <a:ln w="28575">
            <a:solidFill>
              <a:srgbClr val="703995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442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4 – Whit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65" y="2470839"/>
            <a:ext cx="3600000" cy="1916322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6" y="2470839"/>
            <a:ext cx="3600000" cy="1916322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47" y="2470839"/>
            <a:ext cx="3600000" cy="1916322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470839"/>
            <a:ext cx="3600000" cy="19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081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3 – Whit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B099-CA96-234B-9E4A-A64DB30F6A3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65" y="2470839"/>
            <a:ext cx="4320000" cy="19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51" y="2470839"/>
            <a:ext cx="4320000" cy="1916322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470839"/>
            <a:ext cx="4320000" cy="19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431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4 – Black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65" y="2470839"/>
            <a:ext cx="3600000" cy="191632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6" y="2470839"/>
            <a:ext cx="3600000" cy="191632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48" y="2470839"/>
            <a:ext cx="3584723" cy="1916322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2470839"/>
            <a:ext cx="3584723" cy="1916322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448204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x3 – Black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79" y="2470839"/>
            <a:ext cx="4232572" cy="191632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67" y="2470839"/>
            <a:ext cx="4232572" cy="191632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4" y="2470839"/>
            <a:ext cx="4232572" cy="1916322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07405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 x4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24" y="2341372"/>
            <a:ext cx="4543552" cy="2164080"/>
          </a:xfrm>
          <a:prstGeom prst="rect">
            <a:avLst/>
          </a:prstGeom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5648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3x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2279751"/>
            <a:ext cx="3461467" cy="3670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66" y="2279751"/>
            <a:ext cx="3461467" cy="3670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2279751"/>
            <a:ext cx="3461467" cy="367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18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 x4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24" y="2345944"/>
            <a:ext cx="4543552" cy="216408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512246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 x4 – Whit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24" y="2018284"/>
            <a:ext cx="3730752" cy="2810256"/>
          </a:xfrm>
          <a:prstGeom prst="rect">
            <a:avLst/>
          </a:prstGeom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732673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 x4 – Black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24" y="2022856"/>
            <a:ext cx="3730752" cy="2810256"/>
          </a:xfrm>
          <a:prstGeom prst="rect">
            <a:avLst/>
          </a:prstGeom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724100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x4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1808163"/>
            <a:ext cx="957072" cy="573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997751"/>
            <a:ext cx="957072" cy="573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4187339"/>
            <a:ext cx="957072" cy="573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5376926"/>
            <a:ext cx="957072" cy="5730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6546281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x4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7" y="1808163"/>
            <a:ext cx="957072" cy="573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7" y="2997751"/>
            <a:ext cx="957072" cy="573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7" y="4187339"/>
            <a:ext cx="957072" cy="573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7" y="5376926"/>
            <a:ext cx="957072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0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4x2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1808160"/>
            <a:ext cx="2670323" cy="4141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80" y="1808163"/>
            <a:ext cx="2670323" cy="4141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21" y="1808163"/>
            <a:ext cx="2658119" cy="4141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57" y="1808164"/>
            <a:ext cx="2654907" cy="4141788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66123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3x2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4" y="1808160"/>
            <a:ext cx="3606717" cy="4141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1" y="1808163"/>
            <a:ext cx="3606719" cy="4141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43" y="1808163"/>
            <a:ext cx="3606719" cy="4141790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021684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2x2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3" y="1812923"/>
            <a:ext cx="5463800" cy="4137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1808163"/>
            <a:ext cx="5463800" cy="4137026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07286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1x2 – Whit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1808163"/>
            <a:ext cx="11160124" cy="4141790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58633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4x2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8610600" y="6124579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501D4-A801-1744-972A-0CAFD1695649}" type="slidenum">
              <a:rPr lang="en-US" sz="900" smtClean="0"/>
              <a:pPr/>
              <a:t>‹#›</a:t>
            </a:fld>
            <a:endParaRPr lang="en-US" sz="9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1808160"/>
            <a:ext cx="2670323" cy="4141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080" y="1808163"/>
            <a:ext cx="2670323" cy="4141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21" y="1808163"/>
            <a:ext cx="2658119" cy="4141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57" y="1808164"/>
            <a:ext cx="2654907" cy="4141788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011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2x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200126" cy="68646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32863" y="6129337"/>
            <a:ext cx="2743200" cy="360363"/>
          </a:xfrm>
        </p:spPr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284331"/>
            <a:ext cx="5333389" cy="366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74" y="2284331"/>
            <a:ext cx="5333389" cy="36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66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3x2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8610600" y="6124579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501D4-A801-1744-972A-0CAFD1695649}" type="slidenum">
              <a:rPr lang="en-US" sz="900" smtClean="0"/>
              <a:pPr/>
              <a:t>‹#›</a:t>
            </a:fld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4" y="1808160"/>
            <a:ext cx="3606717" cy="4141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1" y="1808163"/>
            <a:ext cx="3606719" cy="4141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43" y="1808163"/>
            <a:ext cx="3606719" cy="4141790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398184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2x2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8610600" y="6124579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501D4-A801-1744-972A-0CAFD1695649}" type="slidenum">
              <a:rPr lang="en-US" sz="900" smtClean="0"/>
              <a:pPr/>
              <a:t>‹#›</a:t>
            </a:fld>
            <a:endParaRPr lang="en-US" sz="9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3" y="1812923"/>
            <a:ext cx="5463800" cy="4137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1808163"/>
            <a:ext cx="5463800" cy="4137026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339954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1x2 – Black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1D4-A801-1744-972A-0CAFD1695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1520829"/>
            <a:ext cx="11160124" cy="4429125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8009659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1x3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15940" y="1808164"/>
            <a:ext cx="11160125" cy="1206778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15940" y="3275668"/>
            <a:ext cx="11160125" cy="1206778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15940" y="4743172"/>
            <a:ext cx="11160125" cy="1206778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51855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1x3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515940" y="1808164"/>
            <a:ext cx="11160125" cy="1206778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5940" y="3275668"/>
            <a:ext cx="11160125" cy="1206778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15940" y="4743172"/>
            <a:ext cx="11160125" cy="1206778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0285621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4x1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15937" y="1808163"/>
            <a:ext cx="2670323" cy="4141790"/>
          </a:xfrm>
          <a:prstGeom prst="rect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45873" y="1808163"/>
            <a:ext cx="2670323" cy="4141790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75805" y="1808163"/>
            <a:ext cx="2670323" cy="4141790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005741" y="1808163"/>
            <a:ext cx="2670323" cy="4141790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408628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s 3x1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4"/>
            <a:ext cx="12192000" cy="686003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15941" y="1808163"/>
            <a:ext cx="3606719" cy="4141790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69347" y="1808163"/>
            <a:ext cx="3606719" cy="4141790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292643" y="1808163"/>
            <a:ext cx="3606719" cy="4141790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841765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8610600" y="6129341"/>
            <a:ext cx="2743200" cy="36036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54A60-FCDD-3B4F-A4B6-322E678C204E}" type="slidenum">
              <a:rPr lang="en-US" sz="900" smtClean="0"/>
              <a:pPr/>
              <a:t>‹#›</a:t>
            </a:fld>
            <a:endParaRPr lang="en-US" sz="9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15937" y="1808163"/>
            <a:ext cx="2670323" cy="4141790"/>
          </a:xfrm>
          <a:prstGeom prst="rect">
            <a:avLst/>
          </a:prstGeom>
          <a:solidFill>
            <a:srgbClr val="562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45873" y="1808163"/>
            <a:ext cx="2670323" cy="4141790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175805" y="1808163"/>
            <a:ext cx="2670323" cy="4141790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005741" y="1808163"/>
            <a:ext cx="2670323" cy="4141790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653324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8610600" y="6129341"/>
            <a:ext cx="2743200" cy="36036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54A60-FCDD-3B4F-A4B6-322E678C204E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"/>
            <a:ext cx="12192000" cy="686003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15941" y="1808163"/>
            <a:ext cx="3606719" cy="4141790"/>
          </a:xfrm>
          <a:prstGeom prst="rect">
            <a:avLst/>
          </a:prstGeom>
          <a:solidFill>
            <a:srgbClr val="703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69347" y="1808163"/>
            <a:ext cx="3606719" cy="4141790"/>
          </a:xfrm>
          <a:prstGeom prst="rect">
            <a:avLst/>
          </a:prstGeom>
          <a:solidFill>
            <a:srgbClr val="E62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292643" y="1808163"/>
            <a:ext cx="3606719" cy="4141790"/>
          </a:xfrm>
          <a:prstGeom prst="rect">
            <a:avLst/>
          </a:prstGeom>
          <a:solidFill>
            <a:srgbClr val="B03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23165" y="6170612"/>
            <a:ext cx="2743200" cy="3238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83B099-CA96-234B-9E4A-A64DB30F6A30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9279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83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86.xml"/><Relationship Id="rId9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89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91.xml"/><Relationship Id="rId38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4.xml"/><Relationship Id="rId41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96.xml"/><Relationship Id="rId43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98.xml"/><Relationship Id="rId4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29337"/>
            <a:ext cx="2743200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59" r:id="rId3"/>
    <p:sldLayoutId id="2147483660" r:id="rId4"/>
    <p:sldLayoutId id="2147483661" r:id="rId5"/>
    <p:sldLayoutId id="2147483662" r:id="rId6"/>
    <p:sldLayoutId id="2147483695" r:id="rId7"/>
    <p:sldLayoutId id="2147483696" r:id="rId8"/>
    <p:sldLayoutId id="2147483697" r:id="rId9"/>
    <p:sldLayoutId id="2147483663" r:id="rId10"/>
    <p:sldLayoutId id="2147483664" r:id="rId11"/>
    <p:sldLayoutId id="2147483665" r:id="rId12"/>
    <p:sldLayoutId id="2147483666" r:id="rId13"/>
    <p:sldLayoutId id="2147483676" r:id="rId14"/>
    <p:sldLayoutId id="2147483705" r:id="rId15"/>
    <p:sldLayoutId id="2147483704" r:id="rId16"/>
    <p:sldLayoutId id="2147483678" r:id="rId17"/>
    <p:sldLayoutId id="2147483679" r:id="rId18"/>
    <p:sldLayoutId id="2147483671" r:id="rId19"/>
    <p:sldLayoutId id="2147483672" r:id="rId20"/>
    <p:sldLayoutId id="2147483673" r:id="rId21"/>
    <p:sldLayoutId id="2147483675" r:id="rId22"/>
    <p:sldLayoutId id="2147483698" r:id="rId23"/>
    <p:sldLayoutId id="2147483699" r:id="rId24"/>
    <p:sldLayoutId id="2147483667" r:id="rId25"/>
    <p:sldLayoutId id="2147483674" r:id="rId26"/>
    <p:sldLayoutId id="2147483669" r:id="rId27"/>
    <p:sldLayoutId id="2147483668" r:id="rId28"/>
    <p:sldLayoutId id="2147483694" r:id="rId29"/>
    <p:sldLayoutId id="2147483693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701" r:id="rId39"/>
    <p:sldLayoutId id="2147483700" r:id="rId40"/>
    <p:sldLayoutId id="2147483689" r:id="rId41"/>
    <p:sldLayoutId id="2147483691" r:id="rId42"/>
    <p:sldLayoutId id="2147483690" r:id="rId43"/>
    <p:sldLayoutId id="2147483692" r:id="rId44"/>
    <p:sldLayoutId id="2147483847" r:id="rId45"/>
    <p:sldLayoutId id="2147483651" r:id="rId46"/>
    <p:sldLayoutId id="2147483652" r:id="rId47"/>
    <p:sldLayoutId id="2147483653" r:id="rId48"/>
    <p:sldLayoutId id="2147483654" r:id="rId49"/>
    <p:sldLayoutId id="2147483656" r:id="rId50"/>
    <p:sldLayoutId id="2147483657" r:id="rId51"/>
    <p:sldLayoutId id="2147483702" r:id="rId52"/>
    <p:sldLayoutId id="2147483703" r:id="rId53"/>
    <p:sldLayoutId id="2147483790" r:id="rId5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15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pos="325" userDrawn="1">
          <p15:clr>
            <a:srgbClr val="F26B43"/>
          </p15:clr>
        </p15:guide>
        <p15:guide id="8" pos="7355" userDrawn="1">
          <p15:clr>
            <a:srgbClr val="F26B43"/>
          </p15:clr>
        </p15:guide>
        <p15:guide id="9" orient="horz" pos="232" userDrawn="1">
          <p15:clr>
            <a:srgbClr val="F26B43"/>
          </p15:clr>
        </p15:guide>
        <p15:guide id="10" orient="horz" pos="4088" userDrawn="1">
          <p15:clr>
            <a:srgbClr val="F26B43"/>
          </p15:clr>
        </p15:guide>
        <p15:guide id="11" orient="horz" pos="3861" userDrawn="1">
          <p15:clr>
            <a:srgbClr val="F26B43"/>
          </p15:clr>
        </p15:guide>
        <p15:guide id="12" orient="horz" pos="958" userDrawn="1">
          <p15:clr>
            <a:srgbClr val="F26B43"/>
          </p15:clr>
        </p15:guide>
        <p15:guide id="13" orient="horz" pos="1139" userDrawn="1">
          <p15:clr>
            <a:srgbClr val="F26B43"/>
          </p15:clr>
        </p15:guide>
        <p15:guide id="14" orient="horz" pos="3748" userDrawn="1">
          <p15:clr>
            <a:srgbClr val="F26B43"/>
          </p15:clr>
        </p15:guide>
        <p15:guide id="15" pos="2071" userDrawn="1">
          <p15:clr>
            <a:srgbClr val="F26B43"/>
          </p15:clr>
        </p15:guide>
        <p15:guide id="16" pos="560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29341"/>
            <a:ext cx="2743200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4A60-FCDD-3B4F-A4B6-322E678C20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768" r:id="rId30"/>
    <p:sldLayoutId id="2147483769" r:id="rId31"/>
    <p:sldLayoutId id="2147483770" r:id="rId32"/>
    <p:sldLayoutId id="2147483771" r:id="rId33"/>
    <p:sldLayoutId id="2147483772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4315">
          <p15:clr>
            <a:srgbClr val="F26B43"/>
          </p15:clr>
        </p15:guide>
        <p15:guide id="5">
          <p15:clr>
            <a:srgbClr val="F26B43"/>
          </p15:clr>
        </p15:guide>
        <p15:guide id="6" pos="5760">
          <p15:clr>
            <a:srgbClr val="F26B43"/>
          </p15:clr>
        </p15:guide>
        <p15:guide id="7" pos="244">
          <p15:clr>
            <a:srgbClr val="F26B43"/>
          </p15:clr>
        </p15:guide>
        <p15:guide id="8" pos="5516">
          <p15:clr>
            <a:srgbClr val="F26B43"/>
          </p15:clr>
        </p15:guide>
        <p15:guide id="9" orient="horz" pos="232">
          <p15:clr>
            <a:srgbClr val="F26B43"/>
          </p15:clr>
        </p15:guide>
        <p15:guide id="10" orient="horz" pos="4088">
          <p15:clr>
            <a:srgbClr val="F26B43"/>
          </p15:clr>
        </p15:guide>
        <p15:guide id="11" orient="horz" pos="3861">
          <p15:clr>
            <a:srgbClr val="F26B43"/>
          </p15:clr>
        </p15:guide>
        <p15:guide id="12" orient="horz" pos="958">
          <p15:clr>
            <a:srgbClr val="F26B43"/>
          </p15:clr>
        </p15:guide>
        <p15:guide id="13" orient="horz" pos="1139">
          <p15:clr>
            <a:srgbClr val="F26B43"/>
          </p15:clr>
        </p15:guide>
        <p15:guide id="14" orient="horz" pos="3748">
          <p15:clr>
            <a:srgbClr val="F26B43"/>
          </p15:clr>
        </p15:guide>
        <p15:guide id="15" pos="1553">
          <p15:clr>
            <a:srgbClr val="F26B43"/>
          </p15:clr>
        </p15:guide>
        <p15:guide id="16" pos="4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ion_of_control" TargetMode="External"/><Relationship Id="rId4" Type="http://schemas.openxmlformats.org/officeDocument/2006/relationships/hyperlink" Target="https://en.wikipedia.org/wiki/Dependency_injection" TargetMode="External"/><Relationship Id="rId5" Type="http://schemas.openxmlformats.org/officeDocument/2006/relationships/hyperlink" Target="http://kozmic.net/2012/10/23/ioc-container-solves-a-problem-you-might-not-have-but-its-a-nice-problem-to-have/" TargetMode="External"/><Relationship Id="rId6" Type="http://schemas.openxmlformats.org/officeDocument/2006/relationships/hyperlink" Target="https://martinfowler.com/bliki/InversionOfControl.html" TargetMode="External"/><Relationship Id="rId7" Type="http://schemas.openxmlformats.org/officeDocument/2006/relationships/hyperlink" Target="http://firstclassthoughts.co.uk/Articles/Design/WhenIOCContainersBecomesAnAntiPattern.html" TargetMode="External"/><Relationship Id="rId8" Type="http://schemas.openxmlformats.org/officeDocument/2006/relationships/hyperlink" Target="http://stackoverflow.com/questions/871405/why-do-i-need-an-ioc-container-as-opposed-to-straightforward-di-code" TargetMode="External"/><Relationship Id="rId9" Type="http://schemas.openxmlformats.org/officeDocument/2006/relationships/hyperlink" Target="http://stackoverflow.com/questions/3058/what-is-inversion-of-control" TargetMode="External"/><Relationship Id="rId10" Type="http://schemas.openxmlformats.org/officeDocument/2006/relationships/hyperlink" Target="https://blog.risingstack.com/dependency-injection-in-node-js/" TargetMode="External"/><Relationship Id="rId11" Type="http://schemas.openxmlformats.org/officeDocument/2006/relationships/hyperlink" Target="https://www.devbridge.com/articles/dependency-injection-in-javascript/" TargetMode="External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 txBox="1">
            <a:spLocks/>
          </p:cNvSpPr>
          <p:nvPr/>
        </p:nvSpPr>
        <p:spPr>
          <a:xfrm>
            <a:off x="515938" y="2574236"/>
            <a:ext cx="8007716" cy="52178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000" dirty="0" smtClean="0"/>
              <a:t>101 about Dependency Injection in JavaScript </a:t>
            </a:r>
            <a:endParaRPr lang="en-US" sz="2000" dirty="0"/>
          </a:p>
        </p:txBody>
      </p:sp>
      <p:sp>
        <p:nvSpPr>
          <p:cNvPr id="12" name="Title Placeholder 1"/>
          <p:cNvSpPr txBox="1">
            <a:spLocks/>
          </p:cNvSpPr>
          <p:nvPr/>
        </p:nvSpPr>
        <p:spPr>
          <a:xfrm>
            <a:off x="515938" y="3096019"/>
            <a:ext cx="8007716" cy="521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sz="1600" b="0" dirty="0" smtClean="0"/>
              <a:t>March 2017</a:t>
            </a:r>
            <a:endParaRPr lang="en-US" sz="1600" b="0" i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6681" y="1887849"/>
            <a:ext cx="676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party Dependency Injection frameworks</a:t>
            </a:r>
          </a:p>
          <a:p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InversifyJS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Awilix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Autonode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Di4js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917" y="1820614"/>
            <a:ext cx="6763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Dependency Injection in </a:t>
            </a:r>
            <a:r>
              <a:rPr lang="en-US" b="1" i="1" dirty="0" smtClean="0"/>
              <a:t>AD-OnlineTax-API</a:t>
            </a:r>
          </a:p>
          <a:p>
            <a:endParaRPr lang="en-US" b="1" dirty="0"/>
          </a:p>
          <a:p>
            <a:r>
              <a:rPr lang="en-US" dirty="0" smtClean="0"/>
              <a:t>Pros: Seriously! I can’t see any!! Can any one of you tell me?</a:t>
            </a:r>
          </a:p>
          <a:p>
            <a:endParaRPr lang="en-US" dirty="0" smtClean="0"/>
          </a:p>
          <a:p>
            <a:r>
              <a:rPr lang="en-US" dirty="0" smtClean="0"/>
              <a:t>Cons: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Monolithic </a:t>
            </a:r>
            <a:r>
              <a:rPr lang="en-US" dirty="0"/>
              <a:t>in </a:t>
            </a:r>
            <a:r>
              <a:rPr lang="en-US" dirty="0" smtClean="0"/>
              <a:t>nature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test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ard </a:t>
            </a:r>
            <a:r>
              <a:rPr lang="en-US" dirty="0"/>
              <a:t>to navigate even with sophisticated IDEs such as Webstorm, </a:t>
            </a:r>
            <a:r>
              <a:rPr lang="en-US" dirty="0" smtClean="0"/>
              <a:t>VSCode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Singleton </a:t>
            </a:r>
            <a:r>
              <a:rPr lang="en-US" dirty="0"/>
              <a:t>based registration no scoping and/or instance lifecycle declaration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917" y="1820614"/>
            <a:ext cx="7530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Dependency Injection in </a:t>
            </a:r>
            <a:r>
              <a:rPr lang="en-US" b="1" i="1" dirty="0" smtClean="0"/>
              <a:t>AD-OnlineTax-Common/express-inject</a:t>
            </a:r>
          </a:p>
          <a:p>
            <a:endParaRPr lang="en-US" b="1" dirty="0"/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Lightweight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Simple to understand/implement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test</a:t>
            </a:r>
          </a:p>
          <a:p>
            <a:endParaRPr lang="en-US" dirty="0" smtClean="0"/>
          </a:p>
          <a:p>
            <a:r>
              <a:rPr lang="en-US" dirty="0" smtClean="0"/>
              <a:t>Cons: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Singleton </a:t>
            </a:r>
            <a:r>
              <a:rPr lang="en-US" dirty="0"/>
              <a:t>based registration no scoping and/or instance lifecycle declaration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917" y="1820614"/>
            <a:ext cx="75303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Dependency Injection from </a:t>
            </a:r>
            <a:r>
              <a:rPr lang="en-US" b="1" i="1" dirty="0"/>
              <a:t>InversifyJS</a:t>
            </a:r>
            <a:endParaRPr lang="en-US" b="1" i="1" dirty="0" smtClean="0"/>
          </a:p>
          <a:p>
            <a:endParaRPr lang="en-US" b="1" dirty="0"/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Lightweight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test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Sophisticated </a:t>
            </a:r>
            <a:r>
              <a:rPr lang="en-US" dirty="0" smtClean="0"/>
              <a:t>container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instance lifecycle </a:t>
            </a:r>
            <a:r>
              <a:rPr lang="en-US" dirty="0" smtClean="0"/>
              <a:t>declaration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 </a:t>
            </a:r>
            <a:r>
              <a:rPr lang="en-US" dirty="0"/>
              <a:t>nicely with static-typing such as </a:t>
            </a:r>
            <a:r>
              <a:rPr lang="en-US" dirty="0" smtClean="0"/>
              <a:t>typescript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Many</a:t>
            </a:r>
            <a:r>
              <a:rPr lang="en-US" dirty="0"/>
              <a:t> </a:t>
            </a:r>
            <a:r>
              <a:rPr lang="en-US" dirty="0" smtClean="0"/>
              <a:t>Github</a:t>
            </a:r>
            <a:r>
              <a:rPr lang="en-US" dirty="0"/>
              <a:t> </a:t>
            </a:r>
            <a:r>
              <a:rPr lang="en-US" dirty="0" smtClean="0"/>
              <a:t>stars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Actively </a:t>
            </a:r>
            <a:r>
              <a:rPr lang="en-US" dirty="0"/>
              <a:t>maintained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Verbose </a:t>
            </a:r>
            <a:r>
              <a:rPr lang="en-US" dirty="0"/>
              <a:t>when it comes to registration/setup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917" y="1820614"/>
            <a:ext cx="7530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Dependency Injection from </a:t>
            </a:r>
            <a:r>
              <a:rPr lang="en-US" b="1" i="1" dirty="0" smtClean="0"/>
              <a:t>Awilix</a:t>
            </a:r>
          </a:p>
          <a:p>
            <a:endParaRPr lang="en-US" b="1" dirty="0"/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Simple to setup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test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Sophisticated </a:t>
            </a:r>
            <a:r>
              <a:rPr lang="en-US" dirty="0" smtClean="0"/>
              <a:t>container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instance lifecycle </a:t>
            </a:r>
            <a:r>
              <a:rPr lang="en-US" dirty="0" smtClean="0"/>
              <a:t>declaration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Cons: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Comparatively not as popular as </a:t>
            </a:r>
            <a:r>
              <a:rPr lang="en-US" i="1" dirty="0" smtClean="0"/>
              <a:t>InversifyJS</a:t>
            </a:r>
            <a:r>
              <a:rPr lang="en-US" dirty="0" smtClean="0"/>
              <a:t>, not many Github stars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actively maintained</a:t>
            </a:r>
          </a:p>
          <a:p>
            <a:pPr marL="285750" indent="-285750">
              <a:buFont typeface="Arial" charset="0"/>
              <a:buChar char="•"/>
            </a:pPr>
            <a:endParaRPr lang="en-US" i="1" dirty="0" smtClean="0"/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917" y="1820614"/>
            <a:ext cx="7530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Dependency Injection from </a:t>
            </a:r>
            <a:r>
              <a:rPr lang="en-US" b="1" i="1" dirty="0"/>
              <a:t>Autonode</a:t>
            </a:r>
            <a:endParaRPr lang="en-US" b="1" i="1" dirty="0" smtClean="0"/>
          </a:p>
          <a:p>
            <a:endParaRPr lang="en-US" b="1" dirty="0"/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Simple to setup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Cons: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Singleton based setup so difficult </a:t>
            </a:r>
            <a:r>
              <a:rPr lang="en-US" dirty="0"/>
              <a:t>to </a:t>
            </a:r>
            <a:r>
              <a:rPr lang="en-US" dirty="0" smtClean="0"/>
              <a:t>test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many stars in Github</a:t>
            </a:r>
            <a:endParaRPr lang="en-US" i="1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actively maintained</a:t>
            </a:r>
          </a:p>
          <a:p>
            <a:pPr marL="285750" indent="-285750">
              <a:buFont typeface="Arial" charset="0"/>
              <a:buChar char="•"/>
            </a:pPr>
            <a:endParaRPr lang="en-US" i="1" dirty="0" smtClean="0"/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917" y="1820614"/>
            <a:ext cx="7530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Dependency Injection from </a:t>
            </a:r>
            <a:r>
              <a:rPr lang="en-US" b="1" i="1" dirty="0"/>
              <a:t>Di4js</a:t>
            </a:r>
            <a:endParaRPr lang="en-US" b="1" i="1" dirty="0" smtClean="0"/>
          </a:p>
          <a:p>
            <a:endParaRPr lang="en-US" b="1" dirty="0"/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Lightweight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Relatively </a:t>
            </a:r>
            <a:r>
              <a:rPr lang="en-US" dirty="0"/>
              <a:t>easy to </a:t>
            </a:r>
            <a:r>
              <a:rPr lang="en-US" dirty="0" smtClean="0"/>
              <a:t>setup/registration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Cons: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many stars in </a:t>
            </a:r>
            <a:r>
              <a:rPr lang="en-US" dirty="0" smtClean="0"/>
              <a:t>Github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actively </a:t>
            </a:r>
            <a:r>
              <a:rPr lang="en-US" dirty="0" smtClean="0"/>
              <a:t>maintained</a:t>
            </a:r>
            <a:endParaRPr lang="en-US" i="1" dirty="0" smtClean="0"/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917" y="1820614"/>
            <a:ext cx="75303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Dependency Injection from </a:t>
            </a:r>
            <a:r>
              <a:rPr lang="en-US" b="1" i="1" dirty="0" smtClean="0"/>
              <a:t>Archiejs</a:t>
            </a:r>
          </a:p>
          <a:p>
            <a:endParaRPr lang="en-US" b="1" dirty="0"/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Lightweight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Relatively </a:t>
            </a:r>
            <a:r>
              <a:rPr lang="en-US" dirty="0"/>
              <a:t>easy to </a:t>
            </a:r>
            <a:r>
              <a:rPr lang="en-US" dirty="0" smtClean="0"/>
              <a:t>setup/registration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Support instance lifecycle declaration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test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Cons: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many stars in </a:t>
            </a:r>
            <a:r>
              <a:rPr lang="en-US" dirty="0" smtClean="0"/>
              <a:t>Github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actively </a:t>
            </a:r>
            <a:r>
              <a:rPr lang="en-US" dirty="0" smtClean="0"/>
              <a:t>maintained</a:t>
            </a:r>
            <a:endParaRPr lang="en-US" i="1" dirty="0" smtClean="0"/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3236" y="2528047"/>
            <a:ext cx="775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 recommendation for form-</a:t>
            </a:r>
            <a:r>
              <a:rPr lang="en-US" b="1" dirty="0" err="1" smtClean="0"/>
              <a:t>ui</a:t>
            </a:r>
            <a:r>
              <a:rPr lang="en-US" b="1" dirty="0" smtClean="0"/>
              <a:t> and/or micro-services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Awilix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InversifyJS</a:t>
            </a:r>
          </a:p>
        </p:txBody>
      </p:sp>
    </p:spTree>
    <p:extLst>
      <p:ext uri="{BB962C8B-B14F-4D97-AF65-F5344CB8AC3E}">
        <p14:creationId xmlns:p14="http://schemas.microsoft.com/office/powerpoint/2010/main" val="1804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2282" y="1129554"/>
            <a:ext cx="934570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References</a:t>
            </a:r>
            <a:endParaRPr lang="en-US" sz="1400" b="1" dirty="0" smtClean="0"/>
          </a:p>
          <a:p>
            <a:endParaRPr lang="en-US" sz="1400" dirty="0"/>
          </a:p>
          <a:p>
            <a:r>
              <a:rPr lang="en-US" sz="1400" u="sng" dirty="0">
                <a:hlinkClick r:id="rId3"/>
              </a:rPr>
              <a:t>https://en.wikipedia.org/wiki/Inversion_of_control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u="sng" dirty="0">
                <a:hlinkClick r:id="rId4"/>
              </a:rPr>
              <a:t>https://en.wikipedia.org/wiki/Dependency_injection</a:t>
            </a:r>
            <a:endParaRPr lang="en-US" sz="1400" dirty="0"/>
          </a:p>
          <a:p>
            <a:endParaRPr lang="en-US" sz="1400" u="sng" dirty="0" smtClean="0">
              <a:hlinkClick r:id="rId5"/>
            </a:endParaRPr>
          </a:p>
          <a:p>
            <a:r>
              <a:rPr lang="en-US" sz="1400" u="sng" dirty="0" smtClean="0">
                <a:hlinkClick r:id="rId5"/>
              </a:rPr>
              <a:t>http</a:t>
            </a:r>
            <a:r>
              <a:rPr lang="en-US" sz="1400" u="sng" dirty="0">
                <a:hlinkClick r:id="rId5"/>
              </a:rPr>
              <a:t>://kozmic.net/2012/10/23/ioc-container-solves-a-problem-you-might-not-have-but-its-a-nice-problem-to-have</a:t>
            </a:r>
            <a:r>
              <a:rPr lang="en-US" sz="1400" u="sng" dirty="0" smtClean="0">
                <a:hlinkClick r:id="rId5"/>
              </a:rPr>
              <a:t>/</a:t>
            </a:r>
            <a:endParaRPr lang="en-US" sz="1400" u="sng" dirty="0" smtClean="0"/>
          </a:p>
          <a:p>
            <a:endParaRPr lang="en-US" sz="1400" u="sng" dirty="0"/>
          </a:p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martinfowler.com/bliki/InversionOfControl.html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firstclassthoughts.co.uk/Articles/Design/WhenIOCContainersBecomesAnAntiPattern.html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stackoverflow.com/questions/871405/why-do-i-need-an-ioc-container-as-opposed-to-straightforward-di-code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9"/>
              </a:rPr>
              <a:t>http://</a:t>
            </a:r>
            <a:r>
              <a:rPr lang="en-US" sz="1400" dirty="0" smtClean="0">
                <a:hlinkClick r:id="rId9"/>
              </a:rPr>
              <a:t>stackoverflow.com/questions/3058/what-is-inversion-of-control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5"/>
              </a:rPr>
              <a:t>http://kozmic.net/2012/10/23/ioc-container-solves-a-problem-you-might-not-have-but-its-a-nice-problem-to-have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10"/>
              </a:rPr>
              <a:t>https://blog.risingstack.com/dependency-injection-in-node-js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11"/>
              </a:rPr>
              <a:t>https://www.devbridge.com/articles/dependency-injection-in-javascript</a:t>
            </a:r>
            <a:r>
              <a:rPr lang="en-US" sz="1400" dirty="0" smtClean="0">
                <a:hlinkClick r:id="rId11"/>
              </a:rPr>
              <a:t>/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 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08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0470" y="2385390"/>
            <a:ext cx="7301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Inversion </a:t>
            </a:r>
            <a:r>
              <a:rPr lang="en-US" b="1" dirty="0"/>
              <a:t>of control </a:t>
            </a:r>
            <a:r>
              <a:rPr lang="en-US" dirty="0"/>
              <a:t>(IoC) is a design principle in which custom-written portions of a computer program receive the flow of control from a generic </a:t>
            </a:r>
            <a:r>
              <a:rPr lang="en-US" dirty="0" smtClean="0"/>
              <a:t>framework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pPr algn="r"/>
            <a:r>
              <a:rPr lang="en-US" dirty="0" smtClean="0"/>
              <a:t>- </a:t>
            </a:r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4736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1658" y="2506414"/>
            <a:ext cx="2944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W</a:t>
            </a:r>
            <a:r>
              <a:rPr lang="en-US" sz="6000" dirty="0" smtClean="0">
                <a:solidFill>
                  <a:schemeClr val="accent2"/>
                </a:solidFill>
              </a:rPr>
              <a:t>h</a:t>
            </a:r>
            <a:r>
              <a:rPr lang="en-US" sz="6000" dirty="0" smtClean="0">
                <a:solidFill>
                  <a:srgbClr val="00B050"/>
                </a:solidFill>
              </a:rPr>
              <a:t>a</a:t>
            </a:r>
            <a:r>
              <a:rPr lang="en-US" sz="6000" dirty="0" smtClean="0">
                <a:solidFill>
                  <a:srgbClr val="00B0F0"/>
                </a:solidFill>
              </a:rPr>
              <a:t>t</a:t>
            </a:r>
            <a:r>
              <a:rPr lang="en-US" sz="6000" dirty="0" smtClean="0">
                <a:solidFill>
                  <a:schemeClr val="accent6"/>
                </a:solidFill>
              </a:rPr>
              <a:t>?</a:t>
            </a:r>
            <a:r>
              <a:rPr lang="en-US" sz="6000" dirty="0" smtClean="0">
                <a:solidFill>
                  <a:srgbClr val="002060"/>
                </a:solidFill>
              </a:rPr>
              <a:t>?</a:t>
            </a: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0470" y="2385390"/>
            <a:ext cx="7301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b="1" dirty="0"/>
              <a:t>Inversion of Control</a:t>
            </a:r>
            <a:r>
              <a:rPr lang="en-US" dirty="0"/>
              <a:t> </a:t>
            </a:r>
            <a:r>
              <a:rPr lang="en-US" dirty="0" smtClean="0"/>
              <a:t>is an ability of a framework to call its </a:t>
            </a:r>
            <a:r>
              <a:rPr lang="en-US" i="1" dirty="0" smtClean="0"/>
              <a:t>hooks</a:t>
            </a:r>
            <a:r>
              <a:rPr lang="en-US" dirty="0" smtClean="0"/>
              <a:t> to drive the workflow. Application provides key functions (callbacks etc.) for this framework by binding to appropriate </a:t>
            </a:r>
            <a:r>
              <a:rPr lang="en-US" i="1" dirty="0" smtClean="0"/>
              <a:t>hooks</a:t>
            </a:r>
            <a:r>
              <a:rPr lang="en-US" dirty="0" smtClean="0"/>
              <a:t>. In other words framework is in control of you application rather than our coder is in control of that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7023" y="2035767"/>
            <a:ext cx="7328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b="1" dirty="0" smtClean="0"/>
              <a:t>I</a:t>
            </a:r>
            <a:r>
              <a:rPr lang="en-US" dirty="0" smtClean="0"/>
              <a:t>nversion </a:t>
            </a:r>
            <a:r>
              <a:rPr lang="en-US" b="1" dirty="0"/>
              <a:t>o</a:t>
            </a:r>
            <a:r>
              <a:rPr lang="en-US" dirty="0"/>
              <a:t>f </a:t>
            </a:r>
            <a:r>
              <a:rPr lang="en-US" b="1" dirty="0"/>
              <a:t>C</a:t>
            </a:r>
            <a:r>
              <a:rPr lang="en-US" dirty="0"/>
              <a:t>ontrol </a:t>
            </a:r>
            <a:r>
              <a:rPr lang="en-US" dirty="0" smtClean="0"/>
              <a:t>can be achieved by using </a:t>
            </a:r>
            <a:r>
              <a:rPr lang="en-US" b="1" dirty="0" smtClean="0"/>
              <a:t>patterns</a:t>
            </a:r>
            <a:r>
              <a:rPr lang="en-US" dirty="0" smtClean="0"/>
              <a:t> such as factory pattern, service locator pattern, dependency injection, template method design pattern etc. 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b="1" dirty="0"/>
              <a:t>I</a:t>
            </a:r>
            <a:r>
              <a:rPr lang="en-US" dirty="0"/>
              <a:t>nversion </a:t>
            </a:r>
            <a:r>
              <a:rPr lang="en-US" b="1" dirty="0"/>
              <a:t>o</a:t>
            </a:r>
            <a:r>
              <a:rPr lang="en-US" dirty="0"/>
              <a:t>f </a:t>
            </a:r>
            <a:r>
              <a:rPr lang="en-US" b="1" dirty="0"/>
              <a:t>C</a:t>
            </a:r>
            <a:r>
              <a:rPr lang="en-US" dirty="0"/>
              <a:t>ontrol can </a:t>
            </a:r>
            <a:r>
              <a:rPr lang="en-US" dirty="0" smtClean="0"/>
              <a:t>also be </a:t>
            </a:r>
            <a:r>
              <a:rPr lang="en-US" dirty="0"/>
              <a:t>achieved </a:t>
            </a:r>
            <a:r>
              <a:rPr lang="en-US" dirty="0" smtClean="0"/>
              <a:t>by using </a:t>
            </a:r>
            <a:r>
              <a:rPr lang="en-US" b="1" dirty="0"/>
              <a:t>frameworks</a:t>
            </a:r>
            <a:r>
              <a:rPr lang="en-US" dirty="0"/>
              <a:t> such as </a:t>
            </a:r>
            <a:r>
              <a:rPr lang="en-US" dirty="0" smtClean="0"/>
              <a:t>React-Redux, MV</a:t>
            </a:r>
            <a:r>
              <a:rPr lang="en-US" dirty="0"/>
              <a:t>*  namely Angular etc.  </a:t>
            </a:r>
          </a:p>
        </p:txBody>
      </p:sp>
    </p:spTree>
    <p:extLst>
      <p:ext uri="{BB962C8B-B14F-4D97-AF65-F5344CB8AC3E}">
        <p14:creationId xmlns:p14="http://schemas.microsoft.com/office/powerpoint/2010/main" val="15987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7365" y="2366682"/>
            <a:ext cx="7328647" cy="124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Dependency Injection</a:t>
            </a:r>
            <a:r>
              <a:rPr lang="en-US" dirty="0"/>
              <a:t> is a technique whereby one object supplies the dependencies of another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r"/>
            <a:r>
              <a:rPr lang="en-US" dirty="0" smtClean="0"/>
              <a:t>					 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0811" y="2129896"/>
            <a:ext cx="6763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b="1" dirty="0" smtClean="0"/>
              <a:t>Type of Dependency Injection</a:t>
            </a:r>
          </a:p>
          <a:p>
            <a:pPr algn="just">
              <a:defRPr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Constructor injection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Property </a:t>
            </a:r>
            <a:r>
              <a:rPr lang="en-US" dirty="0"/>
              <a:t>based inject (a.k.a Setter </a:t>
            </a:r>
            <a:r>
              <a:rPr lang="en-US" dirty="0" smtClean="0"/>
              <a:t>injection)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Interface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0811" y="2103002"/>
            <a:ext cx="6763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Benefit of </a:t>
            </a:r>
            <a:r>
              <a:rPr lang="en-US" b="1" dirty="0" smtClean="0"/>
              <a:t>Dependency Injection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oose </a:t>
            </a:r>
            <a:r>
              <a:rPr lang="en-US" dirty="0"/>
              <a:t>coupling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Easy testability </a:t>
            </a:r>
            <a:r>
              <a:rPr lang="en-US" dirty="0" smtClean="0"/>
              <a:t>(my favorite)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Maintainability </a:t>
            </a:r>
            <a:r>
              <a:rPr lang="en-US" dirty="0"/>
              <a:t>/ </a:t>
            </a:r>
            <a:r>
              <a:rPr lang="en-US" dirty="0" smtClean="0"/>
              <a:t>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917" y="2250919"/>
            <a:ext cx="6763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MYOB rolled Dependency Injection frameworks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Container implementation in AD-OnlineTax-API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Container implementation in </a:t>
            </a:r>
            <a:r>
              <a:rPr lang="en-US" dirty="0"/>
              <a:t>AD-OnlineTax-Common/express-inject</a:t>
            </a:r>
          </a:p>
        </p:txBody>
      </p:sp>
    </p:spTree>
    <p:extLst>
      <p:ext uri="{BB962C8B-B14F-4D97-AF65-F5344CB8AC3E}">
        <p14:creationId xmlns:p14="http://schemas.microsoft.com/office/powerpoint/2010/main" val="2895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ob_template" id="{8D75A471-7F5A-F14E-B3EC-E7A9D3545B72}" vid="{B8F1F748-EE77-FA43-B54E-0D007C6AF97A}"/>
    </a:ext>
  </a:extLst>
</a:theme>
</file>

<file path=ppt/theme/theme2.xml><?xml version="1.0" encoding="utf-8"?>
<a:theme xmlns:a="http://schemas.openxmlformats.org/drawingml/2006/main" name="1_Content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ob_template" id="{8D75A471-7F5A-F14E-B3EC-E7A9D3545B72}" vid="{304F0E3E-D404-DA45-8119-06D09E915A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61f172d-e903-4e89-9c79-4b8fa3e930d0">
      <UserInfo>
        <DisplayName>James Curnow</DisplayName>
        <AccountId>263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5C8073412EB643A9E367F91995C7E6" ma:contentTypeVersion="5" ma:contentTypeDescription="Create a new document." ma:contentTypeScope="" ma:versionID="af2df87e2ae10da91fcea760fdb95464">
  <xsd:schema xmlns:xsd="http://www.w3.org/2001/XMLSchema" xmlns:xs="http://www.w3.org/2001/XMLSchema" xmlns:p="http://schemas.microsoft.com/office/2006/metadata/properties" xmlns:ns2="161f172d-e903-4e89-9c79-4b8fa3e930d0" xmlns:ns3="5c1b8d6f-bd0a-4452-b645-836448fc053d" targetNamespace="http://schemas.microsoft.com/office/2006/metadata/properties" ma:root="true" ma:fieldsID="e6325a47a1180822f4244d5fc5c78b28" ns2:_="" ns3:_="">
    <xsd:import namespace="161f172d-e903-4e89-9c79-4b8fa3e930d0"/>
    <xsd:import namespace="5c1b8d6f-bd0a-4452-b645-836448fc053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f172d-e903-4e89-9c79-4b8fa3e930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b8d6f-bd0a-4452-b645-836448fc053d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82F016-56EE-404F-A5BC-2D427FB369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DF3D8F-FFD7-4ED0-A3ED-19B288442E82}">
  <ds:schemaRefs>
    <ds:schemaRef ds:uri="http://schemas.openxmlformats.org/package/2006/metadata/core-properties"/>
    <ds:schemaRef ds:uri="http://purl.org/dc/terms/"/>
    <ds:schemaRef ds:uri="http://www.w3.org/XML/1998/namespace"/>
    <ds:schemaRef ds:uri="161f172d-e903-4e89-9c79-4b8fa3e930d0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5c1b8d6f-bd0a-4452-b645-836448fc053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B9A5C0-5E4D-49C2-9312-748C8DDF34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1f172d-e903-4e89-9c79-4b8fa3e930d0"/>
    <ds:schemaRef ds:uri="5c1b8d6f-bd0a-4452-b645-836448fc05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myob_template</Template>
  <TotalTime>4059</TotalTime>
  <Words>330</Words>
  <Application>Microsoft Macintosh PowerPoint</Application>
  <PresentationFormat>Widescreen</PresentationFormat>
  <Paragraphs>167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Arial</vt:lpstr>
      <vt:lpstr>Content Slides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</dc:creator>
  <cp:lastModifiedBy>Pavan Kumar</cp:lastModifiedBy>
  <cp:revision>35</cp:revision>
  <dcterms:created xsi:type="dcterms:W3CDTF">2017-03-03T09:53:52Z</dcterms:created>
  <dcterms:modified xsi:type="dcterms:W3CDTF">2017-03-10T05:30:13Z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0x0101000F5C8073412EB643A9E367F91995C7E6</vt:lpwstr>
  </property>
</Properties>
</file>