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-2500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uer, Peter (059)" initials="BP(" lastIdx="1" clrIdx="0">
    <p:extLst>
      <p:ext uri="{19B8F6BF-5375-455C-9EA6-DF929625EA0E}">
        <p15:presenceInfo xmlns:p15="http://schemas.microsoft.com/office/powerpoint/2012/main" userId="S-1-5-21-1482476501-1450960922-725345543-506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-&gt; Hard coded label assignment strategy: sequence is assigned to mode if:</a:t>
            </a:r>
          </a:p>
          <a:p>
            <a:pPr>
              <a:buSzPct val="100000"/>
              <a:buChar char="-"/>
            </a:pPr>
            <a:r>
              <a:t>Mode is a normal actvity and more then 85% of the sequence are of that activity</a:t>
            </a:r>
          </a:p>
          <a:p>
            <a:pPr>
              <a:buSzPct val="100000"/>
              <a:buChar char="-"/>
            </a:pPr>
            <a:r>
              <a:t>Mode is a transition activity and more then 40% of the sequence are of that activity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Both have use the same preprocessing (lowpass: fc=3)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11885" y="6851547"/>
            <a:ext cx="205737" cy="30441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sz="1200" b="0" baseline="-25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620712"/>
            <a:ext cx="8097840" cy="36516"/>
          </a:xfrm>
          <a:prstGeom prst="rect">
            <a:avLst/>
          </a:prstGeom>
          <a:solidFill>
            <a:srgbClr val="000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aseline="0"/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0" y="7178675"/>
            <a:ext cx="10077450" cy="36513"/>
          </a:xfrm>
          <a:prstGeom prst="rect">
            <a:avLst/>
          </a:prstGeom>
          <a:solidFill>
            <a:srgbClr val="000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aseline="0"/>
            </a:pPr>
            <a:endParaRPr/>
          </a:p>
        </p:txBody>
      </p:sp>
      <p:pic>
        <p:nvPicPr>
          <p:cNvPr id="4" name="image.jpeg" descr="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5525" y="80960"/>
            <a:ext cx="1281113" cy="96361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508916" y="1511300"/>
            <a:ext cx="8056881" cy="117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621282" y="2686755"/>
            <a:ext cx="3944515" cy="4869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388" tIns="50388" rIns="50388" bIns="5038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69662" y="7304785"/>
            <a:ext cx="168090" cy="1478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1008062">
              <a:defRPr sz="1100" b="1" baseline="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8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86001" marR="0" indent="-306613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■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61940" marR="0" indent="-334878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●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24813" marR="0" indent="-253251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671635" marR="0" indent="-24130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∙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342900" marR="0" indent="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42900" marR="0" indent="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2900" marR="0" indent="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42900" marR="0" indent="0" algn="l" defTabSz="10080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0080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uman Activity Recognition"/>
          <p:cNvSpPr txBox="1">
            <a:spLocks noGrp="1"/>
          </p:cNvSpPr>
          <p:nvPr>
            <p:ph type="title" idx="4294967295"/>
          </p:nvPr>
        </p:nvSpPr>
        <p:spPr>
          <a:xfrm>
            <a:off x="803275" y="2271710"/>
            <a:ext cx="8569325" cy="1665290"/>
          </a:xfrm>
          <a:prstGeom prst="rect">
            <a:avLst/>
          </a:prstGeom>
        </p:spPr>
        <p:txBody>
          <a:bodyPr lIns="50388" tIns="50388" rIns="50388" bIns="50388" anchor="ctr">
            <a:normAutofit/>
          </a:bodyPr>
          <a:lstStyle>
            <a:lvl1pPr algn="ctr">
              <a:defRPr sz="3600"/>
            </a:lvl1pPr>
          </a:lstStyle>
          <a:p>
            <a:r>
              <a:t>Human Activity Recognition</a:t>
            </a:r>
          </a:p>
        </p:txBody>
      </p:sp>
      <p:sp>
        <p:nvSpPr>
          <p:cNvPr id="31" name="Peter Bauer…"/>
          <p:cNvSpPr txBox="1"/>
          <p:nvPr/>
        </p:nvSpPr>
        <p:spPr>
          <a:xfrm>
            <a:off x="3146025" y="3563937"/>
            <a:ext cx="3788575" cy="134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400" tIns="50400" rIns="50400" bIns="50400">
            <a:spAutoFit/>
          </a:bodyPr>
          <a:lstStyle/>
          <a:p>
            <a:pPr algn="ctr">
              <a:spcBef>
                <a:spcPts val="600"/>
              </a:spcBef>
              <a:tabLst>
                <a:tab pos="1003300" algn="l"/>
                <a:tab pos="2006600" algn="l"/>
                <a:tab pos="3022600" algn="l"/>
                <a:tab pos="4025900" algn="l"/>
                <a:tab pos="5029200" algn="l"/>
                <a:tab pos="6045200" algn="l"/>
                <a:tab pos="7048500" algn="l"/>
                <a:tab pos="8051800" algn="l"/>
                <a:tab pos="9067800" algn="l"/>
                <a:tab pos="10071100" algn="l"/>
              </a:tabLst>
              <a:defRPr sz="2500" baseline="0">
                <a:solidFill>
                  <a:srgbClr val="000080"/>
                </a:solidFill>
              </a:defRPr>
            </a:pPr>
            <a:r>
              <a:t>Peter Bauer </a:t>
            </a:r>
          </a:p>
          <a:p>
            <a:pPr algn="ctr">
              <a:spcBef>
                <a:spcPts val="600"/>
              </a:spcBef>
              <a:tabLst>
                <a:tab pos="1003300" algn="l"/>
                <a:tab pos="2006600" algn="l"/>
                <a:tab pos="3022600" algn="l"/>
                <a:tab pos="4025900" algn="l"/>
                <a:tab pos="5029200" algn="l"/>
                <a:tab pos="6045200" algn="l"/>
                <a:tab pos="7048500" algn="l"/>
                <a:tab pos="8051800" algn="l"/>
                <a:tab pos="9067800" algn="l"/>
                <a:tab pos="10071100" algn="l"/>
              </a:tabLst>
              <a:defRPr sz="2500" baseline="0">
                <a:solidFill>
                  <a:srgbClr val="000080"/>
                </a:solidFill>
              </a:defRPr>
            </a:pPr>
            <a:r>
              <a:t>&amp; </a:t>
            </a:r>
          </a:p>
          <a:p>
            <a:pPr algn="ctr">
              <a:spcBef>
                <a:spcPts val="600"/>
              </a:spcBef>
              <a:tabLst>
                <a:tab pos="1003300" algn="l"/>
                <a:tab pos="2006600" algn="l"/>
                <a:tab pos="3022600" algn="l"/>
                <a:tab pos="4025900" algn="l"/>
                <a:tab pos="5029200" algn="l"/>
                <a:tab pos="6045200" algn="l"/>
                <a:tab pos="7048500" algn="l"/>
                <a:tab pos="8051800" algn="l"/>
                <a:tab pos="9067800" algn="l"/>
                <a:tab pos="10071100" algn="l"/>
              </a:tabLst>
              <a:defRPr sz="2500" baseline="0">
                <a:solidFill>
                  <a:srgbClr val="000080"/>
                </a:solidFill>
              </a:defRPr>
            </a:pPr>
            <a:r>
              <a:t>Kai Pan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4" name="Human Activity Recognition (HAR) aims to classify ones activity based on sensor data…"/>
          <p:cNvSpPr txBox="1">
            <a:spLocks noGrp="1"/>
          </p:cNvSpPr>
          <p:nvPr>
            <p:ph type="body" idx="4294967295"/>
          </p:nvPr>
        </p:nvSpPr>
        <p:spPr>
          <a:xfrm>
            <a:off x="360361" y="971549"/>
            <a:ext cx="9498015" cy="59658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  <a:buFont typeface="Arial"/>
              <a:buChar char="•"/>
            </a:pPr>
            <a:r>
              <a:rPr dirty="0"/>
              <a:t>Human Activity Recognition (HAR) aims to classify ones activity based on sensor </a:t>
            </a:r>
            <a:r>
              <a:rPr dirty="0" smtClean="0"/>
              <a:t>data</a:t>
            </a:r>
            <a:r>
              <a:rPr lang="de-DE" dirty="0" smtClean="0"/>
              <a:t>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dirty="0"/>
              <a:t>HAPT Dataset provides tri-axial smartphone data from a accelerometer and a </a:t>
            </a:r>
            <a:r>
              <a:rPr dirty="0" smtClean="0"/>
              <a:t>gyroscope</a:t>
            </a:r>
            <a:r>
              <a:rPr lang="de-DE" dirty="0" smtClean="0"/>
              <a:t>.</a:t>
            </a:r>
            <a:endParaRPr dirty="0"/>
          </a:p>
        </p:txBody>
      </p:sp>
      <p:sp>
        <p:nvSpPr>
          <p:cNvPr id="35" name="Introduction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900" dirty="0"/>
              <a:t>Introduction</a:t>
            </a:r>
          </a:p>
        </p:txBody>
      </p:sp>
      <p:sp>
        <p:nvSpPr>
          <p:cNvPr id="36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grpSp>
        <p:nvGrpSpPr>
          <p:cNvPr id="39" name="Group"/>
          <p:cNvGrpSpPr/>
          <p:nvPr/>
        </p:nvGrpSpPr>
        <p:grpSpPr>
          <a:xfrm>
            <a:off x="719136" y="3060699"/>
            <a:ext cx="8137530" cy="3727455"/>
            <a:chOff x="0" y="0"/>
            <a:chExt cx="8137528" cy="3727454"/>
          </a:xfrm>
        </p:grpSpPr>
        <p:pic>
          <p:nvPicPr>
            <p:cNvPr id="37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000" r="9281"/>
            <a:stretch>
              <a:fillRect/>
            </a:stretch>
          </p:blipFill>
          <p:spPr>
            <a:xfrm>
              <a:off x="-1" y="0"/>
              <a:ext cx="8137530" cy="2016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000" r="9280" b="10714"/>
            <a:stretch>
              <a:fillRect/>
            </a:stretch>
          </p:blipFill>
          <p:spPr>
            <a:xfrm>
              <a:off x="-1" y="1927181"/>
              <a:ext cx="8137530" cy="18002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2" name="Input Pipeline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10482">
              <a:defRPr sz="1624"/>
            </a:pPr>
            <a:r>
              <a:rPr sz="2900" dirty="0"/>
              <a:t>Input Pipeline</a:t>
            </a:r>
            <a:br>
              <a:rPr sz="2900" dirty="0"/>
            </a:br>
            <a:endParaRPr sz="2900" dirty="0"/>
          </a:p>
        </p:txBody>
      </p:sp>
      <p:sp>
        <p:nvSpPr>
          <p:cNvPr id="43" name="Remove unlabeled data from the dataset…"/>
          <p:cNvSpPr txBox="1">
            <a:spLocks noGrp="1"/>
          </p:cNvSpPr>
          <p:nvPr>
            <p:ph type="body" idx="4294967295"/>
          </p:nvPr>
        </p:nvSpPr>
        <p:spPr>
          <a:xfrm>
            <a:off x="286541" y="796129"/>
            <a:ext cx="9498018" cy="61817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Remove</a:t>
            </a:r>
            <a:r>
              <a:rPr b="0" dirty="0"/>
              <a:t> unlabeled data from the </a:t>
            </a:r>
            <a:r>
              <a:rPr b="0" dirty="0" smtClean="0"/>
              <a:t>dataset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</a:pPr>
            <a:r>
              <a:rPr dirty="0"/>
              <a:t>Hard coded label assignment </a:t>
            </a:r>
            <a:r>
              <a:rPr dirty="0" smtClean="0"/>
              <a:t>strategy</a:t>
            </a:r>
            <a:r>
              <a:rPr lang="de-DE" dirty="0" smtClean="0"/>
              <a:t>.</a:t>
            </a:r>
            <a:endParaRPr b="1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Z-score normalization </a:t>
            </a:r>
            <a:r>
              <a:rPr b="0" dirty="0"/>
              <a:t>for multi channel </a:t>
            </a:r>
            <a:r>
              <a:rPr b="0" dirty="0" smtClean="0"/>
              <a:t>data</a:t>
            </a:r>
            <a:r>
              <a:rPr lang="de-DE" b="0" dirty="0" smtClean="0"/>
              <a:t>.</a:t>
            </a:r>
            <a:r>
              <a:rPr b="0" dirty="0" smtClean="0"/>
              <a:t> 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</a:pPr>
            <a:r>
              <a:rPr dirty="0"/>
              <a:t>Sliding window for data augmentation </a:t>
            </a:r>
            <a:br>
              <a:rPr dirty="0"/>
            </a:br>
            <a:r>
              <a:rPr dirty="0"/>
              <a:t>(window size: 250, window shift: </a:t>
            </a:r>
            <a:r>
              <a:rPr b="1" dirty="0"/>
              <a:t>75</a:t>
            </a:r>
            <a:r>
              <a:rPr dirty="0" smtClean="0"/>
              <a:t>)</a:t>
            </a:r>
            <a:r>
              <a:rPr lang="de-DE" dirty="0" smtClean="0"/>
              <a:t>.</a:t>
            </a:r>
            <a:endParaRPr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Low-pass filter </a:t>
            </a:r>
            <a:r>
              <a:rPr b="0" dirty="0"/>
              <a:t>to eliminate high </a:t>
            </a:r>
            <a:r>
              <a:rPr lang="de-DE" b="0" dirty="0" err="1" smtClean="0"/>
              <a:t>frequencies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</a:pPr>
            <a:r>
              <a:rPr dirty="0"/>
              <a:t>Dataset is </a:t>
            </a:r>
            <a:r>
              <a:rPr b="1" dirty="0"/>
              <a:t>resampled into two </a:t>
            </a:r>
            <a:r>
              <a:rPr b="1" dirty="0" smtClean="0"/>
              <a:t>groups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44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8731" r="8406"/>
          <a:stretch>
            <a:fillRect/>
          </a:stretch>
        </p:blipFill>
        <p:spPr>
          <a:xfrm>
            <a:off x="358773" y="3997325"/>
            <a:ext cx="9002717" cy="2447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model_result.jpg" descr="model_res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9605" y="3019014"/>
            <a:ext cx="4380255" cy="292017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0" name="Models: LSTM and GRU based RNN models, Temporal Convolutional Network (TCN)…"/>
          <p:cNvSpPr txBox="1">
            <a:spLocks noGrp="1"/>
          </p:cNvSpPr>
          <p:nvPr>
            <p:ph type="body" idx="4294967295"/>
          </p:nvPr>
        </p:nvSpPr>
        <p:spPr>
          <a:xfrm>
            <a:off x="286541" y="707928"/>
            <a:ext cx="9498018" cy="50331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Models: </a:t>
            </a:r>
            <a:r>
              <a:rPr b="0" dirty="0"/>
              <a:t>LSTM and GRU based RNN models, Temporal Convolutional Network (TCN</a:t>
            </a:r>
            <a:r>
              <a:rPr b="0" dirty="0" smtClean="0"/>
              <a:t>)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Training:</a:t>
            </a:r>
            <a:r>
              <a:rPr b="0" dirty="0"/>
              <a:t> Adam optimizer with cosine decay learning rate, weighted loss in sparse_categorical_entropy_loss (focus more on transition samples</a:t>
            </a:r>
            <a:r>
              <a:rPr b="0" dirty="0" smtClean="0"/>
              <a:t>)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Bayesian hyperparameter </a:t>
            </a:r>
            <a:r>
              <a:rPr dirty="0" smtClean="0"/>
              <a:t>optimization</a:t>
            </a:r>
            <a:r>
              <a:rPr lang="de-DE" dirty="0" smtClean="0"/>
              <a:t>.</a:t>
            </a:r>
            <a:endParaRPr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Results:</a:t>
            </a:r>
          </a:p>
        </p:txBody>
      </p:sp>
      <p:sp>
        <p:nvSpPr>
          <p:cNvPr id="51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573" y="3893274"/>
            <a:ext cx="4211562" cy="134376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Input Pipeline"/>
          <p:cNvSpPr txBox="1"/>
          <p:nvPr/>
        </p:nvSpPr>
        <p:spPr>
          <a:xfrm>
            <a:off x="337342" y="151542"/>
            <a:ext cx="8281990" cy="47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54433">
              <a:lnSpc>
                <a:spcPct val="90000"/>
              </a:lnSpc>
              <a:defRPr sz="3200" b="1" baseline="0">
                <a:solidFill>
                  <a:srgbClr val="000080"/>
                </a:solidFill>
              </a:defRPr>
            </a:lvl1pPr>
          </a:lstStyle>
          <a:p>
            <a:r>
              <a:rPr sz="2900" dirty="0"/>
              <a:t>Model and Training</a:t>
            </a:r>
          </a:p>
        </p:txBody>
      </p:sp>
      <p:sp>
        <p:nvSpPr>
          <p:cNvPr id="54" name="the GRU-based architectures were found to be more reliable in terms of reproducibility. The ensemble learning has further improved the result."/>
          <p:cNvSpPr txBox="1"/>
          <p:nvPr/>
        </p:nvSpPr>
        <p:spPr>
          <a:xfrm>
            <a:off x="272226" y="5878962"/>
            <a:ext cx="9526647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 defTabSz="1008062">
              <a:spcBef>
                <a:spcPts val="600"/>
              </a:spcBef>
              <a:buSzPct val="100000"/>
              <a:buFont typeface="Arial"/>
              <a:buChar char="•"/>
              <a:defRPr sz="2400" b="1" baseline="0"/>
            </a:lvl1pPr>
          </a:lstStyle>
          <a:p>
            <a:r>
              <a:rPr lang="de-DE" dirty="0" smtClean="0"/>
              <a:t>T</a:t>
            </a:r>
            <a:r>
              <a:rPr dirty="0" smtClean="0"/>
              <a:t>he </a:t>
            </a:r>
            <a:r>
              <a:rPr dirty="0"/>
              <a:t>GRU-based architectures were found to be more reliable in terms of reproducibility. The ensemble learning has further improved the </a:t>
            </a:r>
            <a:r>
              <a:rPr dirty="0" smtClean="0"/>
              <a:t>result</a:t>
            </a:r>
            <a:r>
              <a:rPr lang="de-DE" dirty="0" smtClean="0"/>
              <a:t>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8" name="Ablation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900" dirty="0"/>
              <a:t>Ablation</a:t>
            </a:r>
          </a:p>
        </p:txBody>
      </p:sp>
      <p:sp>
        <p:nvSpPr>
          <p:cNvPr id="59" name="Initialization: he_normal kernel initializer has better performance.…"/>
          <p:cNvSpPr txBox="1">
            <a:spLocks noGrp="1"/>
          </p:cNvSpPr>
          <p:nvPr>
            <p:ph type="body" idx="4294967295"/>
          </p:nvPr>
        </p:nvSpPr>
        <p:spPr>
          <a:xfrm>
            <a:off x="360361" y="755650"/>
            <a:ext cx="9498015" cy="61817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Initialization: </a:t>
            </a:r>
            <a:r>
              <a:rPr lang="de-DE" b="0" dirty="0" smtClean="0"/>
              <a:t>He</a:t>
            </a:r>
            <a:r>
              <a:rPr b="0" dirty="0" smtClean="0"/>
              <a:t>_normal </a:t>
            </a:r>
            <a:r>
              <a:rPr b="0" dirty="0"/>
              <a:t>kernel initializer has better </a:t>
            </a:r>
            <a:r>
              <a:rPr b="0" dirty="0" smtClean="0"/>
              <a:t>performance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/>
              <a:t>Bidirectional:</a:t>
            </a:r>
            <a:r>
              <a:rPr b="0" dirty="0"/>
              <a:t> </a:t>
            </a:r>
            <a:r>
              <a:rPr lang="de-DE" b="0" dirty="0" smtClean="0"/>
              <a:t>N</a:t>
            </a:r>
            <a:r>
              <a:rPr b="0" dirty="0" err="1" smtClean="0"/>
              <a:t>ormal</a:t>
            </a:r>
            <a:r>
              <a:rPr b="0" dirty="0" smtClean="0"/>
              <a:t> </a:t>
            </a:r>
            <a:r>
              <a:rPr b="0" dirty="0"/>
              <a:t>rnn layers </a:t>
            </a:r>
            <a:r>
              <a:rPr lang="de-DE" b="0" dirty="0" smtClean="0"/>
              <a:t>have</a:t>
            </a:r>
            <a:r>
              <a:rPr b="0" dirty="0" smtClean="0"/>
              <a:t> </a:t>
            </a:r>
            <a:r>
              <a:rPr b="0" dirty="0"/>
              <a:t>better performance than bidirectional </a:t>
            </a:r>
            <a:r>
              <a:rPr b="0" dirty="0" smtClean="0"/>
              <a:t>layers</a:t>
            </a:r>
            <a:r>
              <a:rPr lang="de-DE" b="0" dirty="0" smtClean="0"/>
              <a:t>.</a:t>
            </a:r>
            <a:endParaRPr b="0" dirty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 smtClean="0"/>
              <a:t>Low</a:t>
            </a:r>
            <a:r>
              <a:rPr lang="de-DE" dirty="0" smtClean="0"/>
              <a:t>-</a:t>
            </a:r>
            <a:r>
              <a:rPr dirty="0" smtClean="0"/>
              <a:t>pass</a:t>
            </a:r>
            <a:r>
              <a:rPr lang="de-DE" dirty="0" smtClean="0"/>
              <a:t> </a:t>
            </a:r>
            <a:r>
              <a:rPr dirty="0" smtClean="0"/>
              <a:t>filter </a:t>
            </a:r>
            <a:r>
              <a:rPr dirty="0"/>
              <a:t>:  </a:t>
            </a:r>
            <a:r>
              <a:rPr lang="de-DE" b="0" dirty="0" err="1" smtClean="0"/>
              <a:t>Sm</a:t>
            </a:r>
            <a:r>
              <a:rPr b="0" dirty="0" smtClean="0"/>
              <a:t>aller </a:t>
            </a:r>
            <a:r>
              <a:rPr b="0" dirty="0"/>
              <a:t>cutoff frequency Fc will make signal </a:t>
            </a:r>
            <a:r>
              <a:rPr b="0" dirty="0" smtClean="0"/>
              <a:t>smoother</a:t>
            </a:r>
            <a:r>
              <a:rPr lang="de-DE" b="0" dirty="0" smtClean="0"/>
              <a:t> </a:t>
            </a:r>
            <a:r>
              <a:rPr lang="en-US" b="0" dirty="0" smtClean="0"/>
              <a:t>and less sensitive to </a:t>
            </a:r>
            <a:r>
              <a:rPr lang="en-US" b="0" dirty="0" smtClean="0"/>
              <a:t>noise.</a:t>
            </a:r>
            <a:endParaRPr lang="de-DE" b="0" dirty="0" smtClean="0"/>
          </a:p>
          <a:p>
            <a:pPr>
              <a:spcBef>
                <a:spcPts val="600"/>
              </a:spcBef>
              <a:buSzPct val="100000"/>
              <a:buFont typeface="Arial"/>
              <a:buChar char="•"/>
              <a:defRPr b="1"/>
            </a:pPr>
            <a:r>
              <a:rPr dirty="0" smtClean="0"/>
              <a:t>Weighted </a:t>
            </a:r>
            <a:r>
              <a:rPr dirty="0"/>
              <a:t>loss: </a:t>
            </a:r>
            <a:r>
              <a:rPr lang="de-DE" b="0" dirty="0" smtClean="0"/>
              <a:t>T</a:t>
            </a:r>
            <a:r>
              <a:rPr b="0" dirty="0" smtClean="0"/>
              <a:t>he </a:t>
            </a:r>
            <a:r>
              <a:rPr b="0" dirty="0"/>
              <a:t>weighted loss introduces better balanced </a:t>
            </a:r>
            <a:r>
              <a:rPr b="0" dirty="0" err="1" smtClean="0"/>
              <a:t>acc</a:t>
            </a:r>
            <a:r>
              <a:rPr lang="de-DE" b="0" dirty="0" smtClean="0"/>
              <a:t>.</a:t>
            </a:r>
            <a:endParaRPr b="0" dirty="0"/>
          </a:p>
        </p:txBody>
      </p:sp>
      <p:sp>
        <p:nvSpPr>
          <p:cNvPr id="60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pic>
        <p:nvPicPr>
          <p:cNvPr id="61" name="ablation_weighted_loss.jpg" descr="ablation_weighted_lo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338" y="3369588"/>
            <a:ext cx="4796957" cy="3197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ablation_fc.jpg" descr="ablation_f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4283" y="3374754"/>
            <a:ext cx="4781461" cy="318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7" y="972390"/>
            <a:ext cx="7707527" cy="5505376"/>
          </a:xfrm>
          <a:prstGeom prst="rect">
            <a:avLst/>
          </a:prstGeom>
        </p:spPr>
      </p:pic>
      <p:sp>
        <p:nvSpPr>
          <p:cNvPr id="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5" name="How much temporal information is needed?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10482">
              <a:defRPr sz="1624"/>
            </a:pPr>
            <a:r>
              <a:rPr sz="2900" dirty="0"/>
              <a:t>How much temporal information is needed?</a:t>
            </a:r>
            <a:br>
              <a:rPr sz="2900" dirty="0"/>
            </a:br>
            <a:endParaRPr sz="2900" dirty="0"/>
          </a:p>
        </p:txBody>
      </p:sp>
      <p:sp>
        <p:nvSpPr>
          <p:cNvPr id="66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sp>
        <p:nvSpPr>
          <p:cNvPr id="69" name="still reasonable results for small window sizes"/>
          <p:cNvSpPr txBox="1"/>
          <p:nvPr/>
        </p:nvSpPr>
        <p:spPr>
          <a:xfrm>
            <a:off x="358774" y="6477767"/>
            <a:ext cx="22945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aseline="0"/>
            </a:lvl1pPr>
          </a:lstStyle>
          <a:p>
            <a:r>
              <a:rPr lang="de-DE" dirty="0"/>
              <a:t>S</a:t>
            </a:r>
            <a:r>
              <a:rPr dirty="0" smtClean="0"/>
              <a:t>till </a:t>
            </a:r>
            <a:r>
              <a:rPr dirty="0"/>
              <a:t>reasonable results for small window </a:t>
            </a:r>
            <a:r>
              <a:rPr dirty="0" smtClean="0"/>
              <a:t>sizes</a:t>
            </a:r>
            <a:r>
              <a:rPr lang="de-DE" dirty="0" smtClean="0"/>
              <a:t>.</a:t>
            </a:r>
            <a:endParaRPr dirty="0"/>
          </a:p>
        </p:txBody>
      </p:sp>
      <p:sp>
        <p:nvSpPr>
          <p:cNvPr id="70" name="Line"/>
          <p:cNvSpPr/>
          <p:nvPr/>
        </p:nvSpPr>
        <p:spPr>
          <a:xfrm flipH="1" flipV="1">
            <a:off x="5273040" y="2529840"/>
            <a:ext cx="2713191" cy="68071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" name="in general larger window sizes yield better accuracy scores"/>
          <p:cNvSpPr txBox="1"/>
          <p:nvPr/>
        </p:nvSpPr>
        <p:spPr>
          <a:xfrm>
            <a:off x="7986232" y="3077630"/>
            <a:ext cx="1824517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 baseline="0"/>
            </a:lvl1pPr>
          </a:lstStyle>
          <a:p>
            <a:r>
              <a:rPr lang="de-DE" dirty="0"/>
              <a:t>I</a:t>
            </a:r>
            <a:r>
              <a:rPr dirty="0" smtClean="0"/>
              <a:t>n </a:t>
            </a:r>
            <a:r>
              <a:rPr dirty="0" smtClean="0"/>
              <a:t>general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dirty="0"/>
              <a:t>larger window sizes yield better accuracy </a:t>
            </a:r>
            <a:r>
              <a:rPr dirty="0" smtClean="0"/>
              <a:t>scores</a:t>
            </a:r>
            <a:r>
              <a:rPr lang="de-DE" dirty="0" smtClean="0"/>
              <a:t>.</a:t>
            </a:r>
            <a:endParaRPr dirty="0"/>
          </a:p>
        </p:txBody>
      </p:sp>
      <p:sp>
        <p:nvSpPr>
          <p:cNvPr id="12" name="Line"/>
          <p:cNvSpPr/>
          <p:nvPr/>
        </p:nvSpPr>
        <p:spPr>
          <a:xfrm flipH="1">
            <a:off x="2252312" y="3931920"/>
            <a:ext cx="2248566" cy="765208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till reasonable results for small window sizes"/>
          <p:cNvSpPr txBox="1"/>
          <p:nvPr/>
        </p:nvSpPr>
        <p:spPr>
          <a:xfrm>
            <a:off x="4594619" y="3523179"/>
            <a:ext cx="1879440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 baseline="0"/>
            </a:lvl1pPr>
          </a:lstStyle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small window sizes low-pass </a:t>
            </a:r>
            <a:r>
              <a:rPr lang="en-US" dirty="0"/>
              <a:t>filtering significantly </a:t>
            </a:r>
            <a:r>
              <a:rPr lang="en-US" dirty="0" smtClean="0"/>
              <a:t>increases the </a:t>
            </a:r>
            <a:r>
              <a:rPr lang="en-US" dirty="0" smtClean="0"/>
              <a:t>accuracy.</a:t>
            </a:r>
            <a:endParaRPr lang="en-US" dirty="0"/>
          </a:p>
        </p:txBody>
      </p:sp>
      <p:sp>
        <p:nvSpPr>
          <p:cNvPr id="14" name="Line"/>
          <p:cNvSpPr/>
          <p:nvPr/>
        </p:nvSpPr>
        <p:spPr>
          <a:xfrm flipV="1">
            <a:off x="1127760" y="5760719"/>
            <a:ext cx="497840" cy="717046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5" name="… and for which classes?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10482">
              <a:defRPr sz="1624"/>
            </a:pPr>
            <a:r>
              <a:rPr sz="2900" dirty="0"/>
              <a:t>… and for which classes?</a:t>
            </a:r>
            <a:br>
              <a:rPr sz="2900" dirty="0"/>
            </a:br>
            <a:endParaRPr sz="2900" dirty="0"/>
          </a:p>
        </p:txBody>
      </p:sp>
      <p:sp>
        <p:nvSpPr>
          <p:cNvPr id="76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pic>
        <p:nvPicPr>
          <p:cNvPr id="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1152" r="904"/>
          <a:stretch>
            <a:fillRect/>
          </a:stretch>
        </p:blipFill>
        <p:spPr>
          <a:xfrm>
            <a:off x="1214435" y="1044575"/>
            <a:ext cx="5545143" cy="445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1937" y="5461000"/>
            <a:ext cx="142878" cy="1428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90900" y="5461000"/>
            <a:ext cx="142875" cy="1209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6412" y="5480050"/>
            <a:ext cx="10477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86512" y="5480050"/>
            <a:ext cx="95253" cy="39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70450" y="5480050"/>
            <a:ext cx="114300" cy="409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20960" y="5468937"/>
            <a:ext cx="114303" cy="431803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Rectangle"/>
          <p:cNvSpPr/>
          <p:nvPr/>
        </p:nvSpPr>
        <p:spPr>
          <a:xfrm>
            <a:off x="4500562" y="3205160"/>
            <a:ext cx="2339978" cy="2951165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lIns="45718" tIns="45718" rIns="45718" bIns="45718"/>
          <a:lstStyle/>
          <a:p>
            <a:pPr>
              <a:defRPr sz="1800" baseline="0"/>
            </a:pPr>
            <a:endParaRPr/>
          </a:p>
        </p:txBody>
      </p:sp>
      <p:sp>
        <p:nvSpPr>
          <p:cNvPr id="85" name="Line"/>
          <p:cNvSpPr/>
          <p:nvPr/>
        </p:nvSpPr>
        <p:spPr>
          <a:xfrm flipH="1">
            <a:off x="6911975" y="2844800"/>
            <a:ext cx="895351" cy="1152527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" name="static activities are not time related and therefore can be detected very accurate without temporal information"/>
          <p:cNvSpPr txBox="1"/>
          <p:nvPr/>
        </p:nvSpPr>
        <p:spPr>
          <a:xfrm>
            <a:off x="7030718" y="1766886"/>
            <a:ext cx="2829563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aseline="0"/>
            </a:lvl1pPr>
          </a:lstStyle>
          <a:p>
            <a:r>
              <a:rPr lang="de-DE" dirty="0" smtClean="0"/>
              <a:t>S</a:t>
            </a:r>
            <a:r>
              <a:rPr dirty="0" err="1" smtClean="0"/>
              <a:t>tatic</a:t>
            </a:r>
            <a:r>
              <a:rPr dirty="0" smtClean="0"/>
              <a:t> </a:t>
            </a:r>
            <a:r>
              <a:rPr dirty="0"/>
              <a:t>activities are not time </a:t>
            </a:r>
            <a:r>
              <a:rPr dirty="0" smtClean="0"/>
              <a:t>related </a:t>
            </a:r>
            <a:r>
              <a:rPr dirty="0"/>
              <a:t>and therefore can be detected very accurate without temporal </a:t>
            </a:r>
            <a:r>
              <a:rPr dirty="0" smtClean="0"/>
              <a:t>information</a:t>
            </a:r>
            <a:r>
              <a:rPr lang="de-DE" dirty="0" smtClean="0"/>
              <a:t>.</a:t>
            </a:r>
            <a:endParaRPr dirty="0"/>
          </a:p>
        </p:txBody>
      </p:sp>
      <p:sp>
        <p:nvSpPr>
          <p:cNvPr id="87" name="window size= 2"/>
          <p:cNvSpPr txBox="1"/>
          <p:nvPr/>
        </p:nvSpPr>
        <p:spPr>
          <a:xfrm>
            <a:off x="3547745" y="652462"/>
            <a:ext cx="2859725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800" baseline="0"/>
            </a:pPr>
            <a:r>
              <a:t>window size= 2, fc=3</a:t>
            </a:r>
          </a:p>
        </p:txBody>
      </p:sp>
      <p:sp>
        <p:nvSpPr>
          <p:cNvPr id="16" name="Rectangle"/>
          <p:cNvSpPr/>
          <p:nvPr/>
        </p:nvSpPr>
        <p:spPr>
          <a:xfrm>
            <a:off x="2281187" y="1060269"/>
            <a:ext cx="2279702" cy="216058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 sz="1800" baseline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2" animBg="1" advAuto="0"/>
      <p:bldP spid="86" grpId="1" animBg="1" advAuto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hank You !"/>
          <p:cNvSpPr txBox="1">
            <a:spLocks noGrp="1"/>
          </p:cNvSpPr>
          <p:nvPr>
            <p:ph type="title" idx="4294967295"/>
          </p:nvPr>
        </p:nvSpPr>
        <p:spPr>
          <a:xfrm>
            <a:off x="803275" y="2271710"/>
            <a:ext cx="8569325" cy="1665290"/>
          </a:xfrm>
          <a:prstGeom prst="rect">
            <a:avLst/>
          </a:prstGeom>
        </p:spPr>
        <p:txBody>
          <a:bodyPr lIns="50388" tIns="50388" rIns="50388" bIns="50388" anchor="ctr">
            <a:normAutofit/>
          </a:bodyPr>
          <a:lstStyle>
            <a:lvl1pPr algn="ctr">
              <a:defRPr sz="3600"/>
            </a:lvl1pPr>
          </a:lstStyle>
          <a:p>
            <a:r>
              <a:t>Thank You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810749" y="7304785"/>
            <a:ext cx="127001" cy="14783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2" name="… and for which classes?"/>
          <p:cNvSpPr txBox="1">
            <a:spLocks noGrp="1"/>
          </p:cNvSpPr>
          <p:nvPr>
            <p:ph type="title" idx="4294967295"/>
          </p:nvPr>
        </p:nvSpPr>
        <p:spPr>
          <a:xfrm>
            <a:off x="358774" y="115885"/>
            <a:ext cx="8281990" cy="47942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54433">
              <a:defRPr sz="1400"/>
            </a:pPr>
            <a:r>
              <a:rPr sz="2900" dirty="0"/>
              <a:t>… and for which classes?</a:t>
            </a:r>
            <a:br>
              <a:rPr sz="2900" dirty="0"/>
            </a:br>
            <a:endParaRPr sz="2900" dirty="0"/>
          </a:p>
        </p:txBody>
      </p:sp>
      <p:sp>
        <p:nvSpPr>
          <p:cNvPr id="93" name="Peter Bauer &amp; Kai Pan- 08.02.2022"/>
          <p:cNvSpPr txBox="1"/>
          <p:nvPr/>
        </p:nvSpPr>
        <p:spPr>
          <a:xfrm>
            <a:off x="152399" y="7295648"/>
            <a:ext cx="231794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 b="1" baseline="0"/>
            </a:lvl1pPr>
          </a:lstStyle>
          <a:p>
            <a:r>
              <a:rPr dirty="0"/>
              <a:t>Peter Bauer &amp; Kai </a:t>
            </a:r>
            <a:r>
              <a:rPr dirty="0" smtClean="0"/>
              <a:t>Pan</a:t>
            </a:r>
            <a:r>
              <a:rPr lang="de-DE" dirty="0" smtClean="0"/>
              <a:t> </a:t>
            </a:r>
            <a:r>
              <a:rPr dirty="0" smtClean="0"/>
              <a:t>- </a:t>
            </a:r>
            <a:r>
              <a:rPr dirty="0"/>
              <a:t>08.02.2022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4848220" y="1268410"/>
            <a:ext cx="5232408" cy="5354645"/>
            <a:chOff x="-1" y="0"/>
            <a:chExt cx="5232406" cy="5354643"/>
          </a:xfrm>
        </p:grpSpPr>
        <p:pic>
          <p:nvPicPr>
            <p:cNvPr id="9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121703"/>
              <a:ext cx="5232408" cy="5232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Rectangle"/>
            <p:cNvSpPr/>
            <p:nvPr/>
          </p:nvSpPr>
          <p:spPr>
            <a:xfrm>
              <a:off x="143525" y="663039"/>
              <a:ext cx="2520397" cy="208854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 baseline="0"/>
              </a:pPr>
              <a:endParaRPr/>
            </a:p>
          </p:txBody>
        </p:sp>
        <p:sp>
          <p:nvSpPr>
            <p:cNvPr id="96" name="window size= 2"/>
            <p:cNvSpPr txBox="1"/>
            <p:nvPr/>
          </p:nvSpPr>
          <p:spPr>
            <a:xfrm>
              <a:off x="1185690" y="-1"/>
              <a:ext cx="2861024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800" baseline="0"/>
              </a:lvl1pPr>
            </a:lstStyle>
            <a:p>
              <a:r>
                <a:t>window size= 2</a:t>
              </a:r>
            </a:p>
          </p:txBody>
        </p:sp>
      </p:grpSp>
      <p:grpSp>
        <p:nvGrpSpPr>
          <p:cNvPr id="100" name="Group"/>
          <p:cNvGrpSpPr/>
          <p:nvPr/>
        </p:nvGrpSpPr>
        <p:grpSpPr>
          <a:xfrm>
            <a:off x="152400" y="1268411"/>
            <a:ext cx="4791075" cy="5037143"/>
            <a:chOff x="0" y="0"/>
            <a:chExt cx="4791075" cy="5037141"/>
          </a:xfrm>
        </p:grpSpPr>
        <p:pic>
          <p:nvPicPr>
            <p:cNvPr id="9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46193"/>
              <a:ext cx="4791075" cy="4790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" name="window size= 250"/>
            <p:cNvSpPr txBox="1"/>
            <p:nvPr/>
          </p:nvSpPr>
          <p:spPr>
            <a:xfrm>
              <a:off x="1020943" y="-1"/>
              <a:ext cx="1914967" cy="350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800" baseline="0"/>
              </a:lvl1pPr>
            </a:lstStyle>
            <a:p>
              <a:r>
                <a:t>window size= 250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3">
  <a:themeElements>
    <a:clrScheme name="Präsentation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räsentation 3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räsentation 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-2500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-2500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äsentation 3">
  <a:themeElements>
    <a:clrScheme name="Präsentation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räsentation 3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räsentation 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-2500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-2500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Benutzerdefiniert</PresentationFormat>
  <Paragraphs>54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Präsentation 3</vt:lpstr>
      <vt:lpstr>Human Activity Recognition</vt:lpstr>
      <vt:lpstr>Introduction</vt:lpstr>
      <vt:lpstr>Input Pipeline </vt:lpstr>
      <vt:lpstr>PowerPoint-Präsentation</vt:lpstr>
      <vt:lpstr>Ablation</vt:lpstr>
      <vt:lpstr>How much temporal information is needed? </vt:lpstr>
      <vt:lpstr>… and for which classes? </vt:lpstr>
      <vt:lpstr>Thank You !</vt:lpstr>
      <vt:lpstr>… and for which classes?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cp:lastModifiedBy>Bauer, Peter (059)</cp:lastModifiedBy>
  <cp:revision>11</cp:revision>
  <dcterms:modified xsi:type="dcterms:W3CDTF">2022-02-07T20:45:42Z</dcterms:modified>
</cp:coreProperties>
</file>