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357A86-B545-442E-A979-F52FF488B836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A1DAE-8BC8-4BE1-8981-E113B7FB21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793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A1DAE-8BC8-4BE1-8981-E113B7FB215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290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Reduce the amount of power, and cause standing waves that damage the cables.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B is the medium of the transmission line and a is the resistor medium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In the limit where we are far below the cut-off frequency, we can use the approximation for the impedance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A1DAE-8BC8-4BE1-8981-E113B7FB215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500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1"/>
                </a:solidFill>
              </a:rPr>
              <a:t>Plot of two signals against each other (XY mode)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1"/>
                </a:solidFill>
              </a:rPr>
              <a:t>Voltage into the transmission line and out is measured (node 0 to node 10)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1"/>
                </a:solidFill>
              </a:rPr>
              <a:t>Start frequency set to 20khz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1"/>
                </a:solidFill>
              </a:rPr>
              <a:t>Sets of data measured when the Lissajous figures alternate in and out of phase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Input of voltage form generator set to 2V. Doesn’t mean that this is the voltage when it enters the transmission 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Probes placed at node 0 and node 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Odd n corresponds to out of phase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Even n to in phase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A1DAE-8BC8-4BE1-8981-E113B7FB215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568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Wavenumber = k = 2pi/lambda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A1DAE-8BC8-4BE1-8981-E113B7FB215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908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62D69E6-3269-43B1-87DB-983DF726D2BF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9399D92-9645-4901-B516-C5AE5FF73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756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69E6-3269-43B1-87DB-983DF726D2BF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9D92-9645-4901-B516-C5AE5FF73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394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69E6-3269-43B1-87DB-983DF726D2BF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9D92-9645-4901-B516-C5AE5FF73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757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69E6-3269-43B1-87DB-983DF726D2BF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9D92-9645-4901-B516-C5AE5FF7309D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7848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69E6-3269-43B1-87DB-983DF726D2BF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9D92-9645-4901-B516-C5AE5FF73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741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69E6-3269-43B1-87DB-983DF726D2BF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9D92-9645-4901-B516-C5AE5FF73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928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69E6-3269-43B1-87DB-983DF726D2BF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9D92-9645-4901-B516-C5AE5FF73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771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69E6-3269-43B1-87DB-983DF726D2BF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9D92-9645-4901-B516-C5AE5FF73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124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69E6-3269-43B1-87DB-983DF726D2BF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9D92-9645-4901-B516-C5AE5FF73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64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69E6-3269-43B1-87DB-983DF726D2BF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9D92-9645-4901-B516-C5AE5FF73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51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69E6-3269-43B1-87DB-983DF726D2BF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9D92-9645-4901-B516-C5AE5FF73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210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69E6-3269-43B1-87DB-983DF726D2BF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9D92-9645-4901-B516-C5AE5FF73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465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69E6-3269-43B1-87DB-983DF726D2BF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9D92-9645-4901-B516-C5AE5FF73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64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69E6-3269-43B1-87DB-983DF726D2BF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9D92-9645-4901-B516-C5AE5FF73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39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69E6-3269-43B1-87DB-983DF726D2BF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9D92-9645-4901-B516-C5AE5FF73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832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69E6-3269-43B1-87DB-983DF726D2BF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9D92-9645-4901-B516-C5AE5FF73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50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69E6-3269-43B1-87DB-983DF726D2BF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9D92-9645-4901-B516-C5AE5FF73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44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D69E6-3269-43B1-87DB-983DF726D2BF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99D92-9645-4901-B516-C5AE5FF73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5363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CA915E-1192-A054-E0E7-4E039C89FE38}"/>
              </a:ext>
            </a:extLst>
          </p:cNvPr>
          <p:cNvSpPr txBox="1"/>
          <p:nvPr/>
        </p:nvSpPr>
        <p:spPr>
          <a:xfrm>
            <a:off x="333374" y="495300"/>
            <a:ext cx="64865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Investigating Amplitude Attenuation and Frequency Dispersion For a Lumped Transmission 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BD5986-61D9-0FAE-6C7D-B31DE4BE8F5B}"/>
              </a:ext>
            </a:extLst>
          </p:cNvPr>
          <p:cNvSpPr txBox="1"/>
          <p:nvPr/>
        </p:nvSpPr>
        <p:spPr>
          <a:xfrm>
            <a:off x="1296412" y="2063007"/>
            <a:ext cx="2487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Leonardo Rotondi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B51B3A-6146-DD0A-1728-D5810AD12423}"/>
              </a:ext>
            </a:extLst>
          </p:cNvPr>
          <p:cNvSpPr txBox="1"/>
          <p:nvPr/>
        </p:nvSpPr>
        <p:spPr>
          <a:xfrm>
            <a:off x="3455952" y="1880295"/>
            <a:ext cx="412189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Outline: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Why do we care?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Reflection of pulses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Hints of frequency attenuation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Investigating frequency relation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Data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Group velocity and further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Conclusions and discussions</a:t>
            </a:r>
          </a:p>
          <a:p>
            <a:pPr marL="342900" indent="-342900">
              <a:buFont typeface="+mj-lt"/>
              <a:buAutoNum type="arabi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2296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AED3F-EE77-C624-E804-23CC07071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764" y="330824"/>
            <a:ext cx="3605687" cy="1160818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chemeClr val="bg1"/>
                </a:solidFill>
              </a:rPr>
              <a:t>Why Do we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2762D-BE22-47BF-E8D2-38BC25E7C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850" y="1658143"/>
            <a:ext cx="3897516" cy="3541714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chemeClr val="bg1"/>
                </a:solidFill>
              </a:rPr>
              <a:t>Wires are everywhere!</a:t>
            </a:r>
          </a:p>
          <a:p>
            <a:r>
              <a:rPr lang="en-GB" dirty="0">
                <a:solidFill>
                  <a:schemeClr val="bg1"/>
                </a:solidFill>
              </a:rPr>
              <a:t>Not as simple as they seem</a:t>
            </a:r>
          </a:p>
          <a:p>
            <a:r>
              <a:rPr lang="en-GB" dirty="0">
                <a:solidFill>
                  <a:schemeClr val="bg1"/>
                </a:solidFill>
              </a:rPr>
              <a:t>The design of wires gives rise to inherent capacitance and inductance in the wires.</a:t>
            </a:r>
          </a:p>
          <a:p>
            <a:r>
              <a:rPr lang="en-GB" dirty="0">
                <a:solidFill>
                  <a:schemeClr val="bg1"/>
                </a:solidFill>
              </a:rPr>
              <a:t>These can hinder our ability to send electrical signals over long distances.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04F01EB-C1BB-3128-AAD3-AFECC37BD777}"/>
              </a:ext>
            </a:extLst>
          </p:cNvPr>
          <p:cNvCxnSpPr>
            <a:cxnSpLocks/>
          </p:cNvCxnSpPr>
          <p:nvPr/>
        </p:nvCxnSpPr>
        <p:spPr>
          <a:xfrm>
            <a:off x="5049502" y="2203667"/>
            <a:ext cx="231518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92F49B-D3FC-986B-B841-C27694D94474}"/>
              </a:ext>
            </a:extLst>
          </p:cNvPr>
          <p:cNvCxnSpPr>
            <a:cxnSpLocks/>
          </p:cNvCxnSpPr>
          <p:nvPr/>
        </p:nvCxnSpPr>
        <p:spPr>
          <a:xfrm>
            <a:off x="5003119" y="3712512"/>
            <a:ext cx="231518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A9E33BB-D66C-79F8-C522-16F983EE2533}"/>
              </a:ext>
            </a:extLst>
          </p:cNvPr>
          <p:cNvCxnSpPr>
            <a:cxnSpLocks/>
          </p:cNvCxnSpPr>
          <p:nvPr/>
        </p:nvCxnSpPr>
        <p:spPr>
          <a:xfrm>
            <a:off x="8663203" y="2203667"/>
            <a:ext cx="41476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11E2C6-A6E6-B2A1-7523-42A9AD085854}"/>
              </a:ext>
            </a:extLst>
          </p:cNvPr>
          <p:cNvCxnSpPr>
            <a:cxnSpLocks/>
          </p:cNvCxnSpPr>
          <p:nvPr/>
        </p:nvCxnSpPr>
        <p:spPr>
          <a:xfrm>
            <a:off x="8680597" y="2203667"/>
            <a:ext cx="0" cy="549472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3EF59D-E0B5-6098-AA08-51C9B7201467}"/>
              </a:ext>
            </a:extLst>
          </p:cNvPr>
          <p:cNvCxnSpPr>
            <a:cxnSpLocks/>
          </p:cNvCxnSpPr>
          <p:nvPr/>
        </p:nvCxnSpPr>
        <p:spPr>
          <a:xfrm>
            <a:off x="8410795" y="2833145"/>
            <a:ext cx="539603" cy="0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5783ED4-DFF7-B70D-65CE-C495BA3161A9}"/>
              </a:ext>
            </a:extLst>
          </p:cNvPr>
          <p:cNvCxnSpPr>
            <a:cxnSpLocks/>
          </p:cNvCxnSpPr>
          <p:nvPr/>
        </p:nvCxnSpPr>
        <p:spPr>
          <a:xfrm>
            <a:off x="8376008" y="3220771"/>
            <a:ext cx="574390" cy="0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64B3334-981F-5B0D-BC43-0C0FF2AD311F}"/>
              </a:ext>
            </a:extLst>
          </p:cNvPr>
          <p:cNvCxnSpPr>
            <a:cxnSpLocks/>
          </p:cNvCxnSpPr>
          <p:nvPr/>
        </p:nvCxnSpPr>
        <p:spPr>
          <a:xfrm>
            <a:off x="8687646" y="3220771"/>
            <a:ext cx="0" cy="549472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7F9B61-07FD-008F-9BE9-A47432515EE3}"/>
              </a:ext>
            </a:extLst>
          </p:cNvPr>
          <p:cNvCxnSpPr>
            <a:cxnSpLocks/>
          </p:cNvCxnSpPr>
          <p:nvPr/>
        </p:nvCxnSpPr>
        <p:spPr>
          <a:xfrm>
            <a:off x="8680597" y="3760797"/>
            <a:ext cx="1841978" cy="944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2C55118E-1554-317F-B7EA-401A4D72C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4049" y="1758426"/>
            <a:ext cx="1769379" cy="512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E24FC18-542B-7851-D070-0DDB79665B51}"/>
              </a:ext>
            </a:extLst>
          </p:cNvPr>
          <p:cNvCxnSpPr>
            <a:cxnSpLocks/>
          </p:cNvCxnSpPr>
          <p:nvPr/>
        </p:nvCxnSpPr>
        <p:spPr>
          <a:xfrm>
            <a:off x="10522575" y="2195913"/>
            <a:ext cx="0" cy="54947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004BCAA-FFF6-B99A-6D8C-8DD9B4F4B69F}"/>
              </a:ext>
            </a:extLst>
          </p:cNvPr>
          <p:cNvCxnSpPr>
            <a:cxnSpLocks/>
          </p:cNvCxnSpPr>
          <p:nvPr/>
        </p:nvCxnSpPr>
        <p:spPr>
          <a:xfrm>
            <a:off x="10299895" y="2755324"/>
            <a:ext cx="44536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77BC15C-07B0-8728-6AA5-C32AB79DBBB1}"/>
              </a:ext>
            </a:extLst>
          </p:cNvPr>
          <p:cNvCxnSpPr>
            <a:cxnSpLocks/>
          </p:cNvCxnSpPr>
          <p:nvPr/>
        </p:nvCxnSpPr>
        <p:spPr>
          <a:xfrm>
            <a:off x="10299895" y="3220771"/>
            <a:ext cx="43563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BA89C63-C446-2CD8-C81E-BE16E001332B}"/>
              </a:ext>
            </a:extLst>
          </p:cNvPr>
          <p:cNvCxnSpPr>
            <a:cxnSpLocks/>
          </p:cNvCxnSpPr>
          <p:nvPr/>
        </p:nvCxnSpPr>
        <p:spPr>
          <a:xfrm>
            <a:off x="10522575" y="3220771"/>
            <a:ext cx="0" cy="54947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D6ED60D-47D0-16ED-BCB1-B0D3D5340694}"/>
              </a:ext>
            </a:extLst>
          </p:cNvPr>
          <p:cNvCxnSpPr>
            <a:cxnSpLocks/>
          </p:cNvCxnSpPr>
          <p:nvPr/>
        </p:nvCxnSpPr>
        <p:spPr>
          <a:xfrm>
            <a:off x="10504175" y="2205618"/>
            <a:ext cx="740999" cy="0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012C2E0-FB19-3E7B-D32D-A64E03977438}"/>
              </a:ext>
            </a:extLst>
          </p:cNvPr>
          <p:cNvCxnSpPr>
            <a:cxnSpLocks/>
          </p:cNvCxnSpPr>
          <p:nvPr/>
        </p:nvCxnSpPr>
        <p:spPr>
          <a:xfrm>
            <a:off x="10517711" y="3770243"/>
            <a:ext cx="740999" cy="0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058F35D1-979B-5FC7-7093-AA66EA4CE7A6}"/>
              </a:ext>
            </a:extLst>
          </p:cNvPr>
          <p:cNvSpPr/>
          <p:nvPr/>
        </p:nvSpPr>
        <p:spPr>
          <a:xfrm>
            <a:off x="7360877" y="2108364"/>
            <a:ext cx="194553" cy="175098"/>
          </a:xfrm>
          <a:prstGeom prst="ellipse">
            <a:avLst/>
          </a:prstGeom>
          <a:noFill/>
          <a:ln w="285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2E33494-D9FE-B29D-BB97-5A41DC65765B}"/>
              </a:ext>
            </a:extLst>
          </p:cNvPr>
          <p:cNvSpPr/>
          <p:nvPr/>
        </p:nvSpPr>
        <p:spPr>
          <a:xfrm>
            <a:off x="11257621" y="3682694"/>
            <a:ext cx="194553" cy="175098"/>
          </a:xfrm>
          <a:prstGeom prst="ellipse">
            <a:avLst/>
          </a:prstGeom>
          <a:noFill/>
          <a:ln w="285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7D97AF0-D525-41F0-32BE-72EB69A0FCDE}"/>
              </a:ext>
            </a:extLst>
          </p:cNvPr>
          <p:cNvSpPr/>
          <p:nvPr/>
        </p:nvSpPr>
        <p:spPr>
          <a:xfrm>
            <a:off x="11220365" y="2116118"/>
            <a:ext cx="194551" cy="175098"/>
          </a:xfrm>
          <a:prstGeom prst="ellipse">
            <a:avLst/>
          </a:prstGeom>
          <a:noFill/>
          <a:ln w="285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1B0E9FB-89D9-F5EF-BBC7-A2E7952F6A10}"/>
              </a:ext>
            </a:extLst>
          </p:cNvPr>
          <p:cNvSpPr/>
          <p:nvPr/>
        </p:nvSpPr>
        <p:spPr>
          <a:xfrm>
            <a:off x="7318056" y="3616996"/>
            <a:ext cx="194553" cy="175098"/>
          </a:xfrm>
          <a:prstGeom prst="ellipse">
            <a:avLst/>
          </a:prstGeom>
          <a:noFill/>
          <a:ln w="285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1964847-70BC-5F4A-1E5B-EEE3F1D591C0}"/>
              </a:ext>
            </a:extLst>
          </p:cNvPr>
          <p:cNvSpPr txBox="1"/>
          <p:nvPr/>
        </p:nvSpPr>
        <p:spPr>
          <a:xfrm>
            <a:off x="4821677" y="1127671"/>
            <a:ext cx="307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>
                <a:solidFill>
                  <a:schemeClr val="bg1"/>
                </a:solidFill>
              </a:rPr>
              <a:t>Appearance of parallel wires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C9BA3EA-4CB9-CCCA-1E04-02764442E0A2}"/>
              </a:ext>
            </a:extLst>
          </p:cNvPr>
          <p:cNvSpPr txBox="1"/>
          <p:nvPr/>
        </p:nvSpPr>
        <p:spPr>
          <a:xfrm>
            <a:off x="8427364" y="1122310"/>
            <a:ext cx="266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Behaviour of parallel wires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449F487-6E6D-E75B-28A2-9089FA665188}"/>
              </a:ext>
            </a:extLst>
          </p:cNvPr>
          <p:cNvSpPr txBox="1"/>
          <p:nvPr/>
        </p:nvSpPr>
        <p:spPr>
          <a:xfrm>
            <a:off x="4784357" y="4310009"/>
            <a:ext cx="657054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Behaves as an inductor due to induced magnetic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Parallel wires will act as capacitors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Lumped transmission line has 40 sections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10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L  = 330 ± 20% </a:t>
            </a:r>
            <a:r>
              <a:rPr lang="el-GR" sz="2000" dirty="0">
                <a:solidFill>
                  <a:schemeClr val="bg1"/>
                </a:solidFill>
              </a:rPr>
              <a:t>μ</a:t>
            </a:r>
            <a:r>
              <a:rPr lang="en-GB" sz="2000" dirty="0">
                <a:solidFill>
                  <a:schemeClr val="bg1"/>
                </a:solidFill>
              </a:rPr>
              <a:t>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C = 0.015 ± 10% </a:t>
            </a:r>
            <a:r>
              <a:rPr lang="el-GR" sz="2000" dirty="0">
                <a:solidFill>
                  <a:schemeClr val="bg1"/>
                </a:solidFill>
              </a:rPr>
              <a:t>μ</a:t>
            </a:r>
            <a:r>
              <a:rPr lang="en-GB" sz="2000" dirty="0">
                <a:solidFill>
                  <a:schemeClr val="bg1"/>
                </a:solidFill>
              </a:rPr>
              <a:t>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Variable resistor placed in parallel with a switch at node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7ABEC13-9CAA-2853-767A-857A5EE4E9EA}"/>
              </a:ext>
            </a:extLst>
          </p:cNvPr>
          <p:cNvSpPr txBox="1"/>
          <p:nvPr/>
        </p:nvSpPr>
        <p:spPr>
          <a:xfrm>
            <a:off x="9224425" y="3899235"/>
            <a:ext cx="129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1 section</a:t>
            </a:r>
          </a:p>
        </p:txBody>
      </p:sp>
    </p:spTree>
    <p:extLst>
      <p:ext uri="{BB962C8B-B14F-4D97-AF65-F5344CB8AC3E}">
        <p14:creationId xmlns:p14="http://schemas.microsoft.com/office/powerpoint/2010/main" val="4261061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EB68C-EA05-4942-869C-3D48E6E20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94" y="0"/>
            <a:ext cx="4306076" cy="813037"/>
          </a:xfrm>
        </p:spPr>
        <p:txBody>
          <a:bodyPr>
            <a:norm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Reflection of pulses</a:t>
            </a:r>
          </a:p>
        </p:txBody>
      </p: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9DDC0FC-5CCE-E9B7-9870-E3B7B561F0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54" y="0"/>
            <a:ext cx="3943952" cy="2538919"/>
          </a:xfrm>
          <a:prstGeom prst="rect">
            <a:avLst/>
          </a:prstGeom>
        </p:spPr>
      </p:pic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1AAA7324-569E-7F4F-B367-7AB1ABB443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048" y="0"/>
            <a:ext cx="3943952" cy="2538919"/>
          </a:xfrm>
          <a:prstGeom prst="rect">
            <a:avLst/>
          </a:prstGeom>
        </p:spPr>
      </p:pic>
      <p:pic>
        <p:nvPicPr>
          <p:cNvPr id="13" name="Picture 12" descr="Graphical user interface&#10;&#10;Description automatically generated">
            <a:extLst>
              <a:ext uri="{FF2B5EF4-FFF2-40B4-BE49-F238E27FC236}">
                <a16:creationId xmlns:a16="http://schemas.microsoft.com/office/drawing/2014/main" id="{6DE28C2B-89D8-5E22-8B6C-50399F7B3E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632" y="2967094"/>
            <a:ext cx="5062162" cy="32587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3203FA1-8541-3046-F1E9-B8F4038E84AB}"/>
              </a:ext>
            </a:extLst>
          </p:cNvPr>
          <p:cNvSpPr txBox="1"/>
          <p:nvPr/>
        </p:nvSpPr>
        <p:spPr>
          <a:xfrm>
            <a:off x="5352372" y="2538919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Solely reflected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B66B47-4832-6B90-FB41-CBE725ABB0C1}"/>
              </a:ext>
            </a:extLst>
          </p:cNvPr>
          <p:cNvSpPr txBox="1"/>
          <p:nvPr/>
        </p:nvSpPr>
        <p:spPr>
          <a:xfrm>
            <a:off x="9081154" y="2597762"/>
            <a:ext cx="227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Reflected and inverted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61112D-15BD-BADC-B6EE-E831717BCA0D}"/>
              </a:ext>
            </a:extLst>
          </p:cNvPr>
          <p:cNvSpPr txBox="1"/>
          <p:nvPr/>
        </p:nvSpPr>
        <p:spPr>
          <a:xfrm>
            <a:off x="9081154" y="6410527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 reflection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C43CF8-C842-1149-7FA4-DA9EDD11804A}"/>
              </a:ext>
            </a:extLst>
          </p:cNvPr>
          <p:cNvSpPr txBox="1"/>
          <p:nvPr/>
        </p:nvSpPr>
        <p:spPr>
          <a:xfrm>
            <a:off x="428018" y="657396"/>
            <a:ext cx="35187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Impedance of transmission line due to components of the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Gives rise to reflected pulses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The cause various complications in the line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E9E9BF1-BDE9-55F6-41D9-FBCDF2CCA36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018" y="2538919"/>
            <a:ext cx="3367289" cy="101720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8EE7A13-6761-B466-C768-5E002855FD02}"/>
              </a:ext>
            </a:extLst>
          </p:cNvPr>
          <p:cNvSpPr txBox="1"/>
          <p:nvPr/>
        </p:nvSpPr>
        <p:spPr>
          <a:xfrm>
            <a:off x="774970" y="3644147"/>
            <a:ext cx="61997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Impedances must be equal to cancel reflected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Variable resistor = 156.48 ± 1.73 </a:t>
            </a:r>
            <a:r>
              <a:rPr lang="el-GR" sz="2000" dirty="0">
                <a:solidFill>
                  <a:schemeClr val="bg1"/>
                </a:solidFill>
              </a:rPr>
              <a:t>Ω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D933AD-71DA-EF8C-CBEF-98C48C5D124B}"/>
              </a:ext>
            </a:extLst>
          </p:cNvPr>
          <p:cNvSpPr txBox="1"/>
          <p:nvPr/>
        </p:nvSpPr>
        <p:spPr>
          <a:xfrm>
            <a:off x="1308611" y="5282003"/>
            <a:ext cx="56190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Theoretical impedance = </a:t>
            </a:r>
            <a:r>
              <a:rPr lang="en-GB" b="0" i="0" dirty="0">
                <a:solidFill>
                  <a:srgbClr val="000000"/>
                </a:solidFill>
                <a:effectLst/>
                <a:latin typeface="WordVisi_MSFontService"/>
              </a:rPr>
              <a:t>148.32 </a:t>
            </a:r>
            <a:r>
              <a:rPr lang="en-GB" sz="1800" dirty="0">
                <a:solidFill>
                  <a:schemeClr val="bg1"/>
                </a:solidFill>
              </a:rPr>
              <a:t>±</a:t>
            </a:r>
            <a:r>
              <a:rPr lang="en-GB" b="0" i="0" dirty="0">
                <a:solidFill>
                  <a:srgbClr val="000000"/>
                </a:solidFill>
                <a:effectLst/>
                <a:latin typeface="WordVisi_MSFontService"/>
              </a:rPr>
              <a:t> 16.58 </a:t>
            </a:r>
            <a:r>
              <a:rPr lang="el-GR" sz="1800" dirty="0">
                <a:solidFill>
                  <a:schemeClr val="bg1"/>
                </a:solidFill>
              </a:rPr>
              <a:t>Ω</a:t>
            </a:r>
            <a:endParaRPr lang="en-GB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/>
                </a:solidFill>
              </a:rPr>
              <a:t>Expressions for the capacitor and inductor impedances contain angular frequencies (</a:t>
            </a:r>
            <a:r>
              <a:rPr lang="el-GR" sz="1800" dirty="0">
                <a:solidFill>
                  <a:schemeClr val="bg1"/>
                </a:solidFill>
              </a:rPr>
              <a:t>ω</a:t>
            </a:r>
            <a:r>
              <a:rPr lang="en-GB" sz="1800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/>
                </a:solidFill>
              </a:rPr>
              <a:t>We expect the ratio of the voltages to change</a:t>
            </a:r>
          </a:p>
        </p:txBody>
      </p:sp>
      <p:pic>
        <p:nvPicPr>
          <p:cNvPr id="2050" name="Picture 2" descr="D 丶 7 ">
            <a:extLst>
              <a:ext uri="{FF2B5EF4-FFF2-40B4-BE49-F238E27FC236}">
                <a16:creationId xmlns:a16="http://schemas.microsoft.com/office/drawing/2014/main" id="{E9460AC7-D4BC-ECD0-30EE-E4B98725D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838" y="4661349"/>
            <a:ext cx="201930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187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22BA-9138-274F-3D89-B6F1499BC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773" y="99708"/>
            <a:ext cx="7856674" cy="986546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chemeClr val="bg1"/>
                </a:solidFill>
              </a:rPr>
              <a:t> hints of frequency attenuation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EDA4C5-3B9A-A774-6A66-2C731016C4B7}"/>
              </a:ext>
            </a:extLst>
          </p:cNvPr>
          <p:cNvSpPr txBox="1"/>
          <p:nvPr/>
        </p:nvSpPr>
        <p:spPr>
          <a:xfrm>
            <a:off x="1018177" y="2181703"/>
            <a:ext cx="474171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Square waves appear to stretch as they propagate through the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Square waves can be considered a Fourier series to the nth harmonic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Longer rise times imply higher frequency harmonics are supressed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Lower frequency harmonics are less affected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Effect becomes more evident further along the lumped transmission line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6A084C-8826-A48D-F007-B577153BB94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24145" y="1136593"/>
            <a:ext cx="5485408" cy="767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1E28D4-13CD-BB09-C0D8-9BD139B7C55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889" y="2103098"/>
            <a:ext cx="3079218" cy="8486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9FF8FF-1B68-F46D-0DC0-76650782EA2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82721" y="2165492"/>
            <a:ext cx="2828925" cy="723900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4F317BD-82DB-2D1B-158A-4978BB97EE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520" y="3213496"/>
            <a:ext cx="5506480" cy="354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675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03FF6-A509-C466-25ED-87E081CA9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739" y="9728"/>
            <a:ext cx="7412477" cy="703894"/>
          </a:xfrm>
        </p:spPr>
        <p:txBody>
          <a:bodyPr>
            <a:norm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Investigating frequency relation</a:t>
            </a:r>
          </a:p>
        </p:txBody>
      </p:sp>
      <p:pic>
        <p:nvPicPr>
          <p:cNvPr id="3074" name="Picture 2" descr="RTB2004 … 1333.1005K04 … 107452 ( 02.300 2020 • 10 • 05 ) &#10;Undo &#10;… 26.0592 &#10;| 500 mV &#10;500 mV &#10;Delete &#10;500 mV/ &#10;Annotation &#10;Gen &#10;HiglYZ &#10;| 500 m &#10;500 mV &#10;AX: 3.838V &#10;Xl … 49904 V &#10;800 mV &#10;1 1 .6 kHz &#10;4 Vpp &#10;一 .25 GSa/s &#10;åY: L504V &#10;X2 … • L1524V &#10;Auto &#10;41.4B4 &#10;41.4B4 &#10;79.484 &#10;一 9p &#10;FUnCtiOn Generator &#10;Amp 冖 itude &#10;Offset &#10;Noise &#10;F 乛 equency &#10;Function &#10;Sweep &#10;Sine &#10;Output &#10;Back &#10;Samp 冖 e &#10;11.6 kHz &#10;Ru n &#10;4 Vpp &#10;O$ O O ( ) O &#10;202 三 • 26 &#10;Display &#10;Menu &#10;Apps &#10;Math &#10;Gen ">
            <a:extLst>
              <a:ext uri="{FF2B5EF4-FFF2-40B4-BE49-F238E27FC236}">
                <a16:creationId xmlns:a16="http://schemas.microsoft.com/office/drawing/2014/main" id="{44453960-8C91-F3C8-AFAD-944E4E284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288" y="0"/>
            <a:ext cx="5395712" cy="347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TB2004; 1333.1005K04; 107452 (02.300 2020-10-05) &#10;Undo &#10;1.5 v &#10;-500 mv &#10;-1.5 v &#10;1.25 GSa/s &#10;800 mV &#10;79.484 &#10;Run &#10;Sample &#10;Delete &#10;Frequency: 5.821 kHz &#10;Annotation &#10;Function Generator &#10;Output &#10;41.484 s &#10;1.5 v &#10;500 mv &#10;-500 m &#10;-1.5 v &#10;Function &#10;Frequency &#10;Amplitude &#10;Offset &#10;c &#10;c &#10;5.821 kHz &#10;c &#10;c &#10;c &#10;0% &#10;tr: 51.5376 &#10;DC &#10;DC &#10;500 &#10;Xl: 4.9904 V &#10;ox: 3.838 v &#10;5.821 kHz &#10;1.504 V &#10;2023-01-26 &#10;1 1:41 &#10;Math &#10;References &#10;Patt. Gen. &#10;Search &#10;Menu ">
            <a:extLst>
              <a:ext uri="{FF2B5EF4-FFF2-40B4-BE49-F238E27FC236}">
                <a16:creationId xmlns:a16="http://schemas.microsoft.com/office/drawing/2014/main" id="{5295EBD6-A72F-1E3F-9B85-EC5A2A85E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288" y="3472435"/>
            <a:ext cx="5395712" cy="347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70D16A-415B-D741-3EC9-C6D415B0293E}"/>
              </a:ext>
            </a:extLst>
          </p:cNvPr>
          <p:cNvSpPr txBox="1"/>
          <p:nvPr/>
        </p:nvSpPr>
        <p:spPr>
          <a:xfrm>
            <a:off x="233464" y="703894"/>
            <a:ext cx="656282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Square wave gave an insight on frequency attenuation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Setting up for taking data with frequency as the independent variable using sinusoidal waves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Lissajous figures allow to identify when the two waveforms are either in or out of phase.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FFD0D6-2097-64D6-0B0E-0CB7234377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739" y="2335110"/>
            <a:ext cx="3944259" cy="235685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FA5B091-E5BD-E8B3-E4E4-DD9DE1C04240}"/>
                  </a:ext>
                </a:extLst>
              </p:cNvPr>
              <p:cNvSpPr txBox="1"/>
              <p:nvPr/>
            </p:nvSpPr>
            <p:spPr>
              <a:xfrm>
                <a:off x="865760" y="4839321"/>
                <a:ext cx="5603133" cy="1316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λ</m:t>
                    </m:r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GB" b="0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bg1"/>
                    </a:solidFill>
                  </a:rPr>
                  <a:t>At n = 0 the wavelength is approximately infinity (and in phase)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bg1"/>
                    </a:solidFill>
                  </a:rPr>
                  <a:t>Starting frequency of 20kHz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FA5B091-E5BD-E8B3-E4E4-DD9DE1C04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760" y="4839321"/>
                <a:ext cx="5603133" cy="1316642"/>
              </a:xfrm>
              <a:prstGeom prst="rect">
                <a:avLst/>
              </a:prstGeom>
              <a:blipFill>
                <a:blip r:embed="rId6"/>
                <a:stretch>
                  <a:fillRect l="-653" b="-64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2663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A4DBD-4AE5-2033-76F0-6B195B4E2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600" y="5675"/>
            <a:ext cx="1378051" cy="898997"/>
          </a:xfrm>
        </p:spPr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Data</a:t>
            </a:r>
          </a:p>
        </p:txBody>
      </p:sp>
      <p:pic>
        <p:nvPicPr>
          <p:cNvPr id="4098" name="Picture 2" descr="Angular Frequency. (kHz) ">
            <a:extLst>
              <a:ext uri="{FF2B5EF4-FFF2-40B4-BE49-F238E27FC236}">
                <a16:creationId xmlns:a16="http://schemas.microsoft.com/office/drawing/2014/main" id="{A4B55065-B747-7E48-1277-D884CFE83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417" y="219684"/>
            <a:ext cx="4811949" cy="360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39ADCDBF-80B9-2CAE-BF9B-7BD088C9EF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38" y="2698614"/>
            <a:ext cx="5252936" cy="393970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F48736-5BEF-1D15-0041-555114944B5B}"/>
                  </a:ext>
                </a:extLst>
              </p:cNvPr>
              <p:cNvSpPr txBox="1"/>
              <p:nvPr/>
            </p:nvSpPr>
            <p:spPr>
              <a:xfrm>
                <a:off x="389107" y="743918"/>
                <a:ext cx="5810947" cy="1764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bg1"/>
                    </a:solidFill>
                  </a:rPr>
                  <a:t>Clear decrease in amplitude ratio as frequency increases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bg1"/>
                    </a:solidFill>
                  </a:rPr>
                  <a:t>Smothering of higher frequency in the transmission line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b="0" i="0" dirty="0">
                    <a:solidFill>
                      <a:srgbClr val="000000"/>
                    </a:solidFill>
                    <a:effectLst/>
                    <a:latin typeface="WordVisi_MSFontService"/>
                  </a:rPr>
                  <a:t>Cut-off frequency = 148.03 </a:t>
                </a:r>
                <a:r>
                  <a:rPr lang="en-GB" sz="1800" dirty="0">
                    <a:solidFill>
                      <a:schemeClr val="bg1"/>
                    </a:solidFill>
                  </a:rPr>
                  <a:t>±</a:t>
                </a:r>
                <a:r>
                  <a:rPr lang="en-GB" b="0" i="0" dirty="0">
                    <a:solidFill>
                      <a:srgbClr val="000000"/>
                    </a:solidFill>
                    <a:effectLst/>
                    <a:latin typeface="WordVisi_MSFontService"/>
                  </a:rPr>
                  <a:t> 6.90 kHz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𝐿𝐶</m:t>
                            </m:r>
                          </m:den>
                        </m:f>
                      </m:e>
                    </m:rad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GB" dirty="0">
                    <a:solidFill>
                      <a:schemeClr val="bg1"/>
                    </a:solidFill>
                  </a:rPr>
                  <a:t> (theoretical value)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GB" smtClean="0">
                        <a:solidFill>
                          <a:schemeClr val="bg1"/>
                        </a:solidFill>
                      </a:rPr>
                      <m:t>143.1</m:t>
                    </m:r>
                    <m:r>
                      <m:rPr>
                        <m:nor/>
                      </m:rPr>
                      <a:rPr lang="en-GB" b="0" i="0" smtClean="0">
                        <a:solidFill>
                          <a:schemeClr val="bg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GB" dirty="0">
                        <a:solidFill>
                          <a:schemeClr val="bg1"/>
                        </a:solidFill>
                      </a:rPr>
                      <m:t>±</m:t>
                    </m:r>
                    <m:r>
                      <m:rPr>
                        <m:nor/>
                      </m:rPr>
                      <a:rPr lang="en-GB" b="0" i="0" dirty="0" smtClean="0">
                        <a:solidFill>
                          <a:schemeClr val="bg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GB" smtClean="0">
                        <a:solidFill>
                          <a:schemeClr val="bg1"/>
                        </a:solidFill>
                      </a:rPr>
                      <m:t>31.5 </m:t>
                    </m:r>
                    <m:r>
                      <m:rPr>
                        <m:nor/>
                      </m:rPr>
                      <a:rPr lang="en-GB" smtClean="0">
                        <a:solidFill>
                          <a:schemeClr val="bg1"/>
                        </a:solidFill>
                      </a:rPr>
                      <m:t>kHz</m:t>
                    </m:r>
                  </m:oMath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F48736-5BEF-1D15-0041-555114944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107" y="743918"/>
                <a:ext cx="5810947" cy="1764009"/>
              </a:xfrm>
              <a:prstGeom prst="rect">
                <a:avLst/>
              </a:prstGeom>
              <a:blipFill>
                <a:blip r:embed="rId5"/>
                <a:stretch>
                  <a:fillRect l="-735" t="-1730" b="-34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B322238-155D-40E1-3C29-DF4F57AF9432}"/>
                  </a:ext>
                </a:extLst>
              </p:cNvPr>
              <p:cNvSpPr txBox="1"/>
              <p:nvPr/>
            </p:nvSpPr>
            <p:spPr>
              <a:xfrm>
                <a:off x="7130374" y="4168922"/>
                <a:ext cx="4270443" cy="24693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bg1"/>
                    </a:solidFill>
                  </a:rPr>
                  <a:t>Group velocity decreases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bg1"/>
                    </a:solidFill>
                  </a:rPr>
                  <a:t>Gradient of straight line gives phase velocity of lower frequency terms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𝑝h𝑎𝑠𝑒</m:t>
                        </m:r>
                      </m:sub>
                    </m:sSub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GB" smtClean="0">
                        <a:solidFill>
                          <a:schemeClr val="bg1"/>
                        </a:solidFill>
                      </a:rPr>
                      <m:t>448.0</m:t>
                    </m:r>
                    <m:r>
                      <m:rPr>
                        <m:nor/>
                      </m:rPr>
                      <a:rPr lang="en-GB" b="0" i="0" smtClean="0">
                        <a:solidFill>
                          <a:schemeClr val="bg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GB" dirty="0" smtClean="0">
                        <a:solidFill>
                          <a:schemeClr val="bg1"/>
                        </a:solidFill>
                      </a:rPr>
                      <m:t>±</m:t>
                    </m:r>
                    <m:r>
                      <m:rPr>
                        <m:nor/>
                      </m:rPr>
                      <a:rPr lang="en-GB" b="0" i="0" dirty="0" smtClean="0">
                        <a:solidFill>
                          <a:schemeClr val="bg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GB" smtClean="0">
                        <a:solidFill>
                          <a:schemeClr val="bg1"/>
                        </a:solidFill>
                      </a:rPr>
                      <m:t>2.1 </m:t>
                    </m:r>
                    <m:r>
                      <m:rPr>
                        <m:nor/>
                      </m:rPr>
                      <a:rPr lang="en-GB" smtClean="0">
                        <a:solidFill>
                          <a:schemeClr val="bg1"/>
                        </a:solidFill>
                      </a:rPr>
                      <m:t>sections</m:t>
                    </m:r>
                    <m:r>
                      <m:rPr>
                        <m:nor/>
                      </m:rPr>
                      <a:rPr lang="en-GB" smtClean="0">
                        <a:solidFill>
                          <a:schemeClr val="bg1"/>
                        </a:solidFill>
                      </a:rPr>
                      <m:t>/</m:t>
                    </m:r>
                    <m:r>
                      <m:rPr>
                        <m:nor/>
                      </m:rPr>
                      <a:rPr lang="en-GB" smtClean="0">
                        <a:solidFill>
                          <a:schemeClr val="bg1"/>
                        </a:solidFill>
                      </a:rPr>
                      <m:t>s</m:t>
                    </m:r>
                    <m:r>
                      <m:rPr>
                        <m:nor/>
                      </m:rPr>
                      <a:rPr lang="en-GB" smtClean="0">
                        <a:solidFill>
                          <a:schemeClr val="bg1"/>
                        </a:solidFill>
                      </a:rPr>
                      <m:t> </m:t>
                    </m:r>
                  </m:oMath>
                </a14:m>
                <a:endParaRPr lang="en-GB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bg1"/>
                    </a:solidFill>
                  </a:rPr>
                  <a:t>Theoretical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𝑝h𝑎𝑠𝑒</m:t>
                        </m:r>
                      </m:sub>
                    </m:sSub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=1/</m:t>
                    </m:r>
                    <m:rad>
                      <m:radPr>
                        <m:degHide m:val="on"/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𝐿𝐶</m:t>
                        </m:r>
                      </m:e>
                    </m:rad>
                  </m:oMath>
                </a14:m>
                <a:r>
                  <a:rPr lang="en-GB" dirty="0">
                    <a:solidFill>
                      <a:schemeClr val="bg1"/>
                    </a:solidFill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𝑝h𝑎𝑠𝑒</m:t>
                        </m:r>
                      </m:sub>
                    </m:sSub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GB" dirty="0">
                        <a:solidFill>
                          <a:schemeClr val="bg1"/>
                        </a:solidFill>
                      </a:rPr>
                      <m:t>449.5</m:t>
                    </m:r>
                    <m:r>
                      <m:rPr>
                        <m:nor/>
                      </m:rPr>
                      <a:rPr lang="en-GB" b="0" i="0" dirty="0" smtClean="0">
                        <a:solidFill>
                          <a:schemeClr val="bg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GB" dirty="0">
                        <a:solidFill>
                          <a:schemeClr val="bg1"/>
                        </a:solidFill>
                      </a:rPr>
                      <m:t>±</m:t>
                    </m:r>
                    <m:r>
                      <m:rPr>
                        <m:nor/>
                      </m:rPr>
                      <a:rPr lang="en-GB" b="0" i="0" dirty="0" smtClean="0">
                        <a:solidFill>
                          <a:schemeClr val="bg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GB" dirty="0">
                        <a:solidFill>
                          <a:schemeClr val="bg1"/>
                        </a:solidFill>
                      </a:rPr>
                      <m:t>100.5 </m:t>
                    </m:r>
                    <m:r>
                      <m:rPr>
                        <m:nor/>
                      </m:rPr>
                      <a:rPr lang="en-GB" dirty="0">
                        <a:solidFill>
                          <a:schemeClr val="bg1"/>
                        </a:solidFill>
                      </a:rPr>
                      <m:t>sections</m:t>
                    </m:r>
                    <m:r>
                      <m:rPr>
                        <m:nor/>
                      </m:rPr>
                      <a:rPr lang="en-GB" dirty="0">
                        <a:solidFill>
                          <a:schemeClr val="bg1"/>
                        </a:solidFill>
                      </a:rPr>
                      <m:t>/</m:t>
                    </m:r>
                    <m:r>
                      <m:rPr>
                        <m:nor/>
                      </m:rPr>
                      <a:rPr lang="en-GB" dirty="0">
                        <a:solidFill>
                          <a:schemeClr val="bg1"/>
                        </a:solidFill>
                      </a:rPr>
                      <m:t>s</m:t>
                    </m:r>
                    <m:r>
                      <m:rPr>
                        <m:nor/>
                      </m:rPr>
                      <a:rPr lang="en-GB" dirty="0">
                        <a:solidFill>
                          <a:schemeClr val="bg1"/>
                        </a:solidFill>
                      </a:rPr>
                      <m:t> </m:t>
                    </m:r>
                  </m:oMath>
                </a14:m>
                <a:endParaRPr lang="en-GB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B322238-155D-40E1-3C29-DF4F57AF9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374" y="4168922"/>
                <a:ext cx="4270443" cy="2469394"/>
              </a:xfrm>
              <a:prstGeom prst="rect">
                <a:avLst/>
              </a:prstGeom>
              <a:blipFill>
                <a:blip r:embed="rId6"/>
                <a:stretch>
                  <a:fillRect l="-1000" t="-14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4060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BE00C-C9F9-382A-1F08-ED0132735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963" y="87550"/>
            <a:ext cx="9905998" cy="648509"/>
          </a:xfrm>
        </p:spPr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Group velocity and Further analysis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66DB3ED-BAF9-5E43-A40A-967A4BD7B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886" y="840835"/>
            <a:ext cx="6341114" cy="345879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2AD7CC43-3D68-91B1-3942-544313E38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05847"/>
            <a:ext cx="5136204" cy="385215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83424D7-AD05-A235-2E36-16910AB2055E}"/>
                  </a:ext>
                </a:extLst>
              </p:cNvPr>
              <p:cNvSpPr txBox="1"/>
              <p:nvPr/>
            </p:nvSpPr>
            <p:spPr>
              <a:xfrm>
                <a:off x="1303505" y="1050587"/>
                <a:ext cx="4338537" cy="1841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𝑝h𝑎𝑠𝑒</m:t>
                        </m:r>
                      </m:sub>
                    </m:sSub>
                    <m:r>
                      <a:rPr lang="en-GB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>
                    <a:solidFill>
                      <a:schemeClr val="bg1"/>
                    </a:solidFill>
                  </a:rPr>
                  <a:t>decreases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𝑔𝑟𝑜𝑢𝑝</m:t>
                        </m:r>
                      </m:sub>
                    </m:sSub>
                    <m:r>
                      <a:rPr lang="en-GB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>
                    <a:solidFill>
                      <a:schemeClr val="bg1"/>
                    </a:solidFill>
                  </a:rPr>
                  <a:t>obtained from dispersion relation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𝑔𝑟𝑜𝑢𝑝</m:t>
                        </m:r>
                      </m:sub>
                    </m:sSub>
                    <m:r>
                      <a:rPr lang="en-GB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Δω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GB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GB" sz="2000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chemeClr val="bg1"/>
                    </a:solidFill>
                  </a:rPr>
                  <a:t>Decays at a faster rate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𝑝h𝑎𝑠𝑒</m:t>
                        </m:r>
                      </m:sub>
                    </m:sSub>
                  </m:oMath>
                </a14:m>
                <a:endParaRPr lang="en-GB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83424D7-AD05-A235-2E36-16910AB20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505" y="1050587"/>
                <a:ext cx="4338537" cy="1841530"/>
              </a:xfrm>
              <a:prstGeom prst="rect">
                <a:avLst/>
              </a:prstGeom>
              <a:blipFill>
                <a:blip r:embed="rId4"/>
                <a:stretch>
                  <a:fillRect l="-1264" t="-1325" b="-39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D03A786F-E504-689C-BCCA-2BC440F30771}"/>
              </a:ext>
            </a:extLst>
          </p:cNvPr>
          <p:cNvSpPr txBox="1"/>
          <p:nvPr/>
        </p:nvSpPr>
        <p:spPr>
          <a:xfrm>
            <a:off x="5850886" y="4496143"/>
            <a:ext cx="53845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Taking the Fourier transform of the signal at node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Shows clear amplitude attenuation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Successive spikes decrease in amplitude</a:t>
            </a:r>
          </a:p>
        </p:txBody>
      </p:sp>
    </p:spTree>
    <p:extLst>
      <p:ext uri="{BB962C8B-B14F-4D97-AF65-F5344CB8AC3E}">
        <p14:creationId xmlns:p14="http://schemas.microsoft.com/office/powerpoint/2010/main" val="3665494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6CBE1-7EDE-E0A2-A47B-DE4265CF9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416" y="151591"/>
            <a:ext cx="7253557" cy="1113005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Conclusions and Discussions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2AC99-242E-1118-94C8-2B22B3A48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039" y="1860380"/>
            <a:ext cx="4954588" cy="3541714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Amplitude attenuation as frequency increases</a:t>
            </a:r>
          </a:p>
          <a:p>
            <a:r>
              <a:rPr lang="en-GB" dirty="0">
                <a:solidFill>
                  <a:schemeClr val="bg1"/>
                </a:solidFill>
              </a:rPr>
              <a:t>Higher frequency signals travel slower</a:t>
            </a:r>
          </a:p>
          <a:p>
            <a:r>
              <a:rPr lang="en-GB" dirty="0">
                <a:solidFill>
                  <a:schemeClr val="bg1"/>
                </a:solidFill>
              </a:rPr>
              <a:t>Group velocity decreases as more frequencies are added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5085-5459-4017-0F67-1579E6DD7B7D}"/>
              </a:ext>
            </a:extLst>
          </p:cNvPr>
          <p:cNvSpPr txBox="1"/>
          <p:nvPr/>
        </p:nvSpPr>
        <p:spPr>
          <a:xfrm>
            <a:off x="6527258" y="1860380"/>
            <a:ext cx="54183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</a:rPr>
              <a:t>Short cables barely are affected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</a:rPr>
              <a:t>Longer cables such as transmission lines will experience these effects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</a:rPr>
              <a:t>Complicated signals will be smothered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</a:rPr>
              <a:t>Single, low frequencies are most 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</a:rPr>
              <a:t>Dimensions can change inherent characteristics of wires</a:t>
            </a:r>
          </a:p>
        </p:txBody>
      </p:sp>
    </p:spTree>
    <p:extLst>
      <p:ext uri="{BB962C8B-B14F-4D97-AF65-F5344CB8AC3E}">
        <p14:creationId xmlns:p14="http://schemas.microsoft.com/office/powerpoint/2010/main" val="29294154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2161</TotalTime>
  <Words>651</Words>
  <Application>Microsoft Office PowerPoint</Application>
  <PresentationFormat>Widescreen</PresentationFormat>
  <Paragraphs>99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 Math</vt:lpstr>
      <vt:lpstr>Tw Cen MT</vt:lpstr>
      <vt:lpstr>WordVisi_MSFontService</vt:lpstr>
      <vt:lpstr>Circuit</vt:lpstr>
      <vt:lpstr>PowerPoint Presentation</vt:lpstr>
      <vt:lpstr>Why Do we care?</vt:lpstr>
      <vt:lpstr>Reflection of pulses</vt:lpstr>
      <vt:lpstr> hints of frequency attenuation</vt:lpstr>
      <vt:lpstr>Investigating frequency relation</vt:lpstr>
      <vt:lpstr>Data</vt:lpstr>
      <vt:lpstr>Group velocity and Further analysis</vt:lpstr>
      <vt:lpstr>Conclusions and Discussions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Leonardo Rotondi</dc:creator>
  <cp:lastModifiedBy>Leonardo Rotondi</cp:lastModifiedBy>
  <cp:revision>11</cp:revision>
  <dcterms:created xsi:type="dcterms:W3CDTF">2023-02-05T22:34:05Z</dcterms:created>
  <dcterms:modified xsi:type="dcterms:W3CDTF">2023-02-07T10:36:23Z</dcterms:modified>
</cp:coreProperties>
</file>