
<file path=[Content_Types].xml><?xml version="1.0" encoding="utf-8"?>
<Types xmlns="http://schemas.openxmlformats.org/package/2006/content-types">
  <Override PartName="/_rels/.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15.png" ContentType="image/png"/>
  <Override PartName="/ppt/media/image14.png" ContentType="image/png"/>
  <Override PartName="/ppt/media/image13.png" ContentType="image/png"/>
  <Override PartName="/ppt/media/image12.png" ContentType="image/png"/>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504000" y="1769040"/>
            <a:ext cx="907128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504000" y="4059000"/>
            <a:ext cx="907128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9040"/>
            <a:ext cx="442656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152320" y="1769040"/>
            <a:ext cx="442656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5152320" y="4059000"/>
            <a:ext cx="442656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504000" y="4059000"/>
            <a:ext cx="442656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504000" y="1769040"/>
            <a:ext cx="907128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504000" y="1769040"/>
            <a:ext cx="907128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2292120" y="1769040"/>
            <a:ext cx="5494680" cy="4384080"/>
          </a:xfrm>
          <a:prstGeom prst="rect">
            <a:avLst/>
          </a:prstGeom>
          <a:ln>
            <a:noFill/>
          </a:ln>
        </p:spPr>
      </p:pic>
      <p:pic>
        <p:nvPicPr>
          <p:cNvPr id="35" name="" descr=""/>
          <p:cNvPicPr/>
          <p:nvPr/>
        </p:nvPicPr>
        <p:blipFill>
          <a:blip r:embed="rId3"/>
          <a:stretch/>
        </p:blipFill>
        <p:spPr>
          <a:xfrm>
            <a:off x="2292120" y="1769040"/>
            <a:ext cx="5494680" cy="43840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9" name="PlaceHolder 2"/>
          <p:cNvSpPr>
            <a:spLocks noGrp="1"/>
          </p:cNvSpPr>
          <p:nvPr>
            <p:ph type="subTitle"/>
          </p:nvPr>
        </p:nvSpPr>
        <p:spPr>
          <a:xfrm>
            <a:off x="504000" y="1769040"/>
            <a:ext cx="9071280" cy="43840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504000" y="1769040"/>
            <a:ext cx="907128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504000" y="1769040"/>
            <a:ext cx="442656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4" name="PlaceHolder 3"/>
          <p:cNvSpPr>
            <a:spLocks noGrp="1"/>
          </p:cNvSpPr>
          <p:nvPr>
            <p:ph type="body"/>
          </p:nvPr>
        </p:nvSpPr>
        <p:spPr>
          <a:xfrm>
            <a:off x="5152320" y="1769040"/>
            <a:ext cx="442656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504000" y="301320"/>
            <a:ext cx="9071280" cy="58503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504000" y="1769040"/>
            <a:ext cx="442656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504000" y="4059000"/>
            <a:ext cx="442656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0" name="PlaceHolder 4"/>
          <p:cNvSpPr>
            <a:spLocks noGrp="1"/>
          </p:cNvSpPr>
          <p:nvPr>
            <p:ph type="body"/>
          </p:nvPr>
        </p:nvSpPr>
        <p:spPr>
          <a:xfrm>
            <a:off x="5152320" y="1769040"/>
            <a:ext cx="442656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504000" y="1769040"/>
            <a:ext cx="9071280" cy="43840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504000" y="1769040"/>
            <a:ext cx="442656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5152320" y="1769040"/>
            <a:ext cx="442656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5152320" y="4059000"/>
            <a:ext cx="442656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504000" y="1769040"/>
            <a:ext cx="442656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5152320" y="1769040"/>
            <a:ext cx="442656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504000" y="4059000"/>
            <a:ext cx="907128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504000" y="1769040"/>
            <a:ext cx="907128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504000" y="4059000"/>
            <a:ext cx="907128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504000" y="1769040"/>
            <a:ext cx="442656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5152320" y="1769040"/>
            <a:ext cx="442656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5" name="PlaceHolder 4"/>
          <p:cNvSpPr>
            <a:spLocks noGrp="1"/>
          </p:cNvSpPr>
          <p:nvPr>
            <p:ph type="body"/>
          </p:nvPr>
        </p:nvSpPr>
        <p:spPr>
          <a:xfrm>
            <a:off x="5152320" y="4059000"/>
            <a:ext cx="442656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6" name="PlaceHolder 5"/>
          <p:cNvSpPr>
            <a:spLocks noGrp="1"/>
          </p:cNvSpPr>
          <p:nvPr>
            <p:ph type="body"/>
          </p:nvPr>
        </p:nvSpPr>
        <p:spPr>
          <a:xfrm>
            <a:off x="504000" y="4059000"/>
            <a:ext cx="442656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504000" y="1769040"/>
            <a:ext cx="907128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504000" y="1769040"/>
            <a:ext cx="907128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70" name="" descr=""/>
          <p:cNvPicPr/>
          <p:nvPr/>
        </p:nvPicPr>
        <p:blipFill>
          <a:blip r:embed="rId2"/>
          <a:stretch/>
        </p:blipFill>
        <p:spPr>
          <a:xfrm>
            <a:off x="2292120" y="1769040"/>
            <a:ext cx="5494680" cy="4384080"/>
          </a:xfrm>
          <a:prstGeom prst="rect">
            <a:avLst/>
          </a:prstGeom>
          <a:ln>
            <a:noFill/>
          </a:ln>
        </p:spPr>
      </p:pic>
      <p:pic>
        <p:nvPicPr>
          <p:cNvPr id="71" name="" descr=""/>
          <p:cNvPicPr/>
          <p:nvPr/>
        </p:nvPicPr>
        <p:blipFill>
          <a:blip r:embed="rId3"/>
          <a:stretch/>
        </p:blipFill>
        <p:spPr>
          <a:xfrm>
            <a:off x="2292120" y="1769040"/>
            <a:ext cx="5494680" cy="43840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504000" y="1769040"/>
            <a:ext cx="907128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504000" y="1769040"/>
            <a:ext cx="442656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5152320" y="1769040"/>
            <a:ext cx="442656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1280" cy="58503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504000" y="1769040"/>
            <a:ext cx="442656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504000" y="4059000"/>
            <a:ext cx="442656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5152320" y="1769040"/>
            <a:ext cx="442656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504000" y="1769040"/>
            <a:ext cx="442656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5152320" y="1769040"/>
            <a:ext cx="442656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5152320" y="4059000"/>
            <a:ext cx="442656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504000" y="1769040"/>
            <a:ext cx="442656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5152320" y="1769040"/>
            <a:ext cx="442656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504000" y="4059000"/>
            <a:ext cx="907128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504000" y="1769040"/>
            <a:ext cx="9071280" cy="4384080"/>
          </a:xfrm>
          <a:prstGeom prst="rect">
            <a:avLst/>
          </a:prstGeom>
        </p:spPr>
        <p:txBody>
          <a:bodyPr lIns="0" rIns="0" tIns="0" bIns="0"/>
          <a:p>
            <a:pPr marL="432000" indent="-324000">
              <a:buClr>
                <a:srgbClr val="000000"/>
              </a:buClr>
              <a:buSzPct val="45000"/>
              <a:buFont typeface="Wingdings" charset="2"/>
              <a:buChar char=""/>
            </a:pPr>
            <a:r>
              <a:rPr b="0" lang="en-US" sz="1800" spc="-1" strike="noStrike">
                <a:solidFill>
                  <a:srgbClr val="000000"/>
                </a:solidFill>
                <a:uFill>
                  <a:solidFill>
                    <a:srgbClr val="ffffff"/>
                  </a:solidFill>
                </a:uFill>
                <a:latin typeface="Arial"/>
              </a:rPr>
              <a:t>Click to edit the outline text format</a:t>
            </a:r>
            <a:endParaRPr b="0" lang="en-US"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800" spc="-1" strike="noStrike">
                <a:solidFill>
                  <a:srgbClr val="000000"/>
                </a:solidFill>
                <a:uFill>
                  <a:solidFill>
                    <a:srgbClr val="ffffff"/>
                  </a:solidFill>
                </a:uFill>
                <a:latin typeface="Arial"/>
              </a:rPr>
              <a:t>Second Outline Level</a:t>
            </a:r>
            <a:endParaRPr b="0" lang="en-US"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Arial"/>
              </a:rPr>
              <a:t>Third Outline Level</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Arial"/>
              </a:rPr>
              <a:t>Fourth Outline Level</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Fifth Outline Level</a:t>
            </a:r>
            <a:endParaRPr b="0" lang="en-US"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Sixth Outline Level</a:t>
            </a:r>
            <a:endParaRPr b="0" lang="en-US"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Seventh Outline Level</a:t>
            </a:r>
            <a:endParaRPr b="0" lang="en-US"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CustomShape 1"/>
          <p:cNvSpPr/>
          <p:nvPr/>
        </p:nvSpPr>
        <p:spPr>
          <a:xfrm>
            <a:off x="504000" y="283320"/>
            <a:ext cx="9071280" cy="44712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DejaVu Sans"/>
              </a:rPr>
              <a:t>Portland Crime Analysis: </a:t>
            </a:r>
            <a:r>
              <a:rPr b="0" lang="en-US" sz="1800" spc="-1" strike="noStrike">
                <a:solidFill>
                  <a:srgbClr val="000000"/>
                </a:solidFill>
                <a:uFill>
                  <a:solidFill>
                    <a:srgbClr val="ffffff"/>
                  </a:solidFill>
                </a:uFill>
                <a:latin typeface="DejaVu Sans"/>
              </a:rPr>
              <a:t>
</a:t>
            </a:r>
            <a:r>
              <a:rPr b="0" lang="en-US" sz="4400" spc="-1" strike="noStrike">
                <a:solidFill>
                  <a:srgbClr val="000000"/>
                </a:solidFill>
                <a:uFill>
                  <a:solidFill>
                    <a:srgbClr val="ffffff"/>
                  </a:solidFill>
                </a:uFill>
                <a:latin typeface="DejaVu Sans"/>
              </a:rPr>
              <a:t>2004-2014</a:t>
            </a:r>
            <a:endParaRPr b="0" lang="en-US" sz="1800" spc="-1" strike="noStrike">
              <a:solidFill>
                <a:srgbClr val="000000"/>
              </a:solidFill>
              <a:uFill>
                <a:solidFill>
                  <a:srgbClr val="ffffff"/>
                </a:solidFill>
              </a:uFill>
              <a:latin typeface="Arial"/>
            </a:endParaRPr>
          </a:p>
        </p:txBody>
      </p:sp>
      <p:sp>
        <p:nvSpPr>
          <p:cNvPr id="73" name="CustomShape 2"/>
          <p:cNvSpPr/>
          <p:nvPr/>
        </p:nvSpPr>
        <p:spPr>
          <a:xfrm>
            <a:off x="504000" y="3108960"/>
            <a:ext cx="9071280" cy="3044160"/>
          </a:xfrm>
          <a:prstGeom prst="rect">
            <a:avLst/>
          </a:prstGeom>
          <a:noFill/>
          <a:ln>
            <a:noFill/>
          </a:ln>
        </p:spPr>
        <p:style>
          <a:lnRef idx="0"/>
          <a:fillRef idx="0"/>
          <a:effectRef idx="0"/>
          <a:fontRef idx="minor"/>
        </p:style>
        <p:txBody>
          <a:bodyPr lIns="0" rIns="0" tIns="0" bIns="0" anchor="ctr"/>
          <a:p>
            <a:pPr algn="ctr">
              <a:lnSpc>
                <a:spcPct val="100000"/>
              </a:lnSpc>
            </a:pPr>
            <a:r>
              <a:rPr b="0" lang="en-US" sz="3200" spc="-1" strike="noStrike">
                <a:solidFill>
                  <a:srgbClr val="000000"/>
                </a:solidFill>
                <a:uFill>
                  <a:solidFill>
                    <a:srgbClr val="ffffff"/>
                  </a:solidFill>
                </a:uFill>
                <a:latin typeface="DejaVu Sans"/>
              </a:rPr>
              <a:t>Crime statistics from data gathered by the Portland Police Bureau</a:t>
            </a:r>
            <a:endParaRPr b="0" lang="en-US"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504000" y="283320"/>
            <a:ext cx="9071280" cy="129816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DejaVu Sans"/>
              </a:rPr>
              <a:t>Correlation Between Liquor</a:t>
            </a:r>
            <a:r>
              <a:rPr b="0" lang="en-US" sz="1800" spc="-1" strike="noStrike">
                <a:solidFill>
                  <a:srgbClr val="000000"/>
                </a:solidFill>
                <a:uFill>
                  <a:solidFill>
                    <a:srgbClr val="ffffff"/>
                  </a:solidFill>
                </a:uFill>
                <a:latin typeface="DejaVu Sans"/>
              </a:rPr>
              <a:t>
</a:t>
            </a:r>
            <a:r>
              <a:rPr b="0" lang="en-US" sz="4400" spc="-1" strike="noStrike">
                <a:solidFill>
                  <a:srgbClr val="000000"/>
                </a:solidFill>
                <a:uFill>
                  <a:solidFill>
                    <a:srgbClr val="ffffff"/>
                  </a:solidFill>
                </a:uFill>
                <a:latin typeface="DejaVu Sans"/>
              </a:rPr>
              <a:t>Law and Drug Offenses</a:t>
            </a:r>
            <a:endParaRPr b="0" lang="en-US" sz="1800" spc="-1" strike="noStrike">
              <a:solidFill>
                <a:srgbClr val="000000"/>
              </a:solidFill>
              <a:uFill>
                <a:solidFill>
                  <a:srgbClr val="ffffff"/>
                </a:solidFill>
              </a:uFill>
              <a:latin typeface="Arial"/>
            </a:endParaRPr>
          </a:p>
        </p:txBody>
      </p:sp>
      <p:pic>
        <p:nvPicPr>
          <p:cNvPr id="105" name="" descr=""/>
          <p:cNvPicPr/>
          <p:nvPr/>
        </p:nvPicPr>
        <p:blipFill>
          <a:blip r:embed="rId1"/>
          <a:stretch/>
        </p:blipFill>
        <p:spPr>
          <a:xfrm>
            <a:off x="1262160" y="1768680"/>
            <a:ext cx="7553520" cy="4383720"/>
          </a:xfrm>
          <a:prstGeom prst="rect">
            <a:avLst/>
          </a:prstGeom>
          <a:ln>
            <a:noFill/>
          </a:ln>
        </p:spPr>
      </p:pic>
      <p:sp>
        <p:nvSpPr>
          <p:cNvPr id="106" name="CustomShape 2"/>
          <p:cNvSpPr/>
          <p:nvPr/>
        </p:nvSpPr>
        <p:spPr>
          <a:xfrm>
            <a:off x="822960" y="6309360"/>
            <a:ext cx="180360" cy="355320"/>
          </a:xfrm>
          <a:prstGeom prst="rect">
            <a:avLst/>
          </a:prstGeom>
          <a:noFill/>
          <a:ln>
            <a:noFill/>
          </a:ln>
        </p:spPr>
        <p:style>
          <a:lnRef idx="0"/>
          <a:fillRef idx="0"/>
          <a:effectRef idx="0"/>
          <a:fontRef idx="minor"/>
        </p:style>
      </p:sp>
      <p:sp>
        <p:nvSpPr>
          <p:cNvPr id="107" name="CustomShape 3"/>
          <p:cNvSpPr/>
          <p:nvPr/>
        </p:nvSpPr>
        <p:spPr>
          <a:xfrm>
            <a:off x="4937760" y="7863840"/>
            <a:ext cx="180360" cy="355320"/>
          </a:xfrm>
          <a:prstGeom prst="rect">
            <a:avLst/>
          </a:prstGeom>
          <a:noFill/>
          <a:ln>
            <a:noFill/>
          </a:ln>
        </p:spPr>
        <p:style>
          <a:lnRef idx="0"/>
          <a:fillRef idx="0"/>
          <a:effectRef idx="0"/>
          <a:fontRef idx="minor"/>
        </p:style>
      </p:sp>
      <p:sp>
        <p:nvSpPr>
          <p:cNvPr id="108" name="CustomShape 4"/>
          <p:cNvSpPr/>
          <p:nvPr/>
        </p:nvSpPr>
        <p:spPr>
          <a:xfrm>
            <a:off x="822960" y="6309360"/>
            <a:ext cx="8412120" cy="355320"/>
          </a:xfrm>
          <a:prstGeom prst="rect">
            <a:avLst/>
          </a:prstGeom>
          <a:noFill/>
          <a:ln>
            <a:noFill/>
          </a:ln>
        </p:spPr>
        <p:style>
          <a:lnRef idx="0"/>
          <a:fillRef idx="0"/>
          <a:effectRef idx="0"/>
          <a:fontRef idx="minor"/>
        </p:style>
        <p:txBody>
          <a:bodyPr lIns="90000" rIns="90000" tIns="45000" bIns="45000"/>
          <a:p>
            <a:pPr algn="r">
              <a:lnSpc>
                <a:spcPct val="100000"/>
              </a:lnSpc>
            </a:pPr>
            <a:r>
              <a:rPr b="0" lang="en-US" sz="1800" spc="-1" strike="noStrike">
                <a:solidFill>
                  <a:srgbClr val="000000"/>
                </a:solidFill>
                <a:uFill>
                  <a:solidFill>
                    <a:srgbClr val="ffffff"/>
                  </a:solidFill>
                </a:uFill>
                <a:latin typeface="DejaVu Sans"/>
              </a:rPr>
              <a:t>r = -0.707</a:t>
            </a:r>
            <a:endParaRPr b="0" lang="en-US"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504000" y="283320"/>
            <a:ext cx="9071280" cy="129816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DejaVu Sans"/>
              </a:rPr>
              <a:t>Correlation Between Population and Total Crime Reports</a:t>
            </a:r>
            <a:endParaRPr b="0" lang="en-US" sz="1800" spc="-1" strike="noStrike">
              <a:solidFill>
                <a:srgbClr val="000000"/>
              </a:solidFill>
              <a:uFill>
                <a:solidFill>
                  <a:srgbClr val="ffffff"/>
                </a:solidFill>
              </a:uFill>
              <a:latin typeface="Arial"/>
            </a:endParaRPr>
          </a:p>
        </p:txBody>
      </p:sp>
      <p:sp>
        <p:nvSpPr>
          <p:cNvPr id="110" name="CustomShape 2"/>
          <p:cNvSpPr/>
          <p:nvPr/>
        </p:nvSpPr>
        <p:spPr>
          <a:xfrm>
            <a:off x="822960" y="6309360"/>
            <a:ext cx="180360" cy="355320"/>
          </a:xfrm>
          <a:prstGeom prst="rect">
            <a:avLst/>
          </a:prstGeom>
          <a:noFill/>
          <a:ln>
            <a:noFill/>
          </a:ln>
        </p:spPr>
        <p:style>
          <a:lnRef idx="0"/>
          <a:fillRef idx="0"/>
          <a:effectRef idx="0"/>
          <a:fontRef idx="minor"/>
        </p:style>
      </p:sp>
      <p:sp>
        <p:nvSpPr>
          <p:cNvPr id="111" name="CustomShape 3"/>
          <p:cNvSpPr/>
          <p:nvPr/>
        </p:nvSpPr>
        <p:spPr>
          <a:xfrm>
            <a:off x="4937760" y="7863840"/>
            <a:ext cx="180360" cy="355320"/>
          </a:xfrm>
          <a:prstGeom prst="rect">
            <a:avLst/>
          </a:prstGeom>
          <a:noFill/>
          <a:ln>
            <a:noFill/>
          </a:ln>
        </p:spPr>
        <p:style>
          <a:lnRef idx="0"/>
          <a:fillRef idx="0"/>
          <a:effectRef idx="0"/>
          <a:fontRef idx="minor"/>
        </p:style>
      </p:sp>
      <p:sp>
        <p:nvSpPr>
          <p:cNvPr id="112" name="CustomShape 4"/>
          <p:cNvSpPr/>
          <p:nvPr/>
        </p:nvSpPr>
        <p:spPr>
          <a:xfrm>
            <a:off x="822960" y="6309360"/>
            <a:ext cx="8412120" cy="355320"/>
          </a:xfrm>
          <a:prstGeom prst="rect">
            <a:avLst/>
          </a:prstGeom>
          <a:noFill/>
          <a:ln>
            <a:noFill/>
          </a:ln>
        </p:spPr>
        <p:style>
          <a:lnRef idx="0"/>
          <a:fillRef idx="0"/>
          <a:effectRef idx="0"/>
          <a:fontRef idx="minor"/>
        </p:style>
        <p:txBody>
          <a:bodyPr lIns="90000" rIns="90000" tIns="45000" bIns="45000"/>
          <a:p>
            <a:pPr algn="r">
              <a:lnSpc>
                <a:spcPct val="100000"/>
              </a:lnSpc>
            </a:pPr>
            <a:r>
              <a:rPr b="0" lang="en-US" sz="1800" spc="-1" strike="noStrike">
                <a:solidFill>
                  <a:srgbClr val="000000"/>
                </a:solidFill>
                <a:uFill>
                  <a:solidFill>
                    <a:srgbClr val="ffffff"/>
                  </a:solidFill>
                </a:uFill>
                <a:latin typeface="DejaVu Sans"/>
              </a:rPr>
              <a:t>r = -0.799</a:t>
            </a:r>
            <a:endParaRPr b="0" lang="en-US" sz="1800" spc="-1" strike="noStrike">
              <a:solidFill>
                <a:srgbClr val="000000"/>
              </a:solidFill>
              <a:uFill>
                <a:solidFill>
                  <a:srgbClr val="ffffff"/>
                </a:solidFill>
              </a:uFill>
              <a:latin typeface="Arial"/>
            </a:endParaRPr>
          </a:p>
        </p:txBody>
      </p:sp>
      <p:pic>
        <p:nvPicPr>
          <p:cNvPr id="113" name="" descr=""/>
          <p:cNvPicPr/>
          <p:nvPr/>
        </p:nvPicPr>
        <p:blipFill>
          <a:blip r:embed="rId1"/>
          <a:stretch/>
        </p:blipFill>
        <p:spPr>
          <a:xfrm>
            <a:off x="1262520" y="1768680"/>
            <a:ext cx="7553520" cy="438408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504000" y="283320"/>
            <a:ext cx="9071280" cy="129816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DejaVu Sans"/>
              </a:rPr>
              <a:t>Relationship Between Unemployment and Larceny</a:t>
            </a:r>
            <a:endParaRPr b="0" lang="en-US" sz="1800" spc="-1" strike="noStrike">
              <a:solidFill>
                <a:srgbClr val="000000"/>
              </a:solidFill>
              <a:uFill>
                <a:solidFill>
                  <a:srgbClr val="ffffff"/>
                </a:solidFill>
              </a:uFill>
              <a:latin typeface="Arial"/>
            </a:endParaRPr>
          </a:p>
        </p:txBody>
      </p:sp>
      <p:sp>
        <p:nvSpPr>
          <p:cNvPr id="115" name="CustomShape 2"/>
          <p:cNvSpPr/>
          <p:nvPr/>
        </p:nvSpPr>
        <p:spPr>
          <a:xfrm>
            <a:off x="822960" y="6309360"/>
            <a:ext cx="180360" cy="355320"/>
          </a:xfrm>
          <a:prstGeom prst="rect">
            <a:avLst/>
          </a:prstGeom>
          <a:noFill/>
          <a:ln>
            <a:noFill/>
          </a:ln>
        </p:spPr>
        <p:style>
          <a:lnRef idx="0"/>
          <a:fillRef idx="0"/>
          <a:effectRef idx="0"/>
          <a:fontRef idx="minor"/>
        </p:style>
      </p:sp>
      <p:sp>
        <p:nvSpPr>
          <p:cNvPr id="116" name="CustomShape 3"/>
          <p:cNvSpPr/>
          <p:nvPr/>
        </p:nvSpPr>
        <p:spPr>
          <a:xfrm>
            <a:off x="4937760" y="7863840"/>
            <a:ext cx="180360" cy="355320"/>
          </a:xfrm>
          <a:prstGeom prst="rect">
            <a:avLst/>
          </a:prstGeom>
          <a:noFill/>
          <a:ln>
            <a:noFill/>
          </a:ln>
        </p:spPr>
        <p:style>
          <a:lnRef idx="0"/>
          <a:fillRef idx="0"/>
          <a:effectRef idx="0"/>
          <a:fontRef idx="minor"/>
        </p:style>
      </p:sp>
      <p:sp>
        <p:nvSpPr>
          <p:cNvPr id="117" name="CustomShape 4"/>
          <p:cNvSpPr/>
          <p:nvPr/>
        </p:nvSpPr>
        <p:spPr>
          <a:xfrm>
            <a:off x="822960" y="6309360"/>
            <a:ext cx="8412120" cy="355320"/>
          </a:xfrm>
          <a:prstGeom prst="rect">
            <a:avLst/>
          </a:prstGeom>
          <a:noFill/>
          <a:ln>
            <a:noFill/>
          </a:ln>
        </p:spPr>
        <p:style>
          <a:lnRef idx="0"/>
          <a:fillRef idx="0"/>
          <a:effectRef idx="0"/>
          <a:fontRef idx="minor"/>
        </p:style>
        <p:txBody>
          <a:bodyPr lIns="90000" rIns="90000" tIns="45000" bIns="45000"/>
          <a:p>
            <a:pPr algn="r">
              <a:lnSpc>
                <a:spcPct val="100000"/>
              </a:lnSpc>
            </a:pPr>
            <a:r>
              <a:rPr b="0" lang="en-US" sz="1800" spc="-1" strike="noStrike">
                <a:solidFill>
                  <a:srgbClr val="000000"/>
                </a:solidFill>
                <a:uFill>
                  <a:solidFill>
                    <a:srgbClr val="ffffff"/>
                  </a:solidFill>
                </a:uFill>
                <a:latin typeface="DejaVu Sans"/>
              </a:rPr>
              <a:t>r = -0.382</a:t>
            </a:r>
            <a:endParaRPr b="0" lang="en-US" sz="1800" spc="-1" strike="noStrike">
              <a:solidFill>
                <a:srgbClr val="000000"/>
              </a:solidFill>
              <a:uFill>
                <a:solidFill>
                  <a:srgbClr val="ffffff"/>
                </a:solidFill>
              </a:uFill>
              <a:latin typeface="Arial"/>
            </a:endParaRPr>
          </a:p>
        </p:txBody>
      </p:sp>
      <p:pic>
        <p:nvPicPr>
          <p:cNvPr id="118" name="" descr=""/>
          <p:cNvPicPr/>
          <p:nvPr/>
        </p:nvPicPr>
        <p:blipFill>
          <a:blip r:embed="rId1"/>
          <a:stretch/>
        </p:blipFill>
        <p:spPr>
          <a:xfrm>
            <a:off x="1262160" y="1768680"/>
            <a:ext cx="7553520" cy="438372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DejaVu Sans"/>
              </a:rPr>
              <a:t>The “Ferguson Effect”</a:t>
            </a:r>
            <a:endParaRPr b="0" lang="en-US" sz="1800" spc="-1" strike="noStrike">
              <a:solidFill>
                <a:srgbClr val="000000"/>
              </a:solidFill>
              <a:uFill>
                <a:solidFill>
                  <a:srgbClr val="ffffff"/>
                </a:solidFill>
              </a:uFill>
              <a:latin typeface="Arial"/>
            </a:endParaRPr>
          </a:p>
        </p:txBody>
      </p:sp>
      <p:sp>
        <p:nvSpPr>
          <p:cNvPr id="120" name="CustomShape 2"/>
          <p:cNvSpPr/>
          <p:nvPr/>
        </p:nvSpPr>
        <p:spPr>
          <a:xfrm>
            <a:off x="822960" y="6309360"/>
            <a:ext cx="180360" cy="355320"/>
          </a:xfrm>
          <a:prstGeom prst="rect">
            <a:avLst/>
          </a:prstGeom>
          <a:noFill/>
          <a:ln>
            <a:noFill/>
          </a:ln>
        </p:spPr>
        <p:style>
          <a:lnRef idx="0"/>
          <a:fillRef idx="0"/>
          <a:effectRef idx="0"/>
          <a:fontRef idx="minor"/>
        </p:style>
      </p:sp>
      <p:sp>
        <p:nvSpPr>
          <p:cNvPr id="121" name="CustomShape 3"/>
          <p:cNvSpPr/>
          <p:nvPr/>
        </p:nvSpPr>
        <p:spPr>
          <a:xfrm>
            <a:off x="4937760" y="7863840"/>
            <a:ext cx="180360" cy="355320"/>
          </a:xfrm>
          <a:prstGeom prst="rect">
            <a:avLst/>
          </a:prstGeom>
          <a:noFill/>
          <a:ln>
            <a:noFill/>
          </a:ln>
        </p:spPr>
        <p:style>
          <a:lnRef idx="0"/>
          <a:fillRef idx="0"/>
          <a:effectRef idx="0"/>
          <a:fontRef idx="minor"/>
        </p:style>
      </p:sp>
      <p:sp>
        <p:nvSpPr>
          <p:cNvPr id="122" name="CustomShape 4"/>
          <p:cNvSpPr/>
          <p:nvPr/>
        </p:nvSpPr>
        <p:spPr>
          <a:xfrm>
            <a:off x="822960" y="6309360"/>
            <a:ext cx="8412120" cy="62064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DejaVu Sans"/>
              </a:rPr>
              <a:t>Pre-Ferguson mean: 2.46 robberies per day</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DejaVu Sans"/>
              </a:rPr>
              <a:t>Post-Ferguson mean: 2.29 robberies per day</a:t>
            </a:r>
            <a:endParaRPr b="0" lang="en-US" sz="1800" spc="-1" strike="noStrike">
              <a:solidFill>
                <a:srgbClr val="000000"/>
              </a:solidFill>
              <a:uFill>
                <a:solidFill>
                  <a:srgbClr val="ffffff"/>
                </a:solidFill>
              </a:uFill>
              <a:latin typeface="Arial"/>
            </a:endParaRPr>
          </a:p>
        </p:txBody>
      </p:sp>
      <p:pic>
        <p:nvPicPr>
          <p:cNvPr id="123" name="" descr=""/>
          <p:cNvPicPr/>
          <p:nvPr/>
        </p:nvPicPr>
        <p:blipFill>
          <a:blip r:embed="rId1"/>
          <a:stretch/>
        </p:blipFill>
        <p:spPr>
          <a:xfrm>
            <a:off x="1262520" y="1768680"/>
            <a:ext cx="7553520" cy="438408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504000" y="283680"/>
            <a:ext cx="9071280" cy="129816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DejaVu Sans"/>
              </a:rPr>
              <a:t>Effect of Neighborhood Racial Demographics</a:t>
            </a:r>
            <a:endParaRPr b="0" lang="en-US" sz="1800" spc="-1" strike="noStrike">
              <a:solidFill>
                <a:srgbClr val="000000"/>
              </a:solidFill>
              <a:uFill>
                <a:solidFill>
                  <a:srgbClr val="ffffff"/>
                </a:solidFill>
              </a:uFill>
              <a:latin typeface="Arial"/>
            </a:endParaRPr>
          </a:p>
        </p:txBody>
      </p:sp>
      <p:sp>
        <p:nvSpPr>
          <p:cNvPr id="125" name="CustomShape 2"/>
          <p:cNvSpPr/>
          <p:nvPr/>
        </p:nvSpPr>
        <p:spPr>
          <a:xfrm>
            <a:off x="822960" y="6309360"/>
            <a:ext cx="180360" cy="355320"/>
          </a:xfrm>
          <a:prstGeom prst="rect">
            <a:avLst/>
          </a:prstGeom>
          <a:noFill/>
          <a:ln>
            <a:noFill/>
          </a:ln>
        </p:spPr>
        <p:style>
          <a:lnRef idx="0"/>
          <a:fillRef idx="0"/>
          <a:effectRef idx="0"/>
          <a:fontRef idx="minor"/>
        </p:style>
      </p:sp>
      <p:sp>
        <p:nvSpPr>
          <p:cNvPr id="126" name="CustomShape 3"/>
          <p:cNvSpPr/>
          <p:nvPr/>
        </p:nvSpPr>
        <p:spPr>
          <a:xfrm>
            <a:off x="4937760" y="7863840"/>
            <a:ext cx="180360" cy="355320"/>
          </a:xfrm>
          <a:prstGeom prst="rect">
            <a:avLst/>
          </a:prstGeom>
          <a:noFill/>
          <a:ln>
            <a:noFill/>
          </a:ln>
        </p:spPr>
        <p:style>
          <a:lnRef idx="0"/>
          <a:fillRef idx="0"/>
          <a:effectRef idx="0"/>
          <a:fontRef idx="minor"/>
        </p:style>
      </p:sp>
      <p:sp>
        <p:nvSpPr>
          <p:cNvPr id="127" name="CustomShape 4"/>
          <p:cNvSpPr/>
          <p:nvPr/>
        </p:nvSpPr>
        <p:spPr>
          <a:xfrm>
            <a:off x="822960" y="6309360"/>
            <a:ext cx="8412120" cy="88596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DejaVu Sans"/>
              </a:rPr>
              <a:t>Correlation coefficient for percent white: -0.347</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DejaVu Sans"/>
              </a:rPr>
              <a:t>Correlation coefficient for percent black or African American: 0.169</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DejaVu Sans"/>
              </a:rPr>
              <a:t>Correlation coefficient for percent not white: 0.342</a:t>
            </a:r>
            <a:endParaRPr b="0" lang="en-US" sz="1800" spc="-1" strike="noStrike">
              <a:solidFill>
                <a:srgbClr val="000000"/>
              </a:solidFill>
              <a:uFill>
                <a:solidFill>
                  <a:srgbClr val="ffffff"/>
                </a:solidFill>
              </a:uFill>
              <a:latin typeface="Arial"/>
            </a:endParaRPr>
          </a:p>
        </p:txBody>
      </p:sp>
      <p:pic>
        <p:nvPicPr>
          <p:cNvPr id="128" name="" descr=""/>
          <p:cNvPicPr/>
          <p:nvPr/>
        </p:nvPicPr>
        <p:blipFill>
          <a:blip r:embed="rId1"/>
          <a:stretch/>
        </p:blipFill>
        <p:spPr>
          <a:xfrm>
            <a:off x="1262160" y="1768680"/>
            <a:ext cx="7553520" cy="438372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504000" y="301320"/>
            <a:ext cx="9071280" cy="1261800"/>
          </a:xfrm>
          <a:prstGeom prst="rect">
            <a:avLst/>
          </a:prstGeom>
          <a:noFill/>
          <a:ln>
            <a:noFill/>
          </a:ln>
        </p:spPr>
        <p:style>
          <a:lnRef idx="0"/>
          <a:fillRef idx="0"/>
          <a:effectRef idx="0"/>
          <a:fontRef idx="minor"/>
        </p:style>
      </p:sp>
      <p:sp>
        <p:nvSpPr>
          <p:cNvPr id="130" name="CustomShape 2"/>
          <p:cNvSpPr/>
          <p:nvPr/>
        </p:nvSpPr>
        <p:spPr>
          <a:xfrm>
            <a:off x="504000" y="1769040"/>
            <a:ext cx="9071280" cy="4384080"/>
          </a:xfrm>
          <a:prstGeom prst="rect">
            <a:avLst/>
          </a:prstGeom>
          <a:noFill/>
          <a:ln>
            <a:noFill/>
          </a:ln>
        </p:spPr>
        <p:style>
          <a:lnRef idx="0"/>
          <a:fillRef idx="0"/>
          <a:effectRef idx="0"/>
          <a:fontRef idx="minor"/>
        </p:style>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TextShape 1"/>
          <p:cNvSpPr txBox="1"/>
          <p:nvPr/>
        </p:nvSpPr>
        <p:spPr>
          <a:xfrm>
            <a:off x="504000" y="301320"/>
            <a:ext cx="9071280" cy="126180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Questions:</a:t>
            </a:r>
            <a:endParaRPr b="0" lang="en-US" sz="4400" spc="-1" strike="noStrike">
              <a:solidFill>
                <a:srgbClr val="000000"/>
              </a:solidFill>
              <a:uFill>
                <a:solidFill>
                  <a:srgbClr val="ffffff"/>
                </a:solidFill>
              </a:uFill>
              <a:latin typeface="Arial"/>
            </a:endParaRPr>
          </a:p>
        </p:txBody>
      </p:sp>
      <p:sp>
        <p:nvSpPr>
          <p:cNvPr id="75" name="TextShape 2"/>
          <p:cNvSpPr txBox="1"/>
          <p:nvPr/>
        </p:nvSpPr>
        <p:spPr>
          <a:xfrm>
            <a:off x="504000" y="1768680"/>
            <a:ext cx="9072000" cy="438408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How has crime changed?</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What factors have a significant effect on these changes?</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Do different types of crime change differently?</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How does geography and neighborhood composition affect crime rates?</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What questions about crime might we be able to answer with more information?</a:t>
            </a:r>
            <a:endParaRPr b="0" lang="en-US" sz="32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DejaVu Sans"/>
              </a:rPr>
              <a:t>Data Sources</a:t>
            </a:r>
            <a:endParaRPr b="0" lang="en-US" sz="1800" spc="-1" strike="noStrike">
              <a:solidFill>
                <a:srgbClr val="000000"/>
              </a:solidFill>
              <a:uFill>
                <a:solidFill>
                  <a:srgbClr val="ffffff"/>
                </a:solidFill>
              </a:uFill>
              <a:latin typeface="Arial"/>
            </a:endParaRPr>
          </a:p>
        </p:txBody>
      </p:sp>
      <p:sp>
        <p:nvSpPr>
          <p:cNvPr id="77"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57200" indent="-228240">
              <a:lnSpc>
                <a:spcPct val="100000"/>
              </a:lnSpc>
            </a:pPr>
            <a:r>
              <a:rPr b="1" lang="en-US" sz="1600" spc="-1" strike="noStrike">
                <a:solidFill>
                  <a:srgbClr val="000000"/>
                </a:solidFill>
                <a:uFill>
                  <a:solidFill>
                    <a:srgbClr val="ffffff"/>
                  </a:solidFill>
                </a:uFill>
                <a:latin typeface="Times New Roman"/>
              </a:rPr>
              <a:t>http://www.civicapps.org/datasets</a:t>
            </a:r>
            <a:endParaRPr b="0" lang="en-US" sz="1800" spc="-1" strike="noStrike">
              <a:solidFill>
                <a:srgbClr val="000000"/>
              </a:solidFill>
              <a:uFill>
                <a:solidFill>
                  <a:srgbClr val="ffffff"/>
                </a:solidFill>
              </a:uFill>
              <a:latin typeface="Arial"/>
            </a:endParaRPr>
          </a:p>
          <a:p>
            <a:pPr marL="457200" indent="-228240">
              <a:lnSpc>
                <a:spcPct val="100000"/>
              </a:lnSpc>
            </a:pPr>
            <a:r>
              <a:rPr b="0" lang="en-US" sz="1600" spc="-1" strike="noStrike">
                <a:solidFill>
                  <a:srgbClr val="000000"/>
                </a:solidFill>
                <a:uFill>
                  <a:solidFill>
                    <a:srgbClr val="ffffff"/>
                  </a:solidFill>
                </a:uFill>
                <a:latin typeface="Times New Roman"/>
              </a:rPr>
              <a:t>This is the source of crime-related data for the project. It is recorded by the Portland Police Bureau, cleaned, and made available to the public with identifying information removed from each record. Variables such as the date and time of report, major offense type, and location information for each incident are provided.</a:t>
            </a:r>
            <a:endParaRPr b="0" lang="en-US" sz="1800" spc="-1" strike="noStrike">
              <a:solidFill>
                <a:srgbClr val="000000"/>
              </a:solidFill>
              <a:uFill>
                <a:solidFill>
                  <a:srgbClr val="ffffff"/>
                </a:solidFill>
              </a:uFill>
              <a:latin typeface="Arial"/>
            </a:endParaRPr>
          </a:p>
          <a:p>
            <a:pPr marL="457200" indent="-228240">
              <a:lnSpc>
                <a:spcPct val="100000"/>
              </a:lnSpc>
            </a:pPr>
            <a:r>
              <a:rPr b="1" lang="en-US" sz="1600" spc="-1" strike="noStrike">
                <a:solidFill>
                  <a:srgbClr val="000000"/>
                </a:solidFill>
                <a:uFill>
                  <a:solidFill>
                    <a:srgbClr val="ffffff"/>
                  </a:solidFill>
                </a:uFill>
                <a:latin typeface="Times New Roman"/>
              </a:rPr>
              <a:t>https://data.bls.gov/pdq</a:t>
            </a:r>
            <a:endParaRPr b="0" lang="en-US" sz="1800" spc="-1" strike="noStrike">
              <a:solidFill>
                <a:srgbClr val="000000"/>
              </a:solidFill>
              <a:uFill>
                <a:solidFill>
                  <a:srgbClr val="ffffff"/>
                </a:solidFill>
              </a:uFill>
              <a:latin typeface="Arial"/>
            </a:endParaRPr>
          </a:p>
          <a:p>
            <a:pPr marL="457200" indent="-228240">
              <a:lnSpc>
                <a:spcPct val="100000"/>
              </a:lnSpc>
            </a:pPr>
            <a:r>
              <a:rPr b="0" lang="en-US" sz="1600" spc="-1" strike="noStrike">
                <a:solidFill>
                  <a:srgbClr val="000000"/>
                </a:solidFill>
                <a:uFill>
                  <a:solidFill>
                    <a:srgbClr val="ffffff"/>
                  </a:solidFill>
                </a:uFill>
                <a:latin typeface="Times New Roman"/>
              </a:rPr>
              <a:t>This dataset includes unemployment information for Portland from January 2004 to December 2014.</a:t>
            </a:r>
            <a:endParaRPr b="0" lang="en-US" sz="1800" spc="-1" strike="noStrike">
              <a:solidFill>
                <a:srgbClr val="000000"/>
              </a:solidFill>
              <a:uFill>
                <a:solidFill>
                  <a:srgbClr val="ffffff"/>
                </a:solidFill>
              </a:uFill>
              <a:latin typeface="Arial"/>
            </a:endParaRPr>
          </a:p>
          <a:p>
            <a:pPr marL="457200" indent="-228240">
              <a:lnSpc>
                <a:spcPct val="100000"/>
              </a:lnSpc>
            </a:pPr>
            <a:r>
              <a:rPr b="1" lang="en-US" sz="1600" spc="-1" strike="noStrike">
                <a:solidFill>
                  <a:srgbClr val="000000"/>
                </a:solidFill>
                <a:uFill>
                  <a:solidFill>
                    <a:srgbClr val="ffffff"/>
                  </a:solidFill>
                </a:uFill>
                <a:latin typeface="Times New Roman"/>
              </a:rPr>
              <a:t>https://www.biggestuscities.com/city/portland-oregon</a:t>
            </a:r>
            <a:endParaRPr b="0" lang="en-US" sz="1800" spc="-1" strike="noStrike">
              <a:solidFill>
                <a:srgbClr val="000000"/>
              </a:solidFill>
              <a:uFill>
                <a:solidFill>
                  <a:srgbClr val="ffffff"/>
                </a:solidFill>
              </a:uFill>
              <a:latin typeface="Arial"/>
            </a:endParaRPr>
          </a:p>
          <a:p>
            <a:pPr marL="457200" indent="-228240">
              <a:lnSpc>
                <a:spcPct val="100000"/>
              </a:lnSpc>
            </a:pPr>
            <a:r>
              <a:rPr b="0" lang="en-US" sz="1600" spc="-1" strike="noStrike">
                <a:solidFill>
                  <a:srgbClr val="000000"/>
                </a:solidFill>
                <a:uFill>
                  <a:solidFill>
                    <a:srgbClr val="ffffff"/>
                  </a:solidFill>
                </a:uFill>
                <a:latin typeface="Times New Roman"/>
              </a:rPr>
              <a:t>Source for population (estimates) for Portland for January 1 of each year of interest. No source of information or margin of error is given with the data, so it is accepted without total confidence in its veracity.</a:t>
            </a:r>
            <a:endParaRPr b="0" lang="en-US" sz="1800" spc="-1" strike="noStrike">
              <a:solidFill>
                <a:srgbClr val="000000"/>
              </a:solidFill>
              <a:uFill>
                <a:solidFill>
                  <a:srgbClr val="ffffff"/>
                </a:solidFill>
              </a:uFill>
              <a:latin typeface="Arial"/>
            </a:endParaRPr>
          </a:p>
          <a:p>
            <a:pPr marL="457200" indent="-228240">
              <a:lnSpc>
                <a:spcPct val="100000"/>
              </a:lnSpc>
            </a:pPr>
            <a:r>
              <a:rPr b="1" lang="en-US" sz="1600" spc="-1" strike="noStrike">
                <a:solidFill>
                  <a:srgbClr val="00000a"/>
                </a:solidFill>
                <a:uFill>
                  <a:solidFill>
                    <a:srgbClr val="ffffff"/>
                  </a:solidFill>
                </a:uFill>
                <a:latin typeface="Times New Roman"/>
              </a:rPr>
              <a:t>https://www.portlandoregon.gov/oni/56897</a:t>
            </a:r>
            <a:endParaRPr b="0" lang="en-US" sz="1800" spc="-1" strike="noStrike">
              <a:solidFill>
                <a:srgbClr val="000000"/>
              </a:solidFill>
              <a:uFill>
                <a:solidFill>
                  <a:srgbClr val="ffffff"/>
                </a:solidFill>
              </a:uFill>
              <a:latin typeface="Arial"/>
            </a:endParaRPr>
          </a:p>
          <a:p>
            <a:pPr marL="457200" indent="-228240">
              <a:lnSpc>
                <a:spcPct val="100000"/>
              </a:lnSpc>
            </a:pPr>
            <a:r>
              <a:rPr b="0" lang="en-US" sz="1600" spc="-1" strike="noStrike">
                <a:solidFill>
                  <a:srgbClr val="00000a"/>
                </a:solidFill>
                <a:uFill>
                  <a:solidFill>
                    <a:srgbClr val="ffffff"/>
                  </a:solidFill>
                </a:uFill>
                <a:latin typeface="Times New Roman"/>
              </a:rPr>
              <a:t>Neighborhood information on Portland’s 95 neighborhoods gathered from the 2010 US Census. In particular, the data on racial composition of the various neighborhoods was utilized for this project.</a:t>
            </a:r>
            <a:endParaRPr b="0" lang="en-US"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DejaVu Sans"/>
              </a:rPr>
              <a:t>Crime Reports per Year</a:t>
            </a:r>
            <a:endParaRPr b="0" lang="en-US" sz="1800" spc="-1" strike="noStrike">
              <a:solidFill>
                <a:srgbClr val="000000"/>
              </a:solidFill>
              <a:uFill>
                <a:solidFill>
                  <a:srgbClr val="ffffff"/>
                </a:solidFill>
              </a:uFill>
              <a:latin typeface="Arial"/>
            </a:endParaRPr>
          </a:p>
        </p:txBody>
      </p:sp>
      <p:pic>
        <p:nvPicPr>
          <p:cNvPr id="79" name="" descr=""/>
          <p:cNvPicPr/>
          <p:nvPr/>
        </p:nvPicPr>
        <p:blipFill>
          <a:blip r:embed="rId1"/>
          <a:stretch/>
        </p:blipFill>
        <p:spPr>
          <a:xfrm>
            <a:off x="1262520" y="1768680"/>
            <a:ext cx="7553520" cy="4384080"/>
          </a:xfrm>
          <a:prstGeom prst="rect">
            <a:avLst/>
          </a:prstGeom>
          <a:ln>
            <a:noFill/>
          </a:ln>
        </p:spPr>
      </p:pic>
      <p:sp>
        <p:nvSpPr>
          <p:cNvPr id="80" name="TextShape 2"/>
          <p:cNvSpPr txBox="1"/>
          <p:nvPr/>
        </p:nvSpPr>
        <p:spPr>
          <a:xfrm>
            <a:off x="1463040" y="6309360"/>
            <a:ext cx="7223760" cy="346320"/>
          </a:xfrm>
          <a:prstGeom prst="rect">
            <a:avLst/>
          </a:prstGeom>
          <a:noFill/>
          <a:ln>
            <a:noFill/>
          </a:ln>
        </p:spPr>
        <p:txBody>
          <a:bodyPr lIns="90000" rIns="90000" tIns="45000" bIns="45000"/>
          <a:p>
            <a:pPr algn="r"/>
            <a:r>
              <a:rPr b="0" lang="en-US" sz="1800" spc="-1" strike="noStrike">
                <a:solidFill>
                  <a:srgbClr val="000000"/>
                </a:solidFill>
                <a:uFill>
                  <a:solidFill>
                    <a:srgbClr val="ffffff"/>
                  </a:solidFill>
                </a:uFill>
                <a:latin typeface="Arial"/>
              </a:rPr>
              <a:t>Correlation coefficient: r = -0.848</a:t>
            </a:r>
            <a:endParaRPr b="0" lang="en-US"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504000" y="301320"/>
            <a:ext cx="9071280" cy="1261800"/>
          </a:xfrm>
          <a:prstGeom prst="rect">
            <a:avLst/>
          </a:prstGeom>
          <a:noFill/>
          <a:ln>
            <a:noFill/>
          </a:ln>
        </p:spPr>
        <p:style>
          <a:lnRef idx="0"/>
          <a:fillRef idx="0"/>
          <a:effectRef idx="0"/>
          <a:fontRef idx="minor"/>
        </p:style>
      </p:sp>
      <p:sp>
        <p:nvSpPr>
          <p:cNvPr id="82" name="TextShape 2"/>
          <p:cNvSpPr txBox="1"/>
          <p:nvPr/>
        </p:nvSpPr>
        <p:spPr>
          <a:xfrm>
            <a:off x="1463040" y="6309360"/>
            <a:ext cx="7223760" cy="346320"/>
          </a:xfrm>
          <a:prstGeom prst="rect">
            <a:avLst/>
          </a:prstGeom>
          <a:noFill/>
          <a:ln>
            <a:noFill/>
          </a:ln>
        </p:spPr>
        <p:txBody>
          <a:bodyPr lIns="90000" rIns="90000" tIns="45000" bIns="45000"/>
          <a:p>
            <a:pPr algn="r"/>
            <a:r>
              <a:rPr b="0" lang="en-US" sz="1800" spc="-1" strike="noStrike">
                <a:solidFill>
                  <a:srgbClr val="000000"/>
                </a:solidFill>
                <a:uFill>
                  <a:solidFill>
                    <a:srgbClr val="ffffff"/>
                  </a:solidFill>
                </a:uFill>
                <a:latin typeface="Arial"/>
              </a:rPr>
              <a:t>r = -0.799</a:t>
            </a:r>
            <a:endParaRPr b="0" lang="en-US" sz="1800" spc="-1" strike="noStrike">
              <a:solidFill>
                <a:srgbClr val="000000"/>
              </a:solidFill>
              <a:uFill>
                <a:solidFill>
                  <a:srgbClr val="ffffff"/>
                </a:solidFill>
              </a:uFill>
              <a:latin typeface="Arial"/>
            </a:endParaRPr>
          </a:p>
        </p:txBody>
      </p:sp>
      <p:sp>
        <p:nvSpPr>
          <p:cNvPr id="83" name="TextShape 3"/>
          <p:cNvSpPr txBox="1"/>
          <p:nvPr/>
        </p:nvSpPr>
        <p:spPr>
          <a:xfrm>
            <a:off x="504000" y="279720"/>
            <a:ext cx="9071280" cy="1305000"/>
          </a:xfrm>
          <a:prstGeom prst="rect">
            <a:avLst/>
          </a:prstGeom>
          <a:noFill/>
          <a:ln>
            <a:noFill/>
          </a:ln>
        </p:spPr>
        <p:txBody>
          <a:bodyPr lIns="0" rIns="0" tIns="0" bIns="0" anchor="ctr"/>
          <a:p>
            <a:pPr algn="ctr">
              <a:lnSpc>
                <a:spcPct val="100000"/>
              </a:lnSpc>
            </a:pPr>
            <a:r>
              <a:rPr b="0" lang="en-US" sz="4400" spc="-1" strike="noStrike">
                <a:solidFill>
                  <a:srgbClr val="000000"/>
                </a:solidFill>
                <a:uFill>
                  <a:solidFill>
                    <a:srgbClr val="ffffff"/>
                  </a:solidFill>
                </a:uFill>
                <a:latin typeface="DejaVu Sans"/>
              </a:rPr>
              <a:t>Correlation Between </a:t>
            </a:r>
            <a:r>
              <a:rPr b="0" lang="en-US" sz="4400" spc="-1" strike="noStrike">
                <a:solidFill>
                  <a:srgbClr val="000000"/>
                </a:solidFill>
                <a:uFill>
                  <a:solidFill>
                    <a:srgbClr val="ffffff"/>
                  </a:solidFill>
                </a:uFill>
                <a:latin typeface="DejaVu Sans"/>
              </a:rPr>
              <a:t>
</a:t>
            </a:r>
            <a:r>
              <a:rPr b="0" lang="en-US" sz="4400" spc="-1" strike="noStrike">
                <a:solidFill>
                  <a:srgbClr val="000000"/>
                </a:solidFill>
                <a:uFill>
                  <a:solidFill>
                    <a:srgbClr val="ffffff"/>
                  </a:solidFill>
                </a:uFill>
                <a:latin typeface="DejaVu Sans"/>
              </a:rPr>
              <a:t>Crime and Population</a:t>
            </a:r>
            <a:endParaRPr b="0" lang="en-US" sz="4400" spc="-1" strike="noStrike">
              <a:solidFill>
                <a:srgbClr val="000000"/>
              </a:solidFill>
              <a:uFill>
                <a:solidFill>
                  <a:srgbClr val="ffffff"/>
                </a:solidFill>
              </a:uFill>
              <a:latin typeface="Arial"/>
            </a:endParaRPr>
          </a:p>
        </p:txBody>
      </p:sp>
      <p:pic>
        <p:nvPicPr>
          <p:cNvPr id="84" name="" descr=""/>
          <p:cNvPicPr/>
          <p:nvPr/>
        </p:nvPicPr>
        <p:blipFill>
          <a:blip r:embed="rId1"/>
          <a:stretch/>
        </p:blipFill>
        <p:spPr>
          <a:xfrm>
            <a:off x="1488960" y="1769040"/>
            <a:ext cx="7101360" cy="438408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DejaVu Sans"/>
              </a:rPr>
              <a:t>Homicides per Year</a:t>
            </a:r>
            <a:endParaRPr b="0" lang="en-US" sz="1800" spc="-1" strike="noStrike">
              <a:solidFill>
                <a:srgbClr val="000000"/>
              </a:solidFill>
              <a:uFill>
                <a:solidFill>
                  <a:srgbClr val="ffffff"/>
                </a:solidFill>
              </a:uFill>
              <a:latin typeface="Arial"/>
            </a:endParaRPr>
          </a:p>
        </p:txBody>
      </p:sp>
      <p:pic>
        <p:nvPicPr>
          <p:cNvPr id="86" name="" descr=""/>
          <p:cNvPicPr/>
          <p:nvPr/>
        </p:nvPicPr>
        <p:blipFill>
          <a:blip r:embed="rId1"/>
          <a:stretch/>
        </p:blipFill>
        <p:spPr>
          <a:xfrm>
            <a:off x="1262160" y="1768680"/>
            <a:ext cx="7553520" cy="4383720"/>
          </a:xfrm>
          <a:prstGeom prst="rect">
            <a:avLst/>
          </a:prstGeom>
          <a:ln>
            <a:noFill/>
          </a:ln>
        </p:spPr>
      </p:pic>
      <p:sp>
        <p:nvSpPr>
          <p:cNvPr id="87" name="CustomShape 2"/>
          <p:cNvSpPr/>
          <p:nvPr/>
        </p:nvSpPr>
        <p:spPr>
          <a:xfrm>
            <a:off x="822960" y="6309360"/>
            <a:ext cx="180360" cy="355320"/>
          </a:xfrm>
          <a:prstGeom prst="rect">
            <a:avLst/>
          </a:prstGeom>
          <a:noFill/>
          <a:ln>
            <a:noFill/>
          </a:ln>
        </p:spPr>
        <p:style>
          <a:lnRef idx="0"/>
          <a:fillRef idx="0"/>
          <a:effectRef idx="0"/>
          <a:fontRef idx="minor"/>
        </p:style>
      </p:sp>
      <p:sp>
        <p:nvSpPr>
          <p:cNvPr id="88" name="CustomShape 3"/>
          <p:cNvSpPr/>
          <p:nvPr/>
        </p:nvSpPr>
        <p:spPr>
          <a:xfrm>
            <a:off x="4937760" y="7863840"/>
            <a:ext cx="180360" cy="355320"/>
          </a:xfrm>
          <a:prstGeom prst="rect">
            <a:avLst/>
          </a:prstGeom>
          <a:noFill/>
          <a:ln>
            <a:noFill/>
          </a:ln>
        </p:spPr>
        <p:style>
          <a:lnRef idx="0"/>
          <a:fillRef idx="0"/>
          <a:effectRef idx="0"/>
          <a:fontRef idx="minor"/>
        </p:style>
      </p:sp>
      <p:sp>
        <p:nvSpPr>
          <p:cNvPr id="89" name="CustomShape 4"/>
          <p:cNvSpPr/>
          <p:nvPr/>
        </p:nvSpPr>
        <p:spPr>
          <a:xfrm>
            <a:off x="822960" y="6309360"/>
            <a:ext cx="8412120" cy="62064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DejaVu Sans"/>
              </a:rPr>
              <a:t>Mean homicides per year: 26.4</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DejaVu Sans"/>
              </a:rPr>
              <a:t>Standard deviation: 4.74</a:t>
            </a:r>
            <a:endParaRPr b="0" lang="en-US"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DejaVu Sans"/>
              </a:rPr>
              <a:t>Burglaries per Year</a:t>
            </a:r>
            <a:endParaRPr b="0" lang="en-US" sz="1800" spc="-1" strike="noStrike">
              <a:solidFill>
                <a:srgbClr val="000000"/>
              </a:solidFill>
              <a:uFill>
                <a:solidFill>
                  <a:srgbClr val="ffffff"/>
                </a:solidFill>
              </a:uFill>
              <a:latin typeface="Arial"/>
            </a:endParaRPr>
          </a:p>
        </p:txBody>
      </p:sp>
      <p:sp>
        <p:nvSpPr>
          <p:cNvPr id="91" name="CustomShape 2"/>
          <p:cNvSpPr/>
          <p:nvPr/>
        </p:nvSpPr>
        <p:spPr>
          <a:xfrm>
            <a:off x="822960" y="6309360"/>
            <a:ext cx="180360" cy="355320"/>
          </a:xfrm>
          <a:prstGeom prst="rect">
            <a:avLst/>
          </a:prstGeom>
          <a:noFill/>
          <a:ln>
            <a:noFill/>
          </a:ln>
        </p:spPr>
        <p:style>
          <a:lnRef idx="0"/>
          <a:fillRef idx="0"/>
          <a:effectRef idx="0"/>
          <a:fontRef idx="minor"/>
        </p:style>
      </p:sp>
      <p:sp>
        <p:nvSpPr>
          <p:cNvPr id="92" name="CustomShape 3"/>
          <p:cNvSpPr/>
          <p:nvPr/>
        </p:nvSpPr>
        <p:spPr>
          <a:xfrm>
            <a:off x="4937760" y="7863840"/>
            <a:ext cx="180360" cy="355320"/>
          </a:xfrm>
          <a:prstGeom prst="rect">
            <a:avLst/>
          </a:prstGeom>
          <a:noFill/>
          <a:ln>
            <a:noFill/>
          </a:ln>
        </p:spPr>
        <p:style>
          <a:lnRef idx="0"/>
          <a:fillRef idx="0"/>
          <a:effectRef idx="0"/>
          <a:fontRef idx="minor"/>
        </p:style>
      </p:sp>
      <p:sp>
        <p:nvSpPr>
          <p:cNvPr id="93" name="CustomShape 4"/>
          <p:cNvSpPr/>
          <p:nvPr/>
        </p:nvSpPr>
        <p:spPr>
          <a:xfrm>
            <a:off x="822960" y="6309360"/>
            <a:ext cx="8412120" cy="62064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DejaVu Sans"/>
              </a:rPr>
              <a:t>Mean burglaries per year: 4783</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DejaVu Sans"/>
              </a:rPr>
              <a:t>Standard deviation: 1071</a:t>
            </a:r>
            <a:endParaRPr b="0" lang="en-US" sz="1800" spc="-1" strike="noStrike">
              <a:solidFill>
                <a:srgbClr val="000000"/>
              </a:solidFill>
              <a:uFill>
                <a:solidFill>
                  <a:srgbClr val="ffffff"/>
                </a:solidFill>
              </a:uFill>
              <a:latin typeface="Arial"/>
            </a:endParaRPr>
          </a:p>
        </p:txBody>
      </p:sp>
      <p:pic>
        <p:nvPicPr>
          <p:cNvPr id="94" name="" descr=""/>
          <p:cNvPicPr/>
          <p:nvPr/>
        </p:nvPicPr>
        <p:blipFill>
          <a:blip r:embed="rId1"/>
          <a:stretch/>
        </p:blipFill>
        <p:spPr>
          <a:xfrm>
            <a:off x="1262520" y="1768680"/>
            <a:ext cx="7553520" cy="438408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DejaVu Sans"/>
              </a:rPr>
              <a:t>DUII Offenses per Year</a:t>
            </a:r>
            <a:endParaRPr b="0" lang="en-US" sz="1800" spc="-1" strike="noStrike">
              <a:solidFill>
                <a:srgbClr val="000000"/>
              </a:solidFill>
              <a:uFill>
                <a:solidFill>
                  <a:srgbClr val="ffffff"/>
                </a:solidFill>
              </a:uFill>
              <a:latin typeface="Arial"/>
            </a:endParaRPr>
          </a:p>
        </p:txBody>
      </p:sp>
      <p:pic>
        <p:nvPicPr>
          <p:cNvPr id="96" name="" descr=""/>
          <p:cNvPicPr/>
          <p:nvPr/>
        </p:nvPicPr>
        <p:blipFill>
          <a:blip r:embed="rId1"/>
          <a:stretch/>
        </p:blipFill>
        <p:spPr>
          <a:xfrm>
            <a:off x="1262160" y="1768680"/>
            <a:ext cx="7553520" cy="4383720"/>
          </a:xfrm>
          <a:prstGeom prst="rect">
            <a:avLst/>
          </a:prstGeom>
          <a:ln>
            <a:noFill/>
          </a:ln>
        </p:spPr>
      </p:pic>
      <p:sp>
        <p:nvSpPr>
          <p:cNvPr id="97" name="CustomShape 2"/>
          <p:cNvSpPr/>
          <p:nvPr/>
        </p:nvSpPr>
        <p:spPr>
          <a:xfrm>
            <a:off x="822960" y="6309360"/>
            <a:ext cx="180360" cy="355320"/>
          </a:xfrm>
          <a:prstGeom prst="rect">
            <a:avLst/>
          </a:prstGeom>
          <a:noFill/>
          <a:ln>
            <a:noFill/>
          </a:ln>
        </p:spPr>
        <p:style>
          <a:lnRef idx="0"/>
          <a:fillRef idx="0"/>
          <a:effectRef idx="0"/>
          <a:fontRef idx="minor"/>
        </p:style>
      </p:sp>
      <p:sp>
        <p:nvSpPr>
          <p:cNvPr id="98" name="CustomShape 3"/>
          <p:cNvSpPr/>
          <p:nvPr/>
        </p:nvSpPr>
        <p:spPr>
          <a:xfrm>
            <a:off x="4937760" y="7863840"/>
            <a:ext cx="180360" cy="355320"/>
          </a:xfrm>
          <a:prstGeom prst="rect">
            <a:avLst/>
          </a:prstGeom>
          <a:noFill/>
          <a:ln>
            <a:noFill/>
          </a:ln>
        </p:spPr>
        <p:style>
          <a:lnRef idx="0"/>
          <a:fillRef idx="0"/>
          <a:effectRef idx="0"/>
          <a:fontRef idx="minor"/>
        </p:style>
      </p:sp>
      <p:sp>
        <p:nvSpPr>
          <p:cNvPr id="99" name="CustomShape 4"/>
          <p:cNvSpPr/>
          <p:nvPr/>
        </p:nvSpPr>
        <p:spPr>
          <a:xfrm>
            <a:off x="822960" y="6309360"/>
            <a:ext cx="8412120" cy="62064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DejaVu Sans"/>
              </a:rPr>
              <a:t>Mean homicides per year: 1943</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DejaVu Sans"/>
              </a:rPr>
              <a:t>Standard deviation: 274</a:t>
            </a:r>
            <a:endParaRPr b="0" lang="en-US"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504000" y="283320"/>
            <a:ext cx="9071280" cy="129816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DejaVu Sans"/>
              </a:rPr>
              <a:t>Liquor Law and Drug Offenses per Year</a:t>
            </a:r>
            <a:endParaRPr b="0" lang="en-US" sz="1800" spc="-1" strike="noStrike">
              <a:solidFill>
                <a:srgbClr val="000000"/>
              </a:solidFill>
              <a:uFill>
                <a:solidFill>
                  <a:srgbClr val="ffffff"/>
                </a:solidFill>
              </a:uFill>
              <a:latin typeface="Arial"/>
            </a:endParaRPr>
          </a:p>
        </p:txBody>
      </p:sp>
      <p:pic>
        <p:nvPicPr>
          <p:cNvPr id="101" name="" descr=""/>
          <p:cNvPicPr/>
          <p:nvPr/>
        </p:nvPicPr>
        <p:blipFill>
          <a:blip r:embed="rId1"/>
          <a:stretch/>
        </p:blipFill>
        <p:spPr>
          <a:xfrm>
            <a:off x="1262160" y="1768680"/>
            <a:ext cx="7553520" cy="4383720"/>
          </a:xfrm>
          <a:prstGeom prst="rect">
            <a:avLst/>
          </a:prstGeom>
          <a:ln>
            <a:noFill/>
          </a:ln>
        </p:spPr>
      </p:pic>
      <p:sp>
        <p:nvSpPr>
          <p:cNvPr id="102" name="CustomShape 2"/>
          <p:cNvSpPr/>
          <p:nvPr/>
        </p:nvSpPr>
        <p:spPr>
          <a:xfrm>
            <a:off x="822960" y="6309360"/>
            <a:ext cx="180360" cy="355320"/>
          </a:xfrm>
          <a:prstGeom prst="rect">
            <a:avLst/>
          </a:prstGeom>
          <a:noFill/>
          <a:ln>
            <a:noFill/>
          </a:ln>
        </p:spPr>
        <p:style>
          <a:lnRef idx="0"/>
          <a:fillRef idx="0"/>
          <a:effectRef idx="0"/>
          <a:fontRef idx="minor"/>
        </p:style>
      </p:sp>
      <p:sp>
        <p:nvSpPr>
          <p:cNvPr id="103" name="CustomShape 3"/>
          <p:cNvSpPr/>
          <p:nvPr/>
        </p:nvSpPr>
        <p:spPr>
          <a:xfrm>
            <a:off x="4937760" y="7863840"/>
            <a:ext cx="180360" cy="355320"/>
          </a:xfrm>
          <a:prstGeom prst="rect">
            <a:avLst/>
          </a:prstGeom>
          <a:noFill/>
          <a:ln>
            <a:noFill/>
          </a:ln>
        </p:spPr>
        <p:style>
          <a:lnRef idx="0"/>
          <a:fillRef idx="0"/>
          <a:effectRef idx="0"/>
          <a:fontRef idx="minor"/>
        </p:style>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1099</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2017-04-26T15:31:40Z</dcterms:created>
  <dc:creator/>
  <dc:description/>
  <dc:language>en-US</dc:language>
  <cp:lastModifiedBy/>
  <dcterms:modified xsi:type="dcterms:W3CDTF">2017-04-28T06:15:26Z</dcterms:modified>
  <cp:revision>4</cp:revision>
  <dc:subject/>
  <dc:title/>
</cp:coreProperties>
</file>