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10.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35" name="PlaceHolder 2"/>
          <p:cNvSpPr>
            <a:spLocks noGrp="1"/>
          </p:cNvSpPr>
          <p:nvPr>
            <p:ph type="body"/>
          </p:nvPr>
        </p:nvSpPr>
        <p:spPr>
          <a:xfrm>
            <a:off x="504000" y="1769040"/>
            <a:ext cx="292068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36" name="PlaceHolder 3"/>
          <p:cNvSpPr>
            <a:spLocks noGrp="1"/>
          </p:cNvSpPr>
          <p:nvPr>
            <p:ph type="body"/>
          </p:nvPr>
        </p:nvSpPr>
        <p:spPr>
          <a:xfrm>
            <a:off x="3571200" y="1769040"/>
            <a:ext cx="292068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37" name="PlaceHolder 4"/>
          <p:cNvSpPr>
            <a:spLocks noGrp="1"/>
          </p:cNvSpPr>
          <p:nvPr>
            <p:ph type="body"/>
          </p:nvPr>
        </p:nvSpPr>
        <p:spPr>
          <a:xfrm>
            <a:off x="6638040" y="1769040"/>
            <a:ext cx="292068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38" name="PlaceHolder 5"/>
          <p:cNvSpPr>
            <a:spLocks noGrp="1"/>
          </p:cNvSpPr>
          <p:nvPr>
            <p:ph type="body"/>
          </p:nvPr>
        </p:nvSpPr>
        <p:spPr>
          <a:xfrm>
            <a:off x="6638040" y="4059360"/>
            <a:ext cx="292068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39" name="PlaceHolder 6"/>
          <p:cNvSpPr>
            <a:spLocks noGrp="1"/>
          </p:cNvSpPr>
          <p:nvPr>
            <p:ph type="body"/>
          </p:nvPr>
        </p:nvSpPr>
        <p:spPr>
          <a:xfrm>
            <a:off x="3571200" y="4059360"/>
            <a:ext cx="292068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40" name="PlaceHolder 7"/>
          <p:cNvSpPr>
            <a:spLocks noGrp="1"/>
          </p:cNvSpPr>
          <p:nvPr>
            <p:ph type="body"/>
          </p:nvPr>
        </p:nvSpPr>
        <p:spPr>
          <a:xfrm>
            <a:off x="504000" y="4059360"/>
            <a:ext cx="292068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DejaVu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DejaVu 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solidFill>
                  <a:srgbClr val="000000"/>
                </a:solidFill>
                <a:uFill>
                  <a:solidFill>
                    <a:srgbClr val="ffffff"/>
                  </a:solidFill>
                </a:uFill>
                <a:latin typeface="DejaVu Sans"/>
              </a:rPr>
              <a:t>Click to edit the title text format</a:t>
            </a:r>
            <a:endParaRPr b="0" lang="en-US" sz="4400" spc="-1" strike="noStrike">
              <a:solidFill>
                <a:srgbClr val="000000"/>
              </a:solidFill>
              <a:uFill>
                <a:solidFill>
                  <a:srgbClr val="ffffff"/>
                </a:solidFill>
              </a:uFill>
              <a:latin typeface="DejaVu Sans"/>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solidFill>
                  <a:srgbClr val="000000"/>
                </a:solidFill>
                <a:uFill>
                  <a:solidFill>
                    <a:srgbClr val="ffffff"/>
                  </a:solidFill>
                </a:uFill>
                <a:latin typeface="DejaVu Sans"/>
              </a:rPr>
              <a:t>Click to edit the outline text format</a:t>
            </a:r>
            <a:endParaRPr b="0" lang="en-US" sz="3200" spc="-1" strike="noStrike">
              <a:solidFill>
                <a:srgbClr val="000000"/>
              </a:solidFill>
              <a:uFill>
                <a:solidFill>
                  <a:srgbClr val="ffffff"/>
                </a:solidFill>
              </a:uFill>
              <a:latin typeface="DejaVu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DejaVu Sans"/>
              </a:rPr>
              <a:t>Second Outline Level</a:t>
            </a:r>
            <a:endParaRPr b="0" lang="en-US" sz="2800" spc="-1" strike="noStrike">
              <a:solidFill>
                <a:srgbClr val="000000"/>
              </a:solidFill>
              <a:uFill>
                <a:solidFill>
                  <a:srgbClr val="ffffff"/>
                </a:solidFill>
              </a:uFill>
              <a:latin typeface="DejaVu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DejaVu Sans"/>
              </a:rPr>
              <a:t>Third Outline Level</a:t>
            </a:r>
            <a:endParaRPr b="0" lang="en-US" sz="2400" spc="-1" strike="noStrike">
              <a:solidFill>
                <a:srgbClr val="000000"/>
              </a:solidFill>
              <a:uFill>
                <a:solidFill>
                  <a:srgbClr val="ffffff"/>
                </a:solidFill>
              </a:uFill>
              <a:latin typeface="DejaVu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DejaVu Sans"/>
              </a:rPr>
              <a:t>Fourth Outline Level</a:t>
            </a:r>
            <a:endParaRPr b="0" lang="en-US" sz="2000" spc="-1" strike="noStrike">
              <a:solidFill>
                <a:srgbClr val="000000"/>
              </a:solidFill>
              <a:uFill>
                <a:solidFill>
                  <a:srgbClr val="ffffff"/>
                </a:solidFill>
              </a:uFill>
              <a:latin typeface="DejaVu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DejaVu Sans"/>
              </a:rPr>
              <a:t>Fifth Outline Level</a:t>
            </a:r>
            <a:endParaRPr b="0" lang="en-US" sz="2000" spc="-1" strike="noStrike">
              <a:solidFill>
                <a:srgbClr val="000000"/>
              </a:solidFill>
              <a:uFill>
                <a:solidFill>
                  <a:srgbClr val="ffffff"/>
                </a:solidFill>
              </a:uFill>
              <a:latin typeface="DejaVu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DejaVu Sans"/>
              </a:rPr>
              <a:t>Sixth Outline Level</a:t>
            </a:r>
            <a:endParaRPr b="0" lang="en-US" sz="2000" spc="-1" strike="noStrike">
              <a:solidFill>
                <a:srgbClr val="000000"/>
              </a:solidFill>
              <a:uFill>
                <a:solidFill>
                  <a:srgbClr val="ffffff"/>
                </a:solidFill>
              </a:uFill>
              <a:latin typeface="DejaVu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DejaVu Sans"/>
              </a:rPr>
              <a:t>Seventh Outline Level</a:t>
            </a:r>
            <a:endParaRPr b="0" lang="en-US" sz="2000" spc="-1" strike="noStrike">
              <a:solidFill>
                <a:srgbClr val="000000"/>
              </a:solidFill>
              <a:uFill>
                <a:solidFill>
                  <a:srgbClr val="ffffff"/>
                </a:solidFill>
              </a:uFill>
              <a:latin typeface="DejaVu Sans"/>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solidFill>
                  <a:srgbClr val="000000"/>
                </a:solidFill>
                <a:uFill>
                  <a:solidFill>
                    <a:srgbClr val="ffffff"/>
                  </a:solidFill>
                </a:uFill>
                <a:latin typeface="DejaVu Serif"/>
              </a:rPr>
              <a:t>&lt;date/time&gt;</a:t>
            </a:r>
            <a:endParaRPr b="0" lang="en-US" sz="1400" spc="-1" strike="noStrike">
              <a:solidFill>
                <a:srgbClr val="000000"/>
              </a:solidFill>
              <a:uFill>
                <a:solidFill>
                  <a:srgbClr val="ffffff"/>
                </a:solidFill>
              </a:uFill>
              <a:latin typeface="DejaVu Serif"/>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solidFill>
                  <a:srgbClr val="000000"/>
                </a:solidFill>
                <a:uFill>
                  <a:solidFill>
                    <a:srgbClr val="ffffff"/>
                  </a:solidFill>
                </a:uFill>
                <a:latin typeface="DejaVu Serif"/>
              </a:rPr>
              <a:t>&lt;footer&gt;</a:t>
            </a:r>
            <a:endParaRPr b="0" lang="en-US" sz="1400" spc="-1" strike="noStrike">
              <a:solidFill>
                <a:srgbClr val="000000"/>
              </a:solidFill>
              <a:uFill>
                <a:solidFill>
                  <a:srgbClr val="ffffff"/>
                </a:solidFill>
              </a:uFill>
              <a:latin typeface="DejaVu Serif"/>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FF4BDC47-BF36-42F0-BF64-6D2E532D8BFC}" type="slidenum">
              <a:rPr b="0" lang="en-US" sz="1400" spc="-1" strike="noStrike">
                <a:solidFill>
                  <a:srgbClr val="000000"/>
                </a:solidFill>
                <a:uFill>
                  <a:solidFill>
                    <a:srgbClr val="ffffff"/>
                  </a:solidFill>
                </a:uFill>
                <a:latin typeface="DejaVu Serif"/>
              </a:rPr>
              <a:t>&lt;number&gt;</a:t>
            </a:fld>
            <a:endParaRPr b="0" lang="en-US" sz="1400" spc="-1" strike="noStrike">
              <a:solidFill>
                <a:srgbClr val="000000"/>
              </a:solidFill>
              <a:uFill>
                <a:solidFill>
                  <a:srgbClr val="ffffff"/>
                </a:solidFill>
              </a:uFill>
              <a:latin typeface="DejaVu Serif"/>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283320"/>
            <a:ext cx="9071640" cy="44715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DejaVu Sans"/>
              </a:rPr>
              <a:t>Portland Crime Analysis: </a:t>
            </a:r>
            <a:br/>
            <a:r>
              <a:rPr b="0" lang="en-US" sz="4400" spc="-1" strike="noStrike">
                <a:solidFill>
                  <a:srgbClr val="000000"/>
                </a:solidFill>
                <a:uFill>
                  <a:solidFill>
                    <a:srgbClr val="ffffff"/>
                  </a:solidFill>
                </a:uFill>
                <a:latin typeface="DejaVu Sans"/>
              </a:rPr>
              <a:t>2004-2014</a:t>
            </a:r>
            <a:endParaRPr b="0" lang="en-US" sz="4400" spc="-1" strike="noStrike">
              <a:solidFill>
                <a:srgbClr val="000000"/>
              </a:solidFill>
              <a:uFill>
                <a:solidFill>
                  <a:srgbClr val="ffffff"/>
                </a:solidFill>
              </a:uFill>
              <a:latin typeface="DejaVu Sans"/>
            </a:endParaRPr>
          </a:p>
        </p:txBody>
      </p:sp>
      <p:sp>
        <p:nvSpPr>
          <p:cNvPr id="42" name="TextShape 2"/>
          <p:cNvSpPr txBox="1"/>
          <p:nvPr/>
        </p:nvSpPr>
        <p:spPr>
          <a:xfrm>
            <a:off x="504000" y="3108960"/>
            <a:ext cx="9071640" cy="3044520"/>
          </a:xfrm>
          <a:prstGeom prst="rect">
            <a:avLst/>
          </a:prstGeom>
          <a:noFill/>
          <a:ln>
            <a:noFill/>
          </a:ln>
        </p:spPr>
        <p:txBody>
          <a:bodyPr lIns="0" rIns="0" tIns="0" bIns="0" anchor="ctr"/>
          <a:p>
            <a:pPr algn="ctr"/>
            <a:r>
              <a:rPr b="0" lang="en-US" sz="3200" spc="-1" strike="noStrike">
                <a:solidFill>
                  <a:srgbClr val="000000"/>
                </a:solidFill>
                <a:uFill>
                  <a:solidFill>
                    <a:srgbClr val="ffffff"/>
                  </a:solidFill>
                </a:uFill>
                <a:latin typeface="DejaVu Sans"/>
              </a:rPr>
              <a:t>Crime statistics from data gathered by the Portland Police Bureau</a:t>
            </a:r>
            <a:endParaRPr b="0" lang="en-US" sz="3200" spc="-1" strike="noStrike">
              <a:solidFill>
                <a:srgbClr val="000000"/>
              </a:solidFill>
              <a:uFill>
                <a:solidFill>
                  <a:srgbClr val="ffffff"/>
                </a:solidFill>
              </a:uFill>
              <a:latin typeface="DejaVu Sans"/>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Shape 1"/>
          <p:cNvSpPr txBox="1"/>
          <p:nvPr/>
        </p:nvSpPr>
        <p:spPr>
          <a:xfrm>
            <a:off x="504000" y="283320"/>
            <a:ext cx="9071640" cy="129852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DejaVu Sans"/>
              </a:rPr>
              <a:t>Relationship Between Unemployment and Larceny</a:t>
            </a:r>
            <a:endParaRPr b="0" lang="en-US" sz="4400" spc="-1" strike="noStrike">
              <a:solidFill>
                <a:srgbClr val="000000"/>
              </a:solidFill>
              <a:uFill>
                <a:solidFill>
                  <a:srgbClr val="ffffff"/>
                </a:solidFill>
              </a:uFill>
              <a:latin typeface="DejaVu Sans"/>
            </a:endParaRPr>
          </a:p>
        </p:txBody>
      </p:sp>
      <p:sp>
        <p:nvSpPr>
          <p:cNvPr id="77" name="TextShape 2"/>
          <p:cNvSpPr txBox="1"/>
          <p:nvPr/>
        </p:nvSpPr>
        <p:spPr>
          <a:xfrm>
            <a:off x="822960" y="6309360"/>
            <a:ext cx="180720" cy="355680"/>
          </a:xfrm>
          <a:prstGeom prst="rect">
            <a:avLst/>
          </a:prstGeom>
          <a:noFill/>
          <a:ln>
            <a:noFill/>
          </a:ln>
        </p:spPr>
      </p:sp>
      <p:sp>
        <p:nvSpPr>
          <p:cNvPr id="78" name="TextShape 3"/>
          <p:cNvSpPr txBox="1"/>
          <p:nvPr/>
        </p:nvSpPr>
        <p:spPr>
          <a:xfrm>
            <a:off x="4937760" y="7863840"/>
            <a:ext cx="180720" cy="355680"/>
          </a:xfrm>
          <a:prstGeom prst="rect">
            <a:avLst/>
          </a:prstGeom>
          <a:noFill/>
          <a:ln>
            <a:noFill/>
          </a:ln>
        </p:spPr>
      </p:sp>
      <p:sp>
        <p:nvSpPr>
          <p:cNvPr id="79" name="TextShape 4"/>
          <p:cNvSpPr txBox="1"/>
          <p:nvPr/>
        </p:nvSpPr>
        <p:spPr>
          <a:xfrm>
            <a:off x="822960" y="6309360"/>
            <a:ext cx="8412480" cy="355680"/>
          </a:xfrm>
          <a:prstGeom prst="rect">
            <a:avLst/>
          </a:prstGeom>
          <a:noFill/>
          <a:ln>
            <a:noFill/>
          </a:ln>
        </p:spPr>
        <p:txBody>
          <a:bodyPr lIns="90000" rIns="90000" tIns="45000" bIns="45000"/>
          <a:p>
            <a:pPr algn="r"/>
            <a:r>
              <a:rPr b="0" lang="en-US" sz="1800" spc="-1" strike="noStrike">
                <a:solidFill>
                  <a:srgbClr val="000000"/>
                </a:solidFill>
                <a:uFill>
                  <a:solidFill>
                    <a:srgbClr val="ffffff"/>
                  </a:solidFill>
                </a:uFill>
                <a:latin typeface="DejaVu Sans"/>
              </a:rPr>
              <a:t>r = -0.382</a:t>
            </a:r>
            <a:endParaRPr b="0" lang="en-US" sz="1800" spc="-1" strike="noStrike">
              <a:solidFill>
                <a:srgbClr val="000000"/>
              </a:solidFill>
              <a:uFill>
                <a:solidFill>
                  <a:srgbClr val="ffffff"/>
                </a:solidFill>
              </a:uFill>
              <a:latin typeface="DejaVu Sans"/>
            </a:endParaRPr>
          </a:p>
        </p:txBody>
      </p:sp>
      <p:pic>
        <p:nvPicPr>
          <p:cNvPr id="80" name="" descr=""/>
          <p:cNvPicPr/>
          <p:nvPr/>
        </p:nvPicPr>
        <p:blipFill>
          <a:blip r:embed="rId1"/>
          <a:stretch/>
        </p:blipFill>
        <p:spPr>
          <a:xfrm>
            <a:off x="1262160" y="1768680"/>
            <a:ext cx="7553880" cy="43840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DejaVu Sans"/>
              </a:rPr>
              <a:t>The “Ferguson Effect”</a:t>
            </a:r>
            <a:endParaRPr b="0" lang="en-US" sz="4400" spc="-1" strike="noStrike">
              <a:solidFill>
                <a:srgbClr val="000000"/>
              </a:solidFill>
              <a:uFill>
                <a:solidFill>
                  <a:srgbClr val="ffffff"/>
                </a:solidFill>
              </a:uFill>
              <a:latin typeface="DejaVu Sans"/>
            </a:endParaRPr>
          </a:p>
        </p:txBody>
      </p:sp>
      <p:sp>
        <p:nvSpPr>
          <p:cNvPr id="82" name="TextShape 2"/>
          <p:cNvSpPr txBox="1"/>
          <p:nvPr/>
        </p:nvSpPr>
        <p:spPr>
          <a:xfrm>
            <a:off x="822960" y="6309360"/>
            <a:ext cx="180720" cy="355680"/>
          </a:xfrm>
          <a:prstGeom prst="rect">
            <a:avLst/>
          </a:prstGeom>
          <a:noFill/>
          <a:ln>
            <a:noFill/>
          </a:ln>
        </p:spPr>
      </p:sp>
      <p:sp>
        <p:nvSpPr>
          <p:cNvPr id="83" name="TextShape 3"/>
          <p:cNvSpPr txBox="1"/>
          <p:nvPr/>
        </p:nvSpPr>
        <p:spPr>
          <a:xfrm>
            <a:off x="4937760" y="7863840"/>
            <a:ext cx="180720" cy="355680"/>
          </a:xfrm>
          <a:prstGeom prst="rect">
            <a:avLst/>
          </a:prstGeom>
          <a:noFill/>
          <a:ln>
            <a:noFill/>
          </a:ln>
        </p:spPr>
      </p:sp>
      <p:sp>
        <p:nvSpPr>
          <p:cNvPr id="84" name="TextShape 4"/>
          <p:cNvSpPr txBox="1"/>
          <p:nvPr/>
        </p:nvSpPr>
        <p:spPr>
          <a:xfrm>
            <a:off x="822960" y="6309360"/>
            <a:ext cx="8412480" cy="62100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DejaVu Sans"/>
              </a:rPr>
              <a:t>Pre-Ferguson mean: 2.46 robberies per day</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Post-Ferguson mean: 2.29 robberies per day</a:t>
            </a:r>
            <a:endParaRPr b="0" lang="en-US" sz="1800" spc="-1" strike="noStrike">
              <a:solidFill>
                <a:srgbClr val="000000"/>
              </a:solidFill>
              <a:uFill>
                <a:solidFill>
                  <a:srgbClr val="ffffff"/>
                </a:solidFill>
              </a:uFill>
              <a:latin typeface="DejaVu Sans"/>
            </a:endParaRPr>
          </a:p>
        </p:txBody>
      </p:sp>
      <p:pic>
        <p:nvPicPr>
          <p:cNvPr id="85" name="" descr=""/>
          <p:cNvPicPr/>
          <p:nvPr/>
        </p:nvPicPr>
        <p:blipFill>
          <a:blip r:embed="rId1"/>
          <a:stretch/>
        </p:blipFill>
        <p:spPr>
          <a:xfrm>
            <a:off x="1262520" y="1768680"/>
            <a:ext cx="7553880" cy="438444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04000" y="283680"/>
            <a:ext cx="9071640" cy="129852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DejaVu Sans"/>
              </a:rPr>
              <a:t>Effect of Neighborhood Racial Demographics</a:t>
            </a:r>
            <a:endParaRPr b="0" lang="en-US" sz="4400" spc="-1" strike="noStrike">
              <a:solidFill>
                <a:srgbClr val="000000"/>
              </a:solidFill>
              <a:uFill>
                <a:solidFill>
                  <a:srgbClr val="ffffff"/>
                </a:solidFill>
              </a:uFill>
              <a:latin typeface="DejaVu Sans"/>
            </a:endParaRPr>
          </a:p>
        </p:txBody>
      </p:sp>
      <p:sp>
        <p:nvSpPr>
          <p:cNvPr id="87" name="TextShape 2"/>
          <p:cNvSpPr txBox="1"/>
          <p:nvPr/>
        </p:nvSpPr>
        <p:spPr>
          <a:xfrm>
            <a:off x="822960" y="6309360"/>
            <a:ext cx="180720" cy="355680"/>
          </a:xfrm>
          <a:prstGeom prst="rect">
            <a:avLst/>
          </a:prstGeom>
          <a:noFill/>
          <a:ln>
            <a:noFill/>
          </a:ln>
        </p:spPr>
      </p:sp>
      <p:sp>
        <p:nvSpPr>
          <p:cNvPr id="88" name="TextShape 3"/>
          <p:cNvSpPr txBox="1"/>
          <p:nvPr/>
        </p:nvSpPr>
        <p:spPr>
          <a:xfrm>
            <a:off x="4937760" y="7863840"/>
            <a:ext cx="180720" cy="355680"/>
          </a:xfrm>
          <a:prstGeom prst="rect">
            <a:avLst/>
          </a:prstGeom>
          <a:noFill/>
          <a:ln>
            <a:noFill/>
          </a:ln>
        </p:spPr>
      </p:sp>
      <p:sp>
        <p:nvSpPr>
          <p:cNvPr id="89" name="TextShape 4"/>
          <p:cNvSpPr txBox="1"/>
          <p:nvPr/>
        </p:nvSpPr>
        <p:spPr>
          <a:xfrm>
            <a:off x="822960" y="6309360"/>
            <a:ext cx="8412480" cy="8863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DejaVu Sans"/>
              </a:rPr>
              <a:t>Correlation coefficient for percent white: -0.347</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Correlation coefficient for percent black or African American: 0.169</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Correlation coefficient for percent not white: 0.342</a:t>
            </a:r>
            <a:endParaRPr b="0" lang="en-US" sz="1800" spc="-1" strike="noStrike">
              <a:solidFill>
                <a:srgbClr val="000000"/>
              </a:solidFill>
              <a:uFill>
                <a:solidFill>
                  <a:srgbClr val="ffffff"/>
                </a:solidFill>
              </a:uFill>
              <a:latin typeface="DejaVu Sans"/>
            </a:endParaRPr>
          </a:p>
        </p:txBody>
      </p:sp>
      <p:pic>
        <p:nvPicPr>
          <p:cNvPr id="90" name="" descr=""/>
          <p:cNvPicPr/>
          <p:nvPr/>
        </p:nvPicPr>
        <p:blipFill>
          <a:blip r:embed="rId1"/>
          <a:stretch/>
        </p:blipFill>
        <p:spPr>
          <a:xfrm>
            <a:off x="1262160" y="1768680"/>
            <a:ext cx="7553880" cy="438408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92" name="TextShape 2"/>
          <p:cNvSpPr txBox="1"/>
          <p:nvPr/>
        </p:nvSpPr>
        <p:spPr>
          <a:xfrm>
            <a:off x="504000" y="1769040"/>
            <a:ext cx="9071640" cy="4384440"/>
          </a:xfrm>
          <a:prstGeom prst="rect">
            <a:avLst/>
          </a:prstGeom>
          <a:noFill/>
          <a:ln>
            <a:noFill/>
          </a:ln>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DejaVu Sans"/>
              </a:rPr>
              <a:t>Data Sources</a:t>
            </a:r>
            <a:endParaRPr b="0" lang="en-US" sz="4400" spc="-1" strike="noStrike">
              <a:solidFill>
                <a:srgbClr val="000000"/>
              </a:solidFill>
              <a:uFill>
                <a:solidFill>
                  <a:srgbClr val="ffffff"/>
                </a:solidFill>
              </a:uFill>
              <a:latin typeface="DejaVu Sans"/>
            </a:endParaRPr>
          </a:p>
        </p:txBody>
      </p:sp>
      <p:sp>
        <p:nvSpPr>
          <p:cNvPr id="44" name="TextShape 2"/>
          <p:cNvSpPr txBox="1"/>
          <p:nvPr/>
        </p:nvSpPr>
        <p:spPr>
          <a:xfrm>
            <a:off x="504000" y="1769040"/>
            <a:ext cx="9071640" cy="4384440"/>
          </a:xfrm>
          <a:prstGeom prst="rect">
            <a:avLst/>
          </a:prstGeom>
          <a:noFill/>
          <a:ln>
            <a:noFill/>
          </a:ln>
        </p:spPr>
        <p:txBody>
          <a:bodyPr lIns="0" rIns="0" tIns="0" bIns="0">
            <a:normAutofit/>
          </a:bodyPr>
          <a:p>
            <a:pPr marL="457200" indent="-228600">
              <a:lnSpc>
                <a:spcPct val="100000"/>
              </a:lnSpc>
              <a:spcAft>
                <a:spcPts val="1060"/>
              </a:spcAft>
            </a:pPr>
            <a:r>
              <a:rPr b="1" lang="zxx" sz="1600" spc="-1" strike="noStrike">
                <a:solidFill>
                  <a:srgbClr val="000000"/>
                </a:solidFill>
                <a:uFill>
                  <a:solidFill>
                    <a:srgbClr val="ffffff"/>
                  </a:solidFill>
                </a:uFill>
                <a:latin typeface="Times New Roman"/>
              </a:rPr>
              <a:t>http://www.civicapps.org/datasets</a:t>
            </a:r>
            <a:endParaRPr b="0" lang="zxx" sz="1600" spc="-1" strike="noStrike">
              <a:solidFill>
                <a:srgbClr val="000000"/>
              </a:solidFill>
              <a:uFill>
                <a:solidFill>
                  <a:srgbClr val="ffffff"/>
                </a:solidFill>
              </a:uFill>
              <a:latin typeface="Times New Roman"/>
            </a:endParaRPr>
          </a:p>
          <a:p>
            <a:pPr marL="457200" indent="-228600">
              <a:lnSpc>
                <a:spcPct val="100000"/>
              </a:lnSpc>
              <a:spcAft>
                <a:spcPts val="1060"/>
              </a:spcAft>
            </a:pPr>
            <a:r>
              <a:rPr b="0" lang="zxx" sz="1600" spc="-1" strike="noStrike">
                <a:solidFill>
                  <a:srgbClr val="000000"/>
                </a:solidFill>
                <a:uFill>
                  <a:solidFill>
                    <a:srgbClr val="ffffff"/>
                  </a:solidFill>
                </a:uFill>
                <a:latin typeface="Times New Roman"/>
              </a:rPr>
              <a:t>This is the source of crime-related data for the project. It is recorded by the Portland Police Bureau, cleaned, and made available to the public with identifying information removed from each record. Variables such as the date and time of report, major offense type, and location information for each incident are provided.</a:t>
            </a:r>
            <a:endParaRPr b="0" lang="zxx" sz="1600" spc="-1" strike="noStrike">
              <a:solidFill>
                <a:srgbClr val="000000"/>
              </a:solidFill>
              <a:uFill>
                <a:solidFill>
                  <a:srgbClr val="ffffff"/>
                </a:solidFill>
              </a:uFill>
              <a:latin typeface="Times New Roman"/>
            </a:endParaRPr>
          </a:p>
          <a:p>
            <a:pPr marL="457200" indent="-228600">
              <a:lnSpc>
                <a:spcPct val="100000"/>
              </a:lnSpc>
              <a:spcAft>
                <a:spcPts val="1060"/>
              </a:spcAft>
            </a:pPr>
            <a:r>
              <a:rPr b="1" lang="zxx" sz="1600" spc="-1" strike="noStrike">
                <a:solidFill>
                  <a:srgbClr val="000000"/>
                </a:solidFill>
                <a:uFill>
                  <a:solidFill>
                    <a:srgbClr val="ffffff"/>
                  </a:solidFill>
                </a:uFill>
                <a:latin typeface="Times New Roman"/>
              </a:rPr>
              <a:t>https://data.bls.gov/pdq</a:t>
            </a:r>
            <a:endParaRPr b="0" lang="zxx" sz="1600" spc="-1" strike="noStrike">
              <a:solidFill>
                <a:srgbClr val="000000"/>
              </a:solidFill>
              <a:uFill>
                <a:solidFill>
                  <a:srgbClr val="ffffff"/>
                </a:solidFill>
              </a:uFill>
              <a:latin typeface="Times New Roman"/>
            </a:endParaRPr>
          </a:p>
          <a:p>
            <a:pPr marL="457200" indent="-228600">
              <a:lnSpc>
                <a:spcPct val="100000"/>
              </a:lnSpc>
              <a:spcAft>
                <a:spcPts val="1060"/>
              </a:spcAft>
            </a:pPr>
            <a:r>
              <a:rPr b="0" lang="zxx" sz="1600" spc="-1" strike="noStrike">
                <a:solidFill>
                  <a:srgbClr val="000000"/>
                </a:solidFill>
                <a:uFill>
                  <a:solidFill>
                    <a:srgbClr val="ffffff"/>
                  </a:solidFill>
                </a:uFill>
                <a:latin typeface="Times New Roman"/>
              </a:rPr>
              <a:t>This dataset includes unemployment information for Portland from January 2004 to December 2014.</a:t>
            </a:r>
            <a:endParaRPr b="0" lang="zxx" sz="1600" spc="-1" strike="noStrike">
              <a:solidFill>
                <a:srgbClr val="000000"/>
              </a:solidFill>
              <a:uFill>
                <a:solidFill>
                  <a:srgbClr val="ffffff"/>
                </a:solidFill>
              </a:uFill>
              <a:latin typeface="Times New Roman"/>
            </a:endParaRPr>
          </a:p>
          <a:p>
            <a:pPr marL="457200" indent="-228600">
              <a:lnSpc>
                <a:spcPct val="100000"/>
              </a:lnSpc>
              <a:spcAft>
                <a:spcPts val="1060"/>
              </a:spcAft>
            </a:pPr>
            <a:r>
              <a:rPr b="1" lang="zxx" sz="1600" spc="-1" strike="noStrike">
                <a:solidFill>
                  <a:srgbClr val="000000"/>
                </a:solidFill>
                <a:uFill>
                  <a:solidFill>
                    <a:srgbClr val="ffffff"/>
                  </a:solidFill>
                </a:uFill>
                <a:latin typeface="Times New Roman"/>
              </a:rPr>
              <a:t>https://www.biggestuscities.com/city/portland-oregon</a:t>
            </a:r>
            <a:endParaRPr b="0" lang="zxx" sz="1600" spc="-1" strike="noStrike">
              <a:solidFill>
                <a:srgbClr val="000000"/>
              </a:solidFill>
              <a:uFill>
                <a:solidFill>
                  <a:srgbClr val="ffffff"/>
                </a:solidFill>
              </a:uFill>
              <a:latin typeface="Times New Roman"/>
            </a:endParaRPr>
          </a:p>
          <a:p>
            <a:pPr marL="457200" indent="-228600">
              <a:lnSpc>
                <a:spcPct val="100000"/>
              </a:lnSpc>
              <a:spcAft>
                <a:spcPts val="1060"/>
              </a:spcAft>
            </a:pPr>
            <a:r>
              <a:rPr b="0" lang="zxx" sz="1600" spc="-1" strike="noStrike">
                <a:solidFill>
                  <a:srgbClr val="000000"/>
                </a:solidFill>
                <a:uFill>
                  <a:solidFill>
                    <a:srgbClr val="ffffff"/>
                  </a:solidFill>
                </a:uFill>
                <a:latin typeface="Times New Roman"/>
              </a:rPr>
              <a:t>Source for population (estimates) for Portland for January 1 of each year of interest. No source of information or margin of error is given with the data, so it is accepted without total confidence in its veracity.</a:t>
            </a:r>
            <a:endParaRPr b="0" lang="zxx" sz="1600" spc="-1" strike="noStrike">
              <a:solidFill>
                <a:srgbClr val="000000"/>
              </a:solidFill>
              <a:uFill>
                <a:solidFill>
                  <a:srgbClr val="ffffff"/>
                </a:solidFill>
              </a:uFill>
              <a:latin typeface="Times New Roman"/>
            </a:endParaRPr>
          </a:p>
          <a:p>
            <a:pPr marL="457200" indent="-228600">
              <a:lnSpc>
                <a:spcPct val="100000"/>
              </a:lnSpc>
              <a:spcAft>
                <a:spcPts val="1060"/>
              </a:spcAft>
            </a:pPr>
            <a:r>
              <a:rPr b="1" lang="en-GB" sz="1600" spc="-1" strike="noStrike">
                <a:solidFill>
                  <a:srgbClr val="00000a"/>
                </a:solidFill>
                <a:uFill>
                  <a:solidFill>
                    <a:srgbClr val="ffffff"/>
                  </a:solidFill>
                </a:uFill>
                <a:latin typeface="Times New Roman"/>
              </a:rPr>
              <a:t>https://www.portlandoregon.gov/oni/56897</a:t>
            </a:r>
            <a:endParaRPr b="0" lang="en-GB" sz="1600" spc="-1" strike="noStrike">
              <a:solidFill>
                <a:srgbClr val="00000a"/>
              </a:solidFill>
              <a:uFill>
                <a:solidFill>
                  <a:srgbClr val="ffffff"/>
                </a:solidFill>
              </a:uFill>
              <a:latin typeface="Times New Roman"/>
            </a:endParaRPr>
          </a:p>
          <a:p>
            <a:pPr marL="457200" indent="-228600">
              <a:lnSpc>
                <a:spcPct val="100000"/>
              </a:lnSpc>
              <a:spcAft>
                <a:spcPts val="1060"/>
              </a:spcAft>
            </a:pPr>
            <a:r>
              <a:rPr b="0" lang="en-GB" sz="1600" spc="-1" strike="noStrike">
                <a:solidFill>
                  <a:srgbClr val="00000a"/>
                </a:solidFill>
                <a:uFill>
                  <a:solidFill>
                    <a:srgbClr val="ffffff"/>
                  </a:solidFill>
                </a:uFill>
                <a:latin typeface="Times New Roman"/>
              </a:rPr>
              <a:t>Neighborhood information on Portland’s 95 neighborhoods gathered from the 2010 US Census. In particular, the data on racial composition of the various neighborhoods was utilized for this project.</a:t>
            </a:r>
            <a:endParaRPr b="0" lang="en-GB" sz="1600" spc="-1" strike="noStrike">
              <a:solidFill>
                <a:srgbClr val="00000a"/>
              </a:solidFill>
              <a:uFill>
                <a:solidFill>
                  <a:srgbClr val="ffffff"/>
                </a:solidFill>
              </a:uFill>
              <a:latin typeface="Times New Roman"/>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DejaVu Sans"/>
              </a:rPr>
              <a:t>Crime Reports per Year</a:t>
            </a:r>
            <a:endParaRPr b="0" lang="en-US" sz="4400" spc="-1" strike="noStrike">
              <a:solidFill>
                <a:srgbClr val="000000"/>
              </a:solidFill>
              <a:uFill>
                <a:solidFill>
                  <a:srgbClr val="ffffff"/>
                </a:solidFill>
              </a:uFill>
              <a:latin typeface="DejaVu Sans"/>
            </a:endParaRPr>
          </a:p>
        </p:txBody>
      </p:sp>
      <p:pic>
        <p:nvPicPr>
          <p:cNvPr id="46" name="" descr=""/>
          <p:cNvPicPr/>
          <p:nvPr/>
        </p:nvPicPr>
        <p:blipFill>
          <a:blip r:embed="rId1"/>
          <a:stretch/>
        </p:blipFill>
        <p:spPr>
          <a:xfrm>
            <a:off x="1262520" y="1768680"/>
            <a:ext cx="7553880" cy="438444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DejaVu Sans"/>
              </a:rPr>
              <a:t>Homicides per Year</a:t>
            </a:r>
            <a:endParaRPr b="0" lang="en-US" sz="4400" spc="-1" strike="noStrike">
              <a:solidFill>
                <a:srgbClr val="000000"/>
              </a:solidFill>
              <a:uFill>
                <a:solidFill>
                  <a:srgbClr val="ffffff"/>
                </a:solidFill>
              </a:uFill>
              <a:latin typeface="DejaVu Sans"/>
            </a:endParaRPr>
          </a:p>
        </p:txBody>
      </p:sp>
      <p:pic>
        <p:nvPicPr>
          <p:cNvPr id="48" name="" descr=""/>
          <p:cNvPicPr/>
          <p:nvPr/>
        </p:nvPicPr>
        <p:blipFill>
          <a:blip r:embed="rId1"/>
          <a:stretch/>
        </p:blipFill>
        <p:spPr>
          <a:xfrm>
            <a:off x="1262160" y="1768680"/>
            <a:ext cx="7553880" cy="4384080"/>
          </a:xfrm>
          <a:prstGeom prst="rect">
            <a:avLst/>
          </a:prstGeom>
          <a:ln>
            <a:noFill/>
          </a:ln>
        </p:spPr>
      </p:pic>
      <p:sp>
        <p:nvSpPr>
          <p:cNvPr id="49" name="TextShape 2"/>
          <p:cNvSpPr txBox="1"/>
          <p:nvPr/>
        </p:nvSpPr>
        <p:spPr>
          <a:xfrm>
            <a:off x="822960" y="6309360"/>
            <a:ext cx="180720" cy="355680"/>
          </a:xfrm>
          <a:prstGeom prst="rect">
            <a:avLst/>
          </a:prstGeom>
          <a:noFill/>
          <a:ln>
            <a:noFill/>
          </a:ln>
        </p:spPr>
      </p:sp>
      <p:sp>
        <p:nvSpPr>
          <p:cNvPr id="50" name="TextShape 3"/>
          <p:cNvSpPr txBox="1"/>
          <p:nvPr/>
        </p:nvSpPr>
        <p:spPr>
          <a:xfrm>
            <a:off x="4937760" y="7863840"/>
            <a:ext cx="180720" cy="355680"/>
          </a:xfrm>
          <a:prstGeom prst="rect">
            <a:avLst/>
          </a:prstGeom>
          <a:noFill/>
          <a:ln>
            <a:noFill/>
          </a:ln>
        </p:spPr>
      </p:sp>
      <p:sp>
        <p:nvSpPr>
          <p:cNvPr id="51" name="TextShape 4"/>
          <p:cNvSpPr txBox="1"/>
          <p:nvPr/>
        </p:nvSpPr>
        <p:spPr>
          <a:xfrm>
            <a:off x="822960" y="6309360"/>
            <a:ext cx="8412480" cy="62100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DejaVu Sans"/>
              </a:rPr>
              <a:t>Mean homicides per year: 26.4</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Standard deviation: 4.74</a:t>
            </a:r>
            <a:endParaRPr b="0" lang="en-US" sz="1800" spc="-1" strike="noStrike">
              <a:solidFill>
                <a:srgbClr val="000000"/>
              </a:solidFill>
              <a:uFill>
                <a:solidFill>
                  <a:srgbClr val="ffffff"/>
                </a:solidFill>
              </a:uFill>
              <a:latin typeface="DejaVu Sans"/>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DejaVu Sans"/>
              </a:rPr>
              <a:t>Burglaries per Year</a:t>
            </a:r>
            <a:endParaRPr b="0" lang="en-US" sz="4400" spc="-1" strike="noStrike">
              <a:solidFill>
                <a:srgbClr val="000000"/>
              </a:solidFill>
              <a:uFill>
                <a:solidFill>
                  <a:srgbClr val="ffffff"/>
                </a:solidFill>
              </a:uFill>
              <a:latin typeface="DejaVu Sans"/>
            </a:endParaRPr>
          </a:p>
        </p:txBody>
      </p:sp>
      <p:sp>
        <p:nvSpPr>
          <p:cNvPr id="53" name="TextShape 2"/>
          <p:cNvSpPr txBox="1"/>
          <p:nvPr/>
        </p:nvSpPr>
        <p:spPr>
          <a:xfrm>
            <a:off x="822960" y="6309360"/>
            <a:ext cx="180720" cy="355680"/>
          </a:xfrm>
          <a:prstGeom prst="rect">
            <a:avLst/>
          </a:prstGeom>
          <a:noFill/>
          <a:ln>
            <a:noFill/>
          </a:ln>
        </p:spPr>
      </p:sp>
      <p:sp>
        <p:nvSpPr>
          <p:cNvPr id="54" name="TextShape 3"/>
          <p:cNvSpPr txBox="1"/>
          <p:nvPr/>
        </p:nvSpPr>
        <p:spPr>
          <a:xfrm>
            <a:off x="4937760" y="7863840"/>
            <a:ext cx="180720" cy="355680"/>
          </a:xfrm>
          <a:prstGeom prst="rect">
            <a:avLst/>
          </a:prstGeom>
          <a:noFill/>
          <a:ln>
            <a:noFill/>
          </a:ln>
        </p:spPr>
      </p:sp>
      <p:sp>
        <p:nvSpPr>
          <p:cNvPr id="55" name="TextShape 4"/>
          <p:cNvSpPr txBox="1"/>
          <p:nvPr/>
        </p:nvSpPr>
        <p:spPr>
          <a:xfrm>
            <a:off x="822960" y="6309360"/>
            <a:ext cx="8412480" cy="62100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DejaVu Sans"/>
              </a:rPr>
              <a:t>Mean burglaries per year: 4783</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Standard deviation: 1071</a:t>
            </a:r>
            <a:endParaRPr b="0" lang="en-US" sz="1800" spc="-1" strike="noStrike">
              <a:solidFill>
                <a:srgbClr val="000000"/>
              </a:solidFill>
              <a:uFill>
                <a:solidFill>
                  <a:srgbClr val="ffffff"/>
                </a:solidFill>
              </a:uFill>
              <a:latin typeface="DejaVu Sans"/>
            </a:endParaRPr>
          </a:p>
        </p:txBody>
      </p:sp>
      <p:pic>
        <p:nvPicPr>
          <p:cNvPr id="56" name="" descr=""/>
          <p:cNvPicPr/>
          <p:nvPr/>
        </p:nvPicPr>
        <p:blipFill>
          <a:blip r:embed="rId1"/>
          <a:stretch/>
        </p:blipFill>
        <p:spPr>
          <a:xfrm>
            <a:off x="1262520" y="1768680"/>
            <a:ext cx="7553880" cy="438444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DejaVu Sans"/>
              </a:rPr>
              <a:t>DUII Offenses per Year</a:t>
            </a:r>
            <a:endParaRPr b="0" lang="en-US" sz="4400" spc="-1" strike="noStrike">
              <a:solidFill>
                <a:srgbClr val="000000"/>
              </a:solidFill>
              <a:uFill>
                <a:solidFill>
                  <a:srgbClr val="ffffff"/>
                </a:solidFill>
              </a:uFill>
              <a:latin typeface="DejaVu Sans"/>
            </a:endParaRPr>
          </a:p>
        </p:txBody>
      </p:sp>
      <p:pic>
        <p:nvPicPr>
          <p:cNvPr id="58" name="" descr=""/>
          <p:cNvPicPr/>
          <p:nvPr/>
        </p:nvPicPr>
        <p:blipFill>
          <a:blip r:embed="rId1"/>
          <a:stretch/>
        </p:blipFill>
        <p:spPr>
          <a:xfrm>
            <a:off x="1262160" y="1768680"/>
            <a:ext cx="7553880" cy="4384080"/>
          </a:xfrm>
          <a:prstGeom prst="rect">
            <a:avLst/>
          </a:prstGeom>
          <a:ln>
            <a:noFill/>
          </a:ln>
        </p:spPr>
      </p:pic>
      <p:sp>
        <p:nvSpPr>
          <p:cNvPr id="59" name="TextShape 2"/>
          <p:cNvSpPr txBox="1"/>
          <p:nvPr/>
        </p:nvSpPr>
        <p:spPr>
          <a:xfrm>
            <a:off x="822960" y="6309360"/>
            <a:ext cx="180720" cy="355680"/>
          </a:xfrm>
          <a:prstGeom prst="rect">
            <a:avLst/>
          </a:prstGeom>
          <a:noFill/>
          <a:ln>
            <a:noFill/>
          </a:ln>
        </p:spPr>
      </p:sp>
      <p:sp>
        <p:nvSpPr>
          <p:cNvPr id="60" name="TextShape 3"/>
          <p:cNvSpPr txBox="1"/>
          <p:nvPr/>
        </p:nvSpPr>
        <p:spPr>
          <a:xfrm>
            <a:off x="4937760" y="7863840"/>
            <a:ext cx="180720" cy="355680"/>
          </a:xfrm>
          <a:prstGeom prst="rect">
            <a:avLst/>
          </a:prstGeom>
          <a:noFill/>
          <a:ln>
            <a:noFill/>
          </a:ln>
        </p:spPr>
      </p:sp>
      <p:sp>
        <p:nvSpPr>
          <p:cNvPr id="61" name="TextShape 4"/>
          <p:cNvSpPr txBox="1"/>
          <p:nvPr/>
        </p:nvSpPr>
        <p:spPr>
          <a:xfrm>
            <a:off x="822960" y="6309360"/>
            <a:ext cx="8412480" cy="62100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DejaVu Sans"/>
              </a:rPr>
              <a:t>Mean homicides per year: 1943</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Standard deviation: 274</a:t>
            </a:r>
            <a:endParaRPr b="0" lang="en-US" sz="1800" spc="-1" strike="noStrike">
              <a:solidFill>
                <a:srgbClr val="000000"/>
              </a:solidFill>
              <a:uFill>
                <a:solidFill>
                  <a:srgbClr val="ffffff"/>
                </a:solidFill>
              </a:uFill>
              <a:latin typeface="DejaVu Sans"/>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504000" y="283320"/>
            <a:ext cx="9071640" cy="129852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DejaVu Sans"/>
              </a:rPr>
              <a:t>Liquor Law and Drug Offenses per Year</a:t>
            </a:r>
            <a:endParaRPr b="0" lang="en-US" sz="4400" spc="-1" strike="noStrike">
              <a:solidFill>
                <a:srgbClr val="000000"/>
              </a:solidFill>
              <a:uFill>
                <a:solidFill>
                  <a:srgbClr val="ffffff"/>
                </a:solidFill>
              </a:uFill>
              <a:latin typeface="DejaVu Sans"/>
            </a:endParaRPr>
          </a:p>
        </p:txBody>
      </p:sp>
      <p:pic>
        <p:nvPicPr>
          <p:cNvPr id="63" name="" descr=""/>
          <p:cNvPicPr/>
          <p:nvPr/>
        </p:nvPicPr>
        <p:blipFill>
          <a:blip r:embed="rId1"/>
          <a:stretch/>
        </p:blipFill>
        <p:spPr>
          <a:xfrm>
            <a:off x="1262160" y="1768680"/>
            <a:ext cx="7553880" cy="4384080"/>
          </a:xfrm>
          <a:prstGeom prst="rect">
            <a:avLst/>
          </a:prstGeom>
          <a:ln>
            <a:noFill/>
          </a:ln>
        </p:spPr>
      </p:pic>
      <p:sp>
        <p:nvSpPr>
          <p:cNvPr id="64" name="TextShape 2"/>
          <p:cNvSpPr txBox="1"/>
          <p:nvPr/>
        </p:nvSpPr>
        <p:spPr>
          <a:xfrm>
            <a:off x="822960" y="6309360"/>
            <a:ext cx="180720" cy="355680"/>
          </a:xfrm>
          <a:prstGeom prst="rect">
            <a:avLst/>
          </a:prstGeom>
          <a:noFill/>
          <a:ln>
            <a:noFill/>
          </a:ln>
        </p:spPr>
      </p:sp>
      <p:sp>
        <p:nvSpPr>
          <p:cNvPr id="65" name="TextShape 3"/>
          <p:cNvSpPr txBox="1"/>
          <p:nvPr/>
        </p:nvSpPr>
        <p:spPr>
          <a:xfrm>
            <a:off x="4937760" y="7863840"/>
            <a:ext cx="180720" cy="355680"/>
          </a:xfrm>
          <a:prstGeom prst="rect">
            <a:avLst/>
          </a:prstGeom>
          <a:noFill/>
          <a:ln>
            <a:noFill/>
          </a:ln>
        </p:spPr>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Shape 1"/>
          <p:cNvSpPr txBox="1"/>
          <p:nvPr/>
        </p:nvSpPr>
        <p:spPr>
          <a:xfrm>
            <a:off x="504000" y="283320"/>
            <a:ext cx="9071640" cy="129852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DejaVu Sans"/>
              </a:rPr>
              <a:t>Correlation Between Liquor</a:t>
            </a:r>
            <a:br/>
            <a:r>
              <a:rPr b="0" lang="en-US" sz="4400" spc="-1" strike="noStrike">
                <a:solidFill>
                  <a:srgbClr val="000000"/>
                </a:solidFill>
                <a:uFill>
                  <a:solidFill>
                    <a:srgbClr val="ffffff"/>
                  </a:solidFill>
                </a:uFill>
                <a:latin typeface="DejaVu Sans"/>
              </a:rPr>
              <a:t>Law and Drug Offenses</a:t>
            </a:r>
            <a:endParaRPr b="0" lang="en-US" sz="4400" spc="-1" strike="noStrike">
              <a:solidFill>
                <a:srgbClr val="000000"/>
              </a:solidFill>
              <a:uFill>
                <a:solidFill>
                  <a:srgbClr val="ffffff"/>
                </a:solidFill>
              </a:uFill>
              <a:latin typeface="DejaVu Sans"/>
            </a:endParaRPr>
          </a:p>
        </p:txBody>
      </p:sp>
      <p:pic>
        <p:nvPicPr>
          <p:cNvPr id="67" name="" descr=""/>
          <p:cNvPicPr/>
          <p:nvPr/>
        </p:nvPicPr>
        <p:blipFill>
          <a:blip r:embed="rId1"/>
          <a:stretch/>
        </p:blipFill>
        <p:spPr>
          <a:xfrm>
            <a:off x="1262160" y="1768680"/>
            <a:ext cx="7553880" cy="4384080"/>
          </a:xfrm>
          <a:prstGeom prst="rect">
            <a:avLst/>
          </a:prstGeom>
          <a:ln>
            <a:noFill/>
          </a:ln>
        </p:spPr>
      </p:pic>
      <p:sp>
        <p:nvSpPr>
          <p:cNvPr id="68" name="TextShape 2"/>
          <p:cNvSpPr txBox="1"/>
          <p:nvPr/>
        </p:nvSpPr>
        <p:spPr>
          <a:xfrm>
            <a:off x="822960" y="6309360"/>
            <a:ext cx="180720" cy="355680"/>
          </a:xfrm>
          <a:prstGeom prst="rect">
            <a:avLst/>
          </a:prstGeom>
          <a:noFill/>
          <a:ln>
            <a:noFill/>
          </a:ln>
        </p:spPr>
      </p:sp>
      <p:sp>
        <p:nvSpPr>
          <p:cNvPr id="69" name="TextShape 3"/>
          <p:cNvSpPr txBox="1"/>
          <p:nvPr/>
        </p:nvSpPr>
        <p:spPr>
          <a:xfrm>
            <a:off x="4937760" y="7863840"/>
            <a:ext cx="180720" cy="355680"/>
          </a:xfrm>
          <a:prstGeom prst="rect">
            <a:avLst/>
          </a:prstGeom>
          <a:noFill/>
          <a:ln>
            <a:noFill/>
          </a:ln>
        </p:spPr>
      </p:sp>
      <p:sp>
        <p:nvSpPr>
          <p:cNvPr id="70" name="TextShape 4"/>
          <p:cNvSpPr txBox="1"/>
          <p:nvPr/>
        </p:nvSpPr>
        <p:spPr>
          <a:xfrm>
            <a:off x="822960" y="6309360"/>
            <a:ext cx="8412480" cy="355680"/>
          </a:xfrm>
          <a:prstGeom prst="rect">
            <a:avLst/>
          </a:prstGeom>
          <a:noFill/>
          <a:ln>
            <a:noFill/>
          </a:ln>
        </p:spPr>
        <p:txBody>
          <a:bodyPr lIns="90000" rIns="90000" tIns="45000" bIns="45000"/>
          <a:p>
            <a:pPr algn="r"/>
            <a:r>
              <a:rPr b="0" lang="en-US" sz="1800" spc="-1" strike="noStrike">
                <a:solidFill>
                  <a:srgbClr val="000000"/>
                </a:solidFill>
                <a:uFill>
                  <a:solidFill>
                    <a:srgbClr val="ffffff"/>
                  </a:solidFill>
                </a:uFill>
                <a:latin typeface="DejaVu Sans"/>
              </a:rPr>
              <a:t>r = -0.707</a:t>
            </a:r>
            <a:endParaRPr b="0" lang="en-US" sz="1800" spc="-1" strike="noStrike">
              <a:solidFill>
                <a:srgbClr val="000000"/>
              </a:solidFill>
              <a:uFill>
                <a:solidFill>
                  <a:srgbClr val="ffffff"/>
                </a:solidFill>
              </a:uFill>
              <a:latin typeface="DejaVu Sans"/>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TextShape 1"/>
          <p:cNvSpPr txBox="1"/>
          <p:nvPr/>
        </p:nvSpPr>
        <p:spPr>
          <a:xfrm>
            <a:off x="504000" y="283320"/>
            <a:ext cx="9071640" cy="129852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DejaVu Sans"/>
              </a:rPr>
              <a:t>Correlation Between Population and Total Crime Reports</a:t>
            </a:r>
            <a:endParaRPr b="0" lang="en-US" sz="4400" spc="-1" strike="noStrike">
              <a:solidFill>
                <a:srgbClr val="000000"/>
              </a:solidFill>
              <a:uFill>
                <a:solidFill>
                  <a:srgbClr val="ffffff"/>
                </a:solidFill>
              </a:uFill>
              <a:latin typeface="DejaVu Sans"/>
            </a:endParaRPr>
          </a:p>
        </p:txBody>
      </p:sp>
      <p:sp>
        <p:nvSpPr>
          <p:cNvPr id="72" name="TextShape 2"/>
          <p:cNvSpPr txBox="1"/>
          <p:nvPr/>
        </p:nvSpPr>
        <p:spPr>
          <a:xfrm>
            <a:off x="822960" y="6309360"/>
            <a:ext cx="180720" cy="355680"/>
          </a:xfrm>
          <a:prstGeom prst="rect">
            <a:avLst/>
          </a:prstGeom>
          <a:noFill/>
          <a:ln>
            <a:noFill/>
          </a:ln>
        </p:spPr>
      </p:sp>
      <p:sp>
        <p:nvSpPr>
          <p:cNvPr id="73" name="TextShape 3"/>
          <p:cNvSpPr txBox="1"/>
          <p:nvPr/>
        </p:nvSpPr>
        <p:spPr>
          <a:xfrm>
            <a:off x="4937760" y="7863840"/>
            <a:ext cx="180720" cy="355680"/>
          </a:xfrm>
          <a:prstGeom prst="rect">
            <a:avLst/>
          </a:prstGeom>
          <a:noFill/>
          <a:ln>
            <a:noFill/>
          </a:ln>
        </p:spPr>
      </p:sp>
      <p:sp>
        <p:nvSpPr>
          <p:cNvPr id="74" name="TextShape 4"/>
          <p:cNvSpPr txBox="1"/>
          <p:nvPr/>
        </p:nvSpPr>
        <p:spPr>
          <a:xfrm>
            <a:off x="822960" y="6309360"/>
            <a:ext cx="8412480" cy="355680"/>
          </a:xfrm>
          <a:prstGeom prst="rect">
            <a:avLst/>
          </a:prstGeom>
          <a:noFill/>
          <a:ln>
            <a:noFill/>
          </a:ln>
        </p:spPr>
        <p:txBody>
          <a:bodyPr lIns="90000" rIns="90000" tIns="45000" bIns="45000"/>
          <a:p>
            <a:pPr algn="r"/>
            <a:r>
              <a:rPr b="0" lang="en-US" sz="1800" spc="-1" strike="noStrike">
                <a:solidFill>
                  <a:srgbClr val="000000"/>
                </a:solidFill>
                <a:uFill>
                  <a:solidFill>
                    <a:srgbClr val="ffffff"/>
                  </a:solidFill>
                </a:uFill>
                <a:latin typeface="DejaVu Sans"/>
              </a:rPr>
              <a:t>r = -0.799</a:t>
            </a:r>
            <a:endParaRPr b="0" lang="en-US" sz="1800" spc="-1" strike="noStrike">
              <a:solidFill>
                <a:srgbClr val="000000"/>
              </a:solidFill>
              <a:uFill>
                <a:solidFill>
                  <a:srgbClr val="ffffff"/>
                </a:solidFill>
              </a:uFill>
              <a:latin typeface="DejaVu Sans"/>
            </a:endParaRPr>
          </a:p>
        </p:txBody>
      </p:sp>
      <p:pic>
        <p:nvPicPr>
          <p:cNvPr id="75" name="" descr=""/>
          <p:cNvPicPr/>
          <p:nvPr/>
        </p:nvPicPr>
        <p:blipFill>
          <a:blip r:embed="rId1"/>
          <a:stretch/>
        </p:blipFill>
        <p:spPr>
          <a:xfrm>
            <a:off x="1262520" y="1768680"/>
            <a:ext cx="7553880" cy="438444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1097</TotalTime>
  <Application>LibreOffice/5.3.2.2$Linux_X86_64 LibreOffice_project/30m0$Build-2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2017-04-26T15:31:40Z</dcterms:created>
  <dc:creator/>
  <dc:description/>
  <dc:language>en-US</dc:language>
  <cp:lastModifiedBy/>
  <dcterms:modified xsi:type="dcterms:W3CDTF">2017-04-28T05:15:22Z</dcterms:modified>
  <cp:revision>3</cp:revision>
  <dc:subject/>
  <dc:title/>
</cp:coreProperties>
</file>