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35"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37"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51"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52"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6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68"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73"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75"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89"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90"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0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06"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08"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0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1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11"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1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13"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DejaVu Sans"/>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solidFill>
                <a:srgbClr val="000000"/>
              </a:solidFill>
              <a:uFill>
                <a:solidFill>
                  <a:srgbClr val="ffffff"/>
                </a:solidFill>
              </a:uFill>
              <a:latin typeface="DejaVu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1440"/>
          </a:xfrm>
          <a:prstGeom prst="rect">
            <a:avLst/>
          </a:prstGeom>
        </p:spPr>
        <p:txBody>
          <a:bodyPr lIns="0" rIns="0" tIns="0" bIns="0" anchor="ctr"/>
          <a:p>
            <a:r>
              <a:rPr b="0" lang="en-US" sz="1800" spc="-1" strike="noStrike">
                <a:solidFill>
                  <a:srgbClr val="000000"/>
                </a:solidFill>
                <a:uFill>
                  <a:solidFill>
                    <a:srgbClr val="ffffff"/>
                  </a:solidFill>
                </a:uFill>
                <a:latin typeface="DejaVu Sans"/>
              </a:rPr>
              <a:t>C</a:t>
            </a:r>
            <a:r>
              <a:rPr b="0" lang="en-US" sz="1800" spc="-1" strike="noStrike">
                <a:solidFill>
                  <a:srgbClr val="000000"/>
                </a:solidFill>
                <a:uFill>
                  <a:solidFill>
                    <a:srgbClr val="ffffff"/>
                  </a:solidFill>
                </a:uFill>
                <a:latin typeface="DejaVu Sans"/>
              </a:rPr>
              <a:t>l</a:t>
            </a:r>
            <a:r>
              <a:rPr b="0" lang="en-US" sz="1800" spc="-1" strike="noStrike">
                <a:solidFill>
                  <a:srgbClr val="000000"/>
                </a:solidFill>
                <a:uFill>
                  <a:solidFill>
                    <a:srgbClr val="ffffff"/>
                  </a:solidFill>
                </a:uFill>
                <a:latin typeface="DejaVu Sans"/>
              </a:rPr>
              <a:t>i</a:t>
            </a:r>
            <a:r>
              <a:rPr b="0" lang="en-US" sz="1800" spc="-1" strike="noStrike">
                <a:solidFill>
                  <a:srgbClr val="000000"/>
                </a:solidFill>
                <a:uFill>
                  <a:solidFill>
                    <a:srgbClr val="ffffff"/>
                  </a:solidFill>
                </a:uFill>
                <a:latin typeface="DejaVu Sans"/>
              </a:rPr>
              <a:t>c</a:t>
            </a:r>
            <a:r>
              <a:rPr b="0" lang="en-US" sz="1800" spc="-1" strike="noStrike">
                <a:solidFill>
                  <a:srgbClr val="000000"/>
                </a:solidFill>
                <a:uFill>
                  <a:solidFill>
                    <a:srgbClr val="ffffff"/>
                  </a:solidFill>
                </a:uFill>
                <a:latin typeface="DejaVu Sans"/>
              </a:rPr>
              <a:t>k</a:t>
            </a:r>
            <a:r>
              <a:rPr b="0" lang="en-US" sz="1800" spc="-1" strike="noStrike">
                <a:solidFill>
                  <a:srgbClr val="000000"/>
                </a:solidFill>
                <a:uFill>
                  <a:solidFill>
                    <a:srgbClr val="ffffff"/>
                  </a:solidFill>
                </a:uFill>
                <a:latin typeface="DejaVu Sans"/>
              </a:rPr>
              <a:t> </a:t>
            </a:r>
            <a:r>
              <a:rPr b="0" lang="en-US" sz="1800" spc="-1" strike="noStrike">
                <a:solidFill>
                  <a:srgbClr val="000000"/>
                </a:solidFill>
                <a:uFill>
                  <a:solidFill>
                    <a:srgbClr val="ffffff"/>
                  </a:solidFill>
                </a:uFill>
                <a:latin typeface="DejaVu Sans"/>
              </a:rPr>
              <a:t>t</a:t>
            </a:r>
            <a:r>
              <a:rPr b="0" lang="en-US" sz="1800" spc="-1" strike="noStrike">
                <a:solidFill>
                  <a:srgbClr val="000000"/>
                </a:solidFill>
                <a:uFill>
                  <a:solidFill>
                    <a:srgbClr val="ffffff"/>
                  </a:solidFill>
                </a:uFill>
                <a:latin typeface="DejaVu Sans"/>
              </a:rPr>
              <a:t>o</a:t>
            </a:r>
            <a:r>
              <a:rPr b="0" lang="en-US" sz="1800" spc="-1" strike="noStrike">
                <a:solidFill>
                  <a:srgbClr val="000000"/>
                </a:solidFill>
                <a:uFill>
                  <a:solidFill>
                    <a:srgbClr val="ffffff"/>
                  </a:solidFill>
                </a:uFill>
                <a:latin typeface="DejaVu Sans"/>
              </a:rPr>
              <a:t> </a:t>
            </a:r>
            <a:r>
              <a:rPr b="0" lang="en-US" sz="1800" spc="-1" strike="noStrike">
                <a:solidFill>
                  <a:srgbClr val="000000"/>
                </a:solidFill>
                <a:uFill>
                  <a:solidFill>
                    <a:srgbClr val="ffffff"/>
                  </a:solidFill>
                </a:uFill>
                <a:latin typeface="DejaVu Sans"/>
              </a:rPr>
              <a:t>e</a:t>
            </a:r>
            <a:r>
              <a:rPr b="0" lang="en-US" sz="1800" spc="-1" strike="noStrike">
                <a:solidFill>
                  <a:srgbClr val="000000"/>
                </a:solidFill>
                <a:uFill>
                  <a:solidFill>
                    <a:srgbClr val="ffffff"/>
                  </a:solidFill>
                </a:uFill>
                <a:latin typeface="DejaVu Sans"/>
              </a:rPr>
              <a:t>d</a:t>
            </a:r>
            <a:r>
              <a:rPr b="0" lang="en-US" sz="1800" spc="-1" strike="noStrike">
                <a:solidFill>
                  <a:srgbClr val="000000"/>
                </a:solidFill>
                <a:uFill>
                  <a:solidFill>
                    <a:srgbClr val="ffffff"/>
                  </a:solidFill>
                </a:uFill>
                <a:latin typeface="DejaVu Sans"/>
              </a:rPr>
              <a:t>i</a:t>
            </a:r>
            <a:r>
              <a:rPr b="0" lang="en-US" sz="1800" spc="-1" strike="noStrike">
                <a:solidFill>
                  <a:srgbClr val="000000"/>
                </a:solidFill>
                <a:uFill>
                  <a:solidFill>
                    <a:srgbClr val="ffffff"/>
                  </a:solidFill>
                </a:uFill>
                <a:latin typeface="DejaVu Sans"/>
              </a:rPr>
              <a:t>t</a:t>
            </a:r>
            <a:r>
              <a:rPr b="0" lang="en-US" sz="1800" spc="-1" strike="noStrike">
                <a:solidFill>
                  <a:srgbClr val="000000"/>
                </a:solidFill>
                <a:uFill>
                  <a:solidFill>
                    <a:srgbClr val="ffffff"/>
                  </a:solidFill>
                </a:uFill>
                <a:latin typeface="DejaVu Sans"/>
              </a:rPr>
              <a:t> </a:t>
            </a:r>
            <a:r>
              <a:rPr b="0" lang="en-US" sz="1800" spc="-1" strike="noStrike">
                <a:solidFill>
                  <a:srgbClr val="000000"/>
                </a:solidFill>
                <a:uFill>
                  <a:solidFill>
                    <a:srgbClr val="ffffff"/>
                  </a:solidFill>
                </a:uFill>
                <a:latin typeface="DejaVu Sans"/>
              </a:rPr>
              <a:t>t</a:t>
            </a:r>
            <a:r>
              <a:rPr b="0" lang="en-US" sz="1800" spc="-1" strike="noStrike">
                <a:solidFill>
                  <a:srgbClr val="000000"/>
                </a:solidFill>
                <a:uFill>
                  <a:solidFill>
                    <a:srgbClr val="ffffff"/>
                  </a:solidFill>
                </a:uFill>
                <a:latin typeface="DejaVu Sans"/>
              </a:rPr>
              <a:t>h</a:t>
            </a:r>
            <a:r>
              <a:rPr b="0" lang="en-US" sz="1800" spc="-1" strike="noStrike">
                <a:solidFill>
                  <a:srgbClr val="000000"/>
                </a:solidFill>
                <a:uFill>
                  <a:solidFill>
                    <a:srgbClr val="ffffff"/>
                  </a:solidFill>
                </a:uFill>
                <a:latin typeface="DejaVu Sans"/>
              </a:rPr>
              <a:t>e</a:t>
            </a:r>
            <a:r>
              <a:rPr b="0" lang="en-US" sz="1800" spc="-1" strike="noStrike">
                <a:solidFill>
                  <a:srgbClr val="000000"/>
                </a:solidFill>
                <a:uFill>
                  <a:solidFill>
                    <a:srgbClr val="ffffff"/>
                  </a:solidFill>
                </a:uFill>
                <a:latin typeface="DejaVu Sans"/>
              </a:rPr>
              <a:t> </a:t>
            </a:r>
            <a:r>
              <a:rPr b="0" lang="en-US" sz="1800" spc="-1" strike="noStrike">
                <a:solidFill>
                  <a:srgbClr val="000000"/>
                </a:solidFill>
                <a:uFill>
                  <a:solidFill>
                    <a:srgbClr val="ffffff"/>
                  </a:solidFill>
                </a:uFill>
                <a:latin typeface="DejaVu Sans"/>
              </a:rPr>
              <a:t>t</a:t>
            </a:r>
            <a:r>
              <a:rPr b="0" lang="en-US" sz="1800" spc="-1" strike="noStrike">
                <a:solidFill>
                  <a:srgbClr val="000000"/>
                </a:solidFill>
                <a:uFill>
                  <a:solidFill>
                    <a:srgbClr val="ffffff"/>
                  </a:solidFill>
                </a:uFill>
                <a:latin typeface="DejaVu Sans"/>
              </a:rPr>
              <a:t>i</a:t>
            </a:r>
            <a:r>
              <a:rPr b="0" lang="en-US" sz="1800" spc="-1" strike="noStrike">
                <a:solidFill>
                  <a:srgbClr val="000000"/>
                </a:solidFill>
                <a:uFill>
                  <a:solidFill>
                    <a:srgbClr val="ffffff"/>
                  </a:solidFill>
                </a:uFill>
                <a:latin typeface="DejaVu Sans"/>
              </a:rPr>
              <a:t>t</a:t>
            </a:r>
            <a:r>
              <a:rPr b="0" lang="en-US" sz="1800" spc="-1" strike="noStrike">
                <a:solidFill>
                  <a:srgbClr val="000000"/>
                </a:solidFill>
                <a:uFill>
                  <a:solidFill>
                    <a:srgbClr val="ffffff"/>
                  </a:solidFill>
                </a:uFill>
                <a:latin typeface="DejaVu Sans"/>
              </a:rPr>
              <a:t>l</a:t>
            </a:r>
            <a:r>
              <a:rPr b="0" lang="en-US" sz="1800" spc="-1" strike="noStrike">
                <a:solidFill>
                  <a:srgbClr val="000000"/>
                </a:solidFill>
                <a:uFill>
                  <a:solidFill>
                    <a:srgbClr val="ffffff"/>
                  </a:solidFill>
                </a:uFill>
                <a:latin typeface="DejaVu Sans"/>
              </a:rPr>
              <a:t>e</a:t>
            </a:r>
            <a:r>
              <a:rPr b="0" lang="en-US" sz="1800" spc="-1" strike="noStrike">
                <a:solidFill>
                  <a:srgbClr val="000000"/>
                </a:solidFill>
                <a:uFill>
                  <a:solidFill>
                    <a:srgbClr val="ffffff"/>
                  </a:solidFill>
                </a:uFill>
                <a:latin typeface="DejaVu Sans"/>
              </a:rPr>
              <a:t> </a:t>
            </a:r>
            <a:r>
              <a:rPr b="0" lang="en-US" sz="1800" spc="-1" strike="noStrike">
                <a:solidFill>
                  <a:srgbClr val="000000"/>
                </a:solidFill>
                <a:uFill>
                  <a:solidFill>
                    <a:srgbClr val="ffffff"/>
                  </a:solidFill>
                </a:uFill>
                <a:latin typeface="DejaVu Sans"/>
              </a:rPr>
              <a:t>t</a:t>
            </a:r>
            <a:r>
              <a:rPr b="0" lang="en-US" sz="1800" spc="-1" strike="noStrike">
                <a:solidFill>
                  <a:srgbClr val="000000"/>
                </a:solidFill>
                <a:uFill>
                  <a:solidFill>
                    <a:srgbClr val="ffffff"/>
                  </a:solidFill>
                </a:uFill>
                <a:latin typeface="DejaVu Sans"/>
              </a:rPr>
              <a:t>e</a:t>
            </a:r>
            <a:r>
              <a:rPr b="0" lang="en-US" sz="1800" spc="-1" strike="noStrike">
                <a:solidFill>
                  <a:srgbClr val="000000"/>
                </a:solidFill>
                <a:uFill>
                  <a:solidFill>
                    <a:srgbClr val="ffffff"/>
                  </a:solidFill>
                </a:uFill>
                <a:latin typeface="DejaVu Sans"/>
              </a:rPr>
              <a:t>x</a:t>
            </a:r>
            <a:r>
              <a:rPr b="0" lang="en-US" sz="1800" spc="-1" strike="noStrike">
                <a:solidFill>
                  <a:srgbClr val="000000"/>
                </a:solidFill>
                <a:uFill>
                  <a:solidFill>
                    <a:srgbClr val="ffffff"/>
                  </a:solidFill>
                </a:uFill>
                <a:latin typeface="DejaVu Sans"/>
              </a:rPr>
              <a:t>t</a:t>
            </a:r>
            <a:r>
              <a:rPr b="0" lang="en-US" sz="1800" spc="-1" strike="noStrike">
                <a:solidFill>
                  <a:srgbClr val="000000"/>
                </a:solidFill>
                <a:uFill>
                  <a:solidFill>
                    <a:srgbClr val="ffffff"/>
                  </a:solidFill>
                </a:uFill>
                <a:latin typeface="DejaVu Sans"/>
              </a:rPr>
              <a:t> </a:t>
            </a:r>
            <a:r>
              <a:rPr b="0" lang="en-US" sz="1800" spc="-1" strike="noStrike">
                <a:solidFill>
                  <a:srgbClr val="000000"/>
                </a:solidFill>
                <a:uFill>
                  <a:solidFill>
                    <a:srgbClr val="ffffff"/>
                  </a:solidFill>
                </a:uFill>
                <a:latin typeface="DejaVu Sans"/>
              </a:rPr>
              <a:t>f</a:t>
            </a:r>
            <a:r>
              <a:rPr b="0" lang="en-US" sz="1800" spc="-1" strike="noStrike">
                <a:solidFill>
                  <a:srgbClr val="000000"/>
                </a:solidFill>
                <a:uFill>
                  <a:solidFill>
                    <a:srgbClr val="ffffff"/>
                  </a:solidFill>
                </a:uFill>
                <a:latin typeface="DejaVu Sans"/>
              </a:rPr>
              <a:t>o</a:t>
            </a:r>
            <a:r>
              <a:rPr b="0" lang="en-US" sz="1800" spc="-1" strike="noStrike">
                <a:solidFill>
                  <a:srgbClr val="000000"/>
                </a:solidFill>
                <a:uFill>
                  <a:solidFill>
                    <a:srgbClr val="ffffff"/>
                  </a:solidFill>
                </a:uFill>
                <a:latin typeface="DejaVu Sans"/>
              </a:rPr>
              <a:t>r</a:t>
            </a:r>
            <a:r>
              <a:rPr b="0" lang="en-US" sz="1800" spc="-1" strike="noStrike">
                <a:solidFill>
                  <a:srgbClr val="000000"/>
                </a:solidFill>
                <a:uFill>
                  <a:solidFill>
                    <a:srgbClr val="ffffff"/>
                  </a:solidFill>
                </a:uFill>
                <a:latin typeface="DejaVu Sans"/>
              </a:rPr>
              <a:t>m</a:t>
            </a:r>
            <a:r>
              <a:rPr b="0" lang="en-US" sz="1800" spc="-1" strike="noStrike">
                <a:solidFill>
                  <a:srgbClr val="000000"/>
                </a:solidFill>
                <a:uFill>
                  <a:solidFill>
                    <a:srgbClr val="ffffff"/>
                  </a:solidFill>
                </a:uFill>
                <a:latin typeface="DejaVu Sans"/>
              </a:rPr>
              <a:t>a</a:t>
            </a:r>
            <a:r>
              <a:rPr b="0" lang="en-US" sz="1800" spc="-1" strike="noStrike">
                <a:solidFill>
                  <a:srgbClr val="000000"/>
                </a:solidFill>
                <a:uFill>
                  <a:solidFill>
                    <a:srgbClr val="ffffff"/>
                  </a:solidFill>
                </a:uFill>
                <a:latin typeface="DejaVu Sans"/>
              </a:rPr>
              <a:t>t</a:t>
            </a:r>
            <a:endParaRPr b="0" lang="en-US" sz="1800" spc="-1" strike="noStrike">
              <a:solidFill>
                <a:srgbClr val="000000"/>
              </a:solidFill>
              <a:uFill>
                <a:solidFill>
                  <a:srgbClr val="ffffff"/>
                </a:solidFill>
              </a:uFill>
              <a:latin typeface="DejaVu Sans"/>
            </a:endParaRPr>
          </a:p>
        </p:txBody>
      </p:sp>
      <p:sp>
        <p:nvSpPr>
          <p:cNvPr id="1" name="PlaceHolder 2"/>
          <p:cNvSpPr>
            <a:spLocks noGrp="1"/>
          </p:cNvSpPr>
          <p:nvPr>
            <p:ph type="body"/>
          </p:nvPr>
        </p:nvSpPr>
        <p:spPr>
          <a:xfrm>
            <a:off x="504000" y="1769040"/>
            <a:ext cx="9070920" cy="438372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Click to edit the outline text format</a:t>
            </a:r>
            <a:endParaRPr b="0" lang="en-US" sz="1800" spc="-1" strike="noStrike">
              <a:solidFill>
                <a:srgbClr val="000000"/>
              </a:solidFill>
              <a:uFill>
                <a:solidFill>
                  <a:srgbClr val="ffffff"/>
                </a:solidFill>
              </a:uFill>
              <a:latin typeface="DejaVu Sans"/>
            </a:endParaRPr>
          </a:p>
          <a:p>
            <a:pPr lvl="1" marL="864000" indent="-324000">
              <a:spcBef>
                <a:spcPts val="1134"/>
              </a:spcBef>
              <a:buClr>
                <a:srgbClr val="000000"/>
              </a:buClr>
              <a:buSzPct val="75000"/>
              <a:buFont typeface="Symbol" charset="2"/>
              <a:buChar char=""/>
            </a:pPr>
            <a:r>
              <a:rPr b="0" lang="en-US" sz="1800" spc="-1" strike="noStrike">
                <a:solidFill>
                  <a:srgbClr val="000000"/>
                </a:solidFill>
                <a:uFill>
                  <a:solidFill>
                    <a:srgbClr val="ffffff"/>
                  </a:solidFill>
                </a:uFill>
                <a:latin typeface="DejaVu Sans"/>
              </a:rPr>
              <a:t>Second Outline Level</a:t>
            </a:r>
            <a:endParaRPr b="0" lang="en-US" sz="1800" spc="-1" strike="noStrike">
              <a:solidFill>
                <a:srgbClr val="000000"/>
              </a:solidFill>
              <a:uFill>
                <a:solidFill>
                  <a:srgbClr val="ffffff"/>
                </a:solidFill>
              </a:uFill>
              <a:latin typeface="DejaVu Sans"/>
            </a:endParaRPr>
          </a:p>
          <a:p>
            <a:pPr lvl="2" marL="1296000" indent="-288000">
              <a:spcBef>
                <a:spcPts val="850"/>
              </a:spcBef>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Third Outline Level</a:t>
            </a:r>
            <a:endParaRPr b="0" lang="en-US" sz="1800" spc="-1" strike="noStrike">
              <a:solidFill>
                <a:srgbClr val="000000"/>
              </a:solidFill>
              <a:uFill>
                <a:solidFill>
                  <a:srgbClr val="ffffff"/>
                </a:solidFill>
              </a:uFill>
              <a:latin typeface="DejaVu Sans"/>
            </a:endParaRPr>
          </a:p>
          <a:p>
            <a:pPr lvl="3" marL="1728000" indent="-216000">
              <a:spcBef>
                <a:spcPts val="567"/>
              </a:spcBef>
              <a:buClr>
                <a:srgbClr val="000000"/>
              </a:buClr>
              <a:buSzPct val="75000"/>
              <a:buFont typeface="Symbol" charset="2"/>
              <a:buChar char=""/>
            </a:pPr>
            <a:r>
              <a:rPr b="0" lang="en-US" sz="1800" spc="-1" strike="noStrike">
                <a:solidFill>
                  <a:srgbClr val="000000"/>
                </a:solidFill>
                <a:uFill>
                  <a:solidFill>
                    <a:srgbClr val="ffffff"/>
                  </a:solidFill>
                </a:uFill>
                <a:latin typeface="DejaVu Sans"/>
              </a:rPr>
              <a:t>Fourth Outline Level</a:t>
            </a:r>
            <a:endParaRPr b="0" lang="en-US" sz="1800" spc="-1" strike="noStrike">
              <a:solidFill>
                <a:srgbClr val="000000"/>
              </a:solidFill>
              <a:uFill>
                <a:solidFill>
                  <a:srgbClr val="ffffff"/>
                </a:solidFill>
              </a:uFill>
              <a:latin typeface="DejaVu Sans"/>
            </a:endParaRPr>
          </a:p>
          <a:p>
            <a:pPr lvl="4" marL="2160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Fifth Outline Level</a:t>
            </a:r>
            <a:endParaRPr b="0" lang="en-US" sz="1800" spc="-1" strike="noStrike">
              <a:solidFill>
                <a:srgbClr val="000000"/>
              </a:solidFill>
              <a:uFill>
                <a:solidFill>
                  <a:srgbClr val="ffffff"/>
                </a:solidFill>
              </a:uFill>
              <a:latin typeface="DejaVu Sans"/>
            </a:endParaRPr>
          </a:p>
          <a:p>
            <a:pPr lvl="5" marL="2592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Sixth Outline Level</a:t>
            </a:r>
            <a:endParaRPr b="0" lang="en-US" sz="1800" spc="-1" strike="noStrike">
              <a:solidFill>
                <a:srgbClr val="000000"/>
              </a:solidFill>
              <a:uFill>
                <a:solidFill>
                  <a:srgbClr val="ffffff"/>
                </a:solidFill>
              </a:uFill>
              <a:latin typeface="DejaVu Sans"/>
            </a:endParaRPr>
          </a:p>
          <a:p>
            <a:pPr lvl="6" marL="3024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Seventh Outline Level</a:t>
            </a:r>
            <a:endParaRPr b="0" lang="en-US" sz="1800" spc="-1" strike="noStrike">
              <a:solidFill>
                <a:srgbClr val="000000"/>
              </a:solidFill>
              <a:uFill>
                <a:solidFill>
                  <a:srgbClr val="ffffff"/>
                </a:solidFill>
              </a:uFill>
              <a:latin typeface="DejaVu San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solidFill>
                  <a:srgbClr val="000000"/>
                </a:solidFill>
                <a:uFill>
                  <a:solidFill>
                    <a:srgbClr val="ffffff"/>
                  </a:solidFill>
                </a:uFill>
                <a:latin typeface="DejaVu Sans"/>
              </a:rPr>
              <a:t>Click to edit the title text format</a:t>
            </a:r>
            <a:endParaRPr b="0" lang="en-US" sz="4400" spc="-1" strike="noStrike">
              <a:solidFill>
                <a:srgbClr val="000000"/>
              </a:solidFill>
              <a:uFill>
                <a:solidFill>
                  <a:srgbClr val="ffffff"/>
                </a:solidFill>
              </a:uFill>
              <a:latin typeface="DejaVu Sans"/>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DejaVu Sans"/>
              </a:rPr>
              <a:t>Click to edit the outline text format</a:t>
            </a:r>
            <a:endParaRPr b="0" lang="en-US" sz="3200" spc="-1" strike="noStrike">
              <a:solidFill>
                <a:srgbClr val="000000"/>
              </a:solidFill>
              <a:uFill>
                <a:solidFill>
                  <a:srgbClr val="ffffff"/>
                </a:solidFill>
              </a:uFill>
              <a:latin typeface="DejaVu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DejaVu Sans"/>
              </a:rPr>
              <a:t>Second Outline Level</a:t>
            </a:r>
            <a:endParaRPr b="0" lang="en-US" sz="2800" spc="-1" strike="noStrike">
              <a:solidFill>
                <a:srgbClr val="000000"/>
              </a:solidFill>
              <a:uFill>
                <a:solidFill>
                  <a:srgbClr val="ffffff"/>
                </a:solidFill>
              </a:uFill>
              <a:latin typeface="DejaVu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DejaVu Sans"/>
              </a:rPr>
              <a:t>Third Outline Level</a:t>
            </a:r>
            <a:endParaRPr b="0" lang="en-US" sz="2400" spc="-1" strike="noStrike">
              <a:solidFill>
                <a:srgbClr val="000000"/>
              </a:solidFill>
              <a:uFill>
                <a:solidFill>
                  <a:srgbClr val="ffffff"/>
                </a:solidFill>
              </a:uFill>
              <a:latin typeface="DejaVu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DejaVu Sans"/>
              </a:rPr>
              <a:t>Fourth Outline Level</a:t>
            </a:r>
            <a:endParaRPr b="0" lang="en-US" sz="2000" spc="-1" strike="noStrike">
              <a:solidFill>
                <a:srgbClr val="000000"/>
              </a:solidFill>
              <a:uFill>
                <a:solidFill>
                  <a:srgbClr val="ffffff"/>
                </a:solidFill>
              </a:uFill>
              <a:latin typeface="DejaVu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Fifth Outline Level</a:t>
            </a:r>
            <a:endParaRPr b="0" lang="en-US" sz="2000" spc="-1" strike="noStrike">
              <a:solidFill>
                <a:srgbClr val="000000"/>
              </a:solidFill>
              <a:uFill>
                <a:solidFill>
                  <a:srgbClr val="ffffff"/>
                </a:solidFill>
              </a:uFill>
              <a:latin typeface="DejaVu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Sixth Outline Level</a:t>
            </a:r>
            <a:endParaRPr b="0" lang="en-US" sz="2000" spc="-1" strike="noStrike">
              <a:solidFill>
                <a:srgbClr val="000000"/>
              </a:solidFill>
              <a:uFill>
                <a:solidFill>
                  <a:srgbClr val="ffffff"/>
                </a:solidFill>
              </a:uFill>
              <a:latin typeface="DejaVu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DejaVu Sans"/>
              </a:rPr>
              <a:t>Seventh Outline Level</a:t>
            </a:r>
            <a:endParaRPr b="0" lang="en-US" sz="2000" spc="-1" strike="noStrike">
              <a:solidFill>
                <a:srgbClr val="000000"/>
              </a:solidFill>
              <a:uFill>
                <a:solidFill>
                  <a:srgbClr val="ffffff"/>
                </a:solidFill>
              </a:uFill>
              <a:latin typeface="DejaVu San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0920" cy="1261440"/>
          </a:xfrm>
          <a:prstGeom prst="rect">
            <a:avLst/>
          </a:prstGeom>
        </p:spPr>
        <p:txBody>
          <a:bodyPr lIns="0" rIns="0" tIns="0" bIns="0" anchor="ctr"/>
          <a:p>
            <a:r>
              <a:rPr b="0" lang="en-US" sz="1800" spc="-1" strike="noStrike">
                <a:solidFill>
                  <a:srgbClr val="000000"/>
                </a:solidFill>
                <a:uFill>
                  <a:solidFill>
                    <a:srgbClr val="ffffff"/>
                  </a:solidFill>
                </a:uFill>
                <a:latin typeface="DejaVu Sans"/>
              </a:rPr>
              <a:t>Click to edit the title text format</a:t>
            </a:r>
            <a:endParaRPr b="0" lang="en-US" sz="1800" spc="-1" strike="noStrike">
              <a:solidFill>
                <a:srgbClr val="000000"/>
              </a:solidFill>
              <a:uFill>
                <a:solidFill>
                  <a:srgbClr val="ffffff"/>
                </a:solidFill>
              </a:uFill>
              <a:latin typeface="DejaVu Sans"/>
            </a:endParaRPr>
          </a:p>
        </p:txBody>
      </p:sp>
      <p:sp>
        <p:nvSpPr>
          <p:cNvPr id="77" name="PlaceHolder 2"/>
          <p:cNvSpPr>
            <a:spLocks noGrp="1"/>
          </p:cNvSpPr>
          <p:nvPr>
            <p:ph type="body"/>
          </p:nvPr>
        </p:nvSpPr>
        <p:spPr>
          <a:xfrm>
            <a:off x="504000" y="1769040"/>
            <a:ext cx="9070920" cy="438372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Click to edit the outline text format</a:t>
            </a:r>
            <a:endParaRPr b="0" lang="en-US" sz="1800" spc="-1" strike="noStrike">
              <a:solidFill>
                <a:srgbClr val="000000"/>
              </a:solidFill>
              <a:uFill>
                <a:solidFill>
                  <a:srgbClr val="ffffff"/>
                </a:solidFill>
              </a:uFill>
              <a:latin typeface="DejaVu Sans"/>
            </a:endParaRPr>
          </a:p>
          <a:p>
            <a:pPr lvl="1" marL="864000" indent="-324000">
              <a:spcBef>
                <a:spcPts val="1134"/>
              </a:spcBef>
              <a:buClr>
                <a:srgbClr val="000000"/>
              </a:buClr>
              <a:buSzPct val="75000"/>
              <a:buFont typeface="Symbol" charset="2"/>
              <a:buChar char=""/>
            </a:pPr>
            <a:r>
              <a:rPr b="0" lang="en-US" sz="1800" spc="-1" strike="noStrike">
                <a:solidFill>
                  <a:srgbClr val="000000"/>
                </a:solidFill>
                <a:uFill>
                  <a:solidFill>
                    <a:srgbClr val="ffffff"/>
                  </a:solidFill>
                </a:uFill>
                <a:latin typeface="DejaVu Sans"/>
              </a:rPr>
              <a:t>Second Outline Level</a:t>
            </a:r>
            <a:endParaRPr b="0" lang="en-US" sz="1800" spc="-1" strike="noStrike">
              <a:solidFill>
                <a:srgbClr val="000000"/>
              </a:solidFill>
              <a:uFill>
                <a:solidFill>
                  <a:srgbClr val="ffffff"/>
                </a:solidFill>
              </a:uFill>
              <a:latin typeface="DejaVu Sans"/>
            </a:endParaRPr>
          </a:p>
          <a:p>
            <a:pPr lvl="2" marL="1296000" indent="-288000">
              <a:spcBef>
                <a:spcPts val="850"/>
              </a:spcBef>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Third Outline Level</a:t>
            </a:r>
            <a:endParaRPr b="0" lang="en-US" sz="1800" spc="-1" strike="noStrike">
              <a:solidFill>
                <a:srgbClr val="000000"/>
              </a:solidFill>
              <a:uFill>
                <a:solidFill>
                  <a:srgbClr val="ffffff"/>
                </a:solidFill>
              </a:uFill>
              <a:latin typeface="DejaVu Sans"/>
            </a:endParaRPr>
          </a:p>
          <a:p>
            <a:pPr lvl="3" marL="1728000" indent="-216000">
              <a:spcBef>
                <a:spcPts val="567"/>
              </a:spcBef>
              <a:buClr>
                <a:srgbClr val="000000"/>
              </a:buClr>
              <a:buSzPct val="75000"/>
              <a:buFont typeface="Symbol" charset="2"/>
              <a:buChar char=""/>
            </a:pPr>
            <a:r>
              <a:rPr b="0" lang="en-US" sz="1800" spc="-1" strike="noStrike">
                <a:solidFill>
                  <a:srgbClr val="000000"/>
                </a:solidFill>
                <a:uFill>
                  <a:solidFill>
                    <a:srgbClr val="ffffff"/>
                  </a:solidFill>
                </a:uFill>
                <a:latin typeface="DejaVu Sans"/>
              </a:rPr>
              <a:t>Fourth Outline Level</a:t>
            </a:r>
            <a:endParaRPr b="0" lang="en-US" sz="1800" spc="-1" strike="noStrike">
              <a:solidFill>
                <a:srgbClr val="000000"/>
              </a:solidFill>
              <a:uFill>
                <a:solidFill>
                  <a:srgbClr val="ffffff"/>
                </a:solidFill>
              </a:uFill>
              <a:latin typeface="DejaVu Sans"/>
            </a:endParaRPr>
          </a:p>
          <a:p>
            <a:pPr lvl="4" marL="2160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Fifth Outline Level</a:t>
            </a:r>
            <a:endParaRPr b="0" lang="en-US" sz="1800" spc="-1" strike="noStrike">
              <a:solidFill>
                <a:srgbClr val="000000"/>
              </a:solidFill>
              <a:uFill>
                <a:solidFill>
                  <a:srgbClr val="ffffff"/>
                </a:solidFill>
              </a:uFill>
              <a:latin typeface="DejaVu Sans"/>
            </a:endParaRPr>
          </a:p>
          <a:p>
            <a:pPr lvl="5" marL="2592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Sixth Outline Level</a:t>
            </a:r>
            <a:endParaRPr b="0" lang="en-US" sz="1800" spc="-1" strike="noStrike">
              <a:solidFill>
                <a:srgbClr val="000000"/>
              </a:solidFill>
              <a:uFill>
                <a:solidFill>
                  <a:srgbClr val="ffffff"/>
                </a:solidFill>
              </a:uFill>
              <a:latin typeface="DejaVu Sans"/>
            </a:endParaRPr>
          </a:p>
          <a:p>
            <a:pPr lvl="6" marL="3024000" indent="-216000">
              <a:spcBef>
                <a:spcPts val="283"/>
              </a:spcBef>
              <a:buClr>
                <a:srgbClr val="000000"/>
              </a:buClr>
              <a:buSzPct val="45000"/>
              <a:buFont typeface="Wingdings" charset="2"/>
              <a:buChar char=""/>
            </a:pPr>
            <a:r>
              <a:rPr b="0" lang="en-US" sz="1800" spc="-1" strike="noStrike">
                <a:solidFill>
                  <a:srgbClr val="000000"/>
                </a:solidFill>
                <a:uFill>
                  <a:solidFill>
                    <a:srgbClr val="ffffff"/>
                  </a:solidFill>
                </a:uFill>
                <a:latin typeface="DejaVu Sans"/>
              </a:rPr>
              <a:t>Seventh Outline Level</a:t>
            </a:r>
            <a:endParaRPr b="0" lang="en-US" sz="1800" spc="-1" strike="noStrike">
              <a:solidFill>
                <a:srgbClr val="000000"/>
              </a:solidFill>
              <a:uFill>
                <a:solidFill>
                  <a:srgbClr val="ffffff"/>
                </a:solidFill>
              </a:uFill>
              <a:latin typeface="DejaVu Sans"/>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283320"/>
            <a:ext cx="9070920" cy="4470840"/>
          </a:xfrm>
          <a:prstGeom prst="rect">
            <a:avLst/>
          </a:prstGeom>
          <a:noFill/>
          <a:ln>
            <a:noFill/>
          </a:ln>
        </p:spPr>
        <p:style>
          <a:lnRef idx="0"/>
          <a:fillRef idx="0"/>
          <a:effectRef idx="0"/>
          <a:fontRef idx="minor"/>
        </p:style>
        <p:txBody>
          <a:bodyPr lIns="0" rIns="0" tIns="0" bIns="0" anchor="ctr"/>
          <a:p>
            <a:r>
              <a:rPr b="0" lang="en-US" sz="4400" spc="-1" strike="noStrike">
                <a:solidFill>
                  <a:srgbClr val="000000"/>
                </a:solidFill>
                <a:uFill>
                  <a:solidFill>
                    <a:srgbClr val="ffffff"/>
                  </a:solidFill>
                </a:uFill>
                <a:latin typeface="DejaVu Sans"/>
                <a:ea typeface="DejaVu Sans"/>
              </a:rPr>
              <a:t>Portland Crime Analysis: </a:t>
            </a:r>
            <a:endParaRPr b="0" lang="en-US" sz="4400" spc="-1" strike="noStrike">
              <a:solidFill>
                <a:srgbClr val="000000"/>
              </a:solidFill>
              <a:uFill>
                <a:solidFill>
                  <a:srgbClr val="ffffff"/>
                </a:solidFill>
              </a:uFill>
              <a:latin typeface="DejaVu Sans"/>
            </a:endParaRPr>
          </a:p>
          <a:p>
            <a:pPr algn="ctr">
              <a:lnSpc>
                <a:spcPct val="100000"/>
              </a:lnSpc>
            </a:pPr>
            <a:r>
              <a:rPr b="0" lang="en-US" sz="4400" spc="-1" strike="noStrike">
                <a:solidFill>
                  <a:srgbClr val="000000"/>
                </a:solidFill>
                <a:uFill>
                  <a:solidFill>
                    <a:srgbClr val="ffffff"/>
                  </a:solidFill>
                </a:uFill>
                <a:latin typeface="DejaVu Sans"/>
                <a:ea typeface="DejaVu Sans"/>
              </a:rPr>
              <a:t>2004-2014</a:t>
            </a:r>
            <a:endParaRPr b="0" lang="en-US" sz="4400" spc="-1" strike="noStrike">
              <a:solidFill>
                <a:srgbClr val="000000"/>
              </a:solidFill>
              <a:uFill>
                <a:solidFill>
                  <a:srgbClr val="ffffff"/>
                </a:solidFill>
              </a:uFill>
              <a:latin typeface="DejaVu Sans"/>
            </a:endParaRPr>
          </a:p>
        </p:txBody>
      </p:sp>
      <p:sp>
        <p:nvSpPr>
          <p:cNvPr id="115" name="CustomShape 2"/>
          <p:cNvSpPr/>
          <p:nvPr/>
        </p:nvSpPr>
        <p:spPr>
          <a:xfrm>
            <a:off x="504000" y="3108960"/>
            <a:ext cx="9070920" cy="30438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uFill>
                  <a:solidFill>
                    <a:srgbClr val="ffffff"/>
                  </a:solidFill>
                </a:uFill>
                <a:latin typeface="DejaVu Sans"/>
                <a:ea typeface="DejaVu Sans"/>
              </a:rPr>
              <a:t>Crime statistics from data gathered by the Portland Police Bureau</a:t>
            </a:r>
            <a:endParaRPr b="0" lang="en-US" sz="3200" spc="-1" strike="noStrike">
              <a:solidFill>
                <a:srgbClr val="000000"/>
              </a:solidFill>
              <a:uFill>
                <a:solidFill>
                  <a:srgbClr val="ffffff"/>
                </a:solidFill>
              </a:uFill>
              <a:latin typeface="DejaVu Sans"/>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04000" y="283320"/>
            <a:ext cx="9070920" cy="1297800"/>
          </a:xfrm>
          <a:prstGeom prst="rect">
            <a:avLst/>
          </a:prstGeom>
          <a:noFill/>
          <a:ln>
            <a:noFill/>
          </a:ln>
        </p:spPr>
        <p:style>
          <a:lnRef idx="0"/>
          <a:fillRef idx="0"/>
          <a:effectRef idx="0"/>
          <a:fontRef idx="minor"/>
        </p:style>
        <p:txBody>
          <a:bodyPr lIns="0" rIns="0" tIns="0" bIns="0" anchor="ctr"/>
          <a:p>
            <a:pPr algn="ctr"/>
            <a:r>
              <a:rPr b="0" lang="en-US" sz="4400" spc="-1" strike="noStrike">
                <a:solidFill>
                  <a:srgbClr val="000000"/>
                </a:solidFill>
                <a:uFill>
                  <a:solidFill>
                    <a:srgbClr val="ffffff"/>
                  </a:solidFill>
                </a:uFill>
                <a:latin typeface="DejaVu Sans"/>
                <a:ea typeface="DejaVu Sans"/>
              </a:rPr>
              <a:t>Correlation Between Liquor</a:t>
            </a:r>
            <a:endParaRPr b="0" lang="en-US" sz="4400" spc="-1" strike="noStrike">
              <a:solidFill>
                <a:srgbClr val="000000"/>
              </a:solidFill>
              <a:uFill>
                <a:solidFill>
                  <a:srgbClr val="ffffff"/>
                </a:solidFill>
              </a:uFill>
              <a:latin typeface="DejaVu Sans"/>
            </a:endParaRPr>
          </a:p>
          <a:p>
            <a:pPr algn="ctr">
              <a:lnSpc>
                <a:spcPct val="100000"/>
              </a:lnSpc>
            </a:pPr>
            <a:r>
              <a:rPr b="0" lang="en-US" sz="4400" spc="-1" strike="noStrike">
                <a:solidFill>
                  <a:srgbClr val="000000"/>
                </a:solidFill>
                <a:uFill>
                  <a:solidFill>
                    <a:srgbClr val="ffffff"/>
                  </a:solidFill>
                </a:uFill>
                <a:latin typeface="DejaVu Sans"/>
                <a:ea typeface="DejaVu Sans"/>
              </a:rPr>
              <a:t>Law and Drug Offenses</a:t>
            </a:r>
            <a:endParaRPr b="0" lang="en-US" sz="4400" spc="-1" strike="noStrike">
              <a:solidFill>
                <a:srgbClr val="000000"/>
              </a:solidFill>
              <a:uFill>
                <a:solidFill>
                  <a:srgbClr val="ffffff"/>
                </a:solidFill>
              </a:uFill>
              <a:latin typeface="DejaVu Sans"/>
            </a:endParaRPr>
          </a:p>
        </p:txBody>
      </p:sp>
      <p:sp>
        <p:nvSpPr>
          <p:cNvPr id="147" name="CustomShape 2"/>
          <p:cNvSpPr/>
          <p:nvPr/>
        </p:nvSpPr>
        <p:spPr>
          <a:xfrm>
            <a:off x="822960" y="6309360"/>
            <a:ext cx="180000" cy="354960"/>
          </a:xfrm>
          <a:prstGeom prst="rect">
            <a:avLst/>
          </a:prstGeom>
          <a:noFill/>
          <a:ln>
            <a:noFill/>
          </a:ln>
        </p:spPr>
        <p:style>
          <a:lnRef idx="0"/>
          <a:fillRef idx="0"/>
          <a:effectRef idx="0"/>
          <a:fontRef idx="minor"/>
        </p:style>
      </p:sp>
      <p:sp>
        <p:nvSpPr>
          <p:cNvPr id="148" name="CustomShape 3"/>
          <p:cNvSpPr/>
          <p:nvPr/>
        </p:nvSpPr>
        <p:spPr>
          <a:xfrm>
            <a:off x="4937760" y="7863840"/>
            <a:ext cx="180000" cy="354960"/>
          </a:xfrm>
          <a:prstGeom prst="rect">
            <a:avLst/>
          </a:prstGeom>
          <a:noFill/>
          <a:ln>
            <a:noFill/>
          </a:ln>
        </p:spPr>
        <p:style>
          <a:lnRef idx="0"/>
          <a:fillRef idx="0"/>
          <a:effectRef idx="0"/>
          <a:fontRef idx="minor"/>
        </p:style>
      </p:sp>
      <p:sp>
        <p:nvSpPr>
          <p:cNvPr id="149" name="CustomShape 4"/>
          <p:cNvSpPr/>
          <p:nvPr/>
        </p:nvSpPr>
        <p:spPr>
          <a:xfrm>
            <a:off x="822960" y="6309360"/>
            <a:ext cx="8411760" cy="35496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000000"/>
                </a:solidFill>
                <a:uFill>
                  <a:solidFill>
                    <a:srgbClr val="ffffff"/>
                  </a:solidFill>
                </a:uFill>
                <a:latin typeface="DejaVu Sans"/>
                <a:ea typeface="DejaVu Sans"/>
              </a:rPr>
              <a:t>r = -0.707</a:t>
            </a:r>
            <a:endParaRPr b="0" lang="en-US" sz="1800" spc="-1" strike="noStrike">
              <a:solidFill>
                <a:srgbClr val="000000"/>
              </a:solidFill>
              <a:uFill>
                <a:solidFill>
                  <a:srgbClr val="ffffff"/>
                </a:solidFill>
              </a:uFill>
              <a:latin typeface="DejaVu Sans"/>
            </a:endParaRPr>
          </a:p>
        </p:txBody>
      </p:sp>
      <p:pic>
        <p:nvPicPr>
          <p:cNvPr id="150" name="" descr=""/>
          <p:cNvPicPr/>
          <p:nvPr/>
        </p:nvPicPr>
        <p:blipFill>
          <a:blip r:embed="rId1"/>
          <a:stretch/>
        </p:blipFill>
        <p:spPr>
          <a:xfrm>
            <a:off x="1263240" y="1768680"/>
            <a:ext cx="7553160" cy="43840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04000" y="301320"/>
            <a:ext cx="9072000" cy="5850360"/>
          </a:xfrm>
          <a:prstGeom prst="rect">
            <a:avLst/>
          </a:prstGeom>
          <a:noFill/>
          <a:ln>
            <a:noFill/>
          </a:ln>
        </p:spPr>
        <p:txBody>
          <a:bodyPr lIns="0" rIns="0" tIns="0" bIns="0" anchor="ctr"/>
          <a:p>
            <a:pPr algn="ctr"/>
            <a:r>
              <a:rPr b="0" lang="en-US" sz="4000" spc="-1" strike="noStrike">
                <a:solidFill>
                  <a:srgbClr val="000000"/>
                </a:solidFill>
                <a:uFill>
                  <a:solidFill>
                    <a:srgbClr val="ffffff"/>
                  </a:solidFill>
                </a:uFill>
                <a:latin typeface="DejaVu Sans"/>
              </a:rPr>
              <a:t>How does unemployment affect the crime rate?</a:t>
            </a:r>
            <a:endParaRPr b="0" lang="en-US" sz="4000" spc="-1" strike="noStrike">
              <a:solidFill>
                <a:srgbClr val="000000"/>
              </a:solidFill>
              <a:uFill>
                <a:solidFill>
                  <a:srgbClr val="ffffff"/>
                </a:solidFill>
              </a:uFill>
              <a:latin typeface="DejaVu Sans"/>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04000" y="283320"/>
            <a:ext cx="9070920" cy="1297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Relationship Between Unemployment and Larceny</a:t>
            </a:r>
            <a:endParaRPr b="0" lang="en-US" sz="4400" spc="-1" strike="noStrike">
              <a:solidFill>
                <a:srgbClr val="000000"/>
              </a:solidFill>
              <a:uFill>
                <a:solidFill>
                  <a:srgbClr val="ffffff"/>
                </a:solidFill>
              </a:uFill>
              <a:latin typeface="DejaVu Sans"/>
            </a:endParaRPr>
          </a:p>
        </p:txBody>
      </p:sp>
      <p:sp>
        <p:nvSpPr>
          <p:cNvPr id="153" name="CustomShape 2"/>
          <p:cNvSpPr/>
          <p:nvPr/>
        </p:nvSpPr>
        <p:spPr>
          <a:xfrm>
            <a:off x="822960" y="6309360"/>
            <a:ext cx="180000" cy="354960"/>
          </a:xfrm>
          <a:prstGeom prst="rect">
            <a:avLst/>
          </a:prstGeom>
          <a:noFill/>
          <a:ln>
            <a:noFill/>
          </a:ln>
        </p:spPr>
        <p:style>
          <a:lnRef idx="0"/>
          <a:fillRef idx="0"/>
          <a:effectRef idx="0"/>
          <a:fontRef idx="minor"/>
        </p:style>
      </p:sp>
      <p:sp>
        <p:nvSpPr>
          <p:cNvPr id="154" name="CustomShape 3"/>
          <p:cNvSpPr/>
          <p:nvPr/>
        </p:nvSpPr>
        <p:spPr>
          <a:xfrm>
            <a:off x="4937760" y="7863840"/>
            <a:ext cx="180000" cy="354960"/>
          </a:xfrm>
          <a:prstGeom prst="rect">
            <a:avLst/>
          </a:prstGeom>
          <a:noFill/>
          <a:ln>
            <a:noFill/>
          </a:ln>
        </p:spPr>
        <p:style>
          <a:lnRef idx="0"/>
          <a:fillRef idx="0"/>
          <a:effectRef idx="0"/>
          <a:fontRef idx="minor"/>
        </p:style>
      </p:sp>
      <p:sp>
        <p:nvSpPr>
          <p:cNvPr id="155" name="CustomShape 4"/>
          <p:cNvSpPr/>
          <p:nvPr/>
        </p:nvSpPr>
        <p:spPr>
          <a:xfrm>
            <a:off x="822960" y="6309360"/>
            <a:ext cx="8411760" cy="35496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000000"/>
                </a:solidFill>
                <a:uFill>
                  <a:solidFill>
                    <a:srgbClr val="ffffff"/>
                  </a:solidFill>
                </a:uFill>
                <a:latin typeface="DejaVu Sans"/>
                <a:ea typeface="DejaVu Sans"/>
              </a:rPr>
              <a:t>r = -0.382</a:t>
            </a:r>
            <a:endParaRPr b="0" lang="en-US" sz="1800" spc="-1" strike="noStrike">
              <a:solidFill>
                <a:srgbClr val="000000"/>
              </a:solidFill>
              <a:uFill>
                <a:solidFill>
                  <a:srgbClr val="ffffff"/>
                </a:solidFill>
              </a:uFill>
              <a:latin typeface="DejaVu Sans"/>
            </a:endParaRPr>
          </a:p>
        </p:txBody>
      </p:sp>
      <p:pic>
        <p:nvPicPr>
          <p:cNvPr id="156" name="" descr=""/>
          <p:cNvPicPr/>
          <p:nvPr/>
        </p:nvPicPr>
        <p:blipFill>
          <a:blip r:embed="rId1"/>
          <a:stretch/>
        </p:blipFill>
        <p:spPr>
          <a:xfrm>
            <a:off x="1262160" y="1768680"/>
            <a:ext cx="7553160" cy="43833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504000" y="283320"/>
            <a:ext cx="9070920" cy="1297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Relationship Between Unemployment and Drugs</a:t>
            </a:r>
            <a:endParaRPr b="0" lang="en-US" sz="4400" spc="-1" strike="noStrike">
              <a:solidFill>
                <a:srgbClr val="000000"/>
              </a:solidFill>
              <a:uFill>
                <a:solidFill>
                  <a:srgbClr val="ffffff"/>
                </a:solidFill>
              </a:uFill>
              <a:latin typeface="DejaVu Sans"/>
            </a:endParaRPr>
          </a:p>
        </p:txBody>
      </p:sp>
      <p:sp>
        <p:nvSpPr>
          <p:cNvPr id="158" name="CustomShape 2"/>
          <p:cNvSpPr/>
          <p:nvPr/>
        </p:nvSpPr>
        <p:spPr>
          <a:xfrm>
            <a:off x="822960" y="6309360"/>
            <a:ext cx="180000" cy="354960"/>
          </a:xfrm>
          <a:prstGeom prst="rect">
            <a:avLst/>
          </a:prstGeom>
          <a:noFill/>
          <a:ln>
            <a:noFill/>
          </a:ln>
        </p:spPr>
        <p:style>
          <a:lnRef idx="0"/>
          <a:fillRef idx="0"/>
          <a:effectRef idx="0"/>
          <a:fontRef idx="minor"/>
        </p:style>
      </p:sp>
      <p:sp>
        <p:nvSpPr>
          <p:cNvPr id="159" name="CustomShape 3"/>
          <p:cNvSpPr/>
          <p:nvPr/>
        </p:nvSpPr>
        <p:spPr>
          <a:xfrm>
            <a:off x="4937760" y="7863840"/>
            <a:ext cx="180000" cy="354960"/>
          </a:xfrm>
          <a:prstGeom prst="rect">
            <a:avLst/>
          </a:prstGeom>
          <a:noFill/>
          <a:ln>
            <a:noFill/>
          </a:ln>
        </p:spPr>
        <p:style>
          <a:lnRef idx="0"/>
          <a:fillRef idx="0"/>
          <a:effectRef idx="0"/>
          <a:fontRef idx="minor"/>
        </p:style>
      </p:sp>
      <p:sp>
        <p:nvSpPr>
          <p:cNvPr id="160" name="CustomShape 4"/>
          <p:cNvSpPr/>
          <p:nvPr/>
        </p:nvSpPr>
        <p:spPr>
          <a:xfrm>
            <a:off x="822960" y="6309360"/>
            <a:ext cx="8411760" cy="35496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000000"/>
                </a:solidFill>
                <a:uFill>
                  <a:solidFill>
                    <a:srgbClr val="ffffff"/>
                  </a:solidFill>
                </a:uFill>
                <a:latin typeface="DejaVu Sans"/>
                <a:ea typeface="DejaVu Sans"/>
              </a:rPr>
              <a:t>r = -0.615</a:t>
            </a:r>
            <a:endParaRPr b="0" lang="en-US" sz="1800" spc="-1" strike="noStrike">
              <a:solidFill>
                <a:srgbClr val="000000"/>
              </a:solidFill>
              <a:uFill>
                <a:solidFill>
                  <a:srgbClr val="ffffff"/>
                </a:solidFill>
              </a:uFill>
              <a:latin typeface="DejaVu Sans"/>
            </a:endParaRPr>
          </a:p>
        </p:txBody>
      </p:sp>
      <p:pic>
        <p:nvPicPr>
          <p:cNvPr id="161" name="" descr=""/>
          <p:cNvPicPr/>
          <p:nvPr/>
        </p:nvPicPr>
        <p:blipFill>
          <a:blip r:embed="rId1"/>
          <a:stretch/>
        </p:blipFill>
        <p:spPr>
          <a:xfrm>
            <a:off x="1263240" y="1768680"/>
            <a:ext cx="7553160" cy="43840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504000" y="283320"/>
            <a:ext cx="9070920" cy="1297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Relationship Between Unemployment and Liquor</a:t>
            </a:r>
            <a:endParaRPr b="0" lang="en-US" sz="4400" spc="-1" strike="noStrike">
              <a:solidFill>
                <a:srgbClr val="000000"/>
              </a:solidFill>
              <a:uFill>
                <a:solidFill>
                  <a:srgbClr val="ffffff"/>
                </a:solidFill>
              </a:uFill>
              <a:latin typeface="DejaVu Sans"/>
            </a:endParaRPr>
          </a:p>
        </p:txBody>
      </p:sp>
      <p:sp>
        <p:nvSpPr>
          <p:cNvPr id="163" name="CustomShape 2"/>
          <p:cNvSpPr/>
          <p:nvPr/>
        </p:nvSpPr>
        <p:spPr>
          <a:xfrm>
            <a:off x="822960" y="6309360"/>
            <a:ext cx="180000" cy="354960"/>
          </a:xfrm>
          <a:prstGeom prst="rect">
            <a:avLst/>
          </a:prstGeom>
          <a:noFill/>
          <a:ln>
            <a:noFill/>
          </a:ln>
        </p:spPr>
        <p:style>
          <a:lnRef idx="0"/>
          <a:fillRef idx="0"/>
          <a:effectRef idx="0"/>
          <a:fontRef idx="minor"/>
        </p:style>
      </p:sp>
      <p:sp>
        <p:nvSpPr>
          <p:cNvPr id="164" name="CustomShape 3"/>
          <p:cNvSpPr/>
          <p:nvPr/>
        </p:nvSpPr>
        <p:spPr>
          <a:xfrm>
            <a:off x="4937760" y="7863840"/>
            <a:ext cx="180000" cy="354960"/>
          </a:xfrm>
          <a:prstGeom prst="rect">
            <a:avLst/>
          </a:prstGeom>
          <a:noFill/>
          <a:ln>
            <a:noFill/>
          </a:ln>
        </p:spPr>
        <p:style>
          <a:lnRef idx="0"/>
          <a:fillRef idx="0"/>
          <a:effectRef idx="0"/>
          <a:fontRef idx="minor"/>
        </p:style>
      </p:sp>
      <p:sp>
        <p:nvSpPr>
          <p:cNvPr id="165" name="CustomShape 4"/>
          <p:cNvSpPr/>
          <p:nvPr/>
        </p:nvSpPr>
        <p:spPr>
          <a:xfrm>
            <a:off x="822960" y="6309360"/>
            <a:ext cx="8411760" cy="35496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000000"/>
                </a:solidFill>
                <a:uFill>
                  <a:solidFill>
                    <a:srgbClr val="ffffff"/>
                  </a:solidFill>
                </a:uFill>
                <a:latin typeface="DejaVu Sans"/>
                <a:ea typeface="DejaVu Sans"/>
              </a:rPr>
              <a:t>r = 0.277</a:t>
            </a:r>
            <a:endParaRPr b="0" lang="en-US" sz="1800" spc="-1" strike="noStrike">
              <a:solidFill>
                <a:srgbClr val="000000"/>
              </a:solidFill>
              <a:uFill>
                <a:solidFill>
                  <a:srgbClr val="ffffff"/>
                </a:solidFill>
              </a:uFill>
              <a:latin typeface="DejaVu Sans"/>
            </a:endParaRPr>
          </a:p>
        </p:txBody>
      </p:sp>
      <p:pic>
        <p:nvPicPr>
          <p:cNvPr id="166" name="" descr=""/>
          <p:cNvPicPr/>
          <p:nvPr/>
        </p:nvPicPr>
        <p:blipFill>
          <a:blip r:embed="rId1"/>
          <a:stretch/>
        </p:blipFill>
        <p:spPr>
          <a:xfrm>
            <a:off x="1262880" y="1768680"/>
            <a:ext cx="7553160" cy="43837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504000" y="301320"/>
            <a:ext cx="9072000" cy="5850360"/>
          </a:xfrm>
          <a:prstGeom prst="rect">
            <a:avLst/>
          </a:prstGeom>
          <a:noFill/>
          <a:ln>
            <a:noFill/>
          </a:ln>
        </p:spPr>
        <p:txBody>
          <a:bodyPr lIns="0" rIns="0" tIns="0" bIns="0" anchor="ctr"/>
          <a:p>
            <a:pPr algn="ctr"/>
            <a:r>
              <a:rPr b="0" lang="en-US" sz="4000" spc="-1" strike="noStrike">
                <a:solidFill>
                  <a:srgbClr val="000000"/>
                </a:solidFill>
                <a:uFill>
                  <a:solidFill>
                    <a:srgbClr val="ffffff"/>
                  </a:solidFill>
                </a:uFill>
                <a:latin typeface="DejaVu Sans"/>
              </a:rPr>
              <a:t>The Ferguson Effect</a:t>
            </a:r>
            <a:endParaRPr b="0" lang="en-US" sz="4000" spc="-1" strike="noStrike">
              <a:solidFill>
                <a:srgbClr val="000000"/>
              </a:solidFill>
              <a:uFill>
                <a:solidFill>
                  <a:srgbClr val="ffffff"/>
                </a:solidFill>
              </a:uFill>
              <a:latin typeface="DejaVu Sans"/>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504000" y="282960"/>
            <a:ext cx="9072000" cy="129852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DejaVu Sans"/>
              </a:rPr>
              <a:t>Distribution of Robbery Offenses, 2004 - 2014</a:t>
            </a:r>
            <a:endParaRPr b="0" lang="en-US" sz="4400" spc="-1" strike="noStrike">
              <a:solidFill>
                <a:srgbClr val="000000"/>
              </a:solidFill>
              <a:uFill>
                <a:solidFill>
                  <a:srgbClr val="ffffff"/>
                </a:solidFill>
              </a:uFill>
              <a:latin typeface="DejaVu Sans"/>
            </a:endParaRPr>
          </a:p>
        </p:txBody>
      </p:sp>
      <p:sp>
        <p:nvSpPr>
          <p:cNvPr id="169" name="TextShape 2"/>
          <p:cNvSpPr txBox="1"/>
          <p:nvPr/>
        </p:nvSpPr>
        <p:spPr>
          <a:xfrm>
            <a:off x="1371600" y="6217920"/>
            <a:ext cx="7406640" cy="62100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DejaVu Sans"/>
              </a:rPr>
              <a:t>Mean robberies per day: 2.94</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rPr>
              <a:t>Standard deviation: 1.83</a:t>
            </a:r>
            <a:endParaRPr b="0" lang="en-US" sz="1800" spc="-1" strike="noStrike">
              <a:solidFill>
                <a:srgbClr val="000000"/>
              </a:solidFill>
              <a:uFill>
                <a:solidFill>
                  <a:srgbClr val="ffffff"/>
                </a:solidFill>
              </a:uFill>
              <a:latin typeface="DejaVu Sans"/>
            </a:endParaRPr>
          </a:p>
        </p:txBody>
      </p:sp>
      <p:pic>
        <p:nvPicPr>
          <p:cNvPr id="170" name="" descr=""/>
          <p:cNvPicPr/>
          <p:nvPr/>
        </p:nvPicPr>
        <p:blipFill>
          <a:blip r:embed="rId1"/>
          <a:stretch/>
        </p:blipFill>
        <p:spPr>
          <a:xfrm>
            <a:off x="1263240" y="1768680"/>
            <a:ext cx="7553160" cy="43840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The Ferguson Effect</a:t>
            </a:r>
            <a:endParaRPr b="0" lang="en-US" sz="4400" spc="-1" strike="noStrike">
              <a:solidFill>
                <a:srgbClr val="000000"/>
              </a:solidFill>
              <a:uFill>
                <a:solidFill>
                  <a:srgbClr val="ffffff"/>
                </a:solidFill>
              </a:uFill>
              <a:latin typeface="DejaVu Sans"/>
            </a:endParaRPr>
          </a:p>
        </p:txBody>
      </p:sp>
      <p:sp>
        <p:nvSpPr>
          <p:cNvPr id="172" name="CustomShape 2"/>
          <p:cNvSpPr/>
          <p:nvPr/>
        </p:nvSpPr>
        <p:spPr>
          <a:xfrm>
            <a:off x="822960" y="6309360"/>
            <a:ext cx="180000" cy="354960"/>
          </a:xfrm>
          <a:prstGeom prst="rect">
            <a:avLst/>
          </a:prstGeom>
          <a:noFill/>
          <a:ln>
            <a:noFill/>
          </a:ln>
        </p:spPr>
        <p:style>
          <a:lnRef idx="0"/>
          <a:fillRef idx="0"/>
          <a:effectRef idx="0"/>
          <a:fontRef idx="minor"/>
        </p:style>
      </p:sp>
      <p:sp>
        <p:nvSpPr>
          <p:cNvPr id="173" name="CustomShape 3"/>
          <p:cNvSpPr/>
          <p:nvPr/>
        </p:nvSpPr>
        <p:spPr>
          <a:xfrm>
            <a:off x="4937760" y="7863840"/>
            <a:ext cx="180000" cy="354960"/>
          </a:xfrm>
          <a:prstGeom prst="rect">
            <a:avLst/>
          </a:prstGeom>
          <a:noFill/>
          <a:ln>
            <a:noFill/>
          </a:ln>
        </p:spPr>
        <p:style>
          <a:lnRef idx="0"/>
          <a:fillRef idx="0"/>
          <a:effectRef idx="0"/>
          <a:fontRef idx="minor"/>
        </p:style>
      </p:sp>
      <p:sp>
        <p:nvSpPr>
          <p:cNvPr id="174" name="CustomShape 4"/>
          <p:cNvSpPr/>
          <p:nvPr/>
        </p:nvSpPr>
        <p:spPr>
          <a:xfrm>
            <a:off x="822960" y="6309360"/>
            <a:ext cx="8411760" cy="62028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DejaVu Sans"/>
                <a:ea typeface="DejaVu Sans"/>
              </a:rPr>
              <a:t>Pre-Ferguson mean: 2.46 robberies per day</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ea typeface="DejaVu Sans"/>
              </a:rPr>
              <a:t>Post-Ferguson mean: 2.29 robberies per day</a:t>
            </a:r>
            <a:endParaRPr b="0" lang="en-US" sz="1800" spc="-1" strike="noStrike">
              <a:solidFill>
                <a:srgbClr val="000000"/>
              </a:solidFill>
              <a:uFill>
                <a:solidFill>
                  <a:srgbClr val="ffffff"/>
                </a:solidFill>
              </a:uFill>
              <a:latin typeface="DejaVu Sans"/>
            </a:endParaRPr>
          </a:p>
        </p:txBody>
      </p:sp>
      <p:pic>
        <p:nvPicPr>
          <p:cNvPr id="175" name="" descr=""/>
          <p:cNvPicPr/>
          <p:nvPr/>
        </p:nvPicPr>
        <p:blipFill>
          <a:blip r:embed="rId1"/>
          <a:stretch/>
        </p:blipFill>
        <p:spPr>
          <a:xfrm>
            <a:off x="1263240" y="1768680"/>
            <a:ext cx="7553160" cy="438408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504000" y="301320"/>
            <a:ext cx="9072000" cy="5850360"/>
          </a:xfrm>
          <a:prstGeom prst="rect">
            <a:avLst/>
          </a:prstGeom>
          <a:noFill/>
          <a:ln>
            <a:noFill/>
          </a:ln>
        </p:spPr>
        <p:txBody>
          <a:bodyPr lIns="0" rIns="0" tIns="0" bIns="0" anchor="ctr"/>
          <a:p>
            <a:pPr algn="ctr"/>
            <a:r>
              <a:rPr b="0" lang="en-US" sz="4000" spc="-1" strike="noStrike">
                <a:solidFill>
                  <a:srgbClr val="000000"/>
                </a:solidFill>
                <a:uFill>
                  <a:solidFill>
                    <a:srgbClr val="ffffff"/>
                  </a:solidFill>
                </a:uFill>
                <a:latin typeface="DejaVu Sans"/>
              </a:rPr>
              <a:t>Neighborhood Demographics</a:t>
            </a:r>
            <a:endParaRPr b="0" lang="en-US" sz="4000" spc="-1" strike="noStrike">
              <a:solidFill>
                <a:srgbClr val="000000"/>
              </a:solidFill>
              <a:uFill>
                <a:solidFill>
                  <a:srgbClr val="ffffff"/>
                </a:solidFill>
              </a:uFill>
              <a:latin typeface="DejaVu Sans"/>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504000" y="283680"/>
            <a:ext cx="9070920" cy="1297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Effect of Neighborhood Racial Demographics</a:t>
            </a:r>
            <a:endParaRPr b="0" lang="en-US" sz="4400" spc="-1" strike="noStrike">
              <a:solidFill>
                <a:srgbClr val="000000"/>
              </a:solidFill>
              <a:uFill>
                <a:solidFill>
                  <a:srgbClr val="ffffff"/>
                </a:solidFill>
              </a:uFill>
              <a:latin typeface="DejaVu Sans"/>
            </a:endParaRPr>
          </a:p>
        </p:txBody>
      </p:sp>
      <p:sp>
        <p:nvSpPr>
          <p:cNvPr id="178" name="CustomShape 2"/>
          <p:cNvSpPr/>
          <p:nvPr/>
        </p:nvSpPr>
        <p:spPr>
          <a:xfrm>
            <a:off x="822960" y="6309360"/>
            <a:ext cx="180000" cy="354960"/>
          </a:xfrm>
          <a:prstGeom prst="rect">
            <a:avLst/>
          </a:prstGeom>
          <a:noFill/>
          <a:ln>
            <a:noFill/>
          </a:ln>
        </p:spPr>
        <p:style>
          <a:lnRef idx="0"/>
          <a:fillRef idx="0"/>
          <a:effectRef idx="0"/>
          <a:fontRef idx="minor"/>
        </p:style>
      </p:sp>
      <p:sp>
        <p:nvSpPr>
          <p:cNvPr id="179" name="CustomShape 3"/>
          <p:cNvSpPr/>
          <p:nvPr/>
        </p:nvSpPr>
        <p:spPr>
          <a:xfrm>
            <a:off x="4937760" y="7863840"/>
            <a:ext cx="180000" cy="354960"/>
          </a:xfrm>
          <a:prstGeom prst="rect">
            <a:avLst/>
          </a:prstGeom>
          <a:noFill/>
          <a:ln>
            <a:noFill/>
          </a:ln>
        </p:spPr>
        <p:style>
          <a:lnRef idx="0"/>
          <a:fillRef idx="0"/>
          <a:effectRef idx="0"/>
          <a:fontRef idx="minor"/>
        </p:style>
      </p:sp>
      <p:sp>
        <p:nvSpPr>
          <p:cNvPr id="180" name="CustomShape 4"/>
          <p:cNvSpPr/>
          <p:nvPr/>
        </p:nvSpPr>
        <p:spPr>
          <a:xfrm>
            <a:off x="822960" y="6309360"/>
            <a:ext cx="8411760" cy="88560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DejaVu Sans"/>
                <a:ea typeface="DejaVu Sans"/>
              </a:rPr>
              <a:t>Correlation coefficient for percent white: -0.347</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ea typeface="DejaVu Sans"/>
              </a:rPr>
              <a:t>Correlation coefficient for percent black or African American: 0.169</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ea typeface="DejaVu Sans"/>
              </a:rPr>
              <a:t>Correlation coefficient for percent not white: 0.342</a:t>
            </a:r>
            <a:endParaRPr b="0" lang="en-US" sz="1800" spc="-1" strike="noStrike">
              <a:solidFill>
                <a:srgbClr val="000000"/>
              </a:solidFill>
              <a:uFill>
                <a:solidFill>
                  <a:srgbClr val="ffffff"/>
                </a:solidFill>
              </a:uFill>
              <a:latin typeface="DejaVu Sans"/>
            </a:endParaRPr>
          </a:p>
        </p:txBody>
      </p:sp>
      <p:pic>
        <p:nvPicPr>
          <p:cNvPr id="181" name="" descr=""/>
          <p:cNvPicPr/>
          <p:nvPr/>
        </p:nvPicPr>
        <p:blipFill>
          <a:blip r:embed="rId1"/>
          <a:stretch/>
        </p:blipFill>
        <p:spPr>
          <a:xfrm>
            <a:off x="1262160" y="1768680"/>
            <a:ext cx="7553160" cy="438336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Questions:</a:t>
            </a:r>
            <a:endParaRPr b="0" lang="en-US" sz="4400" spc="-1" strike="noStrike">
              <a:solidFill>
                <a:srgbClr val="000000"/>
              </a:solidFill>
              <a:uFill>
                <a:solidFill>
                  <a:srgbClr val="ffffff"/>
                </a:solidFill>
              </a:uFill>
              <a:latin typeface="DejaVu Sans"/>
            </a:endParaRPr>
          </a:p>
        </p:txBody>
      </p:sp>
      <p:sp>
        <p:nvSpPr>
          <p:cNvPr id="117" name="CustomShape 2"/>
          <p:cNvSpPr/>
          <p:nvPr/>
        </p:nvSpPr>
        <p:spPr>
          <a:xfrm>
            <a:off x="504000" y="1768680"/>
            <a:ext cx="9071640" cy="438372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How has crime changed?</a:t>
            </a:r>
            <a:endParaRPr b="0" lang="en-US" sz="3200" spc="-1" strike="noStrike">
              <a:solidFill>
                <a:srgbClr val="000000"/>
              </a:solidFill>
              <a:uFill>
                <a:solidFill>
                  <a:srgbClr val="ffffff"/>
                </a:solidFill>
              </a:uFill>
              <a:latin typeface="DejaVu Sans"/>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What factors have a significant effect on these changes?</a:t>
            </a:r>
            <a:endParaRPr b="0" lang="en-US" sz="3200" spc="-1" strike="noStrike">
              <a:solidFill>
                <a:srgbClr val="000000"/>
              </a:solidFill>
              <a:uFill>
                <a:solidFill>
                  <a:srgbClr val="ffffff"/>
                </a:solidFill>
              </a:uFill>
              <a:latin typeface="DejaVu Sans"/>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Do different types of crime change differently?</a:t>
            </a:r>
            <a:endParaRPr b="0" lang="en-US" sz="3200" spc="-1" strike="noStrike">
              <a:solidFill>
                <a:srgbClr val="000000"/>
              </a:solidFill>
              <a:uFill>
                <a:solidFill>
                  <a:srgbClr val="ffffff"/>
                </a:solidFill>
              </a:uFill>
              <a:latin typeface="DejaVu Sans"/>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How does geography and neighborhood composition affect crime rates?</a:t>
            </a:r>
            <a:endParaRPr b="0" lang="en-US" sz="3200" spc="-1" strike="noStrike">
              <a:solidFill>
                <a:srgbClr val="000000"/>
              </a:solidFill>
              <a:uFill>
                <a:solidFill>
                  <a:srgbClr val="ffffff"/>
                </a:solidFill>
              </a:uFill>
              <a:latin typeface="DejaVu Sans"/>
            </a:endParaRPr>
          </a:p>
          <a:p>
            <a:pPr marL="432000" indent="-32364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Arial"/>
              </a:rPr>
              <a:t>What questions about crime might we be able to answer with more information?</a:t>
            </a:r>
            <a:endParaRPr b="0" lang="en-US" sz="3200" spc="-1" strike="noStrike">
              <a:solidFill>
                <a:srgbClr val="000000"/>
              </a:solidFill>
              <a:uFill>
                <a:solidFill>
                  <a:srgbClr val="ffffff"/>
                </a:solidFill>
              </a:uFill>
              <a:latin typeface="DejaVu Sans"/>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504000" y="301320"/>
            <a:ext cx="9070920" cy="1261440"/>
          </a:xfrm>
          <a:prstGeom prst="rect">
            <a:avLst/>
          </a:prstGeom>
          <a:noFill/>
          <a:ln>
            <a:noFill/>
          </a:ln>
        </p:spPr>
        <p:style>
          <a:lnRef idx="0"/>
          <a:fillRef idx="0"/>
          <a:effectRef idx="0"/>
          <a:fontRef idx="minor"/>
        </p:style>
      </p:sp>
      <p:sp>
        <p:nvSpPr>
          <p:cNvPr id="183" name="CustomShape 2"/>
          <p:cNvSpPr/>
          <p:nvPr/>
        </p:nvSpPr>
        <p:spPr>
          <a:xfrm>
            <a:off x="504000" y="1769040"/>
            <a:ext cx="9070920" cy="4383720"/>
          </a:xfrm>
          <a:prstGeom prst="rect">
            <a:avLst/>
          </a:prstGeom>
          <a:noFill/>
          <a:ln>
            <a:noFill/>
          </a:ln>
        </p:spPr>
        <p:style>
          <a:lnRef idx="0"/>
          <a:fillRef idx="0"/>
          <a:effectRef idx="0"/>
          <a:fontRef idx="minor"/>
        </p:style>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Data Sources</a:t>
            </a:r>
            <a:endParaRPr b="0" lang="en-US" sz="4400" spc="-1" strike="noStrike">
              <a:solidFill>
                <a:srgbClr val="000000"/>
              </a:solidFill>
              <a:uFill>
                <a:solidFill>
                  <a:srgbClr val="ffffff"/>
                </a:solidFill>
              </a:uFill>
              <a:latin typeface="DejaVu Sans"/>
            </a:endParaRPr>
          </a:p>
        </p:txBody>
      </p:sp>
      <p:sp>
        <p:nvSpPr>
          <p:cNvPr id="11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p>
            <a:pPr marL="457200" indent="-227880">
              <a:lnSpc>
                <a:spcPct val="100000"/>
              </a:lnSpc>
            </a:pPr>
            <a:r>
              <a:rPr b="1" lang="en-US" sz="1600" spc="-1" strike="noStrike">
                <a:solidFill>
                  <a:srgbClr val="000000"/>
                </a:solidFill>
                <a:uFill>
                  <a:solidFill>
                    <a:srgbClr val="ffffff"/>
                  </a:solidFill>
                </a:uFill>
                <a:latin typeface="Times New Roman"/>
                <a:ea typeface="DejaVu Sans"/>
              </a:rPr>
              <a:t>http://www.civicapps.org/datasets</a:t>
            </a:r>
            <a:endParaRPr b="0" lang="en-US" sz="1600" spc="-1" strike="noStrike">
              <a:solidFill>
                <a:srgbClr val="000000"/>
              </a:solidFill>
              <a:uFill>
                <a:solidFill>
                  <a:srgbClr val="ffffff"/>
                </a:solidFill>
              </a:uFill>
              <a:latin typeface="DejaVu Sans"/>
            </a:endParaRPr>
          </a:p>
          <a:p>
            <a:pPr marL="457200" indent="-227880">
              <a:lnSpc>
                <a:spcPct val="100000"/>
              </a:lnSpc>
            </a:pPr>
            <a:r>
              <a:rPr b="0" lang="en-US" sz="1600" spc="-1" strike="noStrike">
                <a:solidFill>
                  <a:srgbClr val="000000"/>
                </a:solidFill>
                <a:uFill>
                  <a:solidFill>
                    <a:srgbClr val="ffffff"/>
                  </a:solidFill>
                </a:uFill>
                <a:latin typeface="Times New Roman"/>
                <a:ea typeface="DejaVu Sans"/>
              </a:rPr>
              <a:t>This is the source of crime-related data for the project. It is recorded by the Portland Police Bureau, cleaned, and made available to the public with identifying information removed from each record. Variables such as the date and time of report, major offense type, and location information for each incident are provided.</a:t>
            </a:r>
            <a:endParaRPr b="0" lang="en-US" sz="1600" spc="-1" strike="noStrike">
              <a:solidFill>
                <a:srgbClr val="000000"/>
              </a:solidFill>
              <a:uFill>
                <a:solidFill>
                  <a:srgbClr val="ffffff"/>
                </a:solidFill>
              </a:uFill>
              <a:latin typeface="DejaVu Sans"/>
            </a:endParaRPr>
          </a:p>
          <a:p>
            <a:pPr marL="457200" indent="-227880">
              <a:lnSpc>
                <a:spcPct val="100000"/>
              </a:lnSpc>
            </a:pPr>
            <a:r>
              <a:rPr b="1" lang="en-US" sz="1600" spc="-1" strike="noStrike">
                <a:solidFill>
                  <a:srgbClr val="000000"/>
                </a:solidFill>
                <a:uFill>
                  <a:solidFill>
                    <a:srgbClr val="ffffff"/>
                  </a:solidFill>
                </a:uFill>
                <a:latin typeface="Times New Roman"/>
                <a:ea typeface="DejaVu Sans"/>
              </a:rPr>
              <a:t>https://data.bls.gov/pdq</a:t>
            </a:r>
            <a:endParaRPr b="0" lang="en-US" sz="1600" spc="-1" strike="noStrike">
              <a:solidFill>
                <a:srgbClr val="000000"/>
              </a:solidFill>
              <a:uFill>
                <a:solidFill>
                  <a:srgbClr val="ffffff"/>
                </a:solidFill>
              </a:uFill>
              <a:latin typeface="DejaVu Sans"/>
            </a:endParaRPr>
          </a:p>
          <a:p>
            <a:pPr marL="457200" indent="-227880">
              <a:lnSpc>
                <a:spcPct val="100000"/>
              </a:lnSpc>
            </a:pPr>
            <a:r>
              <a:rPr b="0" lang="en-US" sz="1600" spc="-1" strike="noStrike">
                <a:solidFill>
                  <a:srgbClr val="000000"/>
                </a:solidFill>
                <a:uFill>
                  <a:solidFill>
                    <a:srgbClr val="ffffff"/>
                  </a:solidFill>
                </a:uFill>
                <a:latin typeface="Times New Roman"/>
                <a:ea typeface="DejaVu Sans"/>
              </a:rPr>
              <a:t>This dataset includes unemployment information for Portland from January 2004 to December 2014.</a:t>
            </a:r>
            <a:endParaRPr b="0" lang="en-US" sz="1600" spc="-1" strike="noStrike">
              <a:solidFill>
                <a:srgbClr val="000000"/>
              </a:solidFill>
              <a:uFill>
                <a:solidFill>
                  <a:srgbClr val="ffffff"/>
                </a:solidFill>
              </a:uFill>
              <a:latin typeface="DejaVu Sans"/>
            </a:endParaRPr>
          </a:p>
          <a:p>
            <a:pPr marL="457200" indent="-227880">
              <a:lnSpc>
                <a:spcPct val="100000"/>
              </a:lnSpc>
            </a:pPr>
            <a:r>
              <a:rPr b="1" lang="en-US" sz="1600" spc="-1" strike="noStrike">
                <a:solidFill>
                  <a:srgbClr val="000000"/>
                </a:solidFill>
                <a:uFill>
                  <a:solidFill>
                    <a:srgbClr val="ffffff"/>
                  </a:solidFill>
                </a:uFill>
                <a:latin typeface="Times New Roman"/>
                <a:ea typeface="DejaVu Sans"/>
              </a:rPr>
              <a:t>https://www.biggestuscities.com/city/portland-oregon</a:t>
            </a:r>
            <a:endParaRPr b="0" lang="en-US" sz="1600" spc="-1" strike="noStrike">
              <a:solidFill>
                <a:srgbClr val="000000"/>
              </a:solidFill>
              <a:uFill>
                <a:solidFill>
                  <a:srgbClr val="ffffff"/>
                </a:solidFill>
              </a:uFill>
              <a:latin typeface="DejaVu Sans"/>
            </a:endParaRPr>
          </a:p>
          <a:p>
            <a:pPr marL="457200" indent="-227880">
              <a:lnSpc>
                <a:spcPct val="100000"/>
              </a:lnSpc>
            </a:pPr>
            <a:r>
              <a:rPr b="0" lang="en-US" sz="1600" spc="-1" strike="noStrike">
                <a:solidFill>
                  <a:srgbClr val="000000"/>
                </a:solidFill>
                <a:uFill>
                  <a:solidFill>
                    <a:srgbClr val="ffffff"/>
                  </a:solidFill>
                </a:uFill>
                <a:latin typeface="Times New Roman"/>
                <a:ea typeface="DejaVu Sans"/>
              </a:rPr>
              <a:t>Source for population (estimates) for Portland for January 1 of each year of interest. No source of information or margin of error is given with the data, so it is accepted without total confidence in its veracity.</a:t>
            </a:r>
            <a:endParaRPr b="0" lang="en-US" sz="1600" spc="-1" strike="noStrike">
              <a:solidFill>
                <a:srgbClr val="000000"/>
              </a:solidFill>
              <a:uFill>
                <a:solidFill>
                  <a:srgbClr val="ffffff"/>
                </a:solidFill>
              </a:uFill>
              <a:latin typeface="DejaVu Sans"/>
            </a:endParaRPr>
          </a:p>
          <a:p>
            <a:pPr marL="457200" indent="-227880">
              <a:lnSpc>
                <a:spcPct val="100000"/>
              </a:lnSpc>
            </a:pPr>
            <a:r>
              <a:rPr b="1" lang="en-US" sz="1600" spc="-1" strike="noStrike">
                <a:solidFill>
                  <a:srgbClr val="00000a"/>
                </a:solidFill>
                <a:uFill>
                  <a:solidFill>
                    <a:srgbClr val="ffffff"/>
                  </a:solidFill>
                </a:uFill>
                <a:latin typeface="Times New Roman"/>
                <a:ea typeface="DejaVu Sans"/>
              </a:rPr>
              <a:t>https://www.portlandoregon.gov/oni/56897</a:t>
            </a:r>
            <a:endParaRPr b="0" lang="en-US" sz="1600" spc="-1" strike="noStrike">
              <a:solidFill>
                <a:srgbClr val="000000"/>
              </a:solidFill>
              <a:uFill>
                <a:solidFill>
                  <a:srgbClr val="ffffff"/>
                </a:solidFill>
              </a:uFill>
              <a:latin typeface="DejaVu Sans"/>
            </a:endParaRPr>
          </a:p>
          <a:p>
            <a:pPr marL="457200" indent="-227880">
              <a:lnSpc>
                <a:spcPct val="100000"/>
              </a:lnSpc>
            </a:pPr>
            <a:r>
              <a:rPr b="0" lang="en-US" sz="1600" spc="-1" strike="noStrike">
                <a:solidFill>
                  <a:srgbClr val="00000a"/>
                </a:solidFill>
                <a:uFill>
                  <a:solidFill>
                    <a:srgbClr val="ffffff"/>
                  </a:solidFill>
                </a:uFill>
                <a:latin typeface="Times New Roman"/>
                <a:ea typeface="DejaVu Sans"/>
              </a:rPr>
              <a:t>Neighborhood information on Portland’s 95 neighborhoods gathered from the 2010 US Census. In particular, the data on racial composition of the various neighborhoods was utilized for this project.</a:t>
            </a:r>
            <a:endParaRPr b="0" lang="en-US" sz="1600" spc="-1" strike="noStrike">
              <a:solidFill>
                <a:srgbClr val="000000"/>
              </a:solidFill>
              <a:uFill>
                <a:solidFill>
                  <a:srgbClr val="ffffff"/>
                </a:solidFill>
              </a:uFill>
              <a:latin typeface="DejaVu Sans"/>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Crime Reports per Year</a:t>
            </a:r>
            <a:endParaRPr b="0" lang="en-US" sz="4400" spc="-1" strike="noStrike">
              <a:solidFill>
                <a:srgbClr val="000000"/>
              </a:solidFill>
              <a:uFill>
                <a:solidFill>
                  <a:srgbClr val="ffffff"/>
                </a:solidFill>
              </a:uFill>
              <a:latin typeface="DejaVu Sans"/>
            </a:endParaRPr>
          </a:p>
        </p:txBody>
      </p:sp>
      <p:pic>
        <p:nvPicPr>
          <p:cNvPr id="121" name="" descr=""/>
          <p:cNvPicPr/>
          <p:nvPr/>
        </p:nvPicPr>
        <p:blipFill>
          <a:blip r:embed="rId1"/>
          <a:stretch/>
        </p:blipFill>
        <p:spPr>
          <a:xfrm>
            <a:off x="1262520" y="1768680"/>
            <a:ext cx="7553160" cy="4383720"/>
          </a:xfrm>
          <a:prstGeom prst="rect">
            <a:avLst/>
          </a:prstGeom>
          <a:ln>
            <a:noFill/>
          </a:ln>
        </p:spPr>
      </p:pic>
      <p:sp>
        <p:nvSpPr>
          <p:cNvPr id="122" name="CustomShape 2"/>
          <p:cNvSpPr/>
          <p:nvPr/>
        </p:nvSpPr>
        <p:spPr>
          <a:xfrm>
            <a:off x="1463040" y="6309360"/>
            <a:ext cx="7223400" cy="34596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000000"/>
                </a:solidFill>
                <a:uFill>
                  <a:solidFill>
                    <a:srgbClr val="ffffff"/>
                  </a:solidFill>
                </a:uFill>
                <a:latin typeface="Arial"/>
              </a:rPr>
              <a:t>Correlation coefficient: r = -0.848</a:t>
            </a:r>
            <a:endParaRPr b="0" lang="en-US" sz="1800" spc="-1" strike="noStrike">
              <a:solidFill>
                <a:srgbClr val="000000"/>
              </a:solidFill>
              <a:uFill>
                <a:solidFill>
                  <a:srgbClr val="ffffff"/>
                </a:solidFill>
              </a:uFill>
              <a:latin typeface="DejaVu Sans"/>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4000" y="301320"/>
            <a:ext cx="9070920" cy="1261440"/>
          </a:xfrm>
          <a:prstGeom prst="rect">
            <a:avLst/>
          </a:prstGeom>
          <a:noFill/>
          <a:ln>
            <a:noFill/>
          </a:ln>
        </p:spPr>
        <p:style>
          <a:lnRef idx="0"/>
          <a:fillRef idx="0"/>
          <a:effectRef idx="0"/>
          <a:fontRef idx="minor"/>
        </p:style>
      </p:sp>
      <p:sp>
        <p:nvSpPr>
          <p:cNvPr id="124" name="CustomShape 2"/>
          <p:cNvSpPr/>
          <p:nvPr/>
        </p:nvSpPr>
        <p:spPr>
          <a:xfrm>
            <a:off x="1463040" y="6309360"/>
            <a:ext cx="7223400" cy="345960"/>
          </a:xfrm>
          <a:prstGeom prst="rect">
            <a:avLst/>
          </a:prstGeom>
          <a:noFill/>
          <a:ln>
            <a:noFill/>
          </a:ln>
        </p:spPr>
        <p:style>
          <a:lnRef idx="0"/>
          <a:fillRef idx="0"/>
          <a:effectRef idx="0"/>
          <a:fontRef idx="minor"/>
        </p:style>
        <p:txBody>
          <a:bodyPr lIns="90000" rIns="90000" tIns="45000" bIns="45000"/>
          <a:p>
            <a:pPr algn="r">
              <a:lnSpc>
                <a:spcPct val="100000"/>
              </a:lnSpc>
            </a:pPr>
            <a:r>
              <a:rPr b="0" lang="en-US" sz="1800" spc="-1" strike="noStrike">
                <a:solidFill>
                  <a:srgbClr val="000000"/>
                </a:solidFill>
                <a:uFill>
                  <a:solidFill>
                    <a:srgbClr val="ffffff"/>
                  </a:solidFill>
                </a:uFill>
                <a:latin typeface="Arial"/>
              </a:rPr>
              <a:t>r = -0.799</a:t>
            </a:r>
            <a:endParaRPr b="0" lang="en-US" sz="1800" spc="-1" strike="noStrike">
              <a:solidFill>
                <a:srgbClr val="000000"/>
              </a:solidFill>
              <a:uFill>
                <a:solidFill>
                  <a:srgbClr val="ffffff"/>
                </a:solidFill>
              </a:uFill>
              <a:latin typeface="DejaVu Sans"/>
            </a:endParaRPr>
          </a:p>
        </p:txBody>
      </p:sp>
      <p:sp>
        <p:nvSpPr>
          <p:cNvPr id="125" name="CustomShape 3"/>
          <p:cNvSpPr/>
          <p:nvPr/>
        </p:nvSpPr>
        <p:spPr>
          <a:xfrm>
            <a:off x="504000" y="279720"/>
            <a:ext cx="9070920" cy="1304640"/>
          </a:xfrm>
          <a:prstGeom prst="rect">
            <a:avLst/>
          </a:prstGeom>
          <a:noFill/>
          <a:ln>
            <a:noFill/>
          </a:ln>
        </p:spPr>
        <p:style>
          <a:lnRef idx="0"/>
          <a:fillRef idx="0"/>
          <a:effectRef idx="0"/>
          <a:fontRef idx="minor"/>
        </p:style>
        <p:txBody>
          <a:bodyPr lIns="0" rIns="0" tIns="0" bIns="0" anchor="ctr"/>
          <a:p>
            <a:pPr algn="ctr"/>
            <a:r>
              <a:rPr b="0" lang="en-US" sz="4400" spc="-1" strike="noStrike">
                <a:solidFill>
                  <a:srgbClr val="000000"/>
                </a:solidFill>
                <a:uFill>
                  <a:solidFill>
                    <a:srgbClr val="ffffff"/>
                  </a:solidFill>
                </a:uFill>
                <a:latin typeface="DejaVu Sans"/>
              </a:rPr>
              <a:t>Correlation Between </a:t>
            </a:r>
            <a:endParaRPr b="0" lang="en-US" sz="4400" spc="-1" strike="noStrike">
              <a:solidFill>
                <a:srgbClr val="000000"/>
              </a:solidFill>
              <a:uFill>
                <a:solidFill>
                  <a:srgbClr val="ffffff"/>
                </a:solidFill>
              </a:uFill>
              <a:latin typeface="DejaVu Sans"/>
            </a:endParaRPr>
          </a:p>
          <a:p>
            <a:pPr algn="ctr">
              <a:lnSpc>
                <a:spcPct val="100000"/>
              </a:lnSpc>
            </a:pPr>
            <a:r>
              <a:rPr b="0" lang="en-US" sz="4400" spc="-1" strike="noStrike">
                <a:solidFill>
                  <a:srgbClr val="000000"/>
                </a:solidFill>
                <a:uFill>
                  <a:solidFill>
                    <a:srgbClr val="ffffff"/>
                  </a:solidFill>
                </a:uFill>
                <a:latin typeface="DejaVu Sans"/>
              </a:rPr>
              <a:t>Crime and Population</a:t>
            </a:r>
            <a:endParaRPr b="0" lang="en-US" sz="4400" spc="-1" strike="noStrike">
              <a:solidFill>
                <a:srgbClr val="000000"/>
              </a:solidFill>
              <a:uFill>
                <a:solidFill>
                  <a:srgbClr val="ffffff"/>
                </a:solidFill>
              </a:uFill>
              <a:latin typeface="DejaVu Sans"/>
            </a:endParaRPr>
          </a:p>
        </p:txBody>
      </p:sp>
      <p:pic>
        <p:nvPicPr>
          <p:cNvPr id="126" name="" descr=""/>
          <p:cNvPicPr/>
          <p:nvPr/>
        </p:nvPicPr>
        <p:blipFill>
          <a:blip r:embed="rId1"/>
          <a:stretch/>
        </p:blipFill>
        <p:spPr>
          <a:xfrm>
            <a:off x="1488960" y="1769040"/>
            <a:ext cx="7101000" cy="43837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Homicides per Year</a:t>
            </a:r>
            <a:endParaRPr b="0" lang="en-US" sz="4400" spc="-1" strike="noStrike">
              <a:solidFill>
                <a:srgbClr val="000000"/>
              </a:solidFill>
              <a:uFill>
                <a:solidFill>
                  <a:srgbClr val="ffffff"/>
                </a:solidFill>
              </a:uFill>
              <a:latin typeface="DejaVu Sans"/>
            </a:endParaRPr>
          </a:p>
        </p:txBody>
      </p:sp>
      <p:pic>
        <p:nvPicPr>
          <p:cNvPr id="128" name="" descr=""/>
          <p:cNvPicPr/>
          <p:nvPr/>
        </p:nvPicPr>
        <p:blipFill>
          <a:blip r:embed="rId1"/>
          <a:stretch/>
        </p:blipFill>
        <p:spPr>
          <a:xfrm>
            <a:off x="1262160" y="1768680"/>
            <a:ext cx="7553160" cy="4383360"/>
          </a:xfrm>
          <a:prstGeom prst="rect">
            <a:avLst/>
          </a:prstGeom>
          <a:ln>
            <a:noFill/>
          </a:ln>
        </p:spPr>
      </p:pic>
      <p:sp>
        <p:nvSpPr>
          <p:cNvPr id="129" name="CustomShape 2"/>
          <p:cNvSpPr/>
          <p:nvPr/>
        </p:nvSpPr>
        <p:spPr>
          <a:xfrm>
            <a:off x="822960" y="6309360"/>
            <a:ext cx="180000" cy="354960"/>
          </a:xfrm>
          <a:prstGeom prst="rect">
            <a:avLst/>
          </a:prstGeom>
          <a:noFill/>
          <a:ln>
            <a:noFill/>
          </a:ln>
        </p:spPr>
        <p:style>
          <a:lnRef idx="0"/>
          <a:fillRef idx="0"/>
          <a:effectRef idx="0"/>
          <a:fontRef idx="minor"/>
        </p:style>
      </p:sp>
      <p:sp>
        <p:nvSpPr>
          <p:cNvPr id="130" name="CustomShape 3"/>
          <p:cNvSpPr/>
          <p:nvPr/>
        </p:nvSpPr>
        <p:spPr>
          <a:xfrm>
            <a:off x="4937760" y="7863840"/>
            <a:ext cx="180000" cy="354960"/>
          </a:xfrm>
          <a:prstGeom prst="rect">
            <a:avLst/>
          </a:prstGeom>
          <a:noFill/>
          <a:ln>
            <a:noFill/>
          </a:ln>
        </p:spPr>
        <p:style>
          <a:lnRef idx="0"/>
          <a:fillRef idx="0"/>
          <a:effectRef idx="0"/>
          <a:fontRef idx="minor"/>
        </p:style>
      </p:sp>
      <p:sp>
        <p:nvSpPr>
          <p:cNvPr id="131" name="CustomShape 4"/>
          <p:cNvSpPr/>
          <p:nvPr/>
        </p:nvSpPr>
        <p:spPr>
          <a:xfrm>
            <a:off x="822960" y="6309360"/>
            <a:ext cx="8411760" cy="620280"/>
          </a:xfrm>
          <a:prstGeom prst="rect">
            <a:avLst/>
          </a:prstGeom>
          <a:noFill/>
          <a:ln>
            <a:noFill/>
          </a:ln>
        </p:spPr>
        <p:style>
          <a:lnRef idx="0"/>
          <a:fillRef idx="0"/>
          <a:effectRef idx="0"/>
          <a:fontRef idx="minor"/>
        </p:style>
        <p:txBody>
          <a:bodyPr lIns="90000" rIns="90000" tIns="45000" bIns="45000"/>
          <a:p>
            <a:pPr algn="r"/>
            <a:r>
              <a:rPr b="0" lang="en-US" sz="1800" spc="-1" strike="noStrike">
                <a:solidFill>
                  <a:srgbClr val="000000"/>
                </a:solidFill>
                <a:uFill>
                  <a:solidFill>
                    <a:srgbClr val="ffffff"/>
                  </a:solidFill>
                </a:uFill>
                <a:latin typeface="DejaVu Sans"/>
                <a:ea typeface="DejaVu Sans"/>
              </a:rPr>
              <a:t>r = -0.509</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ea typeface="DejaVu Sans"/>
              </a:rPr>
              <a:t>Mean homicides per year: 26.4</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ea typeface="DejaVu Sans"/>
              </a:rPr>
              <a:t>Standard deviation: 4.74</a:t>
            </a:r>
            <a:endParaRPr b="0" lang="en-US" sz="1800" spc="-1" strike="noStrike">
              <a:solidFill>
                <a:srgbClr val="000000"/>
              </a:solidFill>
              <a:uFill>
                <a:solidFill>
                  <a:srgbClr val="ffffff"/>
                </a:solidFill>
              </a:uFill>
              <a:latin typeface="DejaVu Sans"/>
            </a:endParaRPr>
          </a:p>
          <a:p>
            <a:endParaRPr b="0" lang="en-US" sz="1800" spc="-1" strike="noStrike">
              <a:solidFill>
                <a:srgbClr val="000000"/>
              </a:solidFill>
              <a:uFill>
                <a:solidFill>
                  <a:srgbClr val="ffffff"/>
                </a:solidFill>
              </a:uFill>
              <a:latin typeface="DejaVu Sans"/>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Burglaries per Year</a:t>
            </a:r>
            <a:endParaRPr b="0" lang="en-US" sz="4400" spc="-1" strike="noStrike">
              <a:solidFill>
                <a:srgbClr val="000000"/>
              </a:solidFill>
              <a:uFill>
                <a:solidFill>
                  <a:srgbClr val="ffffff"/>
                </a:solidFill>
              </a:uFill>
              <a:latin typeface="DejaVu Sans"/>
            </a:endParaRPr>
          </a:p>
        </p:txBody>
      </p:sp>
      <p:sp>
        <p:nvSpPr>
          <p:cNvPr id="133" name="CustomShape 2"/>
          <p:cNvSpPr/>
          <p:nvPr/>
        </p:nvSpPr>
        <p:spPr>
          <a:xfrm>
            <a:off x="822960" y="6309360"/>
            <a:ext cx="180000" cy="354960"/>
          </a:xfrm>
          <a:prstGeom prst="rect">
            <a:avLst/>
          </a:prstGeom>
          <a:noFill/>
          <a:ln>
            <a:noFill/>
          </a:ln>
        </p:spPr>
        <p:style>
          <a:lnRef idx="0"/>
          <a:fillRef idx="0"/>
          <a:effectRef idx="0"/>
          <a:fontRef idx="minor"/>
        </p:style>
      </p:sp>
      <p:sp>
        <p:nvSpPr>
          <p:cNvPr id="134" name="CustomShape 3"/>
          <p:cNvSpPr/>
          <p:nvPr/>
        </p:nvSpPr>
        <p:spPr>
          <a:xfrm>
            <a:off x="4937760" y="7863840"/>
            <a:ext cx="180000" cy="354960"/>
          </a:xfrm>
          <a:prstGeom prst="rect">
            <a:avLst/>
          </a:prstGeom>
          <a:noFill/>
          <a:ln>
            <a:noFill/>
          </a:ln>
        </p:spPr>
        <p:style>
          <a:lnRef idx="0"/>
          <a:fillRef idx="0"/>
          <a:effectRef idx="0"/>
          <a:fontRef idx="minor"/>
        </p:style>
      </p:sp>
      <p:sp>
        <p:nvSpPr>
          <p:cNvPr id="135" name="CustomShape 4"/>
          <p:cNvSpPr/>
          <p:nvPr/>
        </p:nvSpPr>
        <p:spPr>
          <a:xfrm>
            <a:off x="822960" y="6309360"/>
            <a:ext cx="8411760" cy="620280"/>
          </a:xfrm>
          <a:prstGeom prst="rect">
            <a:avLst/>
          </a:prstGeom>
          <a:noFill/>
          <a:ln>
            <a:noFill/>
          </a:ln>
        </p:spPr>
        <p:style>
          <a:lnRef idx="0"/>
          <a:fillRef idx="0"/>
          <a:effectRef idx="0"/>
          <a:fontRef idx="minor"/>
        </p:style>
        <p:txBody>
          <a:bodyPr lIns="90000" rIns="90000" tIns="45000" bIns="45000"/>
          <a:p>
            <a:pPr algn="r"/>
            <a:r>
              <a:rPr b="0" lang="en-US" sz="1800" spc="-1" strike="noStrike">
                <a:solidFill>
                  <a:srgbClr val="000000"/>
                </a:solidFill>
                <a:uFill>
                  <a:solidFill>
                    <a:srgbClr val="ffffff"/>
                  </a:solidFill>
                </a:uFill>
                <a:latin typeface="DejaVu Sans"/>
                <a:ea typeface="DejaVu Sans"/>
              </a:rPr>
              <a:t>r = -0.787</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ea typeface="DejaVu Sans"/>
              </a:rPr>
              <a:t>Mean burglaries per year: 4783</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ea typeface="DejaVu Sans"/>
              </a:rPr>
              <a:t>Standard deviation: 1071</a:t>
            </a:r>
            <a:endParaRPr b="0" lang="en-US" sz="1800" spc="-1" strike="noStrike">
              <a:solidFill>
                <a:srgbClr val="000000"/>
              </a:solidFill>
              <a:uFill>
                <a:solidFill>
                  <a:srgbClr val="ffffff"/>
                </a:solidFill>
              </a:uFill>
              <a:latin typeface="DejaVu Sans"/>
            </a:endParaRPr>
          </a:p>
        </p:txBody>
      </p:sp>
      <p:pic>
        <p:nvPicPr>
          <p:cNvPr id="136" name="" descr=""/>
          <p:cNvPicPr/>
          <p:nvPr/>
        </p:nvPicPr>
        <p:blipFill>
          <a:blip r:embed="rId1"/>
          <a:stretch/>
        </p:blipFill>
        <p:spPr>
          <a:xfrm>
            <a:off x="1262520" y="1768680"/>
            <a:ext cx="7553160" cy="43837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DUII Offenses per Year</a:t>
            </a:r>
            <a:endParaRPr b="0" lang="en-US" sz="4400" spc="-1" strike="noStrike">
              <a:solidFill>
                <a:srgbClr val="000000"/>
              </a:solidFill>
              <a:uFill>
                <a:solidFill>
                  <a:srgbClr val="ffffff"/>
                </a:solidFill>
              </a:uFill>
              <a:latin typeface="DejaVu Sans"/>
            </a:endParaRPr>
          </a:p>
        </p:txBody>
      </p:sp>
      <p:pic>
        <p:nvPicPr>
          <p:cNvPr id="138" name="" descr=""/>
          <p:cNvPicPr/>
          <p:nvPr/>
        </p:nvPicPr>
        <p:blipFill>
          <a:blip r:embed="rId1"/>
          <a:stretch/>
        </p:blipFill>
        <p:spPr>
          <a:xfrm>
            <a:off x="1262160" y="1768680"/>
            <a:ext cx="7553160" cy="4383360"/>
          </a:xfrm>
          <a:prstGeom prst="rect">
            <a:avLst/>
          </a:prstGeom>
          <a:ln>
            <a:noFill/>
          </a:ln>
        </p:spPr>
      </p:pic>
      <p:sp>
        <p:nvSpPr>
          <p:cNvPr id="139" name="CustomShape 2"/>
          <p:cNvSpPr/>
          <p:nvPr/>
        </p:nvSpPr>
        <p:spPr>
          <a:xfrm>
            <a:off x="822960" y="6309360"/>
            <a:ext cx="180000" cy="354960"/>
          </a:xfrm>
          <a:prstGeom prst="rect">
            <a:avLst/>
          </a:prstGeom>
          <a:noFill/>
          <a:ln>
            <a:noFill/>
          </a:ln>
        </p:spPr>
        <p:style>
          <a:lnRef idx="0"/>
          <a:fillRef idx="0"/>
          <a:effectRef idx="0"/>
          <a:fontRef idx="minor"/>
        </p:style>
      </p:sp>
      <p:sp>
        <p:nvSpPr>
          <p:cNvPr id="140" name="CustomShape 3"/>
          <p:cNvSpPr/>
          <p:nvPr/>
        </p:nvSpPr>
        <p:spPr>
          <a:xfrm>
            <a:off x="4937760" y="7863840"/>
            <a:ext cx="180000" cy="354960"/>
          </a:xfrm>
          <a:prstGeom prst="rect">
            <a:avLst/>
          </a:prstGeom>
          <a:noFill/>
          <a:ln>
            <a:noFill/>
          </a:ln>
        </p:spPr>
        <p:style>
          <a:lnRef idx="0"/>
          <a:fillRef idx="0"/>
          <a:effectRef idx="0"/>
          <a:fontRef idx="minor"/>
        </p:style>
      </p:sp>
      <p:sp>
        <p:nvSpPr>
          <p:cNvPr id="141" name="CustomShape 4"/>
          <p:cNvSpPr/>
          <p:nvPr/>
        </p:nvSpPr>
        <p:spPr>
          <a:xfrm>
            <a:off x="822960" y="6309360"/>
            <a:ext cx="8411760" cy="620280"/>
          </a:xfrm>
          <a:prstGeom prst="rect">
            <a:avLst/>
          </a:prstGeom>
          <a:noFill/>
          <a:ln>
            <a:noFill/>
          </a:ln>
        </p:spPr>
        <p:style>
          <a:lnRef idx="0"/>
          <a:fillRef idx="0"/>
          <a:effectRef idx="0"/>
          <a:fontRef idx="minor"/>
        </p:style>
        <p:txBody>
          <a:bodyPr lIns="90000" rIns="90000" tIns="45000" bIns="45000"/>
          <a:p>
            <a:pPr algn="r"/>
            <a:r>
              <a:rPr b="0" lang="en-US" sz="1800" spc="-1" strike="noStrike">
                <a:solidFill>
                  <a:srgbClr val="000000"/>
                </a:solidFill>
                <a:uFill>
                  <a:solidFill>
                    <a:srgbClr val="ffffff"/>
                  </a:solidFill>
                </a:uFill>
                <a:latin typeface="DejaVu Sans"/>
                <a:ea typeface="DejaVu Sans"/>
              </a:rPr>
              <a:t>r = -0.694</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ea typeface="DejaVu Sans"/>
              </a:rPr>
              <a:t>Mean DUII offenses per year: 1943</a:t>
            </a:r>
            <a:endParaRPr b="0" lang="en-US" sz="1800" spc="-1" strike="noStrike">
              <a:solidFill>
                <a:srgbClr val="000000"/>
              </a:solidFill>
              <a:uFill>
                <a:solidFill>
                  <a:srgbClr val="ffffff"/>
                </a:solidFill>
              </a:uFill>
              <a:latin typeface="DejaVu Sans"/>
            </a:endParaRPr>
          </a:p>
          <a:p>
            <a:r>
              <a:rPr b="0" lang="en-US" sz="1800" spc="-1" strike="noStrike">
                <a:solidFill>
                  <a:srgbClr val="000000"/>
                </a:solidFill>
                <a:uFill>
                  <a:solidFill>
                    <a:srgbClr val="ffffff"/>
                  </a:solidFill>
                </a:uFill>
                <a:latin typeface="DejaVu Sans"/>
                <a:ea typeface="DejaVu Sans"/>
              </a:rPr>
              <a:t>Standard deviation: 274</a:t>
            </a:r>
            <a:endParaRPr b="0" lang="en-US" sz="1800" spc="-1" strike="noStrike">
              <a:solidFill>
                <a:srgbClr val="000000"/>
              </a:solidFill>
              <a:uFill>
                <a:solidFill>
                  <a:srgbClr val="ffffff"/>
                </a:solidFill>
              </a:uFill>
              <a:latin typeface="DejaVu Sans"/>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04000" y="283320"/>
            <a:ext cx="9070920" cy="1297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DejaVu Sans"/>
                <a:ea typeface="DejaVu Sans"/>
              </a:rPr>
              <a:t>Liquor Law and Drug Offenses per Year</a:t>
            </a:r>
            <a:endParaRPr b="0" lang="en-US" sz="4400" spc="-1" strike="noStrike">
              <a:solidFill>
                <a:srgbClr val="000000"/>
              </a:solidFill>
              <a:uFill>
                <a:solidFill>
                  <a:srgbClr val="ffffff"/>
                </a:solidFill>
              </a:uFill>
              <a:latin typeface="DejaVu Sans"/>
            </a:endParaRPr>
          </a:p>
        </p:txBody>
      </p:sp>
      <p:sp>
        <p:nvSpPr>
          <p:cNvPr id="143" name="CustomShape 2"/>
          <p:cNvSpPr/>
          <p:nvPr/>
        </p:nvSpPr>
        <p:spPr>
          <a:xfrm>
            <a:off x="822960" y="6309360"/>
            <a:ext cx="180000" cy="354960"/>
          </a:xfrm>
          <a:prstGeom prst="rect">
            <a:avLst/>
          </a:prstGeom>
          <a:noFill/>
          <a:ln>
            <a:noFill/>
          </a:ln>
        </p:spPr>
        <p:style>
          <a:lnRef idx="0"/>
          <a:fillRef idx="0"/>
          <a:effectRef idx="0"/>
          <a:fontRef idx="minor"/>
        </p:style>
      </p:sp>
      <p:sp>
        <p:nvSpPr>
          <p:cNvPr id="144" name="CustomShape 3"/>
          <p:cNvSpPr/>
          <p:nvPr/>
        </p:nvSpPr>
        <p:spPr>
          <a:xfrm>
            <a:off x="4937760" y="7863840"/>
            <a:ext cx="180000" cy="354960"/>
          </a:xfrm>
          <a:prstGeom prst="rect">
            <a:avLst/>
          </a:prstGeom>
          <a:noFill/>
          <a:ln>
            <a:noFill/>
          </a:ln>
        </p:spPr>
        <p:style>
          <a:lnRef idx="0"/>
          <a:fillRef idx="0"/>
          <a:effectRef idx="0"/>
          <a:fontRef idx="minor"/>
        </p:style>
      </p:sp>
      <p:pic>
        <p:nvPicPr>
          <p:cNvPr id="145" name="" descr=""/>
          <p:cNvPicPr/>
          <p:nvPr/>
        </p:nvPicPr>
        <p:blipFill>
          <a:blip r:embed="rId1"/>
          <a:stretch/>
        </p:blipFill>
        <p:spPr>
          <a:xfrm>
            <a:off x="1263240" y="1768680"/>
            <a:ext cx="7553160" cy="43840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1137</TotalTime>
  <Application>LibreOffice/5.3.2.2$Linux_X86_64 LibreOffice_project/30m0$Build-2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2017-04-26T15:31:40Z</dcterms:created>
  <dc:creator/>
  <dc:description/>
  <dc:language>en-US</dc:language>
  <cp:lastModifiedBy/>
  <dcterms:modified xsi:type="dcterms:W3CDTF">2017-04-28T13:48:02Z</dcterms:modified>
  <cp:revision>9</cp:revision>
  <dc:subject/>
  <dc:title/>
</cp:coreProperties>
</file>