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2" r:id="rId2"/>
    <p:sldId id="257" r:id="rId3"/>
    <p:sldId id="287" r:id="rId4"/>
    <p:sldId id="267" r:id="rId5"/>
    <p:sldId id="269" r:id="rId6"/>
    <p:sldId id="270" r:id="rId7"/>
    <p:sldId id="278" r:id="rId8"/>
    <p:sldId id="279" r:id="rId9"/>
    <p:sldId id="258" r:id="rId10"/>
    <p:sldId id="259" r:id="rId11"/>
    <p:sldId id="266" r:id="rId12"/>
    <p:sldId id="280" r:id="rId13"/>
    <p:sldId id="286" r:id="rId14"/>
    <p:sldId id="277" r:id="rId15"/>
    <p:sldId id="261" r:id="rId16"/>
    <p:sldId id="263" r:id="rId17"/>
    <p:sldId id="262" r:id="rId18"/>
    <p:sldId id="265" r:id="rId19"/>
    <p:sldId id="273" r:id="rId20"/>
    <p:sldId id="276" r:id="rId21"/>
    <p:sldId id="28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4A5"/>
    <a:srgbClr val="3B6FA5"/>
    <a:srgbClr val="E84C3B"/>
    <a:srgbClr val="F2F2F2"/>
    <a:srgbClr val="E74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4"/>
    <p:restoredTop sz="94714"/>
  </p:normalViewPr>
  <p:slideViewPr>
    <p:cSldViewPr snapToGrid="0" snapToObjects="1">
      <p:cViewPr>
        <p:scale>
          <a:sx n="113" d="100"/>
          <a:sy n="113" d="100"/>
        </p:scale>
        <p:origin x="166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C16C2-E84F-C94A-BAEB-BD9A80415D2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4A4CF-40B0-954F-98B8-79A8DB45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6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5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1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05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5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83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From Minh 07-27-17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55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is-IS" baseline="0" dirty="0" smtClean="0"/>
              <a:t>Parser function: Relations, Entity Groups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/>
              <a:t>Quantity 1, Size: Large </a:t>
            </a:r>
            <a:r>
              <a:rPr lang="is-IS" baseline="0" dirty="0" smtClean="0">
                <a:sym typeface="Wingdings"/>
              </a:rPr>
              <a:t> Squishee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Separate order of donuts 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Requested store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All info to fulfill request, e.g. POS system</a:t>
            </a:r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9B0A4-E9CB-B047-A1DB-D605C59043B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955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is-IS" baseline="0" dirty="0" smtClean="0"/>
              <a:t>Parser function: Relations, Entity Groups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/>
              <a:t>Quantity 1, Size: Large </a:t>
            </a:r>
            <a:r>
              <a:rPr lang="is-IS" baseline="0" dirty="0" smtClean="0">
                <a:sym typeface="Wingdings"/>
              </a:rPr>
              <a:t> Squishee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Separate order of donuts 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Requested store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All info to fulfill request, e.g. POS system</a:t>
            </a:r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9B0A4-E9CB-B047-A1DB-D605C59043B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00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3787-7239-C647-8F46-4AEF603A44BF}" type="datetime1">
              <a:rPr lang="en-US" smtClean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2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498-C7BA-7B4F-A289-96E741DB6F51}" type="datetime1">
              <a:rPr lang="en-US" smtClean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3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6630-3C53-6E41-8F36-B5B7DC677D8C}" type="datetime1">
              <a:rPr lang="en-US" smtClean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8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54BB-4E0B-844F-968F-93A99D2A0E27}" type="datetime1">
              <a:rPr lang="en-US" smtClean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0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F5C4-D4BE-1246-89B0-2CF09E5A1C73}" type="datetime1">
              <a:rPr lang="en-US" smtClean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5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759A-60C1-D347-A2FC-BD124BE24608}" type="datetime1">
              <a:rPr lang="en-US" smtClean="0"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0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11B-E3A3-7242-9E6D-08D8E0DF02D1}" type="datetime1">
              <a:rPr lang="en-US" smtClean="0"/>
              <a:t>10/18/17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965-1CEF-054A-A931-4796ABBAFB43}" type="datetime1">
              <a:rPr lang="en-US" smtClean="0"/>
              <a:t>10/18/17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0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7C06-6D5E-494B-9BF1-9BBBE1D5A1C7}" type="datetime1">
              <a:rPr lang="en-US" smtClean="0"/>
              <a:t>10/18/17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4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4B88-50CE-7A45-AE26-A9751D882E6D}" type="datetime1">
              <a:rPr lang="en-US" smtClean="0"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4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92A8-8BCF-2745-A1F3-24034345F60C}" type="datetime1">
              <a:rPr lang="en-US" smtClean="0"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4E09A-36F1-0A45-80F7-B10DE6908129}" type="datetime1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B2998-00A9-9E41-AB29-A15A35C12B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5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z="1100" smtClean="0"/>
              <a:t>1</a:t>
            </a:fld>
            <a:endParaRPr lang="en-US" sz="11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300835" y="1311790"/>
            <a:ext cx="6232841" cy="1987550"/>
            <a:chOff x="1455580" y="2444239"/>
            <a:chExt cx="6232841" cy="1987550"/>
          </a:xfrm>
        </p:grpSpPr>
        <p:sp>
          <p:nvSpPr>
            <p:cNvPr id="4" name="Rectangle 3"/>
            <p:cNvSpPr/>
            <p:nvPr/>
          </p:nvSpPr>
          <p:spPr>
            <a:xfrm>
              <a:off x="1455580" y="2444239"/>
              <a:ext cx="4660476" cy="1071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64008" rtlCol="0" anchor="t"/>
            <a:lstStyle/>
            <a:p>
              <a:pPr algn="ctr" defTabSz="914400">
                <a:spcBef>
                  <a:spcPts val="600"/>
                </a:spcBef>
              </a:pP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Natural Language Processor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35986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Recognizer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04595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Role</a:t>
              </a:r>
              <a:b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3204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Resolver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41815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Language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Parser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25381" y="3243193"/>
              <a:ext cx="1463040" cy="2713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Dialogue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55692" y="3704542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Application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402115" y="3515351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170724" y="351534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939333" y="3515347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707944" y="3515345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956901" y="351453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267377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Intent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633506" y="3517975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498768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Domain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864897" y="352059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956901" y="3046605"/>
              <a:ext cx="0" cy="194284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225381" y="2445975"/>
              <a:ext cx="1463040" cy="596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Question Answerer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63258" y="2489107"/>
              <a:ext cx="1387287" cy="271345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Knowledge Base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4572056" y="397672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455580" y="4159605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Gateway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344023" y="4047160"/>
            <a:ext cx="6232841" cy="1532487"/>
            <a:chOff x="1344023" y="4047160"/>
            <a:chExt cx="6232841" cy="1532487"/>
          </a:xfrm>
        </p:grpSpPr>
        <p:sp>
          <p:nvSpPr>
            <p:cNvPr id="31" name="Rectangle 30"/>
            <p:cNvSpPr/>
            <p:nvPr/>
          </p:nvSpPr>
          <p:spPr>
            <a:xfrm>
              <a:off x="1344023" y="4047160"/>
              <a:ext cx="4660476" cy="1071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64008" rtlCol="0" anchor="t"/>
            <a:lstStyle/>
            <a:p>
              <a:pPr algn="ctr" defTabSz="914400">
                <a:spcBef>
                  <a:spcPts val="600"/>
                </a:spcBef>
              </a:pP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Natural Language Processor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24429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Recognizer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93038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Role</a:t>
              </a:r>
              <a:b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61647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Resolver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230258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Language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Parser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13824" y="4846114"/>
              <a:ext cx="1463040" cy="2713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Dialogue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44135" y="5307463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Application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290558" y="5118272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59167" y="511827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827776" y="5118268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596387" y="511826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845344" y="511746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2155820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Intent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2521949" y="512089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1387211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Domain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1753340" y="512352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845344" y="4649526"/>
              <a:ext cx="0" cy="194284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6113824" y="4048896"/>
              <a:ext cx="1463040" cy="596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Question Answerer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151701" y="4092028"/>
              <a:ext cx="1387287" cy="271345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Knowledge Base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25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1248023" y="1914072"/>
            <a:ext cx="6125668" cy="2025464"/>
            <a:chOff x="2057722" y="1430011"/>
            <a:chExt cx="6125668" cy="2025464"/>
          </a:xfrm>
        </p:grpSpPr>
        <p:sp>
          <p:nvSpPr>
            <p:cNvPr id="4" name="Rectangle 3"/>
            <p:cNvSpPr/>
            <p:nvPr/>
          </p:nvSpPr>
          <p:spPr>
            <a:xfrm>
              <a:off x="5186045" y="1430011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my_app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6045" y="2021506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store_info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57722" y="2003305"/>
              <a:ext cx="808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DOMAINS: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57722" y="2590891"/>
              <a:ext cx="759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INTENTS: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57722" y="3178476"/>
              <a:ext cx="787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ENTITIES: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72347" y="2613001"/>
              <a:ext cx="5311043" cy="229465"/>
              <a:chOff x="2872347" y="2561910"/>
              <a:chExt cx="5311043" cy="22946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72347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greet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685231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get_store_hours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186045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find_nearest_store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686859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exit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499743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help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96458" y="3204497"/>
              <a:ext cx="1735272" cy="229465"/>
              <a:chOff x="3396458" y="3204497"/>
              <a:chExt cx="1735272" cy="229465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3396458" y="3204497"/>
                <a:ext cx="914399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store_name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445930" y="3204497"/>
                <a:ext cx="685800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date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cxnSp>
          <p:nvCxnSpPr>
            <p:cNvPr id="71" name="Straight Connector 70"/>
            <p:cNvCxnSpPr>
              <a:endCxn id="69" idx="0"/>
            </p:cNvCxnSpPr>
            <p:nvPr/>
          </p:nvCxnSpPr>
          <p:spPr>
            <a:xfrm>
              <a:off x="3853658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853658" y="3026357"/>
              <a:ext cx="938307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791965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369173" y="284821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214456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211968" y="2429111"/>
              <a:ext cx="4630019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034423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649179" y="225097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369173" y="243486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894064" y="242922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40384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4" idx="2"/>
              <a:endCxn id="7" idx="0"/>
            </p:cNvCxnSpPr>
            <p:nvPr/>
          </p:nvCxnSpPr>
          <p:spPr>
            <a:xfrm>
              <a:off x="5643245" y="1659476"/>
              <a:ext cx="0" cy="3620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92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pPr algn="ctr"/>
            <a:fld id="{D01B2998-00A9-9E41-AB29-A15A35C12BAC}" type="slidenum">
              <a:rPr lang="en-US" smtClean="0"/>
              <a:pPr algn="ctr"/>
              <a:t>11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48023" y="1861866"/>
            <a:ext cx="6783234" cy="2077670"/>
            <a:chOff x="1248023" y="1861866"/>
            <a:chExt cx="6783234" cy="2077670"/>
          </a:xfrm>
        </p:grpSpPr>
        <p:sp>
          <p:nvSpPr>
            <p:cNvPr id="4" name="Rectangle 3"/>
            <p:cNvSpPr/>
            <p:nvPr/>
          </p:nvSpPr>
          <p:spPr>
            <a:xfrm>
              <a:off x="4219141" y="1871629"/>
              <a:ext cx="1228807" cy="267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food_ordering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76346" y="2505567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ordering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48023" y="2487366"/>
              <a:ext cx="80863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DOMAINS: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48023" y="3074952"/>
              <a:ext cx="759493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INTENTS: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48023" y="3662537"/>
              <a:ext cx="787671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ENTITIES: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62543" y="3112866"/>
              <a:ext cx="683647" cy="2210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greet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865248" y="3104466"/>
              <a:ext cx="871923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build_order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55673" y="3104467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place_order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837454" y="3096234"/>
              <a:ext cx="543371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exit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99327" y="3096233"/>
              <a:ext cx="455500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help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88574" y="3097061"/>
              <a:ext cx="830378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start_over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77704" y="3096233"/>
              <a:ext cx="953553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unsupported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234436" y="3688558"/>
              <a:ext cx="809524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restaurant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697115" y="3686043"/>
              <a:ext cx="498332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dish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290941" y="3686042"/>
              <a:ext cx="599208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option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48023" y="1861866"/>
              <a:ext cx="474810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APP: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45897" y="3686042"/>
              <a:ext cx="966847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sys_number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cxnSp>
          <p:nvCxnSpPr>
            <p:cNvPr id="141" name="Straight Connector 140"/>
            <p:cNvCxnSpPr>
              <a:stCxn id="4" idx="2"/>
              <a:endCxn id="7" idx="0"/>
            </p:cNvCxnSpPr>
            <p:nvPr/>
          </p:nvCxnSpPr>
          <p:spPr>
            <a:xfrm>
              <a:off x="4833545" y="2138865"/>
              <a:ext cx="1" cy="36670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312871" y="2916832"/>
              <a:ext cx="2" cy="19603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2402269" y="2908433"/>
              <a:ext cx="5157216" cy="4739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endCxn id="35" idx="0"/>
            </p:cNvCxnSpPr>
            <p:nvPr/>
          </p:nvCxnSpPr>
          <p:spPr>
            <a:xfrm>
              <a:off x="5303763" y="2908433"/>
              <a:ext cx="0" cy="18862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endCxn id="66" idx="0"/>
            </p:cNvCxnSpPr>
            <p:nvPr/>
          </p:nvCxnSpPr>
          <p:spPr>
            <a:xfrm>
              <a:off x="6109139" y="2908433"/>
              <a:ext cx="1" cy="187801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endCxn id="67" idx="0"/>
            </p:cNvCxnSpPr>
            <p:nvPr/>
          </p:nvCxnSpPr>
          <p:spPr>
            <a:xfrm>
              <a:off x="6727077" y="2914919"/>
              <a:ext cx="0" cy="18131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endCxn id="36" idx="0"/>
            </p:cNvCxnSpPr>
            <p:nvPr/>
          </p:nvCxnSpPr>
          <p:spPr>
            <a:xfrm>
              <a:off x="7554480" y="2914919"/>
              <a:ext cx="1" cy="18131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endCxn id="56" idx="0"/>
            </p:cNvCxnSpPr>
            <p:nvPr/>
          </p:nvCxnSpPr>
          <p:spPr>
            <a:xfrm>
              <a:off x="3301209" y="2911994"/>
              <a:ext cx="1" cy="19247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endCxn id="25" idx="0"/>
            </p:cNvCxnSpPr>
            <p:nvPr/>
          </p:nvCxnSpPr>
          <p:spPr>
            <a:xfrm>
              <a:off x="2404366" y="2911994"/>
              <a:ext cx="1" cy="20087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7" idx="2"/>
            </p:cNvCxnSpPr>
            <p:nvPr/>
          </p:nvCxnSpPr>
          <p:spPr>
            <a:xfrm flipH="1">
              <a:off x="4833544" y="2735032"/>
              <a:ext cx="2" cy="179887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2639197" y="3507667"/>
              <a:ext cx="3877056" cy="275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endCxn id="70" idx="0"/>
            </p:cNvCxnSpPr>
            <p:nvPr/>
          </p:nvCxnSpPr>
          <p:spPr>
            <a:xfrm>
              <a:off x="4944004" y="3510159"/>
              <a:ext cx="2277" cy="175884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endCxn id="39" idx="0"/>
            </p:cNvCxnSpPr>
            <p:nvPr/>
          </p:nvCxnSpPr>
          <p:spPr>
            <a:xfrm flipH="1">
              <a:off x="5590545" y="3510159"/>
              <a:ext cx="976" cy="175883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endCxn id="69" idx="0"/>
            </p:cNvCxnSpPr>
            <p:nvPr/>
          </p:nvCxnSpPr>
          <p:spPr>
            <a:xfrm flipH="1">
              <a:off x="2639198" y="3510418"/>
              <a:ext cx="3374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6510673" y="3510159"/>
              <a:ext cx="0" cy="175883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56" idx="2"/>
            </p:cNvCxnSpPr>
            <p:nvPr/>
          </p:nvCxnSpPr>
          <p:spPr>
            <a:xfrm>
              <a:off x="3301210" y="3333931"/>
              <a:ext cx="2276" cy="173736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Rectangle 199"/>
            <p:cNvSpPr/>
            <p:nvPr/>
          </p:nvSpPr>
          <p:spPr>
            <a:xfrm>
              <a:off x="3139159" y="3686043"/>
              <a:ext cx="649792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cuisine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878644" y="3686043"/>
              <a:ext cx="722507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category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cxnSp>
          <p:nvCxnSpPr>
            <p:cNvPr id="202" name="Straight Connector 201"/>
            <p:cNvCxnSpPr>
              <a:endCxn id="201" idx="0"/>
            </p:cNvCxnSpPr>
            <p:nvPr/>
          </p:nvCxnSpPr>
          <p:spPr>
            <a:xfrm>
              <a:off x="4238590" y="3507667"/>
              <a:ext cx="1308" cy="178376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endCxn id="200" idx="0"/>
            </p:cNvCxnSpPr>
            <p:nvPr/>
          </p:nvCxnSpPr>
          <p:spPr>
            <a:xfrm>
              <a:off x="3464055" y="3514648"/>
              <a:ext cx="0" cy="17139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pPr algn="ctr"/>
            <a:fld id="{D01B2998-00A9-9E41-AB29-A15A35C12BAC}" type="slidenum">
              <a:rPr lang="en-US" smtClean="0"/>
              <a:pPr algn="ctr"/>
              <a:t>12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11414" y="1872000"/>
            <a:ext cx="1228807" cy="2672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v</a:t>
            </a:r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ideo_discovery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50089" y="2487366"/>
            <a:ext cx="8086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DOMAINS: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50089" y="3074952"/>
            <a:ext cx="75949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INTENTS: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50089" y="3662537"/>
            <a:ext cx="78767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ENTITIES: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0089" y="1861866"/>
            <a:ext cx="47481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APP:</a:t>
            </a:r>
          </a:p>
        </p:txBody>
      </p:sp>
      <p:sp>
        <p:nvSpPr>
          <p:cNvPr id="7" name="Rectangle 6"/>
          <p:cNvSpPr/>
          <p:nvPr/>
        </p:nvSpPr>
        <p:spPr>
          <a:xfrm>
            <a:off x="3382244" y="2505600"/>
            <a:ext cx="1063469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v</a:t>
            </a:r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ideo_content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71471" y="3114000"/>
            <a:ext cx="495310" cy="221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greet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187801" y="3114000"/>
            <a:ext cx="469754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help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780583" y="3114000"/>
            <a:ext cx="79253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s</a:t>
            </a:r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tart_over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221339" y="3114000"/>
            <a:ext cx="641526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browse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96144" y="3114000"/>
            <a:ext cx="402167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exit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85893" y="3114000"/>
            <a:ext cx="95355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unsupported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149979" y="3686400"/>
            <a:ext cx="438527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cast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278872" y="3686400"/>
            <a:ext cx="52456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genre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18206" y="3686400"/>
            <a:ext cx="428011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sort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60991" y="3686400"/>
            <a:ext cx="40820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title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186" name="Straight Connector 185"/>
          <p:cNvCxnSpPr>
            <a:endCxn id="69" idx="0"/>
          </p:cNvCxnSpPr>
          <p:nvPr/>
        </p:nvCxnSpPr>
        <p:spPr>
          <a:xfrm flipH="1">
            <a:off x="2369243" y="3686400"/>
            <a:ext cx="188872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2709536" y="3686400"/>
            <a:ext cx="670219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country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3497952" y="3686400"/>
            <a:ext cx="66272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director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733498" y="2505600"/>
            <a:ext cx="914399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unrelated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61726" y="3114000"/>
            <a:ext cx="683647" cy="221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general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67653" y="3114000"/>
            <a:ext cx="90009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compliment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888579" y="3114000"/>
            <a:ext cx="51806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insult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983973" y="3686400"/>
            <a:ext cx="484247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type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19" name="Elbow Connector 18"/>
          <p:cNvCxnSpPr>
            <a:stCxn id="4" idx="2"/>
            <a:endCxn id="7" idx="0"/>
          </p:cNvCxnSpPr>
          <p:nvPr/>
        </p:nvCxnSpPr>
        <p:spPr>
          <a:xfrm rot="5400000">
            <a:off x="4086717" y="1966499"/>
            <a:ext cx="366364" cy="711839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42" idx="0"/>
          </p:cNvCxnSpPr>
          <p:nvPr/>
        </p:nvCxnSpPr>
        <p:spPr>
          <a:xfrm rot="16200000" flipH="1">
            <a:off x="5725076" y="1039978"/>
            <a:ext cx="366364" cy="256488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2"/>
            <a:endCxn id="25" idx="0"/>
          </p:cNvCxnSpPr>
          <p:nvPr/>
        </p:nvCxnSpPr>
        <p:spPr>
          <a:xfrm rot="5400000">
            <a:off x="2677086" y="1877106"/>
            <a:ext cx="378935" cy="209485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2"/>
            <a:endCxn id="56" idx="0"/>
          </p:cNvCxnSpPr>
          <p:nvPr/>
        </p:nvCxnSpPr>
        <p:spPr>
          <a:xfrm rot="5400000">
            <a:off x="2978862" y="2178882"/>
            <a:ext cx="378935" cy="1491301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2"/>
            <a:endCxn id="64" idx="0"/>
          </p:cNvCxnSpPr>
          <p:nvPr/>
        </p:nvCxnSpPr>
        <p:spPr>
          <a:xfrm rot="5400000">
            <a:off x="3355948" y="2555968"/>
            <a:ext cx="378935" cy="737129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" idx="2"/>
            <a:endCxn id="35" idx="0"/>
          </p:cNvCxnSpPr>
          <p:nvPr/>
        </p:nvCxnSpPr>
        <p:spPr>
          <a:xfrm rot="5400000">
            <a:off x="3716137" y="2916157"/>
            <a:ext cx="378935" cy="16751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7" idx="2"/>
            <a:endCxn id="66" idx="0"/>
          </p:cNvCxnSpPr>
          <p:nvPr/>
        </p:nvCxnSpPr>
        <p:spPr>
          <a:xfrm rot="16200000" flipH="1">
            <a:off x="4038573" y="2610470"/>
            <a:ext cx="378935" cy="62812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7" idx="2"/>
            <a:endCxn id="36" idx="0"/>
          </p:cNvCxnSpPr>
          <p:nvPr/>
        </p:nvCxnSpPr>
        <p:spPr>
          <a:xfrm rot="16200000" flipH="1">
            <a:off x="4498857" y="2150186"/>
            <a:ext cx="378935" cy="1548691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42" idx="2"/>
            <a:endCxn id="43" idx="0"/>
          </p:cNvCxnSpPr>
          <p:nvPr/>
        </p:nvCxnSpPr>
        <p:spPr>
          <a:xfrm rot="5400000">
            <a:off x="6607657" y="2530958"/>
            <a:ext cx="378935" cy="787148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8" idx="0"/>
            <a:endCxn id="42" idx="2"/>
          </p:cNvCxnSpPr>
          <p:nvPr/>
        </p:nvCxnSpPr>
        <p:spPr>
          <a:xfrm rot="16200000" flipV="1">
            <a:off x="7479688" y="2446076"/>
            <a:ext cx="378935" cy="95691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44" idx="0"/>
            <a:endCxn id="42" idx="2"/>
          </p:cNvCxnSpPr>
          <p:nvPr/>
        </p:nvCxnSpPr>
        <p:spPr>
          <a:xfrm rot="16200000" flipV="1">
            <a:off x="7064731" y="2861033"/>
            <a:ext cx="378935" cy="12700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6" idx="2"/>
            <a:endCxn id="69" idx="0"/>
          </p:cNvCxnSpPr>
          <p:nvPr/>
        </p:nvCxnSpPr>
        <p:spPr>
          <a:xfrm rot="5400000">
            <a:off x="3284206" y="2428503"/>
            <a:ext cx="342935" cy="2172859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66" idx="2"/>
            <a:endCxn id="200" idx="0"/>
          </p:cNvCxnSpPr>
          <p:nvPr/>
        </p:nvCxnSpPr>
        <p:spPr>
          <a:xfrm rot="5400000">
            <a:off x="3621907" y="2766204"/>
            <a:ext cx="342935" cy="1497456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66" idx="2"/>
            <a:endCxn id="201" idx="0"/>
          </p:cNvCxnSpPr>
          <p:nvPr/>
        </p:nvCxnSpPr>
        <p:spPr>
          <a:xfrm rot="5400000">
            <a:off x="4014241" y="3158538"/>
            <a:ext cx="342935" cy="712788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66" idx="2"/>
            <a:endCxn id="70" idx="0"/>
          </p:cNvCxnSpPr>
          <p:nvPr/>
        </p:nvCxnSpPr>
        <p:spPr>
          <a:xfrm rot="5400000">
            <a:off x="4370160" y="3514457"/>
            <a:ext cx="342935" cy="95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66" idx="2"/>
            <a:endCxn id="39" idx="0"/>
          </p:cNvCxnSpPr>
          <p:nvPr/>
        </p:nvCxnSpPr>
        <p:spPr>
          <a:xfrm rot="16200000" flipH="1">
            <a:off x="4665690" y="3219877"/>
            <a:ext cx="342935" cy="59011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66" idx="2"/>
            <a:endCxn id="40" idx="0"/>
          </p:cNvCxnSpPr>
          <p:nvPr/>
        </p:nvCxnSpPr>
        <p:spPr>
          <a:xfrm rot="16200000" flipH="1">
            <a:off x="4932131" y="2953435"/>
            <a:ext cx="342935" cy="112299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66" idx="2"/>
            <a:endCxn id="76" idx="0"/>
          </p:cNvCxnSpPr>
          <p:nvPr/>
        </p:nvCxnSpPr>
        <p:spPr>
          <a:xfrm rot="16200000" flipH="1">
            <a:off x="5212632" y="2672934"/>
            <a:ext cx="342935" cy="1683995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1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35194" y="6479855"/>
            <a:ext cx="2133600" cy="365125"/>
          </a:xfrm>
        </p:spPr>
        <p:txBody>
          <a:bodyPr anchor="ctr"/>
          <a:lstStyle/>
          <a:p>
            <a:pPr algn="ctr"/>
            <a:fld id="{D01B2998-00A9-9E41-AB29-A15A35C12BAC}" type="slidenum">
              <a:rPr lang="en-US" smtClean="0"/>
              <a:pPr algn="ctr"/>
              <a:t>13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11414" y="441129"/>
            <a:ext cx="1228807" cy="2672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home_assistant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2955" y="1056495"/>
            <a:ext cx="8086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DOMAINS: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2955" y="1644081"/>
            <a:ext cx="75949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INTENTS: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2955" y="430995"/>
            <a:ext cx="47481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APP: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8847" y="1074728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smart_home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19124" y="1700017"/>
            <a:ext cx="1063469" cy="221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greet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97788" y="1683129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check_thermostat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816578" y="2091641"/>
            <a:ext cx="106346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exit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92757" y="1683129"/>
            <a:ext cx="1093174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>
                <a:solidFill>
                  <a:srgbClr val="2C74A5"/>
                </a:solidFill>
                <a:latin typeface="Arial Narrow"/>
                <a:cs typeface="Arial Narrow"/>
              </a:rPr>
              <a:t>c</a:t>
            </a:r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heck_weather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892757" y="1074728"/>
            <a:ext cx="1093174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weather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19" name="Elbow Connector 18"/>
          <p:cNvCxnSpPr>
            <a:stCxn id="4" idx="2"/>
            <a:endCxn id="7" idx="0"/>
          </p:cNvCxnSpPr>
          <p:nvPr/>
        </p:nvCxnSpPr>
        <p:spPr>
          <a:xfrm rot="5400000">
            <a:off x="4110591" y="559500"/>
            <a:ext cx="366363" cy="664092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301832" y="2041250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close_door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97788" y="2399371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lock_door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01831" y="2771924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open_door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14024" y="3107085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set_thermostat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92668" y="3456678"/>
            <a:ext cx="1448556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specify_location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97788" y="3831855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turn_appliance_on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97788" y="4188664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turn_appliance_off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14024" y="4545473"/>
            <a:ext cx="142575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turn_lights_off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01832" y="4901448"/>
            <a:ext cx="1448556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turn_lights_on</a:t>
            </a:r>
            <a:endParaRPr lang="en-US" sz="1200" b="1" dirty="0" smtClean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301832" y="5258257"/>
            <a:ext cx="1448556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turn_off_thermostat</a:t>
            </a:r>
            <a:endParaRPr lang="en-US" sz="1200" b="1" dirty="0" smtClean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819125" y="1074729"/>
            <a:ext cx="1063469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greeting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295552" y="5608328"/>
            <a:ext cx="1448556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turn_on_thermostat</a:t>
            </a:r>
            <a:endParaRPr lang="en-US" sz="1200" b="1" dirty="0" smtClean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311789" y="5966285"/>
            <a:ext cx="1448556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turn_up_thermostat</a:t>
            </a:r>
            <a:endParaRPr lang="en-US" sz="1200" b="1" dirty="0" smtClean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306952" y="6315208"/>
            <a:ext cx="1448556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unlock_door</a:t>
            </a:r>
            <a:endParaRPr lang="en-US" sz="1200" b="1" dirty="0" smtClean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68" name="Elbow Connector 67"/>
          <p:cNvCxnSpPr>
            <a:stCxn id="4" idx="2"/>
            <a:endCxn id="46" idx="0"/>
          </p:cNvCxnSpPr>
          <p:nvPr/>
        </p:nvCxnSpPr>
        <p:spPr>
          <a:xfrm rot="5400000">
            <a:off x="3305157" y="-245932"/>
            <a:ext cx="366364" cy="227495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25" idx="1"/>
            <a:endCxn id="46" idx="1"/>
          </p:cNvCxnSpPr>
          <p:nvPr/>
        </p:nvCxnSpPr>
        <p:spPr>
          <a:xfrm rot="10800000" flipH="1">
            <a:off x="1819123" y="1189463"/>
            <a:ext cx="1" cy="621087"/>
          </a:xfrm>
          <a:prstGeom prst="bentConnector3">
            <a:avLst>
              <a:gd name="adj1" fmla="val -228600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5" idx="1"/>
            <a:endCxn id="46" idx="1"/>
          </p:cNvCxnSpPr>
          <p:nvPr/>
        </p:nvCxnSpPr>
        <p:spPr>
          <a:xfrm rot="10800000" flipH="1">
            <a:off x="1816577" y="1189462"/>
            <a:ext cx="2547" cy="1016912"/>
          </a:xfrm>
          <a:prstGeom prst="bentConnector3">
            <a:avLst>
              <a:gd name="adj1" fmla="val -89752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4" idx="1"/>
            <a:endCxn id="7" idx="1"/>
          </p:cNvCxnSpPr>
          <p:nvPr/>
        </p:nvCxnSpPr>
        <p:spPr>
          <a:xfrm rot="10800000">
            <a:off x="3248848" y="1189462"/>
            <a:ext cx="48941" cy="608401"/>
          </a:xfrm>
          <a:prstGeom prst="bentConnector3">
            <a:avLst>
              <a:gd name="adj1" fmla="val 5670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50" idx="1"/>
            <a:endCxn id="7" idx="1"/>
          </p:cNvCxnSpPr>
          <p:nvPr/>
        </p:nvCxnSpPr>
        <p:spPr>
          <a:xfrm rot="10800000">
            <a:off x="3248848" y="1189461"/>
            <a:ext cx="52985" cy="966522"/>
          </a:xfrm>
          <a:prstGeom prst="bentConnector3">
            <a:avLst>
              <a:gd name="adj1" fmla="val 5314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29" idx="1"/>
            <a:endCxn id="7" idx="1"/>
          </p:cNvCxnSpPr>
          <p:nvPr/>
        </p:nvCxnSpPr>
        <p:spPr>
          <a:xfrm rot="10800000">
            <a:off x="3248848" y="1189462"/>
            <a:ext cx="48941" cy="1324643"/>
          </a:xfrm>
          <a:prstGeom prst="bentConnector3">
            <a:avLst>
              <a:gd name="adj1" fmla="val 5670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30" idx="1"/>
            <a:endCxn id="7" idx="1"/>
          </p:cNvCxnSpPr>
          <p:nvPr/>
        </p:nvCxnSpPr>
        <p:spPr>
          <a:xfrm rot="10800000">
            <a:off x="3248847" y="1189461"/>
            <a:ext cx="52984" cy="1697196"/>
          </a:xfrm>
          <a:prstGeom prst="bentConnector3">
            <a:avLst>
              <a:gd name="adj1" fmla="val 5314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42" idx="2"/>
            <a:endCxn id="36" idx="0"/>
          </p:cNvCxnSpPr>
          <p:nvPr/>
        </p:nvCxnSpPr>
        <p:spPr>
          <a:xfrm>
            <a:off x="5439344" y="1304193"/>
            <a:ext cx="0" cy="378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6403338" y="1682156"/>
            <a:ext cx="117884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change_alarm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445774" y="1078955"/>
            <a:ext cx="1178841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time_and_dates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6381891" y="2067024"/>
            <a:ext cx="117884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check_alarm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381891" y="2399371"/>
            <a:ext cx="117884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set_alarm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381891" y="2766747"/>
            <a:ext cx="117884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start_timer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381891" y="3110179"/>
            <a:ext cx="117884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err="1" smtClean="0">
                <a:solidFill>
                  <a:srgbClr val="2C74A5"/>
                </a:solidFill>
                <a:latin typeface="Arial Narrow"/>
                <a:cs typeface="Arial Narrow"/>
              </a:rPr>
              <a:t>stop_timer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153" name="Elbow Connector 152"/>
          <p:cNvCxnSpPr>
            <a:stCxn id="144" idx="1"/>
            <a:endCxn id="141" idx="1"/>
          </p:cNvCxnSpPr>
          <p:nvPr/>
        </p:nvCxnSpPr>
        <p:spPr>
          <a:xfrm rot="10800000" flipH="1">
            <a:off x="6381890" y="1193689"/>
            <a:ext cx="63883" cy="988069"/>
          </a:xfrm>
          <a:prstGeom prst="bentConnector3">
            <a:avLst>
              <a:gd name="adj1" fmla="val -3578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145" idx="1"/>
            <a:endCxn id="141" idx="1"/>
          </p:cNvCxnSpPr>
          <p:nvPr/>
        </p:nvCxnSpPr>
        <p:spPr>
          <a:xfrm rot="10800000" flipH="1">
            <a:off x="6381890" y="1193688"/>
            <a:ext cx="63883" cy="1320416"/>
          </a:xfrm>
          <a:prstGeom prst="bentConnector3">
            <a:avLst>
              <a:gd name="adj1" fmla="val -3578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0800000" flipH="1">
            <a:off x="6386403" y="1196629"/>
            <a:ext cx="35779" cy="617194"/>
          </a:xfrm>
          <a:prstGeom prst="bentConnector3">
            <a:avLst>
              <a:gd name="adj1" fmla="val -63892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146" idx="1"/>
            <a:endCxn id="141" idx="1"/>
          </p:cNvCxnSpPr>
          <p:nvPr/>
        </p:nvCxnSpPr>
        <p:spPr>
          <a:xfrm rot="10800000" flipH="1">
            <a:off x="6381890" y="1193688"/>
            <a:ext cx="63883" cy="1687792"/>
          </a:xfrm>
          <a:prstGeom prst="bentConnector3">
            <a:avLst>
              <a:gd name="adj1" fmla="val -3578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147" idx="1"/>
            <a:endCxn id="141" idx="1"/>
          </p:cNvCxnSpPr>
          <p:nvPr/>
        </p:nvCxnSpPr>
        <p:spPr>
          <a:xfrm rot="10800000" flipH="1">
            <a:off x="6381890" y="1193688"/>
            <a:ext cx="63883" cy="2031224"/>
          </a:xfrm>
          <a:prstGeom prst="bentConnector3">
            <a:avLst>
              <a:gd name="adj1" fmla="val -3578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7787848" y="1056495"/>
            <a:ext cx="1093174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smtClean="0">
                <a:solidFill>
                  <a:srgbClr val="2C74A5"/>
                </a:solidFill>
                <a:latin typeface="Arial Narrow"/>
                <a:cs typeface="Arial Narrow"/>
              </a:rPr>
              <a:t>unknown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7787849" y="1698859"/>
            <a:ext cx="1093174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unknown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186" name="Elbow Connector 185"/>
          <p:cNvCxnSpPr>
            <a:endCxn id="42" idx="0"/>
          </p:cNvCxnSpPr>
          <p:nvPr/>
        </p:nvCxnSpPr>
        <p:spPr>
          <a:xfrm>
            <a:off x="4633051" y="893367"/>
            <a:ext cx="806293" cy="18136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4" idx="2"/>
            <a:endCxn id="141" idx="0"/>
          </p:cNvCxnSpPr>
          <p:nvPr/>
        </p:nvCxnSpPr>
        <p:spPr>
          <a:xfrm rot="16200000" flipH="1">
            <a:off x="5645211" y="-311029"/>
            <a:ext cx="370590" cy="24093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Elbow Connector 192"/>
          <p:cNvCxnSpPr/>
          <p:nvPr/>
        </p:nvCxnSpPr>
        <p:spPr>
          <a:xfrm rot="16200000" flipH="1">
            <a:off x="6306061" y="-963412"/>
            <a:ext cx="348130" cy="37086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Elbow Connector 198"/>
          <p:cNvCxnSpPr>
            <a:stCxn id="182" idx="2"/>
            <a:endCxn id="183" idx="0"/>
          </p:cNvCxnSpPr>
          <p:nvPr/>
        </p:nvCxnSpPr>
        <p:spPr>
          <a:xfrm rot="16200000" flipH="1">
            <a:off x="8127986" y="1492408"/>
            <a:ext cx="412899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7" idx="1"/>
            <a:endCxn id="31" idx="1"/>
          </p:cNvCxnSpPr>
          <p:nvPr/>
        </p:nvCxnSpPr>
        <p:spPr>
          <a:xfrm rot="10800000" flipH="1" flipV="1">
            <a:off x="3248846" y="1189460"/>
            <a:ext cx="65177" cy="2032357"/>
          </a:xfrm>
          <a:prstGeom prst="bentConnector3">
            <a:avLst>
              <a:gd name="adj1" fmla="val -3507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Elbow Connector 226"/>
          <p:cNvCxnSpPr>
            <a:stCxn id="7" idx="1"/>
            <a:endCxn id="33" idx="1"/>
          </p:cNvCxnSpPr>
          <p:nvPr/>
        </p:nvCxnSpPr>
        <p:spPr>
          <a:xfrm rot="10800000" flipH="1" flipV="1">
            <a:off x="3248846" y="1189461"/>
            <a:ext cx="43821" cy="2381950"/>
          </a:xfrm>
          <a:prstGeom prst="bentConnector3">
            <a:avLst>
              <a:gd name="adj1" fmla="val -5216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7" idx="1"/>
            <a:endCxn id="38" idx="1"/>
          </p:cNvCxnSpPr>
          <p:nvPr/>
        </p:nvCxnSpPr>
        <p:spPr>
          <a:xfrm rot="10800000" flipH="1" flipV="1">
            <a:off x="3248846" y="1189460"/>
            <a:ext cx="48941" cy="2757127"/>
          </a:xfrm>
          <a:prstGeom prst="bentConnector3">
            <a:avLst>
              <a:gd name="adj1" fmla="val -4670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7" idx="1"/>
            <a:endCxn id="39" idx="1"/>
          </p:cNvCxnSpPr>
          <p:nvPr/>
        </p:nvCxnSpPr>
        <p:spPr>
          <a:xfrm rot="10800000" flipH="1" flipV="1">
            <a:off x="3248846" y="1189461"/>
            <a:ext cx="48941" cy="3113936"/>
          </a:xfrm>
          <a:prstGeom prst="bentConnector3">
            <a:avLst>
              <a:gd name="adj1" fmla="val -4670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Elbow Connector 235"/>
          <p:cNvCxnSpPr>
            <a:stCxn id="7" idx="1"/>
            <a:endCxn id="40" idx="1"/>
          </p:cNvCxnSpPr>
          <p:nvPr/>
        </p:nvCxnSpPr>
        <p:spPr>
          <a:xfrm rot="10800000" flipH="1" flipV="1">
            <a:off x="3248846" y="1189460"/>
            <a:ext cx="65177" cy="3470745"/>
          </a:xfrm>
          <a:prstGeom prst="bentConnector3">
            <a:avLst>
              <a:gd name="adj1" fmla="val -3507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7" idx="1"/>
            <a:endCxn id="41" idx="1"/>
          </p:cNvCxnSpPr>
          <p:nvPr/>
        </p:nvCxnSpPr>
        <p:spPr>
          <a:xfrm rot="10800000" flipH="1" flipV="1">
            <a:off x="3248846" y="1189461"/>
            <a:ext cx="52985" cy="3826720"/>
          </a:xfrm>
          <a:prstGeom prst="bentConnector3">
            <a:avLst>
              <a:gd name="adj1" fmla="val -4314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stCxn id="7" idx="1"/>
            <a:endCxn id="45" idx="1"/>
          </p:cNvCxnSpPr>
          <p:nvPr/>
        </p:nvCxnSpPr>
        <p:spPr>
          <a:xfrm rot="10800000" flipH="1" flipV="1">
            <a:off x="3248846" y="1189460"/>
            <a:ext cx="52985" cy="4183529"/>
          </a:xfrm>
          <a:prstGeom prst="bentConnector3">
            <a:avLst>
              <a:gd name="adj1" fmla="val -4314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Elbow Connector 244"/>
          <p:cNvCxnSpPr>
            <a:stCxn id="7" idx="1"/>
            <a:endCxn id="58" idx="1"/>
          </p:cNvCxnSpPr>
          <p:nvPr/>
        </p:nvCxnSpPr>
        <p:spPr>
          <a:xfrm rot="10800000" flipH="1" flipV="1">
            <a:off x="3248846" y="1189461"/>
            <a:ext cx="46705" cy="4533600"/>
          </a:xfrm>
          <a:prstGeom prst="bentConnector3">
            <a:avLst>
              <a:gd name="adj1" fmla="val -4894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Elbow Connector 247"/>
          <p:cNvCxnSpPr>
            <a:stCxn id="7" idx="1"/>
            <a:endCxn id="59" idx="1"/>
          </p:cNvCxnSpPr>
          <p:nvPr/>
        </p:nvCxnSpPr>
        <p:spPr>
          <a:xfrm rot="10800000" flipH="1" flipV="1">
            <a:off x="3248847" y="1189460"/>
            <a:ext cx="62942" cy="4891557"/>
          </a:xfrm>
          <a:prstGeom prst="bentConnector3">
            <a:avLst>
              <a:gd name="adj1" fmla="val -36319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7" idx="1"/>
            <a:endCxn id="62" idx="1"/>
          </p:cNvCxnSpPr>
          <p:nvPr/>
        </p:nvCxnSpPr>
        <p:spPr>
          <a:xfrm rot="10800000" flipH="1" flipV="1">
            <a:off x="3248846" y="1189461"/>
            <a:ext cx="58105" cy="5240480"/>
          </a:xfrm>
          <a:prstGeom prst="bentConnector3">
            <a:avLst>
              <a:gd name="adj1" fmla="val -39342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04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/>
          <a:p>
            <a:fld id="{D01B2998-00A9-9E41-AB29-A15A35C12BAC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51366" y="1830406"/>
            <a:ext cx="5939838" cy="2970554"/>
            <a:chOff x="512573" y="652906"/>
            <a:chExt cx="5939838" cy="2970554"/>
          </a:xfrm>
        </p:grpSpPr>
        <p:grpSp>
          <p:nvGrpSpPr>
            <p:cNvPr id="14" name="Group 13"/>
            <p:cNvGrpSpPr/>
            <p:nvPr/>
          </p:nvGrpSpPr>
          <p:grpSpPr>
            <a:xfrm>
              <a:off x="2431663" y="657194"/>
              <a:ext cx="2938376" cy="279509"/>
              <a:chOff x="2471528" y="617329"/>
              <a:chExt cx="2938376" cy="27950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2471528" y="617329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200448" y="619839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776059" y="674279"/>
                <a:ext cx="63384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greet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429332" y="1432863"/>
              <a:ext cx="774571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118331" y="1487303"/>
              <a:ext cx="1847690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t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Elm Street 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|store_name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453358" y="652906"/>
              <a:ext cx="1003660" cy="307777"/>
              <a:chOff x="1112150" y="1404623"/>
              <a:chExt cx="1003660" cy="307777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112150" y="1417302"/>
                <a:ext cx="57256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H</a:t>
                </a:r>
                <a:r>
                  <a:rPr lang="en-US" sz="900" dirty="0" smtClean="0">
                    <a:solidFill>
                      <a:srgbClr val="FFFFFF"/>
                    </a:solidFill>
                  </a:rPr>
                  <a:t>ello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755290" y="1404623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12573" y="1256385"/>
              <a:ext cx="1944445" cy="390731"/>
              <a:chOff x="171365" y="2001695"/>
              <a:chExt cx="1944445" cy="390731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171365" y="2001695"/>
                <a:ext cx="1513345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When does the store on </a:t>
                </a:r>
                <a:r>
                  <a:rPr lang="en-US" sz="900" dirty="0" smtClean="0">
                    <a:solidFill>
                      <a:srgbClr val="FFFFFF"/>
                    </a:solidFill>
                  </a:rPr>
                  <a:t/>
                </a:r>
                <a:br>
                  <a:rPr lang="en-US" sz="900" dirty="0" smtClean="0">
                    <a:solidFill>
                      <a:srgbClr val="FFFFFF"/>
                    </a:solidFill>
                  </a:rPr>
                </a:br>
                <a:r>
                  <a:rPr lang="en-US" sz="900" dirty="0" smtClean="0">
                    <a:solidFill>
                      <a:srgbClr val="FFFFFF"/>
                    </a:solidFill>
                  </a:rPr>
                  <a:t>Elm </a:t>
                </a:r>
                <a:r>
                  <a:rPr lang="en-US" sz="900" dirty="0">
                    <a:solidFill>
                      <a:srgbClr val="FFFFFF"/>
                    </a:solidFill>
                  </a:rPr>
                  <a:t>Street close today?</a:t>
                </a:r>
                <a:endParaRPr lang="en-US" sz="900" dirty="0" smtClean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755290" y="2043172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23659" y="1942818"/>
              <a:ext cx="1733359" cy="390731"/>
              <a:chOff x="382451" y="2646414"/>
              <a:chExt cx="1733359" cy="39073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382451" y="2646414"/>
                <a:ext cx="1302259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Where is the nearest</a:t>
                </a:r>
                <a:br>
                  <a:rPr lang="en-US" sz="900" dirty="0" smtClean="0">
                    <a:solidFill>
                      <a:srgbClr val="FFFFFF"/>
                    </a:solidFill>
                  </a:rPr>
                </a:br>
                <a:r>
                  <a:rPr lang="en-US" sz="900" dirty="0" smtClean="0">
                    <a:solidFill>
                      <a:srgbClr val="FFFFFF"/>
                    </a:solidFill>
                  </a:rPr>
                  <a:t>Kwik-E-Mart?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755290" y="2687891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03141" y="2629251"/>
              <a:ext cx="1753877" cy="390731"/>
              <a:chOff x="361933" y="3291132"/>
              <a:chExt cx="1753877" cy="390731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361933" y="3291132"/>
                <a:ext cx="1322777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When does that store open tomorrow?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755290" y="3332609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318198" y="3315683"/>
              <a:ext cx="1138820" cy="307777"/>
              <a:chOff x="976990" y="4067400"/>
              <a:chExt cx="1138820" cy="307777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976990" y="4080079"/>
                <a:ext cx="70772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Goodbye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755290" y="4067400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431019" y="3326866"/>
              <a:ext cx="2871006" cy="279509"/>
              <a:chOff x="2471528" y="617329"/>
              <a:chExt cx="2871006" cy="279509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471528" y="617329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200448" y="619839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4776059" y="674279"/>
                <a:ext cx="56647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exit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430298" y="1179769"/>
              <a:ext cx="716863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068044" y="1236719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59218" y="1182279"/>
              <a:ext cx="671979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4734829" y="1236719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5019941" y="1487303"/>
              <a:ext cx="1266552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t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today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|sys_time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2434238" y="1989783"/>
              <a:ext cx="4018173" cy="279509"/>
              <a:chOff x="2471528" y="617329"/>
              <a:chExt cx="4018173" cy="279509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2471528" y="617329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200448" y="619839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4776059" y="674279"/>
                <a:ext cx="1713642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find_nearest_store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2427877" y="2828615"/>
              <a:ext cx="774571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116875" y="2883055"/>
              <a:ext cx="1544799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t" anchorCtr="1"/>
            <a:lstStyle/>
            <a:p>
              <a:pPr algn="ctr"/>
              <a:r>
                <a:rPr lang="en-US" sz="11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tomorrow</a:t>
              </a:r>
              <a:r>
                <a:rPr lang="en-US" sz="1200" smtClean="0">
                  <a:solidFill>
                    <a:srgbClr val="E74C3C"/>
                  </a:solidFill>
                  <a:latin typeface="Consolas"/>
                  <a:cs typeface="Consolas"/>
                </a:rPr>
                <a:t>|sys_time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428843" y="2575521"/>
              <a:ext cx="716863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066589" y="2632471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157763" y="2578031"/>
              <a:ext cx="671979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4733374" y="2632471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1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1563370" y="2177482"/>
            <a:ext cx="6308574" cy="2003119"/>
            <a:chOff x="1461796" y="1923180"/>
            <a:chExt cx="6308574" cy="2003119"/>
          </a:xfrm>
        </p:grpSpPr>
        <p:sp>
          <p:nvSpPr>
            <p:cNvPr id="34" name="Rounded Rectangle 33"/>
            <p:cNvSpPr/>
            <p:nvPr/>
          </p:nvSpPr>
          <p:spPr>
            <a:xfrm>
              <a:off x="1461796" y="2055677"/>
              <a:ext cx="1184379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Send a text to Pat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150492" y="1923180"/>
              <a:ext cx="3619878" cy="530352"/>
              <a:chOff x="4360727" y="1255431"/>
              <a:chExt cx="3619878" cy="5303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6" y="1325412"/>
                <a:ext cx="1730177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prompt_for_message_body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25886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What message would you like to send?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148221" y="2659563"/>
              <a:ext cx="3619878" cy="530352"/>
              <a:chOff x="4360727" y="1255431"/>
              <a:chExt cx="3619878" cy="53035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6" y="1325412"/>
                <a:ext cx="173244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prompt_for_confirmation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Got it. Ready to send?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145950" y="3395947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461789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verify_message_sent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21098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Your message has been sent.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716756" y="2196888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716756" y="2241459"/>
              <a:ext cx="1339172" cy="656854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234386" y="2078039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234386" y="2459195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32" name="Rounded Rectangle 131"/>
            <p:cNvSpPr/>
            <p:nvPr/>
          </p:nvSpPr>
          <p:spPr>
            <a:xfrm>
              <a:off x="1596570" y="2791754"/>
              <a:ext cx="1049605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See you at 8pm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182327" y="3528809"/>
              <a:ext cx="463848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Yes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716756" y="294054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3234386" y="2821698"/>
              <a:ext cx="248855" cy="230832"/>
              <a:chOff x="3103485" y="1459067"/>
              <a:chExt cx="248855" cy="230832"/>
            </a:xfrm>
          </p:grpSpPr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38" name="Straight Arrow Connector 137"/>
            <p:cNvCxnSpPr/>
            <p:nvPr/>
          </p:nvCxnSpPr>
          <p:spPr>
            <a:xfrm flipH="1">
              <a:off x="2716756" y="2978605"/>
              <a:ext cx="1339172" cy="656854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3234386" y="3196341"/>
              <a:ext cx="248855" cy="230832"/>
              <a:chOff x="3103485" y="1459067"/>
              <a:chExt cx="248855" cy="230832"/>
            </a:xfrm>
          </p:grpSpPr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42" name="Straight Arrow Connector 141"/>
            <p:cNvCxnSpPr/>
            <p:nvPr/>
          </p:nvCxnSpPr>
          <p:spPr>
            <a:xfrm>
              <a:off x="2716756" y="3677693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3234386" y="3558844"/>
              <a:ext cx="248855" cy="230832"/>
              <a:chOff x="3103485" y="1459067"/>
              <a:chExt cx="248855" cy="230832"/>
            </a:xfrm>
          </p:grpSpPr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1155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321790" y="2177482"/>
            <a:ext cx="6550154" cy="2738882"/>
            <a:chOff x="1321790" y="2177482"/>
            <a:chExt cx="6550154" cy="2738882"/>
          </a:xfrm>
        </p:grpSpPr>
        <p:sp>
          <p:nvSpPr>
            <p:cNvPr id="34" name="Rounded Rectangle 33"/>
            <p:cNvSpPr/>
            <p:nvPr/>
          </p:nvSpPr>
          <p:spPr>
            <a:xfrm>
              <a:off x="1563370" y="2201531"/>
              <a:ext cx="1184379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Send a text to Pat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252066" y="2177482"/>
              <a:ext cx="3619878" cy="530352"/>
              <a:chOff x="4360727" y="1255431"/>
              <a:chExt cx="3619878" cy="5303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6" y="1325412"/>
                <a:ext cx="1730177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prompt_for_message_body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25886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What message would you like to send?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249795" y="2913865"/>
              <a:ext cx="3619878" cy="530352"/>
              <a:chOff x="4360727" y="1255431"/>
              <a:chExt cx="3619878" cy="53035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6" y="1325412"/>
                <a:ext cx="173244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prompt_for_confirmation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Got it. Ready to send?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247524" y="3650249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461789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verify_message_sent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21098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Your message has been sent.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818330" y="233930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818330" y="2387874"/>
              <a:ext cx="1339172" cy="448586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060054" y="2220458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060054" y="2587905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33" name="Rounded Rectangle 132"/>
            <p:cNvSpPr/>
            <p:nvPr/>
          </p:nvSpPr>
          <p:spPr>
            <a:xfrm>
              <a:off x="1321790" y="4381390"/>
              <a:ext cx="1425959" cy="513110"/>
            </a:xfrm>
            <a:prstGeom prst="roundRect">
              <a:avLst>
                <a:gd name="adj" fmla="val 15583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Hold on a second. How do I get to</a:t>
              </a:r>
              <a:r>
                <a:rPr lang="en-US" sz="900" dirty="0">
                  <a:solidFill>
                    <a:srgbClr val="FFFFFF"/>
                  </a:solidFill>
                </a:rPr>
                <a:t> </a:t>
              </a:r>
              <a:r>
                <a:rPr lang="en-US" sz="900" dirty="0" smtClean="0">
                  <a:solidFill>
                    <a:srgbClr val="FFFFFF"/>
                  </a:solidFill>
                </a:rPr>
                <a:t>Enzo's restaurant?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818330" y="2879877"/>
              <a:ext cx="1339172" cy="118849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3060054" y="2803765"/>
              <a:ext cx="248855" cy="230832"/>
              <a:chOff x="3103485" y="1459067"/>
              <a:chExt cx="248855" cy="230832"/>
            </a:xfrm>
          </p:grpSpPr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38" name="Straight Arrow Connector 137"/>
            <p:cNvCxnSpPr/>
            <p:nvPr/>
          </p:nvCxnSpPr>
          <p:spPr>
            <a:xfrm flipH="1">
              <a:off x="2818330" y="3040778"/>
              <a:ext cx="1339172" cy="455411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2823087" y="3258352"/>
              <a:ext cx="1339172" cy="72778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698144" y="2719418"/>
              <a:ext cx="1049605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See you at 8pm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464335" y="3237305"/>
              <a:ext cx="1283413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Scratch that. Send a text to Sue instead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516172" y="3863504"/>
              <a:ext cx="1231578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Meet you at Enzo's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245587" y="4386012"/>
              <a:ext cx="3619878" cy="530352"/>
              <a:chOff x="4360727" y="1255431"/>
              <a:chExt cx="3619878" cy="530352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5378657" y="1325412"/>
                <a:ext cx="1209366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show_directions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3836" y="1512675"/>
                <a:ext cx="22294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Here are directions to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{location}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 flipV="1">
              <a:off x="2818330" y="2559115"/>
              <a:ext cx="1339172" cy="84282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2818330" y="2636147"/>
              <a:ext cx="1339172" cy="1295086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2818330" y="3338807"/>
              <a:ext cx="1339172" cy="126569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2823087" y="4660775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3060054" y="3255442"/>
              <a:ext cx="248855" cy="230832"/>
              <a:chOff x="3103485" y="1459067"/>
              <a:chExt cx="248855" cy="230832"/>
            </a:xfrm>
          </p:grpSpPr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3060054" y="3041108"/>
              <a:ext cx="248855" cy="230832"/>
              <a:chOff x="3103485" y="1459067"/>
              <a:chExt cx="248855" cy="230832"/>
            </a:xfrm>
          </p:grpSpPr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060054" y="3465407"/>
              <a:ext cx="248855" cy="230832"/>
              <a:chOff x="3103485" y="1459067"/>
              <a:chExt cx="248855" cy="230832"/>
            </a:xfrm>
          </p:grpSpPr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060054" y="3676616"/>
              <a:ext cx="248855" cy="230832"/>
              <a:chOff x="3103485" y="1459067"/>
              <a:chExt cx="248855" cy="230832"/>
            </a:xfrm>
          </p:grpSpPr>
          <p:sp>
            <p:nvSpPr>
              <p:cNvPr id="86" name="Oval 8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060054" y="4146118"/>
              <a:ext cx="248855" cy="230832"/>
              <a:chOff x="3103485" y="1459067"/>
              <a:chExt cx="248855" cy="230832"/>
            </a:xfrm>
          </p:grpSpPr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3060054" y="4545359"/>
              <a:ext cx="248855" cy="230832"/>
              <a:chOff x="3103485" y="1459067"/>
              <a:chExt cx="248855" cy="230832"/>
            </a:xfrm>
          </p:grpSpPr>
          <p:sp>
            <p:nvSpPr>
              <p:cNvPr id="93" name="Oval 92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4764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1132831" y="1744803"/>
            <a:ext cx="6637539" cy="3262248"/>
            <a:chOff x="1343066" y="1255431"/>
            <a:chExt cx="6637539" cy="3262248"/>
          </a:xfrm>
        </p:grpSpPr>
        <p:sp>
          <p:nvSpPr>
            <p:cNvPr id="34" name="Rounded Rectangle 33"/>
            <p:cNvSpPr/>
            <p:nvPr/>
          </p:nvSpPr>
          <p:spPr>
            <a:xfrm>
              <a:off x="2283851" y="1436705"/>
              <a:ext cx="572560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</a:t>
              </a:r>
              <a:r>
                <a:rPr lang="en-US" sz="900" dirty="0" smtClean="0">
                  <a:solidFill>
                    <a:srgbClr val="FFFFFF"/>
                  </a:solidFill>
                </a:rPr>
                <a:t>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343066" y="2027505"/>
              <a:ext cx="1513345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</a:t>
              </a:r>
              <a:r>
                <a:rPr lang="en-US" sz="900" dirty="0" smtClean="0">
                  <a:solidFill>
                    <a:srgbClr val="FFFFFF"/>
                  </a:solidFill>
                </a:rPr>
                <a:t/>
              </a:r>
              <a:br>
                <a:rPr lang="en-US" sz="900" dirty="0" smtClean="0">
                  <a:solidFill>
                    <a:srgbClr val="FFFFFF"/>
                  </a:solidFill>
                </a:rPr>
              </a:br>
              <a:r>
                <a:rPr lang="en-US" sz="900" dirty="0" smtClean="0">
                  <a:solidFill>
                    <a:srgbClr val="FFFFFF"/>
                  </a:solidFill>
                </a:rPr>
                <a:t>Elm </a:t>
              </a:r>
              <a:r>
                <a:rPr lang="en-US" sz="900" dirty="0">
                  <a:solidFill>
                    <a:srgbClr val="FFFFFF"/>
                  </a:solidFill>
                </a:rPr>
                <a:t>Street close today?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554152" y="2713938"/>
              <a:ext cx="1302259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Where is the nearest</a:t>
              </a:r>
              <a:br>
                <a:rPr lang="en-US" sz="900" dirty="0" smtClean="0">
                  <a:solidFill>
                    <a:srgbClr val="FFFFFF"/>
                  </a:solidFill>
                </a:rPr>
              </a:br>
              <a:r>
                <a:rPr lang="en-US" sz="900" dirty="0" smtClean="0">
                  <a:solidFill>
                    <a:srgbClr val="FFFFFF"/>
                  </a:solidFill>
                </a:rPr>
                <a:t>Kwik-E-Mart?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533634" y="3400371"/>
              <a:ext cx="1322777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148691" y="4099482"/>
              <a:ext cx="707720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Goodbye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360727" y="1255431"/>
              <a:ext cx="3619878" cy="644956"/>
              <a:chOff x="4360727" y="1255431"/>
              <a:chExt cx="3619878" cy="64495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7" y="1325412"/>
                <a:ext cx="657432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welcome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644956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3583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Hello</a:t>
                </a:r>
                <a:r>
                  <a:rPr lang="en-US" sz="900" dirty="0"/>
                  <a:t>,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{name}</a:t>
                </a:r>
                <a:r>
                  <a:rPr lang="en-US" sz="900" dirty="0" smtClean="0"/>
                  <a:t>. </a:t>
                </a:r>
                <a:r>
                  <a:rPr lang="en-US" sz="900" dirty="0"/>
                  <a:t>I can help you find store hours for your local </a:t>
                </a:r>
                <a:r>
                  <a:rPr lang="en-US" sz="900" dirty="0" smtClean="0"/>
                  <a:t/>
                </a:r>
                <a:br>
                  <a:rPr lang="en-US" sz="900" dirty="0" smtClean="0"/>
                </a:br>
                <a:r>
                  <a:rPr lang="en-US" sz="900" dirty="0" smtClean="0"/>
                  <a:t>Kwik</a:t>
                </a:r>
                <a:r>
                  <a:rPr lang="en-US" sz="900" dirty="0"/>
                  <a:t>-E-Mart. How can I help</a:t>
                </a:r>
                <a:r>
                  <a:rPr lang="en-US" sz="900" dirty="0" smtClean="0"/>
                  <a:t>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358456" y="2205687"/>
              <a:ext cx="3619878" cy="644956"/>
              <a:chOff x="4360727" y="1255431"/>
              <a:chExt cx="3619878" cy="644956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7" y="1325412"/>
                <a:ext cx="124691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send_store_hours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644956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The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{store_name} </a:t>
                </a:r>
                <a:r>
                  <a:rPr lang="en-US" sz="900" dirty="0" smtClean="0"/>
                  <a:t>Kwik</a:t>
                </a:r>
                <a:r>
                  <a:rPr lang="en-US" sz="900" dirty="0"/>
                  <a:t>-E-Mart opens at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{open_time} </a:t>
                </a:r>
                <a:r>
                  <a:rPr lang="en-US" sz="900" dirty="0"/>
                  <a:t>and closes at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{close_time} {date} 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356185" y="3155943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393445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send_nearest_store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329637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Your nearest Kwik-E-Mart is located </a:t>
                </a:r>
                <a:r>
                  <a:rPr lang="en-US" sz="900" dirty="0" smtClean="0"/>
                  <a:t>at </a:t>
                </a:r>
                <a:r>
                  <a:rPr lang="en-US" sz="900" dirty="0">
                    <a:solidFill>
                      <a:srgbClr val="2C74A5"/>
                    </a:solidFill>
                  </a:rPr>
                  <a:t>{store_name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}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353914" y="3991595"/>
              <a:ext cx="3619878" cy="526084"/>
              <a:chOff x="4360727" y="1255431"/>
              <a:chExt cx="3619878" cy="526084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5378658" y="1325412"/>
                <a:ext cx="912525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say_goodbye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4360727" y="1255431"/>
                <a:ext cx="3619878" cy="526084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383836" y="1512675"/>
                <a:ext cx="143815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Have a nice day.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926991" y="1577916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926991" y="1663959"/>
              <a:ext cx="1339172" cy="541728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2926991" y="2275668"/>
              <a:ext cx="1339172" cy="82903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2926991" y="2418236"/>
              <a:ext cx="1339172" cy="47943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2926991" y="2956804"/>
              <a:ext cx="1339172" cy="44356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926991" y="3446576"/>
              <a:ext cx="1339170" cy="197443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2926991" y="2643673"/>
              <a:ext cx="1339172" cy="927879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2926992" y="2752531"/>
              <a:ext cx="1339171" cy="1451428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926989" y="425702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128397" y="1459067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128397" y="1943903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128397" y="2178013"/>
              <a:ext cx="248855" cy="230832"/>
              <a:chOff x="3103485" y="1459067"/>
              <a:chExt cx="248855" cy="230832"/>
            </a:xfrm>
          </p:grpSpPr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3128397" y="2655057"/>
              <a:ext cx="248855" cy="230832"/>
              <a:chOff x="3103485" y="1459067"/>
              <a:chExt cx="248855" cy="230832"/>
            </a:xfrm>
          </p:grpSpPr>
          <p:sp>
            <p:nvSpPr>
              <p:cNvPr id="115" name="Oval 114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28397" y="2948835"/>
              <a:ext cx="248855" cy="230832"/>
              <a:chOff x="3103485" y="1459067"/>
              <a:chExt cx="248855" cy="230832"/>
            </a:xfrm>
          </p:grpSpPr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3128397" y="3477023"/>
              <a:ext cx="248855" cy="230832"/>
              <a:chOff x="3103485" y="1459067"/>
              <a:chExt cx="248855" cy="230832"/>
            </a:xfrm>
          </p:grpSpPr>
          <p:sp>
            <p:nvSpPr>
              <p:cNvPr id="121" name="Oval 12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128397" y="3226994"/>
              <a:ext cx="248855" cy="230832"/>
              <a:chOff x="3103485" y="1459067"/>
              <a:chExt cx="248855" cy="230832"/>
            </a:xfrm>
          </p:grpSpPr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128397" y="3721356"/>
              <a:ext cx="248855" cy="230832"/>
              <a:chOff x="3103485" y="1459067"/>
              <a:chExt cx="248855" cy="230832"/>
            </a:xfrm>
          </p:grpSpPr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3128397" y="4138283"/>
              <a:ext cx="248855" cy="230832"/>
              <a:chOff x="3103485" y="1459067"/>
              <a:chExt cx="248855" cy="230832"/>
            </a:xfrm>
          </p:grpSpPr>
          <p:sp>
            <p:nvSpPr>
              <p:cNvPr id="130" name="Oval 12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3763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1433847" y="1286712"/>
            <a:ext cx="6450996" cy="3620032"/>
            <a:chOff x="1562452" y="827297"/>
            <a:chExt cx="6450996" cy="3620032"/>
          </a:xfrm>
        </p:grpSpPr>
        <p:grpSp>
          <p:nvGrpSpPr>
            <p:cNvPr id="82" name="Group 81"/>
            <p:cNvGrpSpPr/>
            <p:nvPr/>
          </p:nvGrpSpPr>
          <p:grpSpPr>
            <a:xfrm>
              <a:off x="1562452" y="827297"/>
              <a:ext cx="6450996" cy="690247"/>
              <a:chOff x="1562452" y="827297"/>
              <a:chExt cx="6450996" cy="690247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77262" y="1286712"/>
                <a:ext cx="6719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562452" y="827297"/>
                <a:ext cx="6450996" cy="370291"/>
              </a:xfrm>
              <a:prstGeom prst="roundRect">
                <a:avLst>
                  <a:gd name="adj" fmla="val 34525"/>
                </a:avLst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Order  one   large      squishee    and a dozen    donuts   from the  Elm Street    Kwik-E-Mart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121526" y="902244"/>
                <a:ext cx="371553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one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536356" y="902244"/>
                <a:ext cx="548813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large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127342" y="902244"/>
                <a:ext cx="746794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squishee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4205497" y="902244"/>
                <a:ext cx="662881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a dozen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4905119" y="902244"/>
                <a:ext cx="567101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donuts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6097863" y="902244"/>
                <a:ext cx="911590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Elm Street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613242" y="1286712"/>
                <a:ext cx="39504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SIZE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85346" y="1286712"/>
                <a:ext cx="6524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214869" y="1286712"/>
                <a:ext cx="6631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877428" y="1286712"/>
                <a:ext cx="6524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174387" y="1286712"/>
                <a:ext cx="8350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STORE_NAME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2315571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805379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498175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530105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198270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587553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2309407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2808292" y="1230627"/>
                <a:ext cx="0" cy="198189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501186" y="1093351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4539477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5198270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6587534" y="1011171"/>
                <a:ext cx="0" cy="637103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2067373" y="3044720"/>
              <a:ext cx="5441155" cy="1402609"/>
              <a:chOff x="1983053" y="3052914"/>
              <a:chExt cx="5441155" cy="1402609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1983053" y="3059095"/>
                <a:ext cx="5441155" cy="1396428"/>
              </a:xfrm>
              <a:prstGeom prst="roundRect">
                <a:avLst>
                  <a:gd name="adj" fmla="val 10427"/>
                </a:avLst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ounded Rectangle 129"/>
              <p:cNvSpPr/>
              <p:nvPr/>
            </p:nvSpPr>
            <p:spPr>
              <a:xfrm>
                <a:off x="2083279" y="3343551"/>
                <a:ext cx="1550195" cy="1006198"/>
              </a:xfrm>
              <a:prstGeom prst="roundRect">
                <a:avLst>
                  <a:gd name="adj" fmla="val 8682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234955" y="3052914"/>
                <a:ext cx="9373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Parse Tree</a:t>
                </a:r>
                <a:endParaRPr lang="en-US" sz="1200" dirty="0"/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2166440" y="3448315"/>
                <a:ext cx="1365469" cy="818136"/>
                <a:chOff x="1819876" y="1772830"/>
                <a:chExt cx="1365469" cy="818136"/>
              </a:xfrm>
            </p:grpSpPr>
            <p:sp>
              <p:nvSpPr>
                <p:cNvPr id="109" name="Rounded Rectangle 108"/>
                <p:cNvSpPr/>
                <p:nvPr/>
              </p:nvSpPr>
              <p:spPr>
                <a:xfrm>
                  <a:off x="1819876" y="1772830"/>
                  <a:ext cx="1365469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PRODUCT: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squishee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983054" y="1983455"/>
                  <a:ext cx="0" cy="510898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5400000">
                  <a:off x="2208947" y="1964504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14" name="Rounded Rectangle 113"/>
                <p:cNvSpPr/>
                <p:nvPr/>
              </p:nvSpPr>
              <p:spPr>
                <a:xfrm>
                  <a:off x="2107862" y="2086340"/>
                  <a:ext cx="900422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QUANTITY: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one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rot="5400000">
                  <a:off x="2213539" y="2258505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16" name="Rounded Rectangle 115"/>
                <p:cNvSpPr/>
                <p:nvPr/>
              </p:nvSpPr>
              <p:spPr>
                <a:xfrm>
                  <a:off x="2112454" y="2380341"/>
                  <a:ext cx="845558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SIZE: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large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</p:grpSp>
          <p:sp>
            <p:nvSpPr>
              <p:cNvPr id="132" name="Rounded Rectangle 131"/>
              <p:cNvSpPr/>
              <p:nvPr/>
            </p:nvSpPr>
            <p:spPr>
              <a:xfrm>
                <a:off x="3732871" y="3353482"/>
                <a:ext cx="1697084" cy="707636"/>
              </a:xfrm>
              <a:prstGeom prst="roundRect">
                <a:avLst>
                  <a:gd name="adj" fmla="val 8682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3828633" y="3449792"/>
                <a:ext cx="1508783" cy="524135"/>
                <a:chOff x="1819877" y="1772830"/>
                <a:chExt cx="1508783" cy="524135"/>
              </a:xfrm>
            </p:grpSpPr>
            <p:sp>
              <p:nvSpPr>
                <p:cNvPr id="119" name="Rounded Rectangle 118"/>
                <p:cNvSpPr/>
                <p:nvPr/>
              </p:nvSpPr>
              <p:spPr>
                <a:xfrm>
                  <a:off x="1819877" y="1772830"/>
                  <a:ext cx="1171185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PRODUCT: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donuts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1983054" y="1983456"/>
                  <a:ext cx="0" cy="209144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5400000">
                  <a:off x="2208947" y="1964504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22" name="Rounded Rectangle 121"/>
                <p:cNvSpPr/>
                <p:nvPr/>
              </p:nvSpPr>
              <p:spPr>
                <a:xfrm>
                  <a:off x="2107861" y="2086340"/>
                  <a:ext cx="1220799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QUANTITY: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a dozen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</p:grpSp>
          <p:sp>
            <p:nvSpPr>
              <p:cNvPr id="133" name="Rounded Rectangle 132"/>
              <p:cNvSpPr/>
              <p:nvPr/>
            </p:nvSpPr>
            <p:spPr>
              <a:xfrm>
                <a:off x="5503362" y="3343551"/>
                <a:ext cx="1826570" cy="418274"/>
              </a:xfrm>
              <a:prstGeom prst="roundRect">
                <a:avLst>
                  <a:gd name="adj" fmla="val 17538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ounded Rectangle 125"/>
              <p:cNvSpPr/>
              <p:nvPr/>
            </p:nvSpPr>
            <p:spPr>
              <a:xfrm>
                <a:off x="5592982" y="3451771"/>
                <a:ext cx="1621461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STORE_NAME: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Elm Street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35" name="Down Arrow 134"/>
            <p:cNvSpPr/>
            <p:nvPr/>
          </p:nvSpPr>
          <p:spPr>
            <a:xfrm>
              <a:off x="4571512" y="1712456"/>
              <a:ext cx="432877" cy="319548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Down Arrow 135"/>
            <p:cNvSpPr/>
            <p:nvPr/>
          </p:nvSpPr>
          <p:spPr>
            <a:xfrm>
              <a:off x="4571512" y="2505334"/>
              <a:ext cx="432877" cy="319548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76448" y="2038918"/>
              <a:ext cx="2023005" cy="4582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6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Language Parser</a:t>
              </a:r>
              <a:endParaRPr lang="en-US" sz="16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95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19</a:t>
            </a:fld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199969" y="1468419"/>
            <a:ext cx="6823434" cy="597085"/>
          </a:xfrm>
          <a:prstGeom prst="roundRect">
            <a:avLst>
              <a:gd name="adj" fmla="val 34525"/>
            </a:avLst>
          </a:prstGeom>
          <a:solidFill>
            <a:schemeClr val="bg1">
              <a:lumMod val="95000"/>
            </a:schemeClr>
          </a:solidFill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Query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2637568" y="3379630"/>
            <a:ext cx="5441155" cy="1402609"/>
            <a:chOff x="1983053" y="3052914"/>
            <a:chExt cx="5441155" cy="1402609"/>
          </a:xfrm>
        </p:grpSpPr>
        <p:sp>
          <p:nvSpPr>
            <p:cNvPr id="85" name="Rounded Rectangle 84"/>
            <p:cNvSpPr/>
            <p:nvPr/>
          </p:nvSpPr>
          <p:spPr>
            <a:xfrm>
              <a:off x="1983053" y="3059095"/>
              <a:ext cx="5441155" cy="139642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083279" y="3343551"/>
              <a:ext cx="1550195" cy="1006198"/>
            </a:xfrm>
            <a:prstGeom prst="roundRect">
              <a:avLst>
                <a:gd name="adj" fmla="val 8682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234955" y="3052914"/>
              <a:ext cx="6880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Entities</a:t>
              </a:r>
              <a:endParaRPr lang="en-US" sz="1200" dirty="0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166440" y="3448315"/>
              <a:ext cx="1365469" cy="818136"/>
              <a:chOff x="1819876" y="1772830"/>
              <a:chExt cx="1365469" cy="818136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1819876" y="1772830"/>
                <a:ext cx="1365469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squishee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cxnSp>
            <p:nvCxnSpPr>
              <p:cNvPr id="111" name="Straight Connector 110"/>
              <p:cNvCxnSpPr/>
              <p:nvPr/>
            </p:nvCxnSpPr>
            <p:spPr>
              <a:xfrm>
                <a:off x="1983054" y="1983455"/>
                <a:ext cx="0" cy="510898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2208947" y="1964504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4" name="Rounded Rectangle 113"/>
              <p:cNvSpPr/>
              <p:nvPr/>
            </p:nvSpPr>
            <p:spPr>
              <a:xfrm>
                <a:off x="2107862" y="2086340"/>
                <a:ext cx="900422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one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 rot="5400000">
                <a:off x="2213539" y="2258505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6" name="Rounded Rectangle 115"/>
              <p:cNvSpPr/>
              <p:nvPr/>
            </p:nvSpPr>
            <p:spPr>
              <a:xfrm>
                <a:off x="2112454" y="2380341"/>
                <a:ext cx="845558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SIZE: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large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32" name="Rounded Rectangle 131"/>
            <p:cNvSpPr/>
            <p:nvPr/>
          </p:nvSpPr>
          <p:spPr>
            <a:xfrm>
              <a:off x="3732871" y="3353482"/>
              <a:ext cx="1697084" cy="707636"/>
            </a:xfrm>
            <a:prstGeom prst="roundRect">
              <a:avLst>
                <a:gd name="adj" fmla="val 8682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3828633" y="3449792"/>
              <a:ext cx="1508783" cy="524135"/>
              <a:chOff x="1819877" y="1772830"/>
              <a:chExt cx="1508783" cy="524135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1819877" y="1772830"/>
                <a:ext cx="1171185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donuts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1983054" y="1983456"/>
                <a:ext cx="0" cy="209144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rot="5400000">
                <a:off x="2208947" y="1964504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2" name="Rounded Rectangle 121"/>
              <p:cNvSpPr/>
              <p:nvPr/>
            </p:nvSpPr>
            <p:spPr>
              <a:xfrm>
                <a:off x="2107861" y="2086340"/>
                <a:ext cx="1220799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a dozen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33" name="Rounded Rectangle 132"/>
            <p:cNvSpPr/>
            <p:nvPr/>
          </p:nvSpPr>
          <p:spPr>
            <a:xfrm>
              <a:off x="5503362" y="3343551"/>
              <a:ext cx="1826570" cy="418274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5592982" y="3451771"/>
              <a:ext cx="1621461" cy="210625"/>
            </a:xfrm>
            <a:prstGeom prst="roundRect">
              <a:avLst/>
            </a:prstGeom>
            <a:ln w="12700" cmpd="sng">
              <a:solidFill>
                <a:srgbClr val="D9D9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36576" rtlCol="0" anchor="ctr" anchorCtr="1"/>
            <a:lstStyle/>
            <a:p>
              <a:pPr algn="ctr"/>
              <a:r>
                <a:rPr lang="en-US" sz="800" dirty="0" smtClean="0">
                  <a:solidFill>
                    <a:srgbClr val="E74C3C"/>
                  </a:solidFill>
                  <a:latin typeface="Arial Narrow"/>
                  <a:cs typeface="Arial Narrow"/>
                  <a:sym typeface="Wingdings"/>
                </a:rPr>
                <a:t>STORE_NAME:  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Elm Street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</p:grpSp>
      <p:sp>
        <p:nvSpPr>
          <p:cNvPr id="135" name="Down Arrow 134"/>
          <p:cNvSpPr/>
          <p:nvPr/>
        </p:nvSpPr>
        <p:spPr>
          <a:xfrm>
            <a:off x="4442907" y="2171871"/>
            <a:ext cx="432877" cy="31954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>
            <a:off x="4442907" y="2964749"/>
            <a:ext cx="432877" cy="31954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498473" y="2511428"/>
            <a:ext cx="2414177" cy="4582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3C6F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914400"/>
            <a:r>
              <a:rPr lang="en-US" sz="1600" b="1" kern="0" dirty="0" smtClean="0">
                <a:solidFill>
                  <a:srgbClr val="3C6FA5"/>
                </a:solidFill>
                <a:latin typeface="Arial Narrow"/>
                <a:cs typeface="Arial Narrow"/>
                <a:sym typeface="Arial"/>
              </a:rPr>
              <a:t>Natural </a:t>
            </a:r>
            <a:r>
              <a:rPr lang="en-US" sz="1600" b="1" kern="0" smtClean="0">
                <a:solidFill>
                  <a:srgbClr val="3C6FA5"/>
                </a:solidFill>
                <a:latin typeface="Arial Narrow"/>
                <a:cs typeface="Arial Narrow"/>
                <a:sym typeface="Arial"/>
              </a:rPr>
              <a:t>Language Processor</a:t>
            </a:r>
            <a:endParaRPr lang="en-US" sz="1600" b="1" kern="0" dirty="0">
              <a:solidFill>
                <a:srgbClr val="3C6FA5"/>
              </a:solidFill>
              <a:latin typeface="Arial Narrow"/>
              <a:cs typeface="Arial Narrow"/>
              <a:sym typeface="Arial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080806" y="3379630"/>
            <a:ext cx="1434082" cy="652138"/>
            <a:chOff x="5852160" y="2867464"/>
            <a:chExt cx="1434082" cy="652138"/>
          </a:xfrm>
        </p:grpSpPr>
        <p:sp>
          <p:nvSpPr>
            <p:cNvPr id="95" name="Rounded Rectangle 94"/>
            <p:cNvSpPr/>
            <p:nvPr/>
          </p:nvSpPr>
          <p:spPr>
            <a:xfrm>
              <a:off x="5852160" y="2867464"/>
              <a:ext cx="1434082" cy="65213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198280" y="2867464"/>
              <a:ext cx="741842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 smtClean="0"/>
                <a:t>Domain</a:t>
              </a:r>
              <a:endParaRPr lang="en-US" sz="1200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6104967" y="3213462"/>
              <a:ext cx="928467" cy="237141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ctr" anchorCtr="0"/>
            <a:lstStyle/>
            <a:p>
              <a:pPr algn="ctr"/>
              <a:r>
                <a:rPr lang="en-US" sz="1200" dirty="0">
                  <a:solidFill>
                    <a:srgbClr val="E74C3C"/>
                  </a:solidFill>
                  <a:latin typeface="Consolas"/>
                  <a:cs typeface="Consolas"/>
                </a:rPr>
                <a:t>Ordering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80805" y="4130101"/>
            <a:ext cx="1434082" cy="652138"/>
            <a:chOff x="3847514" y="2867464"/>
            <a:chExt cx="1434082" cy="652138"/>
          </a:xfrm>
        </p:grpSpPr>
        <p:sp>
          <p:nvSpPr>
            <p:cNvPr id="98" name="Rounded Rectangle 97"/>
            <p:cNvSpPr/>
            <p:nvPr/>
          </p:nvSpPr>
          <p:spPr>
            <a:xfrm>
              <a:off x="3847514" y="2867464"/>
              <a:ext cx="1434082" cy="65213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193634" y="2867464"/>
              <a:ext cx="741842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 smtClean="0"/>
                <a:t>Intent</a:t>
              </a:r>
              <a:endParaRPr lang="en-US" sz="1200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970195" y="3193533"/>
              <a:ext cx="1188720" cy="237141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ctr" anchorCtr="0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Build 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2" name="Rounded Rectangle 101"/>
          <p:cNvSpPr/>
          <p:nvPr/>
        </p:nvSpPr>
        <p:spPr>
          <a:xfrm>
            <a:off x="1365127" y="1735099"/>
            <a:ext cx="6550809" cy="237141"/>
          </a:xfrm>
          <a:prstGeom prst="roundRect">
            <a:avLst>
              <a:gd name="adj" fmla="val 17538"/>
            </a:avLst>
          </a:prstGeom>
          <a:solidFill>
            <a:schemeClr val="bg1"/>
          </a:solidFill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ctr" anchorCtr="0"/>
          <a:lstStyle/>
          <a:p>
            <a:pPr algn="ctr"/>
            <a:r>
              <a:rPr lang="en-US" sz="1200" dirty="0" smtClean="0">
                <a:solidFill>
                  <a:srgbClr val="E74C3C"/>
                </a:solidFill>
                <a:latin typeface="Consolas"/>
                <a:cs typeface="Consolas"/>
              </a:rPr>
              <a:t>Order one </a:t>
            </a:r>
            <a:r>
              <a:rPr lang="en-US" sz="1200" dirty="0">
                <a:solidFill>
                  <a:srgbClr val="E74C3C"/>
                </a:solidFill>
                <a:latin typeface="Consolas"/>
                <a:cs typeface="Consolas"/>
              </a:rPr>
              <a:t>large squishee and a dozen donuts from the Elm Street </a:t>
            </a:r>
            <a:r>
              <a:rPr lang="en-US" sz="1200" dirty="0" smtClean="0">
                <a:solidFill>
                  <a:srgbClr val="E74C3C"/>
                </a:solidFill>
                <a:latin typeface="Consolas"/>
                <a:cs typeface="Consolas"/>
              </a:rPr>
              <a:t>Kwik-E-Mart</a:t>
            </a:r>
            <a:endParaRPr lang="en-US" sz="1200" dirty="0">
              <a:solidFill>
                <a:srgbClr val="E74C3C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262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180290" y="830438"/>
            <a:ext cx="3159727" cy="4027459"/>
            <a:chOff x="3180290" y="830438"/>
            <a:chExt cx="3159727" cy="4027459"/>
          </a:xfrm>
        </p:grpSpPr>
        <p:sp>
          <p:nvSpPr>
            <p:cNvPr id="6" name="Rounded Rectangle 5"/>
            <p:cNvSpPr/>
            <p:nvPr/>
          </p:nvSpPr>
          <p:spPr>
            <a:xfrm>
              <a:off x="3180290" y="2041696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23 Elm Street </a:t>
              </a:r>
              <a:r>
                <a:rPr lang="en-US" sz="900" dirty="0"/>
                <a:t>Kwik-E-Mart </a:t>
              </a:r>
              <a:r>
                <a:rPr lang="en-US" sz="900" dirty="0" smtClean="0"/>
                <a:t>opens at </a:t>
              </a:r>
              <a:r>
                <a:rPr lang="en-US" sz="900" b="1" dirty="0" smtClean="0"/>
                <a:t>7am</a:t>
              </a:r>
              <a:r>
                <a:rPr lang="en-US" sz="900" dirty="0" smtClean="0"/>
                <a:t> </a:t>
              </a:r>
              <a:br>
                <a:rPr lang="en-US" sz="900" dirty="0" smtClean="0"/>
              </a:br>
              <a:r>
                <a:rPr lang="en-US" sz="900" dirty="0" smtClean="0"/>
                <a:t>and closes </a:t>
              </a:r>
              <a:r>
                <a:rPr lang="en-US" sz="900" dirty="0"/>
                <a:t>at </a:t>
              </a:r>
              <a:r>
                <a:rPr lang="en-US" sz="900" b="1" dirty="0" smtClean="0"/>
                <a:t>9pm </a:t>
              </a:r>
              <a:r>
                <a:rPr lang="en-US" sz="900" dirty="0"/>
                <a:t>today.</a:t>
              </a:r>
            </a:p>
            <a:p>
              <a:endParaRPr lang="en-US" sz="9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80290" y="1200050"/>
              <a:ext cx="2742927" cy="387229"/>
            </a:xfrm>
            <a:prstGeom prst="roundRect">
              <a:avLst>
                <a:gd name="adj" fmla="val 12658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Hello, Pat. I can help you find store hours for your local Kwik-E-Mart. How can I help?</a:t>
              </a:r>
            </a:p>
            <a:p>
              <a:endParaRPr lang="en-US" sz="9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03876" y="1674472"/>
              <a:ext cx="2736141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Elm Street close today?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574071" y="830438"/>
              <a:ext cx="765946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</a:t>
              </a:r>
              <a:r>
                <a:rPr lang="en-US" sz="900" dirty="0" smtClean="0">
                  <a:solidFill>
                    <a:srgbClr val="FFFFFF"/>
                  </a:solidFill>
                </a:rPr>
                <a:t>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80290" y="2889305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Your nearest Kwik-E-Mart is located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Pine </a:t>
              </a:r>
              <a:r>
                <a:rPr lang="en-US" sz="900" b="1" dirty="0"/>
                <a:t>and Market</a:t>
              </a:r>
              <a:r>
                <a:rPr lang="en-US" sz="900" dirty="0"/>
                <a:t>.</a:t>
              </a:r>
            </a:p>
            <a:p>
              <a:endParaRPr lang="en-US" sz="9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10393" y="2522081"/>
              <a:ext cx="2029624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Where is the nearest Kwik-E-Mart?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180290" y="3736914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Pine and Market </a:t>
              </a:r>
              <a:r>
                <a:rPr lang="en-US" sz="900" dirty="0"/>
                <a:t>Kwik-E-Mart opens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6am </a:t>
              </a:r>
              <a:r>
                <a:rPr lang="en-US" sz="900" dirty="0" smtClean="0"/>
                <a:t>and closes at </a:t>
              </a:r>
              <a:r>
                <a:rPr lang="en-US" sz="900" b="1" dirty="0" smtClean="0"/>
                <a:t>10pm</a:t>
              </a:r>
              <a:r>
                <a:rPr lang="en-US" sz="900" dirty="0" smtClean="0"/>
                <a:t> tomorrow.</a:t>
              </a:r>
              <a:endParaRPr lang="en-US" sz="900" dirty="0"/>
            </a:p>
            <a:p>
              <a:endParaRPr lang="en-US" sz="9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151040" y="3369690"/>
              <a:ext cx="2188977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180290" y="4583577"/>
              <a:ext cx="1130103" cy="274320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 smtClean="0"/>
                <a:t>Have a nice day.</a:t>
              </a:r>
              <a:endParaRPr lang="en-US" sz="9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577874" y="4216353"/>
              <a:ext cx="762143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Goodbye</a:t>
              </a:r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2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PROPRIETARY &amp;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6224" y="1869727"/>
            <a:ext cx="7849645" cy="2108284"/>
            <a:chOff x="436224" y="1869727"/>
            <a:chExt cx="7849645" cy="2108284"/>
          </a:xfrm>
        </p:grpSpPr>
        <p:sp>
          <p:nvSpPr>
            <p:cNvPr id="98" name="Rounded Rectangle 97"/>
            <p:cNvSpPr/>
            <p:nvPr/>
          </p:nvSpPr>
          <p:spPr>
            <a:xfrm>
              <a:off x="2397211" y="2472933"/>
              <a:ext cx="5888657" cy="1505078"/>
            </a:xfrm>
            <a:prstGeom prst="roundRect">
              <a:avLst>
                <a:gd name="adj" fmla="val 3581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77231" y="3264211"/>
              <a:ext cx="1141163" cy="711660"/>
            </a:xfrm>
            <a:prstGeom prst="roundRect">
              <a:avLst>
                <a:gd name="adj" fmla="val 8760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178837" y="1869727"/>
              <a:ext cx="7107032" cy="411076"/>
            </a:xfrm>
            <a:prstGeom prst="roundRect">
              <a:avLst>
                <a:gd name="adj" fmla="val 11698"/>
              </a:avLst>
            </a:prstGeom>
            <a:solidFill>
              <a:srgbClr val="F2F2F2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rtlCol="0" anchor="ctr"/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rgbClr val="2C74A5"/>
                  </a:solidFill>
                  <a:cs typeface="Arial Narrow"/>
                </a:rPr>
                <a:t>“Order one large squishee and a dozen donuts from the Elm Street Kwik-E-Mart”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6224" y="1869727"/>
              <a:ext cx="56457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A6A6A6"/>
                  </a:solidFill>
                  <a:latin typeface="Arial Narrow"/>
                  <a:cs typeface="Arial Narrow"/>
                </a:defRPr>
              </a:lvl1pPr>
            </a:lstStyle>
            <a:p>
              <a:r>
                <a:rPr lang="en-US" b="1" dirty="0"/>
                <a:t>INPUT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6224" y="247293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OUTPUT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193238" y="2486004"/>
              <a:ext cx="23185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C74A5"/>
                  </a:solidFill>
                </a:rPr>
                <a:t>RESOLVED ENTITY GROUPS</a:t>
              </a:r>
              <a:endParaRPr lang="en-US" sz="1200" b="1" dirty="0">
                <a:solidFill>
                  <a:srgbClr val="2C74A5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454879" y="2872323"/>
              <a:ext cx="2160018" cy="1043789"/>
              <a:chOff x="2630728" y="2809017"/>
              <a:chExt cx="2160018" cy="1043789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2630728" y="2809017"/>
                <a:ext cx="2160018" cy="1043789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2937655" y="3340582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2935666" y="3105523"/>
                <a:ext cx="1989" cy="565404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2937655" y="3670927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Rounded Rectangle 122"/>
              <p:cNvSpPr/>
              <p:nvPr/>
            </p:nvSpPr>
            <p:spPr>
              <a:xfrm>
                <a:off x="3065412" y="3544705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SIZE: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LARGE</a:t>
                </a: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2695420" y="2877360"/>
                <a:ext cx="2054763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PRODUCT: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SIGNATURE SQUISHEE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3065417" y="3217012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1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672565" y="2870426"/>
              <a:ext cx="1870063" cy="1045686"/>
              <a:chOff x="4937376" y="2807120"/>
              <a:chExt cx="1870063" cy="1045686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4937376" y="2807120"/>
                <a:ext cx="1870063" cy="1045686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5238336" y="3345570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5238336" y="3118798"/>
                <a:ext cx="0" cy="226772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Rounded Rectangle 116"/>
              <p:cNvSpPr/>
              <p:nvPr/>
            </p:nvSpPr>
            <p:spPr>
              <a:xfrm>
                <a:off x="5384967" y="3217012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12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5000813" y="2877360"/>
                <a:ext cx="1688379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PRODUCT: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GLAZED DONUT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601802" y="2870426"/>
              <a:ext cx="1626939" cy="1054597"/>
              <a:chOff x="5598522" y="4897443"/>
              <a:chExt cx="1626939" cy="1054597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5598522" y="4897443"/>
                <a:ext cx="1626939" cy="1054597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C74A5"/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5661712" y="4961361"/>
                <a:ext cx="1486376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STORE: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23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ELM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STREET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</p:grpSp>
        <p:sp>
          <p:nvSpPr>
            <p:cNvPr id="50" name="Rounded Rectangle 49"/>
            <p:cNvSpPr/>
            <p:nvPr/>
          </p:nvSpPr>
          <p:spPr>
            <a:xfrm>
              <a:off x="1178836" y="2479197"/>
              <a:ext cx="1139558" cy="711660"/>
            </a:xfrm>
            <a:prstGeom prst="roundRect">
              <a:avLst>
                <a:gd name="adj" fmla="val 8760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217217" y="2844417"/>
              <a:ext cx="1017502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ORDERING</a:t>
              </a:r>
              <a:endParaRPr lang="en-US" sz="800" dirty="0">
                <a:solidFill>
                  <a:srgbClr val="E84C3B"/>
                </a:solidFill>
                <a:cs typeface="Arial Narrow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231901" y="3628821"/>
              <a:ext cx="1002818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BUILD ORDER</a:t>
              </a:r>
              <a:endParaRPr lang="en-US" sz="800" dirty="0">
                <a:solidFill>
                  <a:srgbClr val="E84C3B"/>
                </a:solidFill>
                <a:cs typeface="Arial Narrow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21850" y="2459703"/>
              <a:ext cx="808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C74A5"/>
                  </a:solidFill>
                </a:rPr>
                <a:t>DOMAIN</a:t>
              </a:r>
              <a:endParaRPr lang="en-US" sz="1200" b="1" dirty="0">
                <a:solidFill>
                  <a:srgbClr val="2C74A5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80194" y="3246472"/>
              <a:ext cx="7409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C74A5"/>
                  </a:solidFill>
                </a:rPr>
                <a:t>INTENT</a:t>
              </a:r>
              <a:endParaRPr lang="en-US" sz="1200" b="1" dirty="0">
                <a:solidFill>
                  <a:srgbClr val="2C74A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82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PROPRIETARY &amp;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3783" y="358184"/>
            <a:ext cx="8186551" cy="5770641"/>
            <a:chOff x="123783" y="1001654"/>
            <a:chExt cx="8186551" cy="5770641"/>
          </a:xfrm>
        </p:grpSpPr>
        <p:sp>
          <p:nvSpPr>
            <p:cNvPr id="34" name="Rounded Rectangle 33"/>
            <p:cNvSpPr/>
            <p:nvPr/>
          </p:nvSpPr>
          <p:spPr>
            <a:xfrm>
              <a:off x="1336357" y="1001654"/>
              <a:ext cx="6973977" cy="411076"/>
            </a:xfrm>
            <a:prstGeom prst="roundRect">
              <a:avLst>
                <a:gd name="adj" fmla="val 11698"/>
              </a:avLst>
            </a:prstGeom>
            <a:solidFill>
              <a:srgbClr val="F2F2F2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rtlCol="0" anchor="ctr"/>
            <a:lstStyle/>
            <a:p>
              <a:pPr>
                <a:spcAft>
                  <a:spcPts val="600"/>
                </a:spcAft>
              </a:pPr>
              <a:r>
                <a:rPr lang="en-US" sz="1400" dirty="0" smtClean="0">
                  <a:solidFill>
                    <a:srgbClr val="2C74A5"/>
                  </a:solidFill>
                  <a:cs typeface="Arial Narrow"/>
                </a:rPr>
                <a:t>“I’d like to order a pepperoni pizza with extra cheese, a calzone and two diet coke.”</a:t>
              </a:r>
              <a:endParaRPr lang="en-US" sz="1400" dirty="0">
                <a:solidFill>
                  <a:srgbClr val="2C74A5"/>
                </a:solidFill>
                <a:cs typeface="Arial Narrow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7242" y="1001654"/>
              <a:ext cx="61168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A6A6A6"/>
                  </a:solidFill>
                  <a:latin typeface="Arial Narrow"/>
                  <a:cs typeface="Arial Narrow"/>
                </a:defRPr>
              </a:lvl1pPr>
            </a:lstStyle>
            <a:p>
              <a:r>
                <a:rPr lang="en-US" b="1" dirty="0"/>
                <a:t>INPUT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3783" y="2369478"/>
              <a:ext cx="920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CANDIDATE</a:t>
              </a:r>
            </a:p>
            <a:p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PARSE</a:t>
              </a:r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 </a:t>
              </a:r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7242" y="3866905"/>
              <a:ext cx="920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CANDIDATE</a:t>
              </a:r>
            </a:p>
            <a:p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PARSE</a:t>
              </a:r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 </a:t>
              </a:r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2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545018" y="5195496"/>
              <a:ext cx="6556657" cy="1576799"/>
              <a:chOff x="1545021" y="1619977"/>
              <a:chExt cx="6556657" cy="1576799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1545021" y="1619977"/>
                <a:ext cx="6556657" cy="1576799"/>
              </a:xfrm>
              <a:prstGeom prst="roundRect">
                <a:avLst>
                  <a:gd name="adj" fmla="val 3581"/>
                </a:avLst>
              </a:prstGeom>
              <a:solidFill>
                <a:srgbClr val="F2F2F2"/>
              </a:solidFill>
              <a:ln w="3175">
                <a:solidFill>
                  <a:srgbClr val="2C74A5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11682" y="1646456"/>
                <a:ext cx="14402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smtClean="0">
                    <a:solidFill>
                      <a:srgbClr val="2C74A5"/>
                    </a:solidFill>
                  </a:rPr>
                  <a:t>ENTITY </a:t>
                </a:r>
                <a:r>
                  <a:rPr lang="en-US" sz="1200" b="1" dirty="0" smtClean="0">
                    <a:solidFill>
                      <a:srgbClr val="2C74A5"/>
                    </a:solidFill>
                  </a:rPr>
                  <a:t>GROUPS</a:t>
                </a:r>
                <a:endParaRPr lang="en-US" sz="1200" b="1" dirty="0">
                  <a:solidFill>
                    <a:srgbClr val="2C74A5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640324" y="1991179"/>
                <a:ext cx="2340238" cy="1057886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1710415" y="2059521"/>
                <a:ext cx="158846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PEPPERONI PIZZA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049025" y="1989281"/>
                <a:ext cx="2144647" cy="1059784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4379933" y="2527731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4379933" y="2322949"/>
                <a:ext cx="0" cy="554724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Rounded Rectangle 82"/>
              <p:cNvSpPr/>
              <p:nvPr/>
            </p:nvSpPr>
            <p:spPr>
              <a:xfrm>
                <a:off x="4122593" y="2059521"/>
                <a:ext cx="1117622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CALZONE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4538799" y="2406033"/>
                <a:ext cx="1613741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OPTION: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EXTRA CHEESE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6262135" y="1989281"/>
                <a:ext cx="1762682" cy="1059784"/>
                <a:chOff x="6561753" y="2437249"/>
                <a:chExt cx="1762682" cy="1059784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6561753" y="2437249"/>
                  <a:ext cx="1762682" cy="1059784"/>
                </a:xfrm>
                <a:prstGeom prst="rect">
                  <a:avLst/>
                </a:prstGeom>
                <a:noFill/>
                <a:ln w="3175">
                  <a:solidFill>
                    <a:srgbClr val="2C74A5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6639602" y="2507489"/>
                  <a:ext cx="1207333" cy="2433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6350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2880" rIns="36576" rtlCol="0" anchor="ctr"/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800" dirty="0" smtClean="0">
                      <a:solidFill>
                        <a:srgbClr val="E84C3B"/>
                      </a:solidFill>
                      <a:cs typeface="Arial Narrow"/>
                    </a:rPr>
                    <a:t>DISH:</a:t>
                  </a:r>
                  <a:r>
                    <a:rPr lang="en-US" sz="800" dirty="0" smtClean="0">
                      <a:solidFill>
                        <a:srgbClr val="0070C0"/>
                      </a:solidFill>
                      <a:cs typeface="Arial Narrow"/>
                    </a:rPr>
                    <a:t> </a:t>
                  </a:r>
                  <a:r>
                    <a:rPr lang="en-US" sz="800" b="1" dirty="0" smtClean="0">
                      <a:solidFill>
                        <a:srgbClr val="2C74A5"/>
                      </a:solidFill>
                      <a:cs typeface="Arial Narrow"/>
                    </a:rPr>
                    <a:t>DIET COKE</a:t>
                  </a:r>
                  <a:endParaRPr lang="en-US" sz="800" b="1" dirty="0">
                    <a:solidFill>
                      <a:srgbClr val="2C74A5"/>
                    </a:solidFill>
                    <a:cs typeface="Arial Narrow"/>
                  </a:endParaRPr>
                </a:p>
              </p:txBody>
            </p:sp>
          </p:grpSp>
          <p:cxnSp>
            <p:nvCxnSpPr>
              <p:cNvPr id="86" name="Straight Connector 85"/>
              <p:cNvCxnSpPr/>
              <p:nvPr/>
            </p:nvCxnSpPr>
            <p:spPr>
              <a:xfrm>
                <a:off x="4381882" y="2877673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Rounded Rectangle 86"/>
              <p:cNvSpPr/>
              <p:nvPr/>
            </p:nvSpPr>
            <p:spPr>
              <a:xfrm>
                <a:off x="4540748" y="2749115"/>
                <a:ext cx="1184797" cy="25025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TWO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545021" y="3399006"/>
              <a:ext cx="6556657" cy="1576799"/>
              <a:chOff x="1545021" y="3399006"/>
              <a:chExt cx="6556657" cy="1576799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545021" y="3399006"/>
                <a:ext cx="6556657" cy="1576799"/>
              </a:xfrm>
              <a:prstGeom prst="roundRect">
                <a:avLst>
                  <a:gd name="adj" fmla="val 3581"/>
                </a:avLst>
              </a:prstGeom>
              <a:solidFill>
                <a:srgbClr val="F2F2F2"/>
              </a:solidFill>
              <a:ln w="3175">
                <a:solidFill>
                  <a:srgbClr val="2C74A5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111682" y="3425485"/>
                <a:ext cx="14402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smtClean="0">
                    <a:solidFill>
                      <a:srgbClr val="2C74A5"/>
                    </a:solidFill>
                  </a:rPr>
                  <a:t>ENTITY </a:t>
                </a:r>
                <a:r>
                  <a:rPr lang="en-US" sz="1200" b="1" dirty="0" smtClean="0">
                    <a:solidFill>
                      <a:srgbClr val="2C74A5"/>
                    </a:solidFill>
                  </a:rPr>
                  <a:t>GROUPS</a:t>
                </a:r>
                <a:endParaRPr lang="en-US" sz="1200" b="1" dirty="0">
                  <a:solidFill>
                    <a:srgbClr val="2C74A5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640324" y="3770208"/>
                <a:ext cx="2340238" cy="1057886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1710415" y="3838550"/>
                <a:ext cx="158846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PEPPERONI PIZZA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049025" y="3768310"/>
                <a:ext cx="2144647" cy="1059784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4379933" y="4325549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379933" y="4096227"/>
                <a:ext cx="0" cy="22860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ounded Rectangle 68"/>
              <p:cNvSpPr/>
              <p:nvPr/>
            </p:nvSpPr>
            <p:spPr>
              <a:xfrm>
                <a:off x="4122593" y="3838550"/>
                <a:ext cx="1117622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CALZONE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4538799" y="4185062"/>
                <a:ext cx="1613741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OPTION: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EXTRA CHEESE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262135" y="3768310"/>
                <a:ext cx="1762682" cy="1059784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6597324" y="4083189"/>
                <a:ext cx="0" cy="22860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Rounded Rectangle 72"/>
              <p:cNvSpPr/>
              <p:nvPr/>
            </p:nvSpPr>
            <p:spPr>
              <a:xfrm>
                <a:off x="6339984" y="3832415"/>
                <a:ext cx="1117622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COKE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6597384" y="4306760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Rounded Rectangle 74"/>
              <p:cNvSpPr/>
              <p:nvPr/>
            </p:nvSpPr>
            <p:spPr>
              <a:xfrm>
                <a:off x="6762513" y="4178202"/>
                <a:ext cx="1184797" cy="25025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TWO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161310" y="5631385"/>
              <a:ext cx="920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CANDIDATE</a:t>
              </a:r>
            </a:p>
            <a:p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PARSE</a:t>
              </a:r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 </a:t>
              </a:r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3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545018" y="1602516"/>
              <a:ext cx="6556657" cy="1576799"/>
              <a:chOff x="1545021" y="5178035"/>
              <a:chExt cx="6556657" cy="1576799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545021" y="5178035"/>
                <a:ext cx="6556657" cy="1576799"/>
              </a:xfrm>
              <a:prstGeom prst="roundRect">
                <a:avLst>
                  <a:gd name="adj" fmla="val 3581"/>
                </a:avLst>
              </a:prstGeom>
              <a:solidFill>
                <a:srgbClr val="F2F2F2"/>
              </a:solidFill>
              <a:ln w="3175">
                <a:solidFill>
                  <a:srgbClr val="2C74A5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111682" y="5204514"/>
                <a:ext cx="14402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smtClean="0">
                    <a:solidFill>
                      <a:srgbClr val="2C74A5"/>
                    </a:solidFill>
                  </a:rPr>
                  <a:t>ENTITY </a:t>
                </a:r>
                <a:r>
                  <a:rPr lang="en-US" sz="1200" b="1" dirty="0" smtClean="0">
                    <a:solidFill>
                      <a:srgbClr val="2C74A5"/>
                    </a:solidFill>
                  </a:rPr>
                  <a:t>GROUPS</a:t>
                </a:r>
                <a:endParaRPr lang="en-US" sz="1200" b="1" dirty="0">
                  <a:solidFill>
                    <a:srgbClr val="2C74A5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640324" y="5549237"/>
                <a:ext cx="2340238" cy="1057886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049025" y="5547339"/>
                <a:ext cx="2144647" cy="1059784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4122593" y="5617579"/>
                <a:ext cx="1117622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CALZONE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262135" y="5547339"/>
                <a:ext cx="1762682" cy="1059784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6597324" y="5862218"/>
                <a:ext cx="0" cy="22860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ounded Rectangle 50"/>
              <p:cNvSpPr/>
              <p:nvPr/>
            </p:nvSpPr>
            <p:spPr>
              <a:xfrm>
                <a:off x="6339984" y="5611444"/>
                <a:ext cx="1117622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COKE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6597384" y="6085789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ounded Rectangle 53"/>
              <p:cNvSpPr/>
              <p:nvPr/>
            </p:nvSpPr>
            <p:spPr>
              <a:xfrm>
                <a:off x="6762513" y="5957231"/>
                <a:ext cx="1184797" cy="25025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TWO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1970223" y="5882543"/>
                <a:ext cx="0" cy="22860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Rounded Rectangle 56"/>
              <p:cNvSpPr/>
              <p:nvPr/>
            </p:nvSpPr>
            <p:spPr>
              <a:xfrm>
                <a:off x="1712883" y="5636368"/>
                <a:ext cx="1585992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PEPPERONI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PIZZA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1970223" y="6109607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Rounded Rectangle 60"/>
              <p:cNvSpPr/>
              <p:nvPr/>
            </p:nvSpPr>
            <p:spPr>
              <a:xfrm>
                <a:off x="2129089" y="5969120"/>
                <a:ext cx="1613741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OPTION: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EXTRA CHEESE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938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169002" y="785282"/>
            <a:ext cx="3159726" cy="923712"/>
            <a:chOff x="3180291" y="830438"/>
            <a:chExt cx="3159726" cy="923712"/>
          </a:xfrm>
        </p:grpSpPr>
        <p:sp>
          <p:nvSpPr>
            <p:cNvPr id="5" name="Rounded Rectangle 4"/>
            <p:cNvSpPr/>
            <p:nvPr/>
          </p:nvSpPr>
          <p:spPr>
            <a:xfrm>
              <a:off x="3180291" y="1200051"/>
              <a:ext cx="1211088" cy="274068"/>
            </a:xfrm>
            <a:prstGeom prst="roundRect">
              <a:avLst>
                <a:gd name="adj" fmla="val 12658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 smtClean="0"/>
                <a:t>Sure, which room?</a:t>
              </a:r>
              <a:endParaRPr lang="en-US" sz="900" dirty="0"/>
            </a:p>
            <a:p>
              <a:endParaRPr lang="en-US" sz="9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71911" y="1474119"/>
              <a:ext cx="1068106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Bedroom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271911" y="830438"/>
              <a:ext cx="1068106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Close the door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69002" y="3218037"/>
            <a:ext cx="3159726" cy="923712"/>
            <a:chOff x="3180291" y="830438"/>
            <a:chExt cx="3159726" cy="923712"/>
          </a:xfrm>
        </p:grpSpPr>
        <p:sp>
          <p:nvSpPr>
            <p:cNvPr id="19" name="Rounded Rectangle 18"/>
            <p:cNvSpPr/>
            <p:nvPr/>
          </p:nvSpPr>
          <p:spPr>
            <a:xfrm>
              <a:off x="3180291" y="1200051"/>
              <a:ext cx="1211088" cy="274068"/>
            </a:xfrm>
            <a:prstGeom prst="roundRect">
              <a:avLst>
                <a:gd name="adj" fmla="val 12658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 smtClean="0"/>
                <a:t>Sure, which room?</a:t>
              </a:r>
              <a:endParaRPr lang="en-US" sz="900" dirty="0"/>
            </a:p>
            <a:p>
              <a:endParaRPr lang="en-US" sz="9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271911" y="1474119"/>
              <a:ext cx="1068106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Hello!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271911" y="830438"/>
              <a:ext cx="1068106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Close the door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395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110190" y="2406692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Sure, I got the </a:t>
            </a:r>
            <a:r>
              <a:rPr lang="en-US" sz="900" b="1" dirty="0" smtClean="0"/>
              <a:t>Grilled Chicken Sandwich </a:t>
            </a:r>
            <a:r>
              <a:rPr lang="en-US" sz="900" dirty="0" smtClean="0"/>
              <a:t>on </a:t>
            </a:r>
            <a:r>
              <a:rPr lang="en-US" sz="900" b="1" dirty="0"/>
              <a:t>s</a:t>
            </a:r>
            <a:r>
              <a:rPr lang="en-US" sz="900" b="1" dirty="0" smtClean="0"/>
              <a:t>ourdough </a:t>
            </a:r>
            <a:r>
              <a:rPr lang="en-US" sz="900" b="1" dirty="0"/>
              <a:t>b</a:t>
            </a:r>
            <a:r>
              <a:rPr lang="en-US" sz="900" b="1" dirty="0" smtClean="0"/>
              <a:t>read </a:t>
            </a:r>
            <a:r>
              <a:rPr lang="en-US" sz="900" dirty="0"/>
              <a:t>from </a:t>
            </a:r>
            <a:r>
              <a:rPr lang="en-US" sz="900" b="1" dirty="0"/>
              <a:t>Sam's Sandwiches &amp; </a:t>
            </a:r>
            <a:r>
              <a:rPr lang="en-US" sz="900" b="1" dirty="0" smtClean="0"/>
              <a:t>Coffee </a:t>
            </a:r>
            <a:r>
              <a:rPr lang="en-US" sz="900" dirty="0" smtClean="0"/>
              <a:t>for a total price of</a:t>
            </a:r>
            <a:r>
              <a:rPr lang="en-US" sz="900" b="1" dirty="0" smtClean="0"/>
              <a:t> $5.95</a:t>
            </a:r>
            <a:r>
              <a:rPr lang="en-US" sz="900" dirty="0" smtClean="0"/>
              <a:t>. Would you like to place the order?</a:t>
            </a:r>
            <a:endParaRPr lang="en-US" sz="9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110190" y="1327050"/>
            <a:ext cx="2742927" cy="50292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Hello, </a:t>
            </a:r>
            <a:r>
              <a:rPr lang="en-US" sz="900" dirty="0" smtClean="0"/>
              <a:t>John. </a:t>
            </a:r>
            <a:r>
              <a:rPr lang="en-US" sz="900" dirty="0"/>
              <a:t>Some </a:t>
            </a:r>
            <a:r>
              <a:rPr lang="en-US" sz="900" dirty="0" smtClean="0"/>
              <a:t>nearby popular restaurants </a:t>
            </a:r>
            <a:r>
              <a:rPr lang="en-US" sz="900" dirty="0"/>
              <a:t>you can order delivery from are </a:t>
            </a:r>
            <a:r>
              <a:rPr lang="en-US" sz="900" dirty="0" smtClean="0"/>
              <a:t>Palmyra, Boulevard Cafe and Sallys.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1526717" y="1917163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</a:t>
            </a:r>
            <a:r>
              <a:rPr lang="en-US" sz="900" dirty="0" smtClean="0">
                <a:solidFill>
                  <a:srgbClr val="FFFFFF"/>
                </a:solidFill>
              </a:rPr>
              <a:t>would like a </a:t>
            </a:r>
            <a:r>
              <a:rPr lang="en-US" sz="900" dirty="0">
                <a:solidFill>
                  <a:srgbClr val="FFFFFF"/>
                </a:solidFill>
              </a:rPr>
              <a:t>grilled chicken sandwich with sourdough </a:t>
            </a:r>
            <a:r>
              <a:rPr lang="en-US" sz="900" dirty="0" smtClean="0">
                <a:solidFill>
                  <a:srgbClr val="FFFFFF"/>
                </a:solidFill>
              </a:rPr>
              <a:t>from </a:t>
            </a:r>
            <a:r>
              <a:rPr lang="en-US" sz="900" dirty="0">
                <a:solidFill>
                  <a:srgbClr val="FFFFFF"/>
                </a:solidFill>
              </a:rPr>
              <a:t>Sams.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03971" y="957438"/>
            <a:ext cx="765946" cy="28241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H</a:t>
            </a:r>
            <a:r>
              <a:rPr lang="en-US" sz="900" dirty="0" smtClean="0">
                <a:solidFill>
                  <a:srgbClr val="FFFFFF"/>
                </a:solidFill>
              </a:rPr>
              <a:t>ello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78541" y="3561641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 smtClean="0"/>
              <a:t>Sam’s Sandwiches &amp; Coffee</a:t>
            </a:r>
            <a:r>
              <a:rPr lang="en-US" sz="900" dirty="0" smtClean="0"/>
              <a:t> will </a:t>
            </a:r>
            <a:r>
              <a:rPr lang="en-US" sz="900" dirty="0"/>
              <a:t>be delivered in </a:t>
            </a:r>
            <a:r>
              <a:rPr lang="en-US" sz="900" dirty="0" smtClean="0"/>
              <a:t>15-30 minutes.</a:t>
            </a:r>
            <a:endParaRPr lang="en-US" sz="900" dirty="0"/>
          </a:p>
        </p:txBody>
      </p:sp>
      <p:sp>
        <p:nvSpPr>
          <p:cNvPr id="25" name="Rounded Rectangle 24"/>
          <p:cNvSpPr/>
          <p:nvPr/>
        </p:nvSpPr>
        <p:spPr>
          <a:xfrm>
            <a:off x="3503971" y="3153594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Sure!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78541" y="4451414"/>
            <a:ext cx="1130103" cy="283464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Have a nice day.</a:t>
            </a:r>
            <a:endParaRPr lang="en-US" sz="900" dirty="0"/>
          </a:p>
        </p:txBody>
      </p:sp>
      <p:sp>
        <p:nvSpPr>
          <p:cNvPr id="31" name="Rounded Rectangle 30"/>
          <p:cNvSpPr/>
          <p:nvPr/>
        </p:nvSpPr>
        <p:spPr>
          <a:xfrm>
            <a:off x="3352800" y="4042026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smtClean="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736140" y="3026878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Ok, I got the </a:t>
            </a:r>
            <a:r>
              <a:rPr lang="en-US" sz="900" b="1" dirty="0" smtClean="0"/>
              <a:t>Saag Paneer </a:t>
            </a:r>
            <a:r>
              <a:rPr lang="en-US" sz="900" dirty="0" smtClean="0"/>
              <a:t>with a side of </a:t>
            </a:r>
            <a:r>
              <a:rPr lang="en-US" sz="900" b="1" dirty="0" smtClean="0"/>
              <a:t>Peas Pulav and Raita </a:t>
            </a:r>
            <a:r>
              <a:rPr lang="en-US" sz="900" dirty="0" smtClean="0"/>
              <a:t>and a </a:t>
            </a:r>
            <a:r>
              <a:rPr lang="en-US" sz="900" b="1" dirty="0" smtClean="0"/>
              <a:t>Garlic Naan </a:t>
            </a:r>
            <a:r>
              <a:rPr lang="en-US" sz="900" dirty="0" smtClean="0"/>
              <a:t>from </a:t>
            </a:r>
            <a:r>
              <a:rPr lang="en-US" sz="900" b="1" dirty="0" smtClean="0"/>
              <a:t>Little India </a:t>
            </a:r>
            <a:r>
              <a:rPr lang="en-US" sz="900" dirty="0" smtClean="0"/>
              <a:t>for a total price of</a:t>
            </a:r>
            <a:r>
              <a:rPr lang="en-US" sz="900" b="1" dirty="0" smtClean="0"/>
              <a:t> $14.75.</a:t>
            </a:r>
            <a:r>
              <a:rPr lang="en-US" sz="900" dirty="0" smtClean="0"/>
              <a:t> Would you like to place the order?</a:t>
            </a:r>
            <a:endParaRPr lang="en-US" sz="9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767790" y="2171980"/>
            <a:ext cx="2743200" cy="283464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Great, what can I get you from </a:t>
            </a:r>
            <a:r>
              <a:rPr lang="en-US" sz="900" b="1" dirty="0" smtClean="0"/>
              <a:t>Little India?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5184317" y="2544565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want Saag Paneer with Peas Pulav, cucumber raita and one garlic </a:t>
            </a:r>
            <a:r>
              <a:rPr lang="en-US" sz="900" dirty="0" smtClean="0">
                <a:solidFill>
                  <a:srgbClr val="FFFFFF"/>
                </a:solidFill>
              </a:rPr>
              <a:t>naan.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413500" y="1753280"/>
            <a:ext cx="1514017" cy="32957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How about </a:t>
            </a:r>
            <a:r>
              <a:rPr lang="en-US" sz="900" smtClean="0">
                <a:solidFill>
                  <a:srgbClr val="FFFFFF"/>
                </a:solidFill>
              </a:rPr>
              <a:t>Little India?</a:t>
            </a:r>
            <a:endParaRPr lang="en-US" sz="900" dirty="0" smtClean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36141" y="1142263"/>
            <a:ext cx="2742927" cy="50292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I found </a:t>
            </a:r>
            <a:r>
              <a:rPr lang="en-US" sz="900" b="1" dirty="0" smtClean="0"/>
              <a:t>Garlic Naan </a:t>
            </a:r>
            <a:r>
              <a:rPr lang="en-US" sz="900" dirty="0" smtClean="0"/>
              <a:t>at </a:t>
            </a:r>
            <a:r>
              <a:rPr lang="en-US" sz="900" b="1" dirty="0" smtClean="0"/>
              <a:t>Punjab Kabab House</a:t>
            </a:r>
            <a:r>
              <a:rPr lang="en-US" sz="900" dirty="0" smtClean="0"/>
              <a:t>, </a:t>
            </a:r>
            <a:r>
              <a:rPr lang="en-US" sz="900" b="1" dirty="0" smtClean="0"/>
              <a:t>Little India </a:t>
            </a:r>
            <a:r>
              <a:rPr lang="en-US" sz="900" dirty="0" smtClean="0"/>
              <a:t>and </a:t>
            </a:r>
            <a:r>
              <a:rPr lang="en-US" sz="900" b="1" dirty="0" smtClean="0"/>
              <a:t>Urban Curry. </a:t>
            </a:r>
            <a:r>
              <a:rPr lang="en-US" sz="900" dirty="0" smtClean="0"/>
              <a:t>Which one would you like to order form?</a:t>
            </a:r>
            <a:endParaRPr lang="en-US" sz="900" dirty="0"/>
          </a:p>
        </p:txBody>
      </p:sp>
      <p:sp>
        <p:nvSpPr>
          <p:cNvPr id="25" name="Rounded Rectangle 24"/>
          <p:cNvSpPr/>
          <p:nvPr/>
        </p:nvSpPr>
        <p:spPr>
          <a:xfrm>
            <a:off x="5184317" y="663834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What are some good places that have garlic naan?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84317" y="3769372"/>
            <a:ext cx="2743200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Could you also add a mango lassi to my order?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736139" y="4136962"/>
            <a:ext cx="2742927" cy="50292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Sure, I’ve added a </a:t>
            </a:r>
            <a:r>
              <a:rPr lang="en-US" sz="900" b="1" dirty="0" smtClean="0"/>
              <a:t>Mango Lassi </a:t>
            </a:r>
            <a:r>
              <a:rPr lang="en-US" sz="900" dirty="0" smtClean="0"/>
              <a:t>to your order from </a:t>
            </a:r>
            <a:r>
              <a:rPr lang="en-US" sz="900" b="1" dirty="0" smtClean="0"/>
              <a:t>Little India</a:t>
            </a:r>
            <a:r>
              <a:rPr lang="en-US" sz="900" dirty="0" smtClean="0"/>
              <a:t>. The total price is now </a:t>
            </a:r>
            <a:r>
              <a:rPr lang="en-US" sz="900" b="1" dirty="0" smtClean="0"/>
              <a:t>$17.75.</a:t>
            </a:r>
            <a:r>
              <a:rPr lang="en-US" sz="900" dirty="0" smtClean="0"/>
              <a:t> Would you like to place the order?</a:t>
            </a:r>
            <a:endParaRPr lang="en-US" sz="9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4736138" y="5123796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 smtClean="0"/>
              <a:t>Little India </a:t>
            </a:r>
            <a:r>
              <a:rPr lang="en-US" sz="900" dirty="0" smtClean="0"/>
              <a:t>will </a:t>
            </a:r>
            <a:r>
              <a:rPr lang="en-US" sz="900" dirty="0"/>
              <a:t>be delivered in </a:t>
            </a:r>
            <a:r>
              <a:rPr lang="en-US" sz="900" dirty="0" smtClean="0"/>
              <a:t>30-45 minutes.</a:t>
            </a:r>
            <a:endParaRPr lang="en-US" sz="900" dirty="0"/>
          </a:p>
        </p:txBody>
      </p:sp>
      <p:sp>
        <p:nvSpPr>
          <p:cNvPr id="35" name="Rounded Rectangle 34"/>
          <p:cNvSpPr/>
          <p:nvPr/>
        </p:nvSpPr>
        <p:spPr>
          <a:xfrm>
            <a:off x="7161571" y="4740107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Yes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97490" y="2113088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Sure, I got the </a:t>
            </a:r>
            <a:r>
              <a:rPr lang="en-US" sz="900" b="1" dirty="0" smtClean="0"/>
              <a:t>Grilled Chicken Sandwich </a:t>
            </a:r>
            <a:r>
              <a:rPr lang="en-US" sz="900" dirty="0" smtClean="0"/>
              <a:t>on </a:t>
            </a:r>
            <a:r>
              <a:rPr lang="en-US" sz="900" b="1" dirty="0"/>
              <a:t>s</a:t>
            </a:r>
            <a:r>
              <a:rPr lang="en-US" sz="900" b="1" dirty="0" smtClean="0"/>
              <a:t>ourdough </a:t>
            </a:r>
            <a:r>
              <a:rPr lang="en-US" sz="900" b="1" dirty="0"/>
              <a:t>b</a:t>
            </a:r>
            <a:r>
              <a:rPr lang="en-US" sz="900" b="1" dirty="0" smtClean="0"/>
              <a:t>read </a:t>
            </a:r>
            <a:r>
              <a:rPr lang="en-US" sz="900" dirty="0"/>
              <a:t>from </a:t>
            </a:r>
            <a:r>
              <a:rPr lang="en-US" sz="900" b="1" dirty="0"/>
              <a:t>Sam's Sandwiches &amp; </a:t>
            </a:r>
            <a:r>
              <a:rPr lang="en-US" sz="900" b="1" dirty="0" smtClean="0"/>
              <a:t>Coffee </a:t>
            </a:r>
            <a:r>
              <a:rPr lang="en-US" sz="900" dirty="0" smtClean="0"/>
              <a:t>for a total price of</a:t>
            </a:r>
            <a:r>
              <a:rPr lang="en-US" sz="900" b="1" dirty="0" smtClean="0"/>
              <a:t> $5.95</a:t>
            </a:r>
            <a:r>
              <a:rPr lang="en-US" sz="900" dirty="0" smtClean="0"/>
              <a:t>. Would you like to place the order?</a:t>
            </a:r>
            <a:endParaRPr lang="en-US" sz="9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1097490" y="1033446"/>
            <a:ext cx="2742927" cy="50292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Hello, </a:t>
            </a:r>
            <a:r>
              <a:rPr lang="en-US" sz="900" dirty="0" smtClean="0"/>
              <a:t>John. </a:t>
            </a:r>
            <a:r>
              <a:rPr lang="en-US" sz="900" dirty="0"/>
              <a:t>Some </a:t>
            </a:r>
            <a:r>
              <a:rPr lang="en-US" sz="900" dirty="0" smtClean="0"/>
              <a:t>nearby popular restaurants </a:t>
            </a:r>
            <a:r>
              <a:rPr lang="en-US" sz="900" dirty="0"/>
              <a:t>you can order delivery from are </a:t>
            </a:r>
            <a:r>
              <a:rPr lang="en-US" sz="900" dirty="0" smtClean="0"/>
              <a:t>Palmyra, Boulevard Cafe and Sallys.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46" name="Rounded Rectangle 45"/>
          <p:cNvSpPr/>
          <p:nvPr/>
        </p:nvSpPr>
        <p:spPr>
          <a:xfrm>
            <a:off x="1514017" y="1623559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</a:t>
            </a:r>
            <a:r>
              <a:rPr lang="en-US" sz="900" dirty="0" smtClean="0">
                <a:solidFill>
                  <a:srgbClr val="FFFFFF"/>
                </a:solidFill>
              </a:rPr>
              <a:t>would like a </a:t>
            </a:r>
            <a:r>
              <a:rPr lang="en-US" sz="900" dirty="0">
                <a:solidFill>
                  <a:srgbClr val="FFFFFF"/>
                </a:solidFill>
              </a:rPr>
              <a:t>grilled chicken sandwich with sourdough </a:t>
            </a:r>
            <a:r>
              <a:rPr lang="en-US" sz="900" dirty="0" smtClean="0">
                <a:solidFill>
                  <a:srgbClr val="FFFFFF"/>
                </a:solidFill>
              </a:rPr>
              <a:t>from </a:t>
            </a:r>
            <a:r>
              <a:rPr lang="en-US" sz="900" dirty="0">
                <a:solidFill>
                  <a:srgbClr val="FFFFFF"/>
                </a:solidFill>
              </a:rPr>
              <a:t>Sams.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491271" y="663834"/>
            <a:ext cx="765946" cy="28241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H</a:t>
            </a:r>
            <a:r>
              <a:rPr lang="en-US" sz="900" dirty="0" smtClean="0">
                <a:solidFill>
                  <a:srgbClr val="FFFFFF"/>
                </a:solidFill>
              </a:rPr>
              <a:t>ello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065841" y="3268037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 smtClean="0"/>
              <a:t>Sam’s Sandwiches &amp; Coffee</a:t>
            </a:r>
            <a:r>
              <a:rPr lang="en-US" sz="900" dirty="0" smtClean="0"/>
              <a:t> will </a:t>
            </a:r>
            <a:r>
              <a:rPr lang="en-US" sz="900" dirty="0"/>
              <a:t>be delivered in </a:t>
            </a:r>
            <a:r>
              <a:rPr lang="en-US" sz="900" dirty="0" smtClean="0"/>
              <a:t>15-30 minutes.</a:t>
            </a:r>
            <a:endParaRPr lang="en-US" sz="900" dirty="0"/>
          </a:p>
        </p:txBody>
      </p:sp>
      <p:sp>
        <p:nvSpPr>
          <p:cNvPr id="49" name="Rounded Rectangle 48"/>
          <p:cNvSpPr/>
          <p:nvPr/>
        </p:nvSpPr>
        <p:spPr>
          <a:xfrm>
            <a:off x="3491271" y="2859990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Sure!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65841" y="4157810"/>
            <a:ext cx="1130103" cy="283464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Have a nice day.</a:t>
            </a:r>
            <a:endParaRPr lang="en-US" sz="900" dirty="0"/>
          </a:p>
        </p:txBody>
      </p:sp>
      <p:sp>
        <p:nvSpPr>
          <p:cNvPr id="51" name="Rounded Rectangle 50"/>
          <p:cNvSpPr/>
          <p:nvPr/>
        </p:nvSpPr>
        <p:spPr>
          <a:xfrm>
            <a:off x="3340100" y="3748422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smtClean="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0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"/>
          <a:stretch/>
        </p:blipFill>
        <p:spPr>
          <a:xfrm>
            <a:off x="965200" y="1130300"/>
            <a:ext cx="70104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7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6073200" y="662400"/>
            <a:ext cx="1826083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do you have romantic movies?</a:t>
            </a: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97490" y="2145600"/>
            <a:ext cx="2543176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Ok. Here are some movies with Tom Hanks:</a:t>
            </a:r>
            <a:endParaRPr lang="en-US" sz="9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1097490" y="1404000"/>
            <a:ext cx="2458800" cy="28080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Talk to me to browse movies and </a:t>
            </a:r>
            <a:r>
              <a:rPr lang="en-US" sz="900" dirty="0" smtClean="0"/>
              <a:t>TV shows</a:t>
            </a:r>
            <a:r>
              <a:rPr lang="en-US" sz="900" dirty="0"/>
              <a:t>.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732430" y="1774800"/>
            <a:ext cx="1525516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Find Tom Hanks movies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492000" y="662400"/>
            <a:ext cx="765946" cy="28241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H</a:t>
            </a:r>
            <a:r>
              <a:rPr lang="en-US" sz="900" dirty="0" smtClean="0">
                <a:solidFill>
                  <a:srgbClr val="FFFFFF"/>
                </a:solidFill>
              </a:rPr>
              <a:t>ello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83158" y="3369600"/>
            <a:ext cx="1130103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See you later.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340829" y="2998800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97490" y="1033200"/>
            <a:ext cx="766800" cy="28080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Hi.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22" name="Rounded Rectangle 21"/>
          <p:cNvSpPr/>
          <p:nvPr/>
        </p:nvSpPr>
        <p:spPr>
          <a:xfrm>
            <a:off x="1147192" y="25164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 smtClean="0"/>
              <a:t>Forest Gump</a:t>
            </a:r>
            <a:endParaRPr lang="en-US" sz="9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2156070" y="25164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 smtClean="0"/>
              <a:t>Inferno</a:t>
            </a:r>
            <a:endParaRPr lang="en-US" sz="9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160957" y="25164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mr-IN" sz="900" b="1" dirty="0" smtClean="0"/>
              <a:t>…</a:t>
            </a:r>
            <a:endParaRPr lang="en-US" sz="9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4737600" y="1033200"/>
            <a:ext cx="2120910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Ok. Here are some romance movies:</a:t>
            </a:r>
            <a:endParaRPr lang="en-US" sz="9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837560" y="14040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Beauty and the Beast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846438" y="14040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Twilight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855316" y="14040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mr-IN" sz="900" b="1" dirty="0" smtClean="0"/>
              <a:t>…</a:t>
            </a:r>
            <a:endParaRPr lang="en-US" sz="9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5816144" y="1886400"/>
            <a:ext cx="2083139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>
                <a:solidFill>
                  <a:srgbClr val="FFFFFF"/>
                </a:solidFill>
              </a:rPr>
              <a:t>Show me the ones with Tom Hanks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737600" y="2257200"/>
            <a:ext cx="2586848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Done. Here are some romance movies with Tom Hanks:</a:t>
            </a:r>
            <a:endParaRPr lang="en-US" sz="9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4860091" y="27396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 smtClean="0"/>
              <a:t>Forest Gump</a:t>
            </a:r>
            <a:endParaRPr lang="en-US" sz="9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5868969" y="27396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Big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855316" y="27396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mr-IN" sz="900" b="1" dirty="0" smtClean="0"/>
              <a:t>…</a:t>
            </a:r>
            <a:endParaRPr lang="en-US" sz="9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6752532" y="3222000"/>
            <a:ext cx="1146751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smtClean="0">
                <a:solidFill>
                  <a:srgbClr val="FFFFFF"/>
                </a:solidFill>
              </a:rPr>
              <a:t>Released </a:t>
            </a:r>
            <a:r>
              <a:rPr lang="en-US" sz="900">
                <a:solidFill>
                  <a:srgbClr val="FFFFFF"/>
                </a:solidFill>
              </a:rPr>
              <a:t>in 2011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737600" y="3592800"/>
            <a:ext cx="2586848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Done. Here are some romance movies with Tom Hanks released in 2011:</a:t>
            </a:r>
            <a:endParaRPr lang="en-US" sz="900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4860090" y="40752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Larry Crowne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737600" y="4928400"/>
            <a:ext cx="1130103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See you later.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6982166" y="4557600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1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092200"/>
            <a:ext cx="6918960" cy="46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762399" y="1430011"/>
            <a:ext cx="3757668" cy="3705954"/>
            <a:chOff x="3114649" y="1430011"/>
            <a:chExt cx="4665458" cy="3370504"/>
          </a:xfrm>
        </p:grpSpPr>
        <p:sp>
          <p:nvSpPr>
            <p:cNvPr id="4" name="Rectangle 3"/>
            <p:cNvSpPr/>
            <p:nvPr/>
          </p:nvSpPr>
          <p:spPr>
            <a:xfrm>
              <a:off x="4617777" y="1430011"/>
              <a:ext cx="1267782" cy="271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2C74A5"/>
                  </a:solidFill>
                </a:rPr>
                <a:t>MY APP</a:t>
              </a:r>
              <a:endParaRPr lang="en-US" b="1" dirty="0">
                <a:solidFill>
                  <a:srgbClr val="2C74A5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119828" y="1701709"/>
              <a:ext cx="4660279" cy="771118"/>
              <a:chOff x="2288218" y="785667"/>
              <a:chExt cx="4660279" cy="77111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2288218" y="785667"/>
                <a:ext cx="4263680" cy="771118"/>
                <a:chOff x="2288218" y="785667"/>
                <a:chExt cx="4263680" cy="771118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13" name="Elbow Connector 12"/>
                  <p:cNvCxnSpPr>
                    <a:stCxn id="4" idx="2"/>
                    <a:endCxn id="8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Elbow Connector 1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>
                    <a:endCxn id="7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" name="TextBox 31"/>
              <p:cNvSpPr txBox="1"/>
              <p:nvPr/>
            </p:nvSpPr>
            <p:spPr>
              <a:xfrm>
                <a:off x="6571433" y="1154888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119828" y="2481940"/>
              <a:ext cx="4660279" cy="771118"/>
              <a:chOff x="2288218" y="1565898"/>
              <a:chExt cx="4660279" cy="77111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29" name="Elbow Connector 28"/>
                  <p:cNvCxnSpPr>
                    <a:endCxn id="27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Elbow Connector 29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>
                    <a:endCxn id="26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3" name="TextBox 32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118557" y="3259571"/>
              <a:ext cx="4660279" cy="771118"/>
              <a:chOff x="2288218" y="1565898"/>
              <a:chExt cx="4660279" cy="7711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42" name="Elbow Connector 41"/>
                  <p:cNvCxnSpPr>
                    <a:endCxn id="40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Elbow Connector 42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>
                    <a:endCxn id="39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114649" y="4029397"/>
              <a:ext cx="4660279" cy="771118"/>
              <a:chOff x="2288218" y="1565898"/>
              <a:chExt cx="4660279" cy="77111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53" name="Elbow Connector 52"/>
                  <p:cNvCxnSpPr>
                    <a:endCxn id="51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Elbow Connector 5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>
                    <a:endCxn id="50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1481054" y="1935604"/>
            <a:ext cx="2983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DOMAIN CLASSIFIER: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Will it rain tomorrow?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weather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Play my jazz playlist.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music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81054" y="2791375"/>
            <a:ext cx="3003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INTENT CLASSIFIERS: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Wake me up at 7am.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set-alarm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Who sings Thriller?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get-artist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81054" y="3647146"/>
            <a:ext cx="3233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ENTITY RECOGNIZERS: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Book a flight to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Miami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Miami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Films with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Tom Hanks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Tom Hanks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81054" y="4502917"/>
            <a:ext cx="296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ROLE CLASSIFIERS:</a:t>
            </a:r>
          </a:p>
          <a:p>
            <a:pPr>
              <a:tabLst>
                <a:tab pos="1430338" algn="l"/>
              </a:tabLs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Schedule a meeting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10am' ROLE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start</a:t>
            </a:r>
          </a:p>
          <a:p>
            <a:pPr>
              <a:tabLst>
                <a:tab pos="1430338" algn="l"/>
              </a:tabLs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from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10am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 to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noon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noon' ROLE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2665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3723</TotalTime>
  <Words>1336</Words>
  <Application>Microsoft Macintosh PowerPoint</Application>
  <PresentationFormat>On-screen Show (4:3)</PresentationFormat>
  <Paragraphs>427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 Narrow</vt:lpstr>
      <vt:lpstr>Calibri</vt:lpstr>
      <vt:lpstr>Consolas</vt:lpstr>
      <vt:lpstr>Mangal</vt:lpstr>
      <vt:lpstr>Wingdings</vt:lpstr>
      <vt:lpstr>Arial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Tuttle</dc:creator>
  <cp:lastModifiedBy>Microsoft Office User</cp:lastModifiedBy>
  <cp:revision>154</cp:revision>
  <dcterms:created xsi:type="dcterms:W3CDTF">2017-01-13T23:27:51Z</dcterms:created>
  <dcterms:modified xsi:type="dcterms:W3CDTF">2017-10-18T17:22:50Z</dcterms:modified>
</cp:coreProperties>
</file>