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5"/>
  </p:notesMasterIdLst>
  <p:sldIdLst>
    <p:sldId id="256" r:id="rId2"/>
    <p:sldId id="257" r:id="rId3"/>
    <p:sldId id="258" r:id="rId4"/>
    <p:sldId id="282" r:id="rId5"/>
    <p:sldId id="283" r:id="rId6"/>
    <p:sldId id="259" r:id="rId7"/>
    <p:sldId id="278" r:id="rId8"/>
    <p:sldId id="268" r:id="rId9"/>
    <p:sldId id="280" r:id="rId10"/>
    <p:sldId id="270" r:id="rId11"/>
    <p:sldId id="269" r:id="rId12"/>
    <p:sldId id="271" r:id="rId13"/>
    <p:sldId id="286" r:id="rId14"/>
    <p:sldId id="287" r:id="rId15"/>
    <p:sldId id="273" r:id="rId16"/>
    <p:sldId id="274" r:id="rId17"/>
    <p:sldId id="284" r:id="rId18"/>
    <p:sldId id="285" r:id="rId19"/>
    <p:sldId id="276" r:id="rId20"/>
    <p:sldId id="267" r:id="rId21"/>
    <p:sldId id="281" r:id="rId22"/>
    <p:sldId id="261"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2B3913-5554-48C8-BC31-6C22AC8EC725}">
          <p14:sldIdLst>
            <p14:sldId id="256"/>
            <p14:sldId id="257"/>
            <p14:sldId id="258"/>
            <p14:sldId id="282"/>
            <p14:sldId id="283"/>
            <p14:sldId id="259"/>
            <p14:sldId id="278"/>
            <p14:sldId id="268"/>
            <p14:sldId id="280"/>
            <p14:sldId id="270"/>
            <p14:sldId id="269"/>
            <p14:sldId id="271"/>
            <p14:sldId id="286"/>
            <p14:sldId id="287"/>
            <p14:sldId id="273"/>
            <p14:sldId id="274"/>
            <p14:sldId id="284"/>
            <p14:sldId id="285"/>
            <p14:sldId id="276"/>
            <p14:sldId id="267"/>
            <p14:sldId id="281"/>
            <p14:sldId id="261"/>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5129" autoAdjust="0"/>
  </p:normalViewPr>
  <p:slideViewPr>
    <p:cSldViewPr snapToGrid="0">
      <p:cViewPr varScale="1">
        <p:scale>
          <a:sx n="47" d="100"/>
          <a:sy n="47" d="100"/>
        </p:scale>
        <p:origin x="16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252E1-FD90-4DE4-93BB-51216E4C4837}" type="datetimeFigureOut">
              <a:rPr lang="de-DE" smtClean="0"/>
              <a:t>21.11.2016</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EA98A-4DFE-41E0-BF6D-FD8FC30EF374}" type="slidenum">
              <a:rPr lang="de-DE" smtClean="0"/>
              <a:t>‹Nr.›</a:t>
            </a:fld>
            <a:endParaRPr lang="de-DE"/>
          </a:p>
        </p:txBody>
      </p:sp>
    </p:spTree>
    <p:extLst>
      <p:ext uri="{BB962C8B-B14F-4D97-AF65-F5344CB8AC3E}">
        <p14:creationId xmlns:p14="http://schemas.microsoft.com/office/powerpoint/2010/main" val="86437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Begrüßung. Wer hat schon mal was von </a:t>
            </a:r>
            <a:r>
              <a:rPr lang="de-DE" dirty="0" err="1"/>
              <a:t>AngularJS</a:t>
            </a:r>
            <a:r>
              <a:rPr lang="de-DE" dirty="0"/>
              <a:t> gehört?</a:t>
            </a:r>
          </a:p>
          <a:p>
            <a:r>
              <a:rPr lang="de-DE" dirty="0"/>
              <a:t>Man surft auf einer Seite im Internet,</a:t>
            </a:r>
            <a:r>
              <a:rPr lang="de-DE" baseline="0" dirty="0"/>
              <a:t> eventuell noch mit dem Handy – hat schlechten Empfang – und bei jedem Klick auf der Seite ladet sich die komplette Seite neu, was gefühlt stundenlang dauert. </a:t>
            </a:r>
            <a:br>
              <a:rPr lang="de-DE" baseline="0" dirty="0"/>
            </a:br>
            <a:r>
              <a:rPr lang="de-DE" baseline="0" dirty="0"/>
              <a:t>Dieses Verhalten will man keinem Nutzer antun, deshalb gibt es heutzutage Frameworks wie </a:t>
            </a:r>
            <a:r>
              <a:rPr lang="de-DE" baseline="0" dirty="0" err="1"/>
              <a:t>AngularJS</a:t>
            </a:r>
            <a:r>
              <a:rPr lang="de-DE" baseline="0" dirty="0"/>
              <a:t>, mit welchen man schnelle und schlanke Webanwendungen realisieren kann.</a:t>
            </a:r>
            <a:endParaRPr lang="de-DE" dirty="0"/>
          </a:p>
        </p:txBody>
      </p:sp>
      <p:sp>
        <p:nvSpPr>
          <p:cNvPr id="4" name="Foliennummernplatzhalter 3"/>
          <p:cNvSpPr>
            <a:spLocks noGrp="1"/>
          </p:cNvSpPr>
          <p:nvPr>
            <p:ph type="sldNum" sz="quarter" idx="10"/>
          </p:nvPr>
        </p:nvSpPr>
        <p:spPr/>
        <p:txBody>
          <a:bodyPr/>
          <a:lstStyle/>
          <a:p>
            <a:fld id="{803EA98A-4DFE-41E0-BF6D-FD8FC30EF374}" type="slidenum">
              <a:rPr lang="de-DE" smtClean="0"/>
              <a:t>1</a:t>
            </a:fld>
            <a:endParaRPr lang="de-DE"/>
          </a:p>
        </p:txBody>
      </p:sp>
    </p:spTree>
    <p:extLst>
      <p:ext uri="{BB962C8B-B14F-4D97-AF65-F5344CB8AC3E}">
        <p14:creationId xmlns:p14="http://schemas.microsoft.com/office/powerpoint/2010/main" val="1449992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Daten in unserer Webanwendung halten zu können</a:t>
            </a:r>
            <a:r>
              <a:rPr lang="de-DE" baseline="0" dirty="0"/>
              <a:t> brauchen wir sogenannte Controller. Diese Controller sind immer für den DOM-Abschnitt zuständig, in dem sie eigebunden werden, in diesem Fall für das &lt;</a:t>
            </a:r>
            <a:r>
              <a:rPr lang="de-DE" baseline="0" dirty="0" err="1"/>
              <a:t>table</a:t>
            </a:r>
            <a:r>
              <a:rPr lang="de-DE" baseline="0" dirty="0"/>
              <a:t>&gt;-Tag.  In allen anderen Elementen unserer Seite sind die Daten nicht zugänglich. Daten die über mehrere Controller hinweg ausgetauscht werden sollen können über Services gespeichert werden, da diese in der Sichtbarkeit nicht begrenzt sind.</a:t>
            </a:r>
          </a:p>
          <a:p>
            <a:endParaRPr lang="de-DE" dirty="0"/>
          </a:p>
        </p:txBody>
      </p:sp>
      <p:sp>
        <p:nvSpPr>
          <p:cNvPr id="4" name="Foliennummernplatzhalter 3"/>
          <p:cNvSpPr>
            <a:spLocks noGrp="1"/>
          </p:cNvSpPr>
          <p:nvPr>
            <p:ph type="sldNum" sz="quarter" idx="10"/>
          </p:nvPr>
        </p:nvSpPr>
        <p:spPr/>
        <p:txBody>
          <a:bodyPr/>
          <a:lstStyle/>
          <a:p>
            <a:fld id="{803EA98A-4DFE-41E0-BF6D-FD8FC30EF374}" type="slidenum">
              <a:rPr lang="de-DE" smtClean="0"/>
              <a:t>15</a:t>
            </a:fld>
            <a:endParaRPr lang="de-DE"/>
          </a:p>
        </p:txBody>
      </p:sp>
    </p:spTree>
    <p:extLst>
      <p:ext uri="{BB962C8B-B14F-4D97-AF65-F5344CB8AC3E}">
        <p14:creationId xmlns:p14="http://schemas.microsoft.com/office/powerpoint/2010/main" val="1691397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Ein Controller kann einen neuen </a:t>
            </a:r>
            <a:r>
              <a:rPr lang="de-DE" sz="1200" b="0" i="0" kern="1200" dirty="0" err="1">
                <a:solidFill>
                  <a:schemeClr val="tx1"/>
                </a:solidFill>
                <a:effectLst/>
                <a:latin typeface="+mn-lt"/>
                <a:ea typeface="+mn-ea"/>
                <a:cs typeface="+mn-cs"/>
              </a:rPr>
              <a:t>Scope</a:t>
            </a:r>
            <a:r>
              <a:rPr lang="de-DE" sz="1200" b="0" i="0" kern="1200" dirty="0">
                <a:solidFill>
                  <a:schemeClr val="tx1"/>
                </a:solidFill>
                <a:effectLst/>
                <a:latin typeface="+mn-lt"/>
                <a:ea typeface="+mn-ea"/>
                <a:cs typeface="+mn-cs"/>
              </a:rPr>
              <a:t> erstellen. Der </a:t>
            </a:r>
            <a:r>
              <a:rPr lang="de-DE" sz="1200" b="0" i="0" kern="1200" dirty="0" err="1">
                <a:solidFill>
                  <a:schemeClr val="tx1"/>
                </a:solidFill>
                <a:effectLst/>
                <a:latin typeface="+mn-lt"/>
                <a:ea typeface="+mn-ea"/>
                <a:cs typeface="+mn-cs"/>
              </a:rPr>
              <a:t>Scope</a:t>
            </a:r>
            <a:r>
              <a:rPr lang="de-DE" sz="1200" b="0" i="0" kern="1200" baseline="0" dirty="0">
                <a:solidFill>
                  <a:schemeClr val="tx1"/>
                </a:solidFill>
                <a:effectLst/>
                <a:latin typeface="+mn-lt"/>
                <a:ea typeface="+mn-ea"/>
                <a:cs typeface="+mn-cs"/>
              </a:rPr>
              <a:t> beinhaltet alle Daten und Funktionen, die wir für ihn im </a:t>
            </a:r>
            <a:r>
              <a:rPr lang="de-DE" sz="1200" b="0" i="0" kern="1200" dirty="0">
                <a:solidFill>
                  <a:schemeClr val="tx1"/>
                </a:solidFill>
                <a:effectLst/>
                <a:latin typeface="+mn-lt"/>
                <a:ea typeface="+mn-ea"/>
                <a:cs typeface="+mn-cs"/>
              </a:rPr>
              <a:t>JavaScript-Code festgelegt</a:t>
            </a:r>
            <a:r>
              <a:rPr lang="de-DE" sz="1200" b="0" i="0" kern="1200" baseline="0" dirty="0">
                <a:solidFill>
                  <a:schemeClr val="tx1"/>
                </a:solidFill>
                <a:effectLst/>
                <a:latin typeface="+mn-lt"/>
                <a:ea typeface="+mn-ea"/>
                <a:cs typeface="+mn-cs"/>
              </a:rPr>
              <a:t> haben. In diesem Fall hält der </a:t>
            </a:r>
            <a:r>
              <a:rPr lang="de-DE" sz="1200" b="0" i="0" kern="1200" baseline="0" dirty="0" err="1">
                <a:solidFill>
                  <a:schemeClr val="tx1"/>
                </a:solidFill>
                <a:effectLst/>
                <a:latin typeface="+mn-lt"/>
                <a:ea typeface="+mn-ea"/>
                <a:cs typeface="+mn-cs"/>
              </a:rPr>
              <a:t>Scope</a:t>
            </a:r>
            <a:r>
              <a:rPr lang="de-DE" sz="1200" b="0" i="0" kern="1200" baseline="0" dirty="0">
                <a:solidFill>
                  <a:schemeClr val="tx1"/>
                </a:solidFill>
                <a:effectLst/>
                <a:latin typeface="+mn-lt"/>
                <a:ea typeface="+mn-ea"/>
                <a:cs typeface="+mn-cs"/>
              </a:rPr>
              <a:t> ein Array von Artikeln. Wenn wir den </a:t>
            </a:r>
            <a:r>
              <a:rPr lang="de-DE" sz="1200" b="0" i="0" kern="1200" baseline="0" dirty="0" err="1">
                <a:solidFill>
                  <a:schemeClr val="tx1"/>
                </a:solidFill>
                <a:effectLst/>
                <a:latin typeface="+mn-lt"/>
                <a:ea typeface="+mn-ea"/>
                <a:cs typeface="+mn-cs"/>
              </a:rPr>
              <a:t>Scope</a:t>
            </a:r>
            <a:r>
              <a:rPr lang="de-DE" sz="1200" b="0" i="0" kern="1200" baseline="0" dirty="0">
                <a:solidFill>
                  <a:schemeClr val="tx1"/>
                </a:solidFill>
                <a:effectLst/>
                <a:latin typeface="+mn-lt"/>
                <a:ea typeface="+mn-ea"/>
                <a:cs typeface="+mn-cs"/>
              </a:rPr>
              <a:t> verwenden wollen müssen wir immer das Zeichen davor schreiben, ansonsten denkt Java-Script dass wir hier auf eine von uns definierte Variable zugreifen wollen anstatt auf den von </a:t>
            </a:r>
            <a:r>
              <a:rPr lang="de-DE" sz="1200" b="0" i="0" kern="1200" baseline="0" dirty="0" err="1">
                <a:solidFill>
                  <a:schemeClr val="tx1"/>
                </a:solidFill>
                <a:effectLst/>
                <a:latin typeface="+mn-lt"/>
                <a:ea typeface="+mn-ea"/>
                <a:cs typeface="+mn-cs"/>
              </a:rPr>
              <a:t>AngularJS</a:t>
            </a:r>
            <a:r>
              <a:rPr lang="de-DE" sz="1200" b="0" i="0" kern="1200" baseline="0" dirty="0">
                <a:solidFill>
                  <a:schemeClr val="tx1"/>
                </a:solidFill>
                <a:effectLst/>
                <a:latin typeface="+mn-lt"/>
                <a:ea typeface="+mn-ea"/>
                <a:cs typeface="+mn-cs"/>
              </a:rPr>
              <a:t> verwalteten </a:t>
            </a:r>
            <a:r>
              <a:rPr lang="de-DE" sz="1200" b="0" i="0" kern="1200" baseline="0" dirty="0" err="1">
                <a:solidFill>
                  <a:schemeClr val="tx1"/>
                </a:solidFill>
                <a:effectLst/>
                <a:latin typeface="+mn-lt"/>
                <a:ea typeface="+mn-ea"/>
                <a:cs typeface="+mn-cs"/>
              </a:rPr>
              <a:t>Scope</a:t>
            </a:r>
            <a:r>
              <a:rPr lang="de-DE" sz="1200" b="0" i="0" kern="1200" baseline="0" dirty="0">
                <a:solidFill>
                  <a:schemeClr val="tx1"/>
                </a:solidFill>
                <a:effectLst/>
                <a:latin typeface="+mn-lt"/>
                <a:ea typeface="+mn-ea"/>
                <a:cs typeface="+mn-cs"/>
              </a:rPr>
              <a:t>.</a:t>
            </a:r>
            <a:endParaRPr lang="de-DE" dirty="0"/>
          </a:p>
        </p:txBody>
      </p:sp>
      <p:sp>
        <p:nvSpPr>
          <p:cNvPr id="4" name="Foliennummernplatzhalter 3"/>
          <p:cNvSpPr>
            <a:spLocks noGrp="1"/>
          </p:cNvSpPr>
          <p:nvPr>
            <p:ph type="sldNum" sz="quarter" idx="10"/>
          </p:nvPr>
        </p:nvSpPr>
        <p:spPr/>
        <p:txBody>
          <a:bodyPr/>
          <a:lstStyle/>
          <a:p>
            <a:fld id="{803EA98A-4DFE-41E0-BF6D-FD8FC30EF374}" type="slidenum">
              <a:rPr lang="de-DE" smtClean="0"/>
              <a:t>16</a:t>
            </a:fld>
            <a:endParaRPr lang="de-DE"/>
          </a:p>
        </p:txBody>
      </p:sp>
    </p:spTree>
    <p:extLst>
      <p:ext uri="{BB962C8B-B14F-4D97-AF65-F5344CB8AC3E}">
        <p14:creationId xmlns:p14="http://schemas.microsoft.com/office/powerpoint/2010/main" val="1143161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Nachdem</a:t>
            </a:r>
            <a:r>
              <a:rPr lang="de-DE" baseline="0" dirty="0"/>
              <a:t> wir nun die Grundlegenden Elemente von </a:t>
            </a:r>
            <a:r>
              <a:rPr lang="de-DE" baseline="0" dirty="0" err="1"/>
              <a:t>AngularJS</a:t>
            </a:r>
            <a:r>
              <a:rPr lang="de-DE" baseline="0" dirty="0"/>
              <a:t> kennengelernt haben, wollen wir uns diese in einem praktischen Beispiel anschauen.</a:t>
            </a:r>
          </a:p>
          <a:p>
            <a:r>
              <a:rPr lang="de-DE" baseline="0" dirty="0" err="1"/>
              <a:t>Plunker</a:t>
            </a:r>
            <a:r>
              <a:rPr lang="de-DE" baseline="0" dirty="0"/>
              <a:t> Links</a:t>
            </a:r>
          </a:p>
          <a:p>
            <a:r>
              <a:rPr lang="de-DE" baseline="0" dirty="0"/>
              <a:t>8-10min Zeit</a:t>
            </a:r>
          </a:p>
          <a:p>
            <a:r>
              <a:rPr lang="de-DE" baseline="0" dirty="0"/>
              <a:t>Lösung </a:t>
            </a:r>
            <a:endParaRPr lang="de-DE" dirty="0"/>
          </a:p>
        </p:txBody>
      </p:sp>
      <p:sp>
        <p:nvSpPr>
          <p:cNvPr id="4" name="Foliennummernplatzhalter 3"/>
          <p:cNvSpPr>
            <a:spLocks noGrp="1"/>
          </p:cNvSpPr>
          <p:nvPr>
            <p:ph type="sldNum" sz="quarter" idx="10"/>
          </p:nvPr>
        </p:nvSpPr>
        <p:spPr/>
        <p:txBody>
          <a:bodyPr/>
          <a:lstStyle/>
          <a:p>
            <a:fld id="{803EA98A-4DFE-41E0-BF6D-FD8FC30EF374}" type="slidenum">
              <a:rPr lang="de-DE" smtClean="0"/>
              <a:t>19</a:t>
            </a:fld>
            <a:endParaRPr lang="de-DE"/>
          </a:p>
        </p:txBody>
      </p:sp>
    </p:spTree>
    <p:extLst>
      <p:ext uri="{BB962C8B-B14F-4D97-AF65-F5344CB8AC3E}">
        <p14:creationId xmlns:p14="http://schemas.microsoft.com/office/powerpoint/2010/main" val="1713445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AngularJS</a:t>
            </a:r>
            <a:r>
              <a:rPr lang="de-DE" baseline="0" dirty="0"/>
              <a:t> 2 wurde ganz neu entwickelt und weicht komplett von der Struktur von </a:t>
            </a:r>
            <a:r>
              <a:rPr lang="de-DE" baseline="0" dirty="0" err="1"/>
              <a:t>AngularJS</a:t>
            </a:r>
            <a:r>
              <a:rPr lang="de-DE" baseline="0" dirty="0"/>
              <a:t> 1 ab.</a:t>
            </a:r>
          </a:p>
          <a:p>
            <a:endParaRPr lang="de-DE" dirty="0"/>
          </a:p>
          <a:p>
            <a:r>
              <a:rPr lang="de-DE" dirty="0"/>
              <a:t>Mobile</a:t>
            </a:r>
            <a:r>
              <a:rPr lang="de-DE" baseline="0" dirty="0"/>
              <a:t> Support: Vorher nur </a:t>
            </a:r>
            <a:r>
              <a:rPr lang="de-DE" baseline="0" dirty="0" err="1"/>
              <a:t>responsive</a:t>
            </a:r>
            <a:r>
              <a:rPr lang="de-DE" baseline="0" dirty="0"/>
              <a:t> durch </a:t>
            </a:r>
            <a:r>
              <a:rPr lang="de-DE" baseline="0" dirty="0" err="1"/>
              <a:t>Bootsrap</a:t>
            </a:r>
            <a:r>
              <a:rPr lang="de-DE" baseline="0" dirty="0"/>
              <a:t>, jetzt auch Fokus auf Mobile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Bessere Performance: noch schneller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Direktiven: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TypeScript</a:t>
            </a:r>
            <a:r>
              <a:rPr lang="de-DE" dirty="0"/>
              <a:t>: aus</a:t>
            </a:r>
            <a:r>
              <a:rPr lang="de-DE" baseline="0" dirty="0"/>
              <a:t> Java oder C++ bekannte </a:t>
            </a:r>
            <a:r>
              <a:rPr lang="de-DE" sz="1200" b="0" i="0" kern="1200" dirty="0" err="1">
                <a:solidFill>
                  <a:schemeClr val="tx1"/>
                </a:solidFill>
                <a:effectLst/>
                <a:latin typeface="+mn-lt"/>
                <a:ea typeface="+mn-ea"/>
                <a:cs typeface="+mn-cs"/>
              </a:rPr>
              <a:t>Sprachkonstrukte</a:t>
            </a:r>
            <a:r>
              <a:rPr lang="de-DE" sz="1200" b="0" i="0" kern="1200" dirty="0">
                <a:solidFill>
                  <a:schemeClr val="tx1"/>
                </a:solidFill>
                <a:effectLst/>
                <a:latin typeface="+mn-lt"/>
                <a:ea typeface="+mn-ea"/>
                <a:cs typeface="+mn-cs"/>
              </a:rPr>
              <a:t>, wie </a:t>
            </a:r>
            <a:r>
              <a:rPr lang="de-DE" sz="1200" b="0" i="0" u="none" strike="noStrike" kern="1200" dirty="0">
                <a:solidFill>
                  <a:schemeClr val="tx1"/>
                </a:solidFill>
                <a:effectLst/>
                <a:latin typeface="+mn-lt"/>
                <a:ea typeface="+mn-ea"/>
                <a:cs typeface="+mn-cs"/>
              </a:rPr>
              <a:t>Klassen</a:t>
            </a:r>
            <a:r>
              <a:rPr lang="de-DE" sz="1200" b="0" i="0" kern="1200" dirty="0">
                <a:solidFill>
                  <a:schemeClr val="tx1"/>
                </a:solidFill>
                <a:effectLst/>
                <a:latin typeface="+mn-lt"/>
                <a:ea typeface="+mn-ea"/>
                <a:cs typeface="+mn-cs"/>
              </a:rPr>
              <a:t>, </a:t>
            </a:r>
            <a:r>
              <a:rPr lang="de-DE" sz="1200" b="0" i="0" u="none" strike="noStrike" kern="1200" dirty="0">
                <a:solidFill>
                  <a:schemeClr val="tx1"/>
                </a:solidFill>
                <a:effectLst/>
                <a:latin typeface="+mn-lt"/>
                <a:ea typeface="+mn-ea"/>
                <a:cs typeface="+mn-cs"/>
              </a:rPr>
              <a:t>Interfaces</a:t>
            </a:r>
            <a:r>
              <a:rPr lang="de-DE" sz="1200" b="0" i="0" kern="1200" dirty="0">
                <a:solidFill>
                  <a:schemeClr val="tx1"/>
                </a:solidFill>
                <a:effectLst/>
                <a:latin typeface="+mn-lt"/>
                <a:ea typeface="+mn-ea"/>
                <a:cs typeface="+mn-cs"/>
              </a:rPr>
              <a:t>, </a:t>
            </a:r>
            <a:r>
              <a:rPr lang="de-DE" sz="1200" b="0" i="0" u="none" strike="noStrike" kern="1200" dirty="0">
                <a:solidFill>
                  <a:schemeClr val="tx1"/>
                </a:solidFill>
                <a:effectLst/>
                <a:latin typeface="+mn-lt"/>
                <a:ea typeface="+mn-ea"/>
                <a:cs typeface="+mn-cs"/>
              </a:rPr>
              <a:t>Vererbung -&gt; </a:t>
            </a:r>
            <a:r>
              <a:rPr lang="de-DE" sz="1200" b="0" i="0" u="none" strike="noStrike" kern="1200" dirty="0" err="1">
                <a:solidFill>
                  <a:schemeClr val="tx1"/>
                </a:solidFill>
                <a:effectLst/>
                <a:latin typeface="+mn-lt"/>
                <a:ea typeface="+mn-ea"/>
                <a:cs typeface="+mn-cs"/>
              </a:rPr>
              <a:t>Dependency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Injection</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üner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Annotations</a:t>
            </a:r>
            <a:r>
              <a:rPr lang="de-DE" sz="1200" b="0" i="0" u="none" strike="noStrike" kern="1200" baseline="0" dirty="0">
                <a:solidFill>
                  <a:schemeClr val="tx1"/>
                </a:solidFill>
                <a:effectLst/>
                <a:latin typeface="+mn-lt"/>
                <a:ea typeface="+mn-ea"/>
                <a:cs typeface="+mn-cs"/>
              </a:rPr>
              <a:t> nutzbar (</a:t>
            </a:r>
            <a:r>
              <a:rPr lang="de-DE" sz="1200" b="0" i="0" u="none" strike="noStrike" kern="1200" baseline="0" dirty="0" err="1">
                <a:solidFill>
                  <a:schemeClr val="tx1"/>
                </a:solidFill>
                <a:effectLst/>
                <a:latin typeface="+mn-lt"/>
                <a:ea typeface="+mn-ea"/>
                <a:cs typeface="+mn-cs"/>
              </a:rPr>
              <a:t>wensentllich</a:t>
            </a:r>
            <a:r>
              <a:rPr lang="de-DE" sz="1200" b="0" i="0" u="none" strike="noStrike" kern="1200" baseline="0" dirty="0">
                <a:solidFill>
                  <a:schemeClr val="tx1"/>
                </a:solidFill>
                <a:effectLst/>
                <a:latin typeface="+mn-lt"/>
                <a:ea typeface="+mn-ea"/>
                <a:cs typeface="+mn-cs"/>
              </a:rPr>
              <a:t> weniger Code)</a:t>
            </a:r>
            <a:endParaRPr lang="de-DE"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p:sp>
        <p:nvSpPr>
          <p:cNvPr id="4" name="Foliennummernplatzhalter 3"/>
          <p:cNvSpPr>
            <a:spLocks noGrp="1"/>
          </p:cNvSpPr>
          <p:nvPr>
            <p:ph type="sldNum" sz="quarter" idx="10"/>
          </p:nvPr>
        </p:nvSpPr>
        <p:spPr/>
        <p:txBody>
          <a:bodyPr/>
          <a:lstStyle/>
          <a:p>
            <a:fld id="{803EA98A-4DFE-41E0-BF6D-FD8FC30EF374}" type="slidenum">
              <a:rPr lang="de-DE" smtClean="0"/>
              <a:t>20</a:t>
            </a:fld>
            <a:endParaRPr lang="de-DE"/>
          </a:p>
        </p:txBody>
      </p:sp>
    </p:spTree>
    <p:extLst>
      <p:ext uri="{BB962C8B-B14F-4D97-AF65-F5344CB8AC3E}">
        <p14:creationId xmlns:p14="http://schemas.microsoft.com/office/powerpoint/2010/main" val="1206407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Einer der Hauptentwickler von </a:t>
            </a:r>
            <a:r>
              <a:rPr lang="de-DE" dirty="0" err="1"/>
              <a:t>AngularJSm</a:t>
            </a:r>
            <a:r>
              <a:rPr lang="de-DE" baseline="0" dirty="0"/>
              <a:t> betreibt </a:t>
            </a:r>
            <a:r>
              <a:rPr lang="de-DE" sz="1200" b="0" i="0" kern="1200" dirty="0">
                <a:solidFill>
                  <a:schemeClr val="tx1"/>
                </a:solidFill>
                <a:effectLst/>
                <a:latin typeface="+mn-lt"/>
                <a:ea typeface="+mn-ea"/>
                <a:cs typeface="+mn-cs"/>
              </a:rPr>
              <a:t>das Portal </a:t>
            </a:r>
            <a:r>
              <a:rPr lang="de-DE" sz="1200" b="0" i="0" u="sng" kern="1200" dirty="0">
                <a:solidFill>
                  <a:schemeClr val="tx1"/>
                </a:solidFill>
                <a:effectLst/>
                <a:latin typeface="+mn-lt"/>
                <a:ea typeface="+mn-ea"/>
                <a:cs typeface="+mn-cs"/>
              </a:rPr>
              <a:t>AngularJS.DE</a:t>
            </a:r>
          </a:p>
          <a:p>
            <a:endParaRPr lang="de-DE" sz="1200" b="0" i="0" u="sng" kern="1200" dirty="0">
              <a:solidFill>
                <a:schemeClr val="tx1"/>
              </a:solidFill>
              <a:effectLst/>
              <a:latin typeface="+mn-lt"/>
              <a:ea typeface="+mn-ea"/>
              <a:cs typeface="+mn-cs"/>
            </a:endParaRPr>
          </a:p>
          <a:p>
            <a:r>
              <a:rPr lang="de-DE" sz="1200" b="0" i="0" u="none" kern="1200" dirty="0">
                <a:solidFill>
                  <a:schemeClr val="tx1"/>
                </a:solidFill>
                <a:effectLst/>
                <a:latin typeface="+mn-lt"/>
                <a:ea typeface="+mn-ea"/>
                <a:cs typeface="+mn-cs"/>
              </a:rPr>
              <a:t>Benutzt Funktionalitäten die viele Browser noch</a:t>
            </a:r>
            <a:r>
              <a:rPr lang="de-DE" sz="1200" b="0" i="0" u="none" kern="1200" baseline="0" dirty="0">
                <a:solidFill>
                  <a:schemeClr val="tx1"/>
                </a:solidFill>
                <a:effectLst/>
                <a:latin typeface="+mn-lt"/>
                <a:ea typeface="+mn-ea"/>
                <a:cs typeface="+mn-cs"/>
              </a:rPr>
              <a:t> nicht unterstützen, wurden über Umwege bereits lauffähig gemacht</a:t>
            </a:r>
          </a:p>
          <a:p>
            <a:r>
              <a:rPr lang="de-DE" u="none" dirty="0"/>
              <a:t>Kaum Beispiele und Hilfsmittel</a:t>
            </a:r>
          </a:p>
          <a:p>
            <a:r>
              <a:rPr lang="de-DE" u="none" dirty="0"/>
              <a:t>Noch stetig in der Entwicklung</a:t>
            </a:r>
            <a:r>
              <a:rPr lang="de-DE" u="none" baseline="0" dirty="0"/>
              <a:t> -&gt; viele Änderungen</a:t>
            </a:r>
            <a:endParaRPr lang="de-DE" u="none" dirty="0"/>
          </a:p>
        </p:txBody>
      </p:sp>
      <p:sp>
        <p:nvSpPr>
          <p:cNvPr id="4" name="Foliennummernplatzhalter 3"/>
          <p:cNvSpPr>
            <a:spLocks noGrp="1"/>
          </p:cNvSpPr>
          <p:nvPr>
            <p:ph type="sldNum" sz="quarter" idx="10"/>
          </p:nvPr>
        </p:nvSpPr>
        <p:spPr/>
        <p:txBody>
          <a:bodyPr/>
          <a:lstStyle/>
          <a:p>
            <a:fld id="{803EA98A-4DFE-41E0-BF6D-FD8FC30EF374}" type="slidenum">
              <a:rPr lang="de-DE" smtClean="0"/>
              <a:t>21</a:t>
            </a:fld>
            <a:endParaRPr lang="de-DE"/>
          </a:p>
        </p:txBody>
      </p:sp>
    </p:spTree>
    <p:extLst>
      <p:ext uri="{BB962C8B-B14F-4D97-AF65-F5344CB8AC3E}">
        <p14:creationId xmlns:p14="http://schemas.microsoft.com/office/powerpoint/2010/main" val="165733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03EA98A-4DFE-41E0-BF6D-FD8FC30EF374}" type="slidenum">
              <a:rPr lang="de-DE" smtClean="0"/>
              <a:t>2</a:t>
            </a:fld>
            <a:endParaRPr lang="de-DE"/>
          </a:p>
        </p:txBody>
      </p:sp>
    </p:spTree>
    <p:extLst>
      <p:ext uri="{BB962C8B-B14F-4D97-AF65-F5344CB8AC3E}">
        <p14:creationId xmlns:p14="http://schemas.microsoft.com/office/powerpoint/2010/main" val="1995804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Open Source Projekt auf </a:t>
            </a:r>
            <a:r>
              <a:rPr lang="de-DE" dirty="0" err="1"/>
              <a:t>GitHub</a:t>
            </a:r>
            <a:r>
              <a:rPr lang="de-DE" dirty="0"/>
              <a:t>, jeder es verwenden, </a:t>
            </a:r>
            <a:r>
              <a:rPr lang="de-DE" dirty="0" err="1"/>
              <a:t>Issues</a:t>
            </a:r>
            <a:r>
              <a:rPr lang="de-DE" dirty="0"/>
              <a:t> schreiben und</a:t>
            </a:r>
            <a:r>
              <a:rPr lang="de-DE" baseline="0" dirty="0"/>
              <a:t> bearbeiten</a:t>
            </a:r>
          </a:p>
          <a:p>
            <a:r>
              <a:rPr lang="de-DE" baseline="0" dirty="0"/>
              <a:t>Version 2 noch in stetiger Entwicklung, viele Bugs -&gt; nicht zu empfehlen</a:t>
            </a:r>
          </a:p>
          <a:p>
            <a:endParaRPr lang="de-DE" baseline="0" dirty="0"/>
          </a:p>
          <a:p>
            <a:r>
              <a:rPr lang="de-DE" dirty="0"/>
              <a:t>https://www.madewithangular.com/</a:t>
            </a:r>
          </a:p>
        </p:txBody>
      </p:sp>
      <p:sp>
        <p:nvSpPr>
          <p:cNvPr id="4" name="Foliennummernplatzhalter 3"/>
          <p:cNvSpPr>
            <a:spLocks noGrp="1"/>
          </p:cNvSpPr>
          <p:nvPr>
            <p:ph type="sldNum" sz="quarter" idx="10"/>
          </p:nvPr>
        </p:nvSpPr>
        <p:spPr/>
        <p:txBody>
          <a:bodyPr/>
          <a:lstStyle/>
          <a:p>
            <a:fld id="{803EA98A-4DFE-41E0-BF6D-FD8FC30EF374}" type="slidenum">
              <a:rPr lang="de-DE" smtClean="0"/>
              <a:t>3</a:t>
            </a:fld>
            <a:endParaRPr lang="de-DE"/>
          </a:p>
        </p:txBody>
      </p:sp>
    </p:spTree>
    <p:extLst>
      <p:ext uri="{BB962C8B-B14F-4D97-AF65-F5344CB8AC3E}">
        <p14:creationId xmlns:p14="http://schemas.microsoft.com/office/powerpoint/2010/main" val="3299692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Bis vor kurzer Zeit war man sich auf den Websites gewohnt, dass beim Klick auf eine Schaltfläche die gesamte Website kurz verschwindet. Bei diesem Impuls überträgt die Seite die Information an den Server, dass eine neue Seite aufgerufen werden soll, dabei wird der gesamte Websiteinhalt neu geladen, folglich ist diese für einen kurzen Moment unsichtbar.</a:t>
            </a:r>
          </a:p>
          <a:p>
            <a:r>
              <a:rPr lang="de-DE" sz="1200" b="0" i="0" kern="1200" dirty="0">
                <a:solidFill>
                  <a:schemeClr val="tx1"/>
                </a:solidFill>
                <a:effectLst/>
                <a:latin typeface="+mn-lt"/>
                <a:ea typeface="+mn-ea"/>
                <a:cs typeface="+mn-cs"/>
              </a:rPr>
              <a:t>Somit wird der gesamte Inhalt bei jedem Klick ausgewechselt, auch wenn gewisse Informationen eigentlich schon vorhanden gewesen wären. Die Website verschwindet somit laufend und baut sich wieder erneut auf.</a:t>
            </a:r>
          </a:p>
          <a:p>
            <a:endParaRPr lang="de-DE" dirty="0"/>
          </a:p>
        </p:txBody>
      </p:sp>
      <p:sp>
        <p:nvSpPr>
          <p:cNvPr id="4" name="Foliennummernplatzhalter 3"/>
          <p:cNvSpPr>
            <a:spLocks noGrp="1"/>
          </p:cNvSpPr>
          <p:nvPr>
            <p:ph type="sldNum" sz="quarter" idx="10"/>
          </p:nvPr>
        </p:nvSpPr>
        <p:spPr/>
        <p:txBody>
          <a:bodyPr/>
          <a:lstStyle/>
          <a:p>
            <a:fld id="{803EA98A-4DFE-41E0-BF6D-FD8FC30EF374}" type="slidenum">
              <a:rPr lang="de-DE" smtClean="0"/>
              <a:t>7</a:t>
            </a:fld>
            <a:endParaRPr lang="de-DE"/>
          </a:p>
        </p:txBody>
      </p:sp>
    </p:spTree>
    <p:extLst>
      <p:ext uri="{BB962C8B-B14F-4D97-AF65-F5344CB8AC3E}">
        <p14:creationId xmlns:p14="http://schemas.microsoft.com/office/powerpoint/2010/main" val="2809411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Bei einer Single-page-Webanwendung funktioniert dies grundsätzlich nach einem anderen Prinzip, besucht man diese, wird nur der aktuell benötigte Inhalt beim Öffnen der Website einmalig geladen. Klickt man nun auf eine Schaltfläche, werden nur diese Informationen übertragen und angepasst, welche ändern. Die Website verhält sich ähnlich wie ein lokales Programm oder App auf dem Computer oder Smartphone (z. B.: Word, Excel, Foto-App) und ändert nur einzelne Bereiche der gesamten Informationsdarstellung.</a:t>
            </a:r>
            <a:endParaRPr lang="de-DE" dirty="0"/>
          </a:p>
        </p:txBody>
      </p:sp>
      <p:sp>
        <p:nvSpPr>
          <p:cNvPr id="4" name="Foliennummernplatzhalter 3"/>
          <p:cNvSpPr>
            <a:spLocks noGrp="1"/>
          </p:cNvSpPr>
          <p:nvPr>
            <p:ph type="sldNum" sz="quarter" idx="10"/>
          </p:nvPr>
        </p:nvSpPr>
        <p:spPr/>
        <p:txBody>
          <a:bodyPr/>
          <a:lstStyle/>
          <a:p>
            <a:fld id="{803EA98A-4DFE-41E0-BF6D-FD8FC30EF374}" type="slidenum">
              <a:rPr lang="de-DE" smtClean="0"/>
              <a:t>8</a:t>
            </a:fld>
            <a:endParaRPr lang="de-DE"/>
          </a:p>
        </p:txBody>
      </p:sp>
    </p:spTree>
    <p:extLst>
      <p:ext uri="{BB962C8B-B14F-4D97-AF65-F5344CB8AC3E}">
        <p14:creationId xmlns:p14="http://schemas.microsoft.com/office/powerpoint/2010/main" val="169178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err="1">
                <a:solidFill>
                  <a:schemeClr val="tx1"/>
                </a:solidFill>
                <a:effectLst/>
                <a:latin typeface="+mn-lt"/>
                <a:ea typeface="+mn-ea"/>
                <a:cs typeface="+mn-cs"/>
              </a:rPr>
              <a:t>One</a:t>
            </a:r>
            <a:r>
              <a:rPr lang="de-DE" sz="1200" b="0" i="0" kern="1200" dirty="0">
                <a:solidFill>
                  <a:schemeClr val="tx1"/>
                </a:solidFill>
                <a:effectLst/>
                <a:latin typeface="+mn-lt"/>
                <a:ea typeface="+mn-ea"/>
                <a:cs typeface="+mn-cs"/>
              </a:rPr>
              <a:t>-Way-Binding: Es gibt ein Model, welches die Daten bereitstellt und ein Template, welches das Aussehen liefert. Diese werden verschmolzen und als View an den Benutzer geschickt. Das Problem hierbei: Im Anschluss spiegeln sich weitere Änderungen am Model nicht mehr automatisch im View wider. Auch Änderungen im View (Der Benutzer tippt etwas in ein Eingabefeld), werden nicht an das </a:t>
            </a:r>
            <a:r>
              <a:rPr lang="de-DE" sz="1200" b="0" i="1" kern="1200" dirty="0">
                <a:solidFill>
                  <a:schemeClr val="tx1"/>
                </a:solidFill>
                <a:effectLst/>
                <a:latin typeface="+mn-lt"/>
                <a:ea typeface="+mn-ea"/>
                <a:cs typeface="+mn-cs"/>
              </a:rPr>
              <a:t>Model</a:t>
            </a:r>
            <a:r>
              <a:rPr lang="de-DE" sz="1200" b="0" i="0" kern="1200" dirty="0">
                <a:solidFill>
                  <a:schemeClr val="tx1"/>
                </a:solidFill>
                <a:effectLst/>
                <a:latin typeface="+mn-lt"/>
                <a:ea typeface="+mn-ea"/>
                <a:cs typeface="+mn-cs"/>
              </a:rPr>
              <a:t> zurückgemeldet. Der Entwickler muss sich selber um die Synchronisation von View und Model kümmern.</a:t>
            </a:r>
          </a:p>
          <a:p>
            <a:r>
              <a:rPr lang="de-DE" sz="1200" b="0" i="0" kern="1200" dirty="0" err="1">
                <a:solidFill>
                  <a:schemeClr val="tx1"/>
                </a:solidFill>
                <a:effectLst/>
                <a:latin typeface="+mn-lt"/>
                <a:ea typeface="+mn-ea"/>
                <a:cs typeface="+mn-cs"/>
              </a:rPr>
              <a:t>Two</a:t>
            </a:r>
            <a:r>
              <a:rPr lang="de-DE" sz="1200" b="0" i="0" kern="1200" dirty="0">
                <a:solidFill>
                  <a:schemeClr val="tx1"/>
                </a:solidFill>
                <a:effectLst/>
                <a:latin typeface="+mn-lt"/>
                <a:ea typeface="+mn-ea"/>
                <a:cs typeface="+mn-cs"/>
              </a:rPr>
              <a:t>-Way-Binding:</a:t>
            </a:r>
            <a:r>
              <a:rPr lang="de-DE" sz="1200" b="0" i="0" kern="1200" baseline="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Beim bidirektionalen wird eine Verknüpfung zwischen Elementen im </a:t>
            </a:r>
            <a:r>
              <a:rPr lang="de-DE" sz="1200" b="0" i="1" kern="1200" dirty="0">
                <a:solidFill>
                  <a:schemeClr val="tx1"/>
                </a:solidFill>
                <a:effectLst/>
                <a:latin typeface="+mn-lt"/>
                <a:ea typeface="+mn-ea"/>
                <a:cs typeface="+mn-cs"/>
              </a:rPr>
              <a:t>View</a:t>
            </a:r>
            <a:r>
              <a:rPr lang="de-DE" sz="1200" b="0" i="0" kern="1200" dirty="0">
                <a:solidFill>
                  <a:schemeClr val="tx1"/>
                </a:solidFill>
                <a:effectLst/>
                <a:latin typeface="+mn-lt"/>
                <a:ea typeface="+mn-ea"/>
                <a:cs typeface="+mn-cs"/>
              </a:rPr>
              <a:t> und Datenstrukturen im </a:t>
            </a:r>
            <a:r>
              <a:rPr lang="de-DE" sz="1200" b="0" i="1" kern="1200" dirty="0">
                <a:solidFill>
                  <a:schemeClr val="tx1"/>
                </a:solidFill>
                <a:effectLst/>
                <a:latin typeface="+mn-lt"/>
                <a:ea typeface="+mn-ea"/>
                <a:cs typeface="+mn-cs"/>
              </a:rPr>
              <a:t>Model</a:t>
            </a:r>
            <a:r>
              <a:rPr lang="de-DE" sz="1200" b="0" i="0" kern="1200" dirty="0">
                <a:solidFill>
                  <a:schemeClr val="tx1"/>
                </a:solidFill>
                <a:effectLst/>
                <a:latin typeface="+mn-lt"/>
                <a:ea typeface="+mn-ea"/>
                <a:cs typeface="+mn-cs"/>
              </a:rPr>
              <a:t> hergestellt. </a:t>
            </a:r>
          </a:p>
          <a:p>
            <a:endParaRPr lang="de-DE" sz="1200" b="0" i="0" kern="1200" dirty="0">
              <a:solidFill>
                <a:schemeClr val="tx1"/>
              </a:solidFill>
              <a:effectLst/>
              <a:latin typeface="+mn-lt"/>
              <a:ea typeface="+mn-ea"/>
              <a:cs typeface="+mn-cs"/>
            </a:endParaRPr>
          </a:p>
          <a:p>
            <a:r>
              <a:rPr lang="de-DE" dirty="0"/>
              <a:t>Beispiel zeigen</a:t>
            </a:r>
            <a:r>
              <a:rPr lang="de-DE" baseline="0" dirty="0"/>
              <a:t> und dabei Expression erklären. </a:t>
            </a:r>
          </a:p>
          <a:p>
            <a:r>
              <a:rPr lang="de-DE" baseline="0" dirty="0"/>
              <a:t>Mit Ihnen kann man nicht nur Text ausgeben, sondern auch </a:t>
            </a:r>
            <a:r>
              <a:rPr lang="de-DE" sz="1200" b="0" i="0" kern="1200" dirty="0">
                <a:solidFill>
                  <a:schemeClr val="tx1"/>
                </a:solidFill>
                <a:effectLst/>
                <a:latin typeface="+mn-lt"/>
                <a:ea typeface="+mn-ea"/>
                <a:cs typeface="+mn-cs"/>
              </a:rPr>
              <a:t>Daten manipulieren und kombinieren.</a:t>
            </a:r>
            <a:r>
              <a:rPr lang="de-DE" sz="1200" b="0" i="0" kern="1200" baseline="0" dirty="0">
                <a:solidFill>
                  <a:schemeClr val="tx1"/>
                </a:solidFill>
                <a:effectLst/>
                <a:latin typeface="+mn-lt"/>
                <a:ea typeface="+mn-ea"/>
                <a:cs typeface="+mn-cs"/>
              </a:rPr>
              <a:t> z.B. Rechenoperation</a:t>
            </a:r>
            <a:endParaRPr lang="de-DE" dirty="0"/>
          </a:p>
        </p:txBody>
      </p:sp>
      <p:sp>
        <p:nvSpPr>
          <p:cNvPr id="4" name="Foliennummernplatzhalter 3"/>
          <p:cNvSpPr>
            <a:spLocks noGrp="1"/>
          </p:cNvSpPr>
          <p:nvPr>
            <p:ph type="sldNum" sz="quarter" idx="10"/>
          </p:nvPr>
        </p:nvSpPr>
        <p:spPr/>
        <p:txBody>
          <a:bodyPr/>
          <a:lstStyle/>
          <a:p>
            <a:fld id="{803EA98A-4DFE-41E0-BF6D-FD8FC30EF374}" type="slidenum">
              <a:rPr lang="de-DE" smtClean="0"/>
              <a:t>9</a:t>
            </a:fld>
            <a:endParaRPr lang="de-DE"/>
          </a:p>
        </p:txBody>
      </p:sp>
    </p:spTree>
    <p:extLst>
      <p:ext uri="{BB962C8B-B14F-4D97-AF65-F5344CB8AC3E}">
        <p14:creationId xmlns:p14="http://schemas.microsoft.com/office/powerpoint/2010/main" val="219281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eine</a:t>
            </a:r>
            <a:r>
              <a:rPr lang="de-DE" baseline="0" dirty="0"/>
              <a:t> lauffähige Angular-Anwendung zu realisieren benötigen wir ausschließlich die </a:t>
            </a:r>
            <a:r>
              <a:rPr lang="de-DE" baseline="0" dirty="0" err="1"/>
              <a:t>ng-app</a:t>
            </a:r>
            <a:r>
              <a:rPr lang="de-DE" baseline="0" dirty="0"/>
              <a:t> Direktive. Was eine </a:t>
            </a:r>
            <a:r>
              <a:rPr lang="de-DE" baseline="0" dirty="0" err="1"/>
              <a:t>Direktve</a:t>
            </a:r>
            <a:r>
              <a:rPr lang="de-DE" baseline="0" dirty="0"/>
              <a:t> ist werde ich gleich nochmals genauer erläutern. Diese wird direkt im &lt;</a:t>
            </a:r>
            <a:r>
              <a:rPr lang="de-DE" baseline="0" dirty="0" err="1"/>
              <a:t>html</a:t>
            </a:r>
            <a:r>
              <a:rPr lang="de-DE" baseline="0" dirty="0"/>
              <a:t>&gt;-Tag definiert, damit die App die Steuerung der gesamten Seite übernimmt. </a:t>
            </a:r>
          </a:p>
          <a:p>
            <a:r>
              <a:rPr lang="de-DE" baseline="0" dirty="0"/>
              <a:t>Des Weiteren muss </a:t>
            </a:r>
            <a:r>
              <a:rPr lang="de-DE" baseline="0" dirty="0" err="1"/>
              <a:t>AngularJS</a:t>
            </a:r>
            <a:r>
              <a:rPr lang="de-DE" baseline="0" dirty="0"/>
              <a:t> als Script eingebunden werden, dies kann wie ihr wahrscheinlich kennt über einen Link oder eine in euerm Projekt hinterlegte Datei erfolgen. </a:t>
            </a:r>
            <a:br>
              <a:rPr lang="de-DE" baseline="0" dirty="0"/>
            </a:br>
            <a:r>
              <a:rPr lang="de-DE" baseline="0" dirty="0"/>
              <a:t>Hier sollte immer die min.js genutzt werden, diese beinhaltet keine unnötigen Zeichen (z.B. Leerzeichen) -&gt; Datei schmaler -&gt; Seite kann schneller geladen werden.</a:t>
            </a:r>
            <a:endParaRPr lang="de-DE" dirty="0"/>
          </a:p>
        </p:txBody>
      </p:sp>
      <p:sp>
        <p:nvSpPr>
          <p:cNvPr id="4" name="Foliennummernplatzhalter 3"/>
          <p:cNvSpPr>
            <a:spLocks noGrp="1"/>
          </p:cNvSpPr>
          <p:nvPr>
            <p:ph type="sldNum" sz="quarter" idx="10"/>
          </p:nvPr>
        </p:nvSpPr>
        <p:spPr/>
        <p:txBody>
          <a:bodyPr/>
          <a:lstStyle/>
          <a:p>
            <a:fld id="{803EA98A-4DFE-41E0-BF6D-FD8FC30EF374}" type="slidenum">
              <a:rPr lang="de-DE" smtClean="0"/>
              <a:t>10</a:t>
            </a:fld>
            <a:endParaRPr lang="de-DE"/>
          </a:p>
        </p:txBody>
      </p:sp>
    </p:spTree>
    <p:extLst>
      <p:ext uri="{BB962C8B-B14F-4D97-AF65-F5344CB8AC3E}">
        <p14:creationId xmlns:p14="http://schemas.microsoft.com/office/powerpoint/2010/main" val="808486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soeben angesprochen</a:t>
            </a:r>
            <a:r>
              <a:rPr lang="de-DE" baseline="0" dirty="0"/>
              <a:t> schauen wir uns jetzt die Direktiven in </a:t>
            </a:r>
            <a:r>
              <a:rPr lang="de-DE" baseline="0" dirty="0" err="1"/>
              <a:t>AngularJS</a:t>
            </a:r>
            <a:r>
              <a:rPr lang="de-DE" baseline="0" dirty="0"/>
              <a:t> genauer an. Direktiven sind ein sehr w</a:t>
            </a:r>
            <a:r>
              <a:rPr lang="de-DE" dirty="0"/>
              <a:t>ichtiges Konzept</a:t>
            </a:r>
            <a:r>
              <a:rPr lang="de-DE" baseline="0" dirty="0"/>
              <a:t> in </a:t>
            </a:r>
            <a:r>
              <a:rPr lang="de-DE" baseline="0" dirty="0" err="1"/>
              <a:t>AngularJS</a:t>
            </a:r>
            <a:r>
              <a:rPr lang="de-DE" baseline="0" dirty="0"/>
              <a:t>.</a:t>
            </a:r>
          </a:p>
          <a:p>
            <a:r>
              <a:rPr lang="de-DE" baseline="0" dirty="0"/>
              <a:t>Können einfach direkt in das HTML mit eingefügt werden: Der Sprachumfang von HTML wird also dadurch erhöht.</a:t>
            </a:r>
          </a:p>
          <a:p>
            <a:r>
              <a:rPr lang="de-DE" baseline="0" dirty="0"/>
              <a:t>Man erkennt die Direktiven von </a:t>
            </a:r>
            <a:r>
              <a:rPr lang="de-DE" baseline="0" dirty="0" err="1"/>
              <a:t>AngularJS</a:t>
            </a:r>
            <a:r>
              <a:rPr lang="de-DE" baseline="0" dirty="0"/>
              <a:t> am Präfix </a:t>
            </a:r>
            <a:r>
              <a:rPr lang="de-DE" baseline="0" dirty="0" err="1"/>
              <a:t>ng</a:t>
            </a:r>
            <a:r>
              <a:rPr lang="de-DE" baseline="0" dirty="0"/>
              <a:t>-*</a:t>
            </a:r>
          </a:p>
          <a:p>
            <a:endParaRPr lang="de-DE" baseline="0" dirty="0"/>
          </a:p>
          <a:p>
            <a:r>
              <a:rPr lang="de-DE" baseline="0" dirty="0"/>
              <a:t>Bestimmt taucht nun die Frage auf was uns diese Direktiven überhaupt bringen?</a:t>
            </a:r>
          </a:p>
          <a:p>
            <a:r>
              <a:rPr lang="de-DE" baseline="0" dirty="0"/>
              <a:t>Diese beinhalten gewisse </a:t>
            </a:r>
            <a:r>
              <a:rPr lang="de-DE" baseline="0" dirty="0" err="1"/>
              <a:t>Logiken</a:t>
            </a:r>
            <a:r>
              <a:rPr lang="de-DE" baseline="0" dirty="0"/>
              <a:t>, man kann sie sich einfach gesagt als Funktionen vorstellen, die uns helfen verschiedene Sachen zu realisieren, z.B. das Ausgeben von alle Elementen eines Arrays ohne dass wir selber wirklich Code dafür schreiben müssen.</a:t>
            </a:r>
          </a:p>
          <a:p>
            <a:endParaRPr lang="de-DE" baseline="0" dirty="0"/>
          </a:p>
          <a:p>
            <a:r>
              <a:rPr lang="de-DE" baseline="0" dirty="0"/>
              <a:t>Wenn man direktiven benötigt, welche </a:t>
            </a:r>
            <a:r>
              <a:rPr lang="de-DE" baseline="0" dirty="0" err="1"/>
              <a:t>AngularJS</a:t>
            </a:r>
            <a:r>
              <a:rPr lang="de-DE" baseline="0" dirty="0"/>
              <a:t> nicht standardmäßig zur Verfügung stellt kann man diese auch selber schreiben. Darauf möchte ich nun aber nicht </a:t>
            </a:r>
            <a:r>
              <a:rPr lang="de-DE" baseline="0" dirty="0" err="1"/>
              <a:t>eingehene</a:t>
            </a:r>
            <a:r>
              <a:rPr lang="de-DE" baseline="0" dirty="0"/>
              <a:t>, da es etwas den Rahmen sprengen würde und es hierzu zahlreiche einfache Tutorials im Internet gibt.</a:t>
            </a:r>
          </a:p>
        </p:txBody>
      </p:sp>
      <p:sp>
        <p:nvSpPr>
          <p:cNvPr id="4" name="Foliennummernplatzhalter 3"/>
          <p:cNvSpPr>
            <a:spLocks noGrp="1"/>
          </p:cNvSpPr>
          <p:nvPr>
            <p:ph type="sldNum" sz="quarter" idx="10"/>
          </p:nvPr>
        </p:nvSpPr>
        <p:spPr/>
        <p:txBody>
          <a:bodyPr/>
          <a:lstStyle/>
          <a:p>
            <a:fld id="{803EA98A-4DFE-41E0-BF6D-FD8FC30EF374}" type="slidenum">
              <a:rPr lang="de-DE" smtClean="0"/>
              <a:t>11</a:t>
            </a:fld>
            <a:endParaRPr lang="de-DE"/>
          </a:p>
        </p:txBody>
      </p:sp>
    </p:spTree>
    <p:extLst>
      <p:ext uri="{BB962C8B-B14F-4D97-AF65-F5344CB8AC3E}">
        <p14:creationId xmlns:p14="http://schemas.microsoft.com/office/powerpoint/2010/main" val="1810230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meistgenutzte Direktive in </a:t>
            </a:r>
            <a:r>
              <a:rPr lang="de-DE" sz="1200" b="0" i="0" kern="1200" dirty="0" err="1">
                <a:solidFill>
                  <a:schemeClr val="tx1"/>
                </a:solidFill>
                <a:effectLst/>
                <a:latin typeface="+mn-lt"/>
                <a:ea typeface="+mn-ea"/>
                <a:cs typeface="+mn-cs"/>
              </a:rPr>
              <a:t>AngularJS</a:t>
            </a:r>
            <a:r>
              <a:rPr lang="de-DE" sz="1200" b="0" i="0" kern="1200" dirty="0">
                <a:solidFill>
                  <a:schemeClr val="tx1"/>
                </a:solidFill>
                <a:effectLst/>
                <a:latin typeface="+mn-lt"/>
                <a:ea typeface="+mn-ea"/>
                <a:cs typeface="+mn-cs"/>
              </a:rPr>
              <a:t> an: </a:t>
            </a:r>
            <a:r>
              <a:rPr lang="de-DE" dirty="0" err="1"/>
              <a:t>ng-repeat</a:t>
            </a:r>
            <a:r>
              <a:rPr lang="de-DE" sz="1200" b="0" i="0" kern="1200" dirty="0">
                <a:solidFill>
                  <a:schemeClr val="tx1"/>
                </a:solidFill>
                <a:effectLst/>
                <a:latin typeface="+mn-lt"/>
                <a:ea typeface="+mn-ea"/>
                <a:cs typeface="+mn-cs"/>
              </a:rPr>
              <a:t>. Dieser Direktive können wir ein Array übergeben und darüber iterieren. </a:t>
            </a:r>
          </a:p>
          <a:p>
            <a:r>
              <a:rPr lang="de-DE" sz="1200" b="0" i="0" kern="1200" dirty="0">
                <a:solidFill>
                  <a:schemeClr val="tx1"/>
                </a:solidFill>
                <a:effectLst/>
                <a:latin typeface="+mn-lt"/>
                <a:ea typeface="+mn-ea"/>
                <a:cs typeface="+mn-cs"/>
              </a:rPr>
              <a:t>In</a:t>
            </a:r>
            <a:r>
              <a:rPr lang="de-DE" sz="1200" b="0" i="0" kern="1200" baseline="0" dirty="0">
                <a:solidFill>
                  <a:schemeClr val="tx1"/>
                </a:solidFill>
                <a:effectLst/>
                <a:latin typeface="+mn-lt"/>
                <a:ea typeface="+mn-ea"/>
                <a:cs typeface="+mn-cs"/>
              </a:rPr>
              <a:t> diesem Beispiel ist </a:t>
            </a:r>
            <a:r>
              <a:rPr lang="de-DE" sz="1200" b="0" i="0" kern="1200" baseline="0" dirty="0" err="1">
                <a:solidFill>
                  <a:schemeClr val="tx1"/>
                </a:solidFill>
                <a:effectLst/>
                <a:latin typeface="+mn-lt"/>
                <a:ea typeface="+mn-ea"/>
                <a:cs typeface="+mn-cs"/>
              </a:rPr>
              <a:t>articles</a:t>
            </a:r>
            <a:r>
              <a:rPr lang="de-DE" sz="1200" b="0" i="0" kern="1200" baseline="0" dirty="0">
                <a:solidFill>
                  <a:schemeClr val="tx1"/>
                </a:solidFill>
                <a:effectLst/>
                <a:latin typeface="+mn-lt"/>
                <a:ea typeface="+mn-ea"/>
                <a:cs typeface="+mn-cs"/>
              </a:rPr>
              <a:t> eine Array welches so in unserem Speicher oder auch </a:t>
            </a:r>
            <a:r>
              <a:rPr lang="de-DE" sz="1200" b="0" i="0" kern="1200" baseline="0" dirty="0" err="1">
                <a:solidFill>
                  <a:schemeClr val="tx1"/>
                </a:solidFill>
                <a:effectLst/>
                <a:latin typeface="+mn-lt"/>
                <a:ea typeface="+mn-ea"/>
                <a:cs typeface="+mn-cs"/>
              </a:rPr>
              <a:t>Scope</a:t>
            </a:r>
            <a:r>
              <a:rPr lang="de-DE" sz="1200" b="0" i="0" kern="1200" baseline="0" dirty="0">
                <a:solidFill>
                  <a:schemeClr val="tx1"/>
                </a:solidFill>
                <a:effectLst/>
                <a:latin typeface="+mn-lt"/>
                <a:ea typeface="+mn-ea"/>
                <a:cs typeface="+mn-cs"/>
              </a:rPr>
              <a:t> steht. Für jedes Element dieses Arrays wird durch </a:t>
            </a:r>
            <a:r>
              <a:rPr lang="de-DE" sz="1200" b="0" i="0" kern="1200" baseline="0" dirty="0" err="1">
                <a:solidFill>
                  <a:schemeClr val="tx1"/>
                </a:solidFill>
                <a:effectLst/>
                <a:latin typeface="+mn-lt"/>
                <a:ea typeface="+mn-ea"/>
                <a:cs typeface="+mn-cs"/>
              </a:rPr>
              <a:t>ng-repeat</a:t>
            </a:r>
            <a:r>
              <a:rPr lang="de-DE" sz="1200" b="0" i="0" kern="1200" baseline="0" dirty="0">
                <a:solidFill>
                  <a:schemeClr val="tx1"/>
                </a:solidFill>
                <a:effectLst/>
                <a:latin typeface="+mn-lt"/>
                <a:ea typeface="+mn-ea"/>
                <a:cs typeface="+mn-cs"/>
              </a:rPr>
              <a:t> ein neues &lt;</a:t>
            </a:r>
            <a:r>
              <a:rPr lang="de-DE" sz="1200" b="0" i="0" kern="1200" baseline="0" dirty="0" err="1">
                <a:solidFill>
                  <a:schemeClr val="tx1"/>
                </a:solidFill>
                <a:effectLst/>
                <a:latin typeface="+mn-lt"/>
                <a:ea typeface="+mn-ea"/>
                <a:cs typeface="+mn-cs"/>
              </a:rPr>
              <a:t>tr</a:t>
            </a:r>
            <a:r>
              <a:rPr lang="de-DE" sz="1200" b="0" i="0" kern="1200" baseline="0" dirty="0">
                <a:solidFill>
                  <a:schemeClr val="tx1"/>
                </a:solidFill>
                <a:effectLst/>
                <a:latin typeface="+mn-lt"/>
                <a:ea typeface="+mn-ea"/>
                <a:cs typeface="+mn-cs"/>
              </a:rPr>
              <a:t>&gt;-Tag erstellt und in dem </a:t>
            </a:r>
            <a:r>
              <a:rPr lang="de-DE" sz="1200" b="0" i="0" kern="1200" baseline="0" dirty="0" err="1">
                <a:solidFill>
                  <a:schemeClr val="tx1"/>
                </a:solidFill>
                <a:effectLst/>
                <a:latin typeface="+mn-lt"/>
                <a:ea typeface="+mn-ea"/>
                <a:cs typeface="+mn-cs"/>
              </a:rPr>
              <a:t>untergeordnetetn</a:t>
            </a:r>
            <a:r>
              <a:rPr lang="de-DE" sz="1200" b="0" i="0" kern="1200" baseline="0" dirty="0">
                <a:solidFill>
                  <a:schemeClr val="tx1"/>
                </a:solidFill>
                <a:effectLst/>
                <a:latin typeface="+mn-lt"/>
                <a:ea typeface="+mn-ea"/>
                <a:cs typeface="+mn-cs"/>
              </a:rPr>
              <a:t> &lt;</a:t>
            </a:r>
            <a:r>
              <a:rPr lang="de-DE" sz="1200" b="0" i="0" kern="1200" baseline="0" dirty="0" err="1">
                <a:solidFill>
                  <a:schemeClr val="tx1"/>
                </a:solidFill>
                <a:effectLst/>
                <a:latin typeface="+mn-lt"/>
                <a:ea typeface="+mn-ea"/>
                <a:cs typeface="+mn-cs"/>
              </a:rPr>
              <a:t>td</a:t>
            </a:r>
            <a:r>
              <a:rPr lang="de-DE" sz="1200" b="0" i="0" kern="1200" baseline="0" dirty="0">
                <a:solidFill>
                  <a:schemeClr val="tx1"/>
                </a:solidFill>
                <a:effectLst/>
                <a:latin typeface="+mn-lt"/>
                <a:ea typeface="+mn-ea"/>
                <a:cs typeface="+mn-cs"/>
              </a:rPr>
              <a:t>&gt; Tag, welches auch immer erstellt wird, da es sich im &lt;</a:t>
            </a:r>
            <a:r>
              <a:rPr lang="de-DE" sz="1200" b="0" i="0" kern="1200" baseline="0" dirty="0" err="1">
                <a:solidFill>
                  <a:schemeClr val="tx1"/>
                </a:solidFill>
                <a:effectLst/>
                <a:latin typeface="+mn-lt"/>
                <a:ea typeface="+mn-ea"/>
                <a:cs typeface="+mn-cs"/>
              </a:rPr>
              <a:t>tr</a:t>
            </a:r>
            <a:r>
              <a:rPr lang="de-DE" sz="1200" b="0" i="0" kern="1200" baseline="0" dirty="0">
                <a:solidFill>
                  <a:schemeClr val="tx1"/>
                </a:solidFill>
                <a:effectLst/>
                <a:latin typeface="+mn-lt"/>
                <a:ea typeface="+mn-ea"/>
                <a:cs typeface="+mn-cs"/>
              </a:rPr>
              <a:t>&gt;-Tag befindet, ausgegeben.</a:t>
            </a:r>
          </a:p>
          <a:p>
            <a:r>
              <a:rPr lang="de-DE" sz="1200" b="0" i="0" kern="1200" baseline="0" dirty="0">
                <a:solidFill>
                  <a:schemeClr val="tx1"/>
                </a:solidFill>
                <a:effectLst/>
                <a:latin typeface="+mn-lt"/>
                <a:ea typeface="+mn-ea"/>
                <a:cs typeface="+mn-cs"/>
              </a:rPr>
              <a:t>An diesem Beispiel kann man schnell erkennen wie viel Arbeit </a:t>
            </a:r>
            <a:r>
              <a:rPr lang="de-DE" sz="1200" b="0" i="0" kern="1200" baseline="0" dirty="0" err="1">
                <a:solidFill>
                  <a:schemeClr val="tx1"/>
                </a:solidFill>
                <a:effectLst/>
                <a:latin typeface="+mn-lt"/>
                <a:ea typeface="+mn-ea"/>
                <a:cs typeface="+mn-cs"/>
              </a:rPr>
              <a:t>AngularJS</a:t>
            </a:r>
            <a:r>
              <a:rPr lang="de-DE" sz="1200" b="0" i="0" kern="1200" baseline="0" dirty="0">
                <a:solidFill>
                  <a:schemeClr val="tx1"/>
                </a:solidFill>
                <a:effectLst/>
                <a:latin typeface="+mn-lt"/>
                <a:ea typeface="+mn-ea"/>
                <a:cs typeface="+mn-cs"/>
              </a:rPr>
              <a:t> einem abnimmt. </a:t>
            </a:r>
            <a:endParaRPr lang="de-DE" dirty="0"/>
          </a:p>
        </p:txBody>
      </p:sp>
      <p:sp>
        <p:nvSpPr>
          <p:cNvPr id="4" name="Foliennummernplatzhalter 3"/>
          <p:cNvSpPr>
            <a:spLocks noGrp="1"/>
          </p:cNvSpPr>
          <p:nvPr>
            <p:ph type="sldNum" sz="quarter" idx="10"/>
          </p:nvPr>
        </p:nvSpPr>
        <p:spPr/>
        <p:txBody>
          <a:bodyPr/>
          <a:lstStyle/>
          <a:p>
            <a:fld id="{803EA98A-4DFE-41E0-BF6D-FD8FC30EF374}" type="slidenum">
              <a:rPr lang="de-DE" smtClean="0"/>
              <a:t>12</a:t>
            </a:fld>
            <a:endParaRPr lang="de-DE"/>
          </a:p>
        </p:txBody>
      </p:sp>
    </p:spTree>
    <p:extLst>
      <p:ext uri="{BB962C8B-B14F-4D97-AF65-F5344CB8AC3E}">
        <p14:creationId xmlns:p14="http://schemas.microsoft.com/office/powerpoint/2010/main" val="2867322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4827E59B-A089-4AC3-9429-DACAC64EA982}" type="datetimeFigureOut">
              <a:rPr lang="de-DE" smtClean="0"/>
              <a:t>21.11.2016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27B39DE-4B9E-42B5-A52E-1C1E64E775EE}"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9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27E59B-A089-4AC3-9429-DACAC64EA982}" type="datetimeFigureOut">
              <a:rPr lang="de-DE" smtClean="0"/>
              <a:t>21.11.2016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27B39DE-4B9E-42B5-A52E-1C1E64E775EE}" type="slidenum">
              <a:rPr lang="de-DE" smtClean="0"/>
              <a:t>‹Nr.›</a:t>
            </a:fld>
            <a:endParaRPr lang="de-DE"/>
          </a:p>
        </p:txBody>
      </p:sp>
    </p:spTree>
    <p:extLst>
      <p:ext uri="{BB962C8B-B14F-4D97-AF65-F5344CB8AC3E}">
        <p14:creationId xmlns:p14="http://schemas.microsoft.com/office/powerpoint/2010/main" val="308015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27E59B-A089-4AC3-9429-DACAC64EA982}" type="datetimeFigureOut">
              <a:rPr lang="de-DE" smtClean="0"/>
              <a:t>21.11.2016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27B39DE-4B9E-42B5-A52E-1C1E64E775EE}" type="slidenum">
              <a:rPr lang="de-DE" smtClean="0"/>
              <a:t>‹Nr.›</a:t>
            </a:fld>
            <a:endParaRPr lang="de-DE"/>
          </a:p>
        </p:txBody>
      </p:sp>
    </p:spTree>
    <p:extLst>
      <p:ext uri="{BB962C8B-B14F-4D97-AF65-F5344CB8AC3E}">
        <p14:creationId xmlns:p14="http://schemas.microsoft.com/office/powerpoint/2010/main" val="293538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27E59B-A089-4AC3-9429-DACAC64EA982}" type="datetimeFigureOut">
              <a:rPr lang="de-DE" smtClean="0"/>
              <a:t>21.11.2016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27B39DE-4B9E-42B5-A52E-1C1E64E775EE}" type="slidenum">
              <a:rPr lang="de-DE" smtClean="0"/>
              <a:t>‹Nr.›</a:t>
            </a:fld>
            <a:endParaRPr lang="de-DE"/>
          </a:p>
        </p:txBody>
      </p:sp>
    </p:spTree>
    <p:extLst>
      <p:ext uri="{BB962C8B-B14F-4D97-AF65-F5344CB8AC3E}">
        <p14:creationId xmlns:p14="http://schemas.microsoft.com/office/powerpoint/2010/main" val="228023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4827E59B-A089-4AC3-9429-DACAC64EA982}" type="datetimeFigureOut">
              <a:rPr lang="de-DE" smtClean="0"/>
              <a:t>21.11.2016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27B39DE-4B9E-42B5-A52E-1C1E64E775EE}"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10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27E59B-A089-4AC3-9429-DACAC64EA982}" type="datetimeFigureOut">
              <a:rPr lang="de-DE" smtClean="0"/>
              <a:t>21.11.2016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27B39DE-4B9E-42B5-A52E-1C1E64E775EE}" type="slidenum">
              <a:rPr lang="de-DE" smtClean="0"/>
              <a:t>‹Nr.›</a:t>
            </a:fld>
            <a:endParaRPr lang="de-DE"/>
          </a:p>
        </p:txBody>
      </p:sp>
    </p:spTree>
    <p:extLst>
      <p:ext uri="{BB962C8B-B14F-4D97-AF65-F5344CB8AC3E}">
        <p14:creationId xmlns:p14="http://schemas.microsoft.com/office/powerpoint/2010/main" val="355568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27E59B-A089-4AC3-9429-DACAC64EA982}" type="datetimeFigureOut">
              <a:rPr lang="de-DE" smtClean="0"/>
              <a:t>21.11.2016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27B39DE-4B9E-42B5-A52E-1C1E64E775EE}" type="slidenum">
              <a:rPr lang="de-DE" smtClean="0"/>
              <a:t>‹Nr.›</a:t>
            </a:fld>
            <a:endParaRPr lang="de-DE"/>
          </a:p>
        </p:txBody>
      </p:sp>
    </p:spTree>
    <p:extLst>
      <p:ext uri="{BB962C8B-B14F-4D97-AF65-F5344CB8AC3E}">
        <p14:creationId xmlns:p14="http://schemas.microsoft.com/office/powerpoint/2010/main" val="392553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4827E59B-A089-4AC3-9429-DACAC64EA982}" type="datetimeFigureOut">
              <a:rPr lang="de-DE" smtClean="0"/>
              <a:t>21.11.2016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27B39DE-4B9E-42B5-A52E-1C1E64E775EE}" type="slidenum">
              <a:rPr lang="de-DE" smtClean="0"/>
              <a:t>‹Nr.›</a:t>
            </a:fld>
            <a:endParaRPr lang="de-DE"/>
          </a:p>
        </p:txBody>
      </p:sp>
    </p:spTree>
    <p:extLst>
      <p:ext uri="{BB962C8B-B14F-4D97-AF65-F5344CB8AC3E}">
        <p14:creationId xmlns:p14="http://schemas.microsoft.com/office/powerpoint/2010/main" val="149067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27E59B-A089-4AC3-9429-DACAC64EA982}" type="datetimeFigureOut">
              <a:rPr lang="de-DE" smtClean="0"/>
              <a:t>21.11.2016</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427B39DE-4B9E-42B5-A52E-1C1E64E775EE}" type="slidenum">
              <a:rPr lang="de-DE" smtClean="0"/>
              <a:t>‹Nr.›</a:t>
            </a:fld>
            <a:endParaRPr lang="de-DE"/>
          </a:p>
        </p:txBody>
      </p:sp>
    </p:spTree>
    <p:extLst>
      <p:ext uri="{BB962C8B-B14F-4D97-AF65-F5344CB8AC3E}">
        <p14:creationId xmlns:p14="http://schemas.microsoft.com/office/powerpoint/2010/main" val="202701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Titelmasterformat durch Klicken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27E59B-A089-4AC3-9429-DACAC64EA982}" type="datetimeFigureOut">
              <a:rPr lang="de-DE" smtClean="0"/>
              <a:t>21.11.2016</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7B39DE-4B9E-42B5-A52E-1C1E64E775EE}" type="slidenum">
              <a:rPr lang="de-DE" smtClean="0"/>
              <a:t>‹Nr.›</a:t>
            </a:fld>
            <a:endParaRPr lang="de-DE"/>
          </a:p>
        </p:txBody>
      </p:sp>
    </p:spTree>
    <p:extLst>
      <p:ext uri="{BB962C8B-B14F-4D97-AF65-F5344CB8AC3E}">
        <p14:creationId xmlns:p14="http://schemas.microsoft.com/office/powerpoint/2010/main" val="12215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4827E59B-A089-4AC3-9429-DACAC64EA982}" type="datetimeFigureOut">
              <a:rPr lang="de-DE" smtClean="0"/>
              <a:t>21.11.2016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27B39DE-4B9E-42B5-A52E-1C1E64E775EE}" type="slidenum">
              <a:rPr lang="de-DE" smtClean="0"/>
              <a:t>‹Nr.›</a:t>
            </a:fld>
            <a:endParaRPr lang="de-DE"/>
          </a:p>
        </p:txBody>
      </p:sp>
    </p:spTree>
    <p:extLst>
      <p:ext uri="{BB962C8B-B14F-4D97-AF65-F5344CB8AC3E}">
        <p14:creationId xmlns:p14="http://schemas.microsoft.com/office/powerpoint/2010/main" val="97379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27E59B-A089-4AC3-9429-DACAC64EA982}" type="datetimeFigureOut">
              <a:rPr lang="de-DE" smtClean="0"/>
              <a:t>21.11.2016</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7B39DE-4B9E-42B5-A52E-1C1E64E775EE}" type="slidenum">
              <a:rPr lang="de-DE" smtClean="0"/>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76070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user/angularjs" TargetMode="External"/><Relationship Id="rId2" Type="http://schemas.openxmlformats.org/officeDocument/2006/relationships/hyperlink" Target="https://angularjs.org/" TargetMode="External"/><Relationship Id="rId1" Type="http://schemas.openxmlformats.org/officeDocument/2006/relationships/slideLayout" Target="../slideLayouts/slideLayout2.xml"/><Relationship Id="rId5" Type="http://schemas.openxmlformats.org/officeDocument/2006/relationships/hyperlink" Target="https://angularjs.de/artikel/angularjs-tutorial-deutsch" TargetMode="External"/><Relationship Id="rId4" Type="http://schemas.openxmlformats.org/officeDocument/2006/relationships/hyperlink" Target="https://blog.angularjs.or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angularjs.de/artikel/angularjs-tutorial-deutsch" TargetMode="External"/><Relationship Id="rId2" Type="http://schemas.openxmlformats.org/officeDocument/2006/relationships/hyperlink" Target="https://angularjs.org/" TargetMode="External"/><Relationship Id="rId1" Type="http://schemas.openxmlformats.org/officeDocument/2006/relationships/slideLayout" Target="../slideLayouts/slideLayout2.xml"/><Relationship Id="rId4" Type="http://schemas.openxmlformats.org/officeDocument/2006/relationships/hyperlink" Target="https://lemonbrain.ch/blog/2016/01/single-page-webanwendung-einfach-erklaer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00050" y="4627898"/>
            <a:ext cx="10058400" cy="1143000"/>
          </a:xfrm>
        </p:spPr>
        <p:txBody>
          <a:bodyPr/>
          <a:lstStyle/>
          <a:p>
            <a:r>
              <a:rPr lang="de-DE" dirty="0"/>
              <a:t>Patrick Treyer, 23.11.2016</a:t>
            </a:r>
          </a:p>
        </p:txBody>
      </p:sp>
      <p:pic>
        <p:nvPicPr>
          <p:cNvPr id="1026" name="Picture 2" descr="AngularJ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193" y="1643270"/>
            <a:ext cx="9708113" cy="258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043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Grundaufbau </a:t>
            </a:r>
          </a:p>
        </p:txBody>
      </p:sp>
      <p:pic>
        <p:nvPicPr>
          <p:cNvPr id="5" name="Grafik 4"/>
          <p:cNvPicPr>
            <a:picLocks noChangeAspect="1"/>
          </p:cNvPicPr>
          <p:nvPr/>
        </p:nvPicPr>
        <p:blipFill>
          <a:blip r:embed="rId3"/>
          <a:stretch>
            <a:fillRect/>
          </a:stretch>
        </p:blipFill>
        <p:spPr>
          <a:xfrm>
            <a:off x="16042" y="2245895"/>
            <a:ext cx="12112131" cy="3514124"/>
          </a:xfrm>
          <a:prstGeom prst="rect">
            <a:avLst/>
          </a:prstGeom>
        </p:spPr>
      </p:pic>
    </p:spTree>
    <p:extLst>
      <p:ext uri="{BB962C8B-B14F-4D97-AF65-F5344CB8AC3E}">
        <p14:creationId xmlns:p14="http://schemas.microsoft.com/office/powerpoint/2010/main" val="324197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Direktiven</a:t>
            </a:r>
          </a:p>
        </p:txBody>
      </p:sp>
      <p:pic>
        <p:nvPicPr>
          <p:cNvPr id="7" name="Grafik 6"/>
          <p:cNvPicPr>
            <a:picLocks noChangeAspect="1"/>
          </p:cNvPicPr>
          <p:nvPr/>
        </p:nvPicPr>
        <p:blipFill>
          <a:blip r:embed="rId3"/>
          <a:stretch>
            <a:fillRect/>
          </a:stretch>
        </p:blipFill>
        <p:spPr>
          <a:xfrm>
            <a:off x="158014" y="2729599"/>
            <a:ext cx="11936931" cy="2163244"/>
          </a:xfrm>
          <a:prstGeom prst="rect">
            <a:avLst/>
          </a:prstGeom>
        </p:spPr>
      </p:pic>
    </p:spTree>
    <p:extLst>
      <p:ext uri="{BB962C8B-B14F-4D97-AF65-F5344CB8AC3E}">
        <p14:creationId xmlns:p14="http://schemas.microsoft.com/office/powerpoint/2010/main" val="211224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Direktiven | </a:t>
            </a:r>
            <a:r>
              <a:rPr lang="de-DE" dirty="0" err="1"/>
              <a:t>ng-repeat</a:t>
            </a:r>
            <a:endParaRPr lang="de-DE" dirty="0"/>
          </a:p>
        </p:txBody>
      </p:sp>
      <p:pic>
        <p:nvPicPr>
          <p:cNvPr id="6" name="Grafik 5"/>
          <p:cNvPicPr>
            <a:picLocks noChangeAspect="1"/>
          </p:cNvPicPr>
          <p:nvPr/>
        </p:nvPicPr>
        <p:blipFill>
          <a:blip r:embed="rId3"/>
          <a:stretch>
            <a:fillRect/>
          </a:stretch>
        </p:blipFill>
        <p:spPr>
          <a:xfrm>
            <a:off x="1097280" y="2619262"/>
            <a:ext cx="7170723" cy="2673296"/>
          </a:xfrm>
          <a:prstGeom prst="rect">
            <a:avLst/>
          </a:prstGeom>
        </p:spPr>
      </p:pic>
    </p:spTree>
    <p:extLst>
      <p:ext uri="{BB962C8B-B14F-4D97-AF65-F5344CB8AC3E}">
        <p14:creationId xmlns:p14="http://schemas.microsoft.com/office/powerpoint/2010/main" val="3548430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Direktiven | </a:t>
            </a:r>
            <a:r>
              <a:rPr lang="de-DE" dirty="0" err="1"/>
              <a:t>ng</a:t>
            </a:r>
            <a:r>
              <a:rPr lang="de-DE" dirty="0"/>
              <a:t>-show</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244528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Direktiven | </a:t>
            </a:r>
            <a:r>
              <a:rPr lang="de-DE" dirty="0" err="1"/>
              <a:t>ng-click</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1118896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Scopes &amp; Controller (HTML)</a:t>
            </a:r>
            <a:endParaRPr lang="de-DE" dirty="0"/>
          </a:p>
        </p:txBody>
      </p:sp>
      <p:pic>
        <p:nvPicPr>
          <p:cNvPr id="4" name="Grafik 3"/>
          <p:cNvPicPr>
            <a:picLocks noChangeAspect="1"/>
          </p:cNvPicPr>
          <p:nvPr/>
        </p:nvPicPr>
        <p:blipFill>
          <a:blip r:embed="rId3"/>
          <a:stretch>
            <a:fillRect/>
          </a:stretch>
        </p:blipFill>
        <p:spPr>
          <a:xfrm>
            <a:off x="719478" y="2168782"/>
            <a:ext cx="8893900" cy="3590334"/>
          </a:xfrm>
          <a:prstGeom prst="rect">
            <a:avLst/>
          </a:prstGeom>
        </p:spPr>
      </p:pic>
    </p:spTree>
    <p:extLst>
      <p:ext uri="{BB962C8B-B14F-4D97-AF65-F5344CB8AC3E}">
        <p14:creationId xmlns:p14="http://schemas.microsoft.com/office/powerpoint/2010/main" val="311768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Scopes &amp; Controller </a:t>
            </a:r>
            <a:r>
              <a:rPr lang="de-DE" dirty="0"/>
              <a:t>(JavaScript)</a:t>
            </a:r>
          </a:p>
        </p:txBody>
      </p:sp>
      <p:pic>
        <p:nvPicPr>
          <p:cNvPr id="4" name="Grafik 3"/>
          <p:cNvPicPr>
            <a:picLocks noChangeAspect="1"/>
          </p:cNvPicPr>
          <p:nvPr/>
        </p:nvPicPr>
        <p:blipFill>
          <a:blip r:embed="rId3"/>
          <a:stretch>
            <a:fillRect/>
          </a:stretch>
        </p:blipFill>
        <p:spPr>
          <a:xfrm>
            <a:off x="578180" y="2069432"/>
            <a:ext cx="8684258" cy="3866147"/>
          </a:xfrm>
          <a:prstGeom prst="rect">
            <a:avLst/>
          </a:prstGeom>
        </p:spPr>
      </p:pic>
    </p:spTree>
    <p:extLst>
      <p:ext uri="{BB962C8B-B14F-4D97-AF65-F5344CB8AC3E}">
        <p14:creationId xmlns:p14="http://schemas.microsoft.com/office/powerpoint/2010/main" val="3833227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Services</a:t>
            </a:r>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52462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Routing</a:t>
            </a:r>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363480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a:t>
            </a:r>
          </a:p>
        </p:txBody>
      </p:sp>
      <p:pic>
        <p:nvPicPr>
          <p:cNvPr id="8" name="Bildplatzhalter 7"/>
          <p:cNvPicPr>
            <a:picLocks noGrp="1" noChangeAspect="1"/>
          </p:cNvPicPr>
          <p:nvPr>
            <p:ph type="pic" idx="1"/>
          </p:nvPr>
        </p:nvPicPr>
        <p:blipFill>
          <a:blip r:embed="rId3">
            <a:extLst>
              <a:ext uri="{28A0092B-C50C-407E-A947-70E740481C1C}">
                <a14:useLocalDpi xmlns:a14="http://schemas.microsoft.com/office/drawing/2010/main" val="0"/>
              </a:ext>
            </a:extLst>
          </a:blip>
          <a:srcRect t="2430" b="2430"/>
          <a:stretch>
            <a:fillRect/>
          </a:stretch>
        </p:blipFill>
        <p:spPr/>
      </p:pic>
    </p:spTree>
    <p:extLst>
      <p:ext uri="{BB962C8B-B14F-4D97-AF65-F5344CB8AC3E}">
        <p14:creationId xmlns:p14="http://schemas.microsoft.com/office/powerpoint/2010/main" val="429251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p:txBody>
          <a:bodyPr>
            <a:noAutofit/>
          </a:bodyPr>
          <a:lstStyle/>
          <a:p>
            <a:pPr marL="514350" indent="-514350">
              <a:buFont typeface="+mj-lt"/>
              <a:buAutoNum type="romanUcPeriod"/>
            </a:pPr>
            <a:r>
              <a:rPr lang="de-DE" sz="2400" dirty="0"/>
              <a:t>Was ist </a:t>
            </a:r>
            <a:r>
              <a:rPr lang="de-DE" sz="2400" dirty="0" err="1"/>
              <a:t>AngularJS</a:t>
            </a:r>
            <a:r>
              <a:rPr lang="de-DE" sz="2400" dirty="0"/>
              <a:t>?</a:t>
            </a:r>
          </a:p>
          <a:p>
            <a:pPr marL="514350" indent="-514350">
              <a:buFont typeface="+mj-lt"/>
              <a:buAutoNum type="romanUcPeriod"/>
            </a:pPr>
            <a:r>
              <a:rPr lang="de-DE" sz="2400" dirty="0"/>
              <a:t>Nutzen</a:t>
            </a:r>
          </a:p>
          <a:p>
            <a:pPr marL="514350" indent="-514350">
              <a:buFont typeface="+mj-lt"/>
              <a:buAutoNum type="romanUcPeriod"/>
            </a:pPr>
            <a:r>
              <a:rPr lang="de-DE" sz="2400" dirty="0"/>
              <a:t>Single-page-Webanwendungen</a:t>
            </a:r>
          </a:p>
          <a:p>
            <a:pPr marL="514350" indent="-514350">
              <a:buFont typeface="+mj-lt"/>
              <a:buAutoNum type="romanUcPeriod"/>
            </a:pPr>
            <a:r>
              <a:rPr lang="de-DE" sz="2400" dirty="0"/>
              <a:t>2-Wege-Datenbindung</a:t>
            </a:r>
          </a:p>
          <a:p>
            <a:pPr marL="514350" indent="-514350">
              <a:buFont typeface="+mj-lt"/>
              <a:buAutoNum type="romanUcPeriod"/>
            </a:pPr>
            <a:r>
              <a:rPr lang="de-DE" sz="2400" dirty="0"/>
              <a:t>Elemente von </a:t>
            </a:r>
            <a:r>
              <a:rPr lang="de-DE" sz="2400" dirty="0" err="1"/>
              <a:t>AngularJS</a:t>
            </a:r>
            <a:r>
              <a:rPr lang="de-DE" sz="2400" dirty="0"/>
              <a:t> </a:t>
            </a:r>
          </a:p>
          <a:p>
            <a:pPr marL="514350" indent="-514350">
              <a:buFont typeface="+mj-lt"/>
              <a:buAutoNum type="romanUcPeriod"/>
            </a:pPr>
            <a:r>
              <a:rPr lang="de-DE" sz="2400" dirty="0"/>
              <a:t>Übung</a:t>
            </a:r>
          </a:p>
          <a:p>
            <a:pPr marL="514350" indent="-514350">
              <a:buFont typeface="+mj-lt"/>
              <a:buAutoNum type="romanUcPeriod"/>
            </a:pPr>
            <a:r>
              <a:rPr lang="de-DE" sz="2400" dirty="0"/>
              <a:t>Neue Features in Angular 2</a:t>
            </a:r>
          </a:p>
        </p:txBody>
      </p:sp>
    </p:spTree>
    <p:extLst>
      <p:ext uri="{BB962C8B-B14F-4D97-AF65-F5344CB8AC3E}">
        <p14:creationId xmlns:p14="http://schemas.microsoft.com/office/powerpoint/2010/main" val="3735116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Neue Features in Angular 2</a:t>
            </a:r>
          </a:p>
        </p:txBody>
      </p:sp>
      <p:sp>
        <p:nvSpPr>
          <p:cNvPr id="3" name="Inhaltsplatzhalter 2"/>
          <p:cNvSpPr>
            <a:spLocks noGrp="1"/>
          </p:cNvSpPr>
          <p:nvPr>
            <p:ph idx="1"/>
          </p:nvPr>
        </p:nvSpPr>
        <p:spPr/>
        <p:txBody>
          <a:bodyPr>
            <a:normAutofit/>
          </a:bodyPr>
          <a:lstStyle/>
          <a:p>
            <a:pPr>
              <a:buFont typeface="Arial" panose="020B0604020202020204" pitchFamily="34" charset="0"/>
              <a:buChar char="•"/>
            </a:pPr>
            <a:endParaRPr lang="de-DE" sz="2400" dirty="0"/>
          </a:p>
          <a:p>
            <a:pPr>
              <a:buFont typeface="Arial" panose="020B0604020202020204" pitchFamily="34" charset="0"/>
              <a:buChar char="•"/>
            </a:pPr>
            <a:r>
              <a:rPr lang="de-DE" sz="2400" dirty="0"/>
              <a:t> Mobile Support</a:t>
            </a:r>
          </a:p>
          <a:p>
            <a:pPr>
              <a:buFont typeface="Arial" panose="020B0604020202020204" pitchFamily="34" charset="0"/>
              <a:buChar char="•"/>
            </a:pPr>
            <a:r>
              <a:rPr lang="de-DE" sz="2400" dirty="0"/>
              <a:t> Bessere Performance</a:t>
            </a:r>
          </a:p>
          <a:p>
            <a:pPr>
              <a:buFont typeface="Arial" panose="020B0604020202020204" pitchFamily="34" charset="0"/>
              <a:buChar char="•"/>
            </a:pPr>
            <a:r>
              <a:rPr lang="de-DE" sz="2400" dirty="0"/>
              <a:t> Controller &amp; Scopes wurden ersetzt</a:t>
            </a:r>
          </a:p>
          <a:p>
            <a:pPr>
              <a:buFont typeface="Arial" panose="020B0604020202020204" pitchFamily="34" charset="0"/>
              <a:buChar char="•"/>
            </a:pPr>
            <a:r>
              <a:rPr lang="de-DE" sz="2400" dirty="0"/>
              <a:t> Neue und veränderte Direktiven</a:t>
            </a:r>
          </a:p>
          <a:p>
            <a:pPr>
              <a:buFont typeface="Arial" panose="020B0604020202020204" pitchFamily="34" charset="0"/>
              <a:buChar char="•"/>
            </a:pPr>
            <a:r>
              <a:rPr lang="de-DE" sz="2400" dirty="0"/>
              <a:t> </a:t>
            </a:r>
            <a:r>
              <a:rPr lang="de-DE" sz="2400" dirty="0" err="1"/>
              <a:t>TypeScript</a:t>
            </a:r>
            <a:endParaRPr lang="de-DE" sz="2400" dirty="0"/>
          </a:p>
          <a:p>
            <a:pPr>
              <a:buFont typeface="Arial" panose="020B0604020202020204" pitchFamily="34" charset="0"/>
              <a:buChar char="•"/>
            </a:pPr>
            <a:r>
              <a:rPr lang="de-DE" sz="2400" dirty="0"/>
              <a:t> </a:t>
            </a:r>
            <a:r>
              <a:rPr lang="de-DE" sz="2400" dirty="0" err="1"/>
              <a:t>Dependency</a:t>
            </a:r>
            <a:r>
              <a:rPr lang="de-DE" sz="2400" dirty="0"/>
              <a:t> </a:t>
            </a:r>
            <a:r>
              <a:rPr lang="de-DE" sz="2400" dirty="0" err="1"/>
              <a:t>Injection</a:t>
            </a:r>
            <a:endParaRPr lang="de-DE" sz="2400" dirty="0"/>
          </a:p>
          <a:p>
            <a:pPr>
              <a:buFont typeface="Arial" panose="020B0604020202020204" pitchFamily="34" charset="0"/>
              <a:buChar char="•"/>
            </a:pPr>
            <a:r>
              <a:rPr lang="de-DE" sz="2400" dirty="0"/>
              <a:t> …</a:t>
            </a:r>
          </a:p>
        </p:txBody>
      </p:sp>
    </p:spTree>
    <p:extLst>
      <p:ext uri="{BB962C8B-B14F-4D97-AF65-F5344CB8AC3E}">
        <p14:creationId xmlns:p14="http://schemas.microsoft.com/office/powerpoint/2010/main" val="400789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Neue Features in Angular 2</a:t>
            </a:r>
          </a:p>
        </p:txBody>
      </p:sp>
      <p:sp>
        <p:nvSpPr>
          <p:cNvPr id="4" name="Rechteck 3"/>
          <p:cNvSpPr/>
          <p:nvPr/>
        </p:nvSpPr>
        <p:spPr>
          <a:xfrm>
            <a:off x="1554480" y="2919208"/>
            <a:ext cx="9434362" cy="1569660"/>
          </a:xfrm>
          <a:prstGeom prst="rect">
            <a:avLst/>
          </a:prstGeom>
        </p:spPr>
        <p:txBody>
          <a:bodyPr wrap="square">
            <a:spAutoFit/>
          </a:bodyPr>
          <a:lstStyle/>
          <a:p>
            <a:pPr fontAlgn="base"/>
            <a:r>
              <a:rPr lang="de-DE" sz="3200" dirty="0">
                <a:solidFill>
                  <a:schemeClr val="bg1">
                    <a:lumMod val="65000"/>
                  </a:schemeClr>
                </a:solidFill>
                <a:latin typeface="Source Sans Pro"/>
              </a:rPr>
              <a:t>Robin Böhm, März 2016</a:t>
            </a:r>
          </a:p>
          <a:p>
            <a:pPr fontAlgn="base"/>
            <a:r>
              <a:rPr lang="de-DE" sz="3200" dirty="0">
                <a:latin typeface="Source Sans Pro"/>
              </a:rPr>
              <a:t>“Angular 2 wird sein ganzes Potential wohl erst in einigen Jahren entfalten können”</a:t>
            </a:r>
            <a:endParaRPr lang="de-DE" sz="3200" i="0" dirty="0">
              <a:effectLst/>
              <a:latin typeface="Source Sans Pro"/>
            </a:endParaRPr>
          </a:p>
        </p:txBody>
      </p:sp>
    </p:spTree>
    <p:extLst>
      <p:ext uri="{BB962C8B-B14F-4D97-AF65-F5344CB8AC3E}">
        <p14:creationId xmlns:p14="http://schemas.microsoft.com/office/powerpoint/2010/main" val="257558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Links und Literatur</a:t>
            </a:r>
          </a:p>
        </p:txBody>
      </p:sp>
      <p:sp>
        <p:nvSpPr>
          <p:cNvPr id="3" name="Inhaltsplatzhalter 2"/>
          <p:cNvSpPr>
            <a:spLocks noGrp="1"/>
          </p:cNvSpPr>
          <p:nvPr>
            <p:ph idx="1"/>
          </p:nvPr>
        </p:nvSpPr>
        <p:spPr/>
        <p:txBody>
          <a:bodyPr/>
          <a:lstStyle/>
          <a:p>
            <a:pPr marL="0" indent="0">
              <a:buNone/>
            </a:pPr>
            <a:endParaRPr lang="de-DE" dirty="0"/>
          </a:p>
          <a:p>
            <a:pPr marL="0" indent="0">
              <a:buNone/>
            </a:pPr>
            <a:r>
              <a:rPr lang="de-DE" sz="2400" dirty="0"/>
              <a:t>Nützliche Links:</a:t>
            </a:r>
          </a:p>
          <a:p>
            <a:pPr>
              <a:buFont typeface="Wingdings" panose="05000000000000000000" pitchFamily="2" charset="2"/>
              <a:buChar char="Ø"/>
            </a:pPr>
            <a:r>
              <a:rPr lang="de-DE" dirty="0"/>
              <a:t> </a:t>
            </a:r>
            <a:r>
              <a:rPr lang="de-DE" dirty="0">
                <a:hlinkClick r:id="rId2"/>
              </a:rPr>
              <a:t>angularjs.org/</a:t>
            </a:r>
            <a:endParaRPr lang="de-DE" dirty="0"/>
          </a:p>
          <a:p>
            <a:pPr>
              <a:buFont typeface="Wingdings" panose="05000000000000000000" pitchFamily="2" charset="2"/>
              <a:buChar char="Ø"/>
            </a:pPr>
            <a:r>
              <a:rPr lang="de-DE" dirty="0">
                <a:hlinkClick r:id="rId3"/>
              </a:rPr>
              <a:t> www.youtube.com/user/angularjs</a:t>
            </a:r>
            <a:endParaRPr lang="de-DE" dirty="0"/>
          </a:p>
          <a:p>
            <a:pPr>
              <a:buFont typeface="Wingdings" panose="05000000000000000000" pitchFamily="2" charset="2"/>
              <a:buChar char="Ø"/>
            </a:pPr>
            <a:r>
              <a:rPr lang="de-DE" dirty="0">
                <a:hlinkClick r:id="rId4"/>
              </a:rPr>
              <a:t> blog.angularjs.org/</a:t>
            </a:r>
            <a:br>
              <a:rPr lang="de-DE" dirty="0"/>
            </a:br>
            <a:endParaRPr lang="de-DE" dirty="0"/>
          </a:p>
          <a:p>
            <a:pPr marL="0" indent="0">
              <a:buNone/>
            </a:pPr>
            <a:r>
              <a:rPr lang="de-DE" sz="2400" dirty="0"/>
              <a:t>Tutorial:</a:t>
            </a:r>
          </a:p>
          <a:p>
            <a:pPr>
              <a:buFont typeface="Wingdings" panose="05000000000000000000" pitchFamily="2" charset="2"/>
              <a:buChar char="Ø"/>
            </a:pPr>
            <a:r>
              <a:rPr lang="de-DE" dirty="0"/>
              <a:t> </a:t>
            </a:r>
            <a:r>
              <a:rPr lang="de-DE" dirty="0">
                <a:hlinkClick r:id="rId5"/>
              </a:rPr>
              <a:t>https://angularjs.de/artikel/angularjs-tutorial-deutsch</a:t>
            </a:r>
            <a:endParaRPr lang="de-DE" dirty="0"/>
          </a:p>
          <a:p>
            <a:pPr>
              <a:buFont typeface="Wingdings" panose="05000000000000000000" pitchFamily="2" charset="2"/>
              <a:buChar char="Ø"/>
            </a:pPr>
            <a:endParaRPr lang="de-DE" dirty="0"/>
          </a:p>
        </p:txBody>
      </p:sp>
    </p:spTree>
    <p:extLst>
      <p:ext uri="{BB962C8B-B14F-4D97-AF65-F5344CB8AC3E}">
        <p14:creationId xmlns:p14="http://schemas.microsoft.com/office/powerpoint/2010/main" val="2954136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Quellen</a:t>
            </a:r>
          </a:p>
        </p:txBody>
      </p:sp>
      <p:sp>
        <p:nvSpPr>
          <p:cNvPr id="3" name="Inhaltsplatzhalter 2"/>
          <p:cNvSpPr>
            <a:spLocks noGrp="1"/>
          </p:cNvSpPr>
          <p:nvPr>
            <p:ph idx="1"/>
          </p:nvPr>
        </p:nvSpPr>
        <p:spPr/>
        <p:txBody>
          <a:bodyPr/>
          <a:lstStyle/>
          <a:p>
            <a:r>
              <a:rPr lang="de-DE" dirty="0">
                <a:hlinkClick r:id="rId2"/>
              </a:rPr>
              <a:t>https://angularjs.org/</a:t>
            </a:r>
            <a:endParaRPr lang="de-DE" dirty="0"/>
          </a:p>
          <a:p>
            <a:r>
              <a:rPr lang="de-DE" dirty="0">
                <a:hlinkClick r:id="rId3"/>
              </a:rPr>
              <a:t>https://angularjs.de/artikel/angularjs-tutorial-deutsch</a:t>
            </a:r>
            <a:endParaRPr lang="de-DE" dirty="0"/>
          </a:p>
          <a:p>
            <a:r>
              <a:rPr lang="de-DE" dirty="0">
                <a:hlinkClick r:id="rId4"/>
              </a:rPr>
              <a:t>https://lemonbrain.ch/blog/2016/01/single-page-webanwendung-einfach-erklaert</a:t>
            </a:r>
            <a:endParaRPr lang="de-DE" dirty="0"/>
          </a:p>
          <a:p>
            <a:endParaRPr lang="de-DE" dirty="0"/>
          </a:p>
        </p:txBody>
      </p:sp>
    </p:spTree>
    <p:extLst>
      <p:ext uri="{BB962C8B-B14F-4D97-AF65-F5344CB8AC3E}">
        <p14:creationId xmlns:p14="http://schemas.microsoft.com/office/powerpoint/2010/main" val="343863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a:t>
            </a:r>
            <a:r>
              <a:rPr lang="de-DE" dirty="0" err="1"/>
              <a:t>AngularJS</a:t>
            </a:r>
            <a:r>
              <a:rPr lang="de-DE" dirty="0"/>
              <a:t>?</a:t>
            </a:r>
          </a:p>
        </p:txBody>
      </p:sp>
      <p:sp>
        <p:nvSpPr>
          <p:cNvPr id="3" name="Inhaltsplatzhalter 2"/>
          <p:cNvSpPr>
            <a:spLocks noGrp="1"/>
          </p:cNvSpPr>
          <p:nvPr>
            <p:ph idx="1"/>
          </p:nvPr>
        </p:nvSpPr>
        <p:spPr/>
        <p:txBody>
          <a:bodyPr>
            <a:normAutofit fontScale="55000" lnSpcReduction="20000"/>
          </a:bodyPr>
          <a:lstStyle/>
          <a:p>
            <a:endParaRPr lang="de-DE" sz="4500" dirty="0"/>
          </a:p>
          <a:p>
            <a:pPr marL="0" indent="0">
              <a:buNone/>
            </a:pPr>
            <a:r>
              <a:rPr lang="de-DE" sz="4500" dirty="0"/>
              <a:t> -&gt; </a:t>
            </a:r>
            <a:r>
              <a:rPr lang="de-DE" sz="4500" b="1" dirty="0"/>
              <a:t>clientseitiges JavaScript-Webframework</a:t>
            </a:r>
          </a:p>
          <a:p>
            <a:endParaRPr lang="de-DE" sz="4500" dirty="0"/>
          </a:p>
          <a:p>
            <a:r>
              <a:rPr lang="de-DE" sz="4500" dirty="0"/>
              <a:t>Entwickler:		Google </a:t>
            </a:r>
            <a:r>
              <a:rPr lang="de-DE" sz="4500" dirty="0" err="1"/>
              <a:t>Inc</a:t>
            </a:r>
            <a:endParaRPr lang="de-DE" sz="4500" dirty="0"/>
          </a:p>
          <a:p>
            <a:r>
              <a:rPr lang="de-DE" sz="4500" dirty="0"/>
              <a:t>Erscheinungsjahr:	2009</a:t>
            </a:r>
          </a:p>
          <a:p>
            <a:r>
              <a:rPr lang="de-DE" sz="4500" dirty="0"/>
              <a:t>Lizenz:		MIT</a:t>
            </a:r>
          </a:p>
          <a:p>
            <a:endParaRPr lang="de-DE" sz="4500" dirty="0"/>
          </a:p>
          <a:p>
            <a:pPr marL="0" indent="0">
              <a:buNone/>
            </a:pPr>
            <a:r>
              <a:rPr lang="de-DE" sz="4500" dirty="0"/>
              <a:t>Aktuelle Versionen:	1.5.6 (</a:t>
            </a:r>
            <a:r>
              <a:rPr lang="de-DE" sz="4500" dirty="0" err="1"/>
              <a:t>AngularJS</a:t>
            </a:r>
            <a:r>
              <a:rPr lang="de-DE" sz="4500" dirty="0"/>
              <a:t> 1)</a:t>
            </a:r>
          </a:p>
          <a:p>
            <a:pPr marL="0" indent="0">
              <a:buNone/>
            </a:pPr>
            <a:r>
              <a:rPr lang="de-DE" sz="4500" dirty="0"/>
              <a:t>			2.1.0 (</a:t>
            </a:r>
            <a:r>
              <a:rPr lang="de-DE" sz="4500" dirty="0" err="1"/>
              <a:t>AngularJS</a:t>
            </a:r>
            <a:r>
              <a:rPr lang="de-DE" sz="4500" dirty="0"/>
              <a:t> 2)</a:t>
            </a:r>
          </a:p>
          <a:p>
            <a:endParaRPr lang="de-DE" dirty="0"/>
          </a:p>
        </p:txBody>
      </p:sp>
    </p:spTree>
    <p:extLst>
      <p:ext uri="{BB962C8B-B14F-4D97-AF65-F5344CB8AC3E}">
        <p14:creationId xmlns:p14="http://schemas.microsoft.com/office/powerpoint/2010/main" val="309632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48285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85585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Nutzen</a:t>
            </a:r>
          </a:p>
        </p:txBody>
      </p:sp>
      <p:sp>
        <p:nvSpPr>
          <p:cNvPr id="3" name="Inhaltsplatzhalter 2"/>
          <p:cNvSpPr>
            <a:spLocks noGrp="1"/>
          </p:cNvSpPr>
          <p:nvPr>
            <p:ph idx="1"/>
          </p:nvPr>
        </p:nvSpPr>
        <p:spPr/>
        <p:txBody>
          <a:bodyPr/>
          <a:lstStyle/>
          <a:p>
            <a:pPr marL="0" indent="0">
              <a:buNone/>
            </a:pPr>
            <a:r>
              <a:rPr lang="de-DE" dirty="0"/>
              <a:t> </a:t>
            </a:r>
          </a:p>
          <a:p>
            <a:pPr>
              <a:buFont typeface="Arial" panose="020B0604020202020204" pitchFamily="34" charset="0"/>
              <a:buChar char="•"/>
            </a:pPr>
            <a:r>
              <a:rPr lang="de-DE" sz="2500" dirty="0"/>
              <a:t> </a:t>
            </a:r>
            <a:r>
              <a:rPr lang="de-DE" sz="2400" dirty="0"/>
              <a:t>Code-Reduktion</a:t>
            </a:r>
            <a:endParaRPr lang="de-DE" sz="2400" dirty="0"/>
          </a:p>
          <a:p>
            <a:pPr>
              <a:buFont typeface="Arial" panose="020B0604020202020204" pitchFamily="34" charset="0"/>
              <a:buChar char="•"/>
            </a:pPr>
            <a:r>
              <a:rPr lang="de-DE" sz="2400" dirty="0"/>
              <a:t> Single-page-Webanwendungen</a:t>
            </a:r>
          </a:p>
          <a:p>
            <a:pPr>
              <a:buFont typeface="Arial" panose="020B0604020202020204" pitchFamily="34" charset="0"/>
              <a:buChar char="•"/>
            </a:pPr>
            <a:r>
              <a:rPr lang="de-DE" sz="2400" dirty="0"/>
              <a:t> Zwei-Wege-Datenbindungen</a:t>
            </a:r>
          </a:p>
          <a:p>
            <a:pPr>
              <a:buFont typeface="Arial" panose="020B0604020202020204" pitchFamily="34" charset="0"/>
              <a:buChar char="•"/>
            </a:pPr>
            <a:r>
              <a:rPr lang="de-DE" sz="2400" dirty="0"/>
              <a:t> Wiederverwendbare Komponenten und gute Lesbarkeit</a:t>
            </a:r>
            <a:endParaRPr lang="de-DE" sz="2400" dirty="0"/>
          </a:p>
          <a:p>
            <a:pPr>
              <a:buFont typeface="Arial" panose="020B0604020202020204" pitchFamily="34" charset="0"/>
              <a:buChar char="•"/>
            </a:pPr>
            <a:r>
              <a:rPr lang="de-DE" sz="2400" dirty="0"/>
              <a:t> MVC-Pattern</a:t>
            </a:r>
          </a:p>
          <a:p>
            <a:pPr>
              <a:buFont typeface="Arial" panose="020B0604020202020204" pitchFamily="34" charset="0"/>
              <a:buChar char="•"/>
            </a:pPr>
            <a:r>
              <a:rPr lang="de-DE" sz="2400" dirty="0"/>
              <a:t> Verwendung der Datentypen von JavaScript</a:t>
            </a:r>
            <a:endParaRPr lang="de-DE" sz="2400" dirty="0"/>
          </a:p>
          <a:p>
            <a:pPr>
              <a:buFont typeface="Arial" panose="020B0604020202020204" pitchFamily="34" charset="0"/>
              <a:buChar char="•"/>
            </a:pPr>
            <a:r>
              <a:rPr lang="de-DE" sz="2400" dirty="0"/>
              <a:t> </a:t>
            </a:r>
            <a:r>
              <a:rPr lang="de-DE" sz="2400" dirty="0"/>
              <a:t>Testbarkeit und </a:t>
            </a:r>
            <a:r>
              <a:rPr lang="de-DE" sz="2400" dirty="0" err="1"/>
              <a:t>Refaktorierung</a:t>
            </a:r>
            <a:endParaRPr lang="de-DE" sz="2400" dirty="0"/>
          </a:p>
          <a:p>
            <a:pPr>
              <a:buFont typeface="Wingdings" panose="05000000000000000000" pitchFamily="2" charset="2"/>
              <a:buChar char="Ø"/>
            </a:pPr>
            <a:endParaRPr lang="de-DE" sz="2400" dirty="0"/>
          </a:p>
          <a:p>
            <a:pPr>
              <a:buFont typeface="Wingdings" panose="05000000000000000000" pitchFamily="2" charset="2"/>
              <a:buChar char="Ø"/>
            </a:pPr>
            <a:endParaRPr lang="de-DE" sz="2400" dirty="0"/>
          </a:p>
        </p:txBody>
      </p:sp>
    </p:spTree>
    <p:extLst>
      <p:ext uri="{BB962C8B-B14F-4D97-AF65-F5344CB8AC3E}">
        <p14:creationId xmlns:p14="http://schemas.microsoft.com/office/powerpoint/2010/main" val="407155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153402" y="240632"/>
            <a:ext cx="10058400" cy="854409"/>
          </a:xfrm>
        </p:spPr>
        <p:txBody>
          <a:bodyPr/>
          <a:lstStyle/>
          <a:p>
            <a:r>
              <a:rPr lang="de-DE" dirty="0"/>
              <a:t>Klassische Webanwendungen</a:t>
            </a:r>
          </a:p>
        </p:txBody>
      </p:sp>
      <p:pic>
        <p:nvPicPr>
          <p:cNvPr id="3" name="Picture 2" descr="https://lemonbrain.ch/application/files/6614/5201/2830/grafik_klassi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547" y="1095041"/>
            <a:ext cx="8639676" cy="528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98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153402" y="240632"/>
            <a:ext cx="10058400" cy="854409"/>
          </a:xfrm>
        </p:spPr>
        <p:txBody>
          <a:bodyPr/>
          <a:lstStyle/>
          <a:p>
            <a:r>
              <a:rPr lang="de-DE" dirty="0"/>
              <a:t>Single-page-Webanwendungen</a:t>
            </a:r>
          </a:p>
        </p:txBody>
      </p:sp>
      <p:pic>
        <p:nvPicPr>
          <p:cNvPr id="1028" name="Picture 4" descr="https://lemonbrain.ch/application/files/6114/5201/3065/grafik_single-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969" y="1095041"/>
            <a:ext cx="8680403" cy="5313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1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320843" y="224589"/>
            <a:ext cx="10058400" cy="838367"/>
          </a:xfrm>
        </p:spPr>
        <p:txBody>
          <a:bodyPr/>
          <a:lstStyle/>
          <a:p>
            <a:r>
              <a:rPr lang="de-DE" dirty="0"/>
              <a:t>2-Wege-Datenbindung</a:t>
            </a:r>
          </a:p>
        </p:txBody>
      </p:sp>
      <p:pic>
        <p:nvPicPr>
          <p:cNvPr id="5" name="Grafik 4"/>
          <p:cNvPicPr>
            <a:picLocks noChangeAspect="1"/>
          </p:cNvPicPr>
          <p:nvPr/>
        </p:nvPicPr>
        <p:blipFill>
          <a:blip r:embed="rId3"/>
          <a:stretch>
            <a:fillRect/>
          </a:stretch>
        </p:blipFill>
        <p:spPr>
          <a:xfrm>
            <a:off x="1133637" y="1764632"/>
            <a:ext cx="10336668" cy="3400925"/>
          </a:xfrm>
          <a:prstGeom prst="rect">
            <a:avLst/>
          </a:prstGeom>
        </p:spPr>
      </p:pic>
    </p:spTree>
    <p:extLst>
      <p:ext uri="{BB962C8B-B14F-4D97-AF65-F5344CB8AC3E}">
        <p14:creationId xmlns:p14="http://schemas.microsoft.com/office/powerpoint/2010/main" val="442801298"/>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994</Words>
  <Application>Microsoft Office PowerPoint</Application>
  <PresentationFormat>Breitbild</PresentationFormat>
  <Paragraphs>124</Paragraphs>
  <Slides>23</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23</vt:i4>
      </vt:variant>
    </vt:vector>
  </HeadingPairs>
  <TitlesOfParts>
    <vt:vector size="29" baseType="lpstr">
      <vt:lpstr>Arial</vt:lpstr>
      <vt:lpstr>Calibri</vt:lpstr>
      <vt:lpstr>Calibri Light</vt:lpstr>
      <vt:lpstr>Source Sans Pro</vt:lpstr>
      <vt:lpstr>Wingdings</vt:lpstr>
      <vt:lpstr>Rückblick</vt:lpstr>
      <vt:lpstr>PowerPoint-Präsentation</vt:lpstr>
      <vt:lpstr>Agenda</vt:lpstr>
      <vt:lpstr>Was ist AngularJS?</vt:lpstr>
      <vt:lpstr>PowerPoint-Präsentation</vt:lpstr>
      <vt:lpstr>PowerPoint-Präsentation</vt:lpstr>
      <vt:lpstr>Nutzen</vt:lpstr>
      <vt:lpstr>Klassische Webanwendungen</vt:lpstr>
      <vt:lpstr>Single-page-Webanwendungen</vt:lpstr>
      <vt:lpstr>2-Wege-Datenbindung</vt:lpstr>
      <vt:lpstr>Grundaufbau </vt:lpstr>
      <vt:lpstr>Direktiven</vt:lpstr>
      <vt:lpstr>Direktiven | ng-repeat</vt:lpstr>
      <vt:lpstr>Direktiven | ng-show</vt:lpstr>
      <vt:lpstr>Direktiven | ng-click</vt:lpstr>
      <vt:lpstr>Scopes &amp; Controller (HTML)</vt:lpstr>
      <vt:lpstr>Scopes &amp; Controller (JavaScript)</vt:lpstr>
      <vt:lpstr>Services</vt:lpstr>
      <vt:lpstr>Routing</vt:lpstr>
      <vt:lpstr>Übung</vt:lpstr>
      <vt:lpstr>Neue Features in Angular 2</vt:lpstr>
      <vt:lpstr>Neue Features in Angular 2</vt:lpstr>
      <vt:lpstr>Links und Literatur</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Patrick Treyer</dc:creator>
  <cp:lastModifiedBy>Patrick Treyer</cp:lastModifiedBy>
  <cp:revision>42</cp:revision>
  <dcterms:created xsi:type="dcterms:W3CDTF">2016-11-15T18:35:36Z</dcterms:created>
  <dcterms:modified xsi:type="dcterms:W3CDTF">2016-11-21T16:20:07Z</dcterms:modified>
</cp:coreProperties>
</file>