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8"/>
  </p:normalViewPr>
  <p:slideViewPr>
    <p:cSldViewPr snapToGrid="0" snapToObjects="1">
      <p:cViewPr>
        <p:scale>
          <a:sx n="101" d="100"/>
          <a:sy n="101" d="100"/>
        </p:scale>
        <p:origin x="-11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3DF1-363F-C44D-87E2-380A053C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B707-ED83-954E-B205-934DF98A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1A7B-A0A9-2C4A-9053-EAE9610F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3D0C-9749-7D4D-A98B-F4B8C07B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EFD7-FDCD-0E48-9A97-63AE09C1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7871-6B50-324C-8CA5-A4CEB92C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B167-E674-E142-B2FE-240454DF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59F9-E94A-0F41-8067-2699ECD2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BE49-9A6C-E945-A306-8C93A8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07C8-71FE-D742-B0DA-130CC6D5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FED34-C054-C148-B77A-DF09F53D2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B462-1410-F14A-AA23-C7C5C5F0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5CE6-CF0E-A148-8390-E330BD68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4B52-EB4B-B04A-AFE5-26CDF2E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5184-8B3B-C046-8FF6-73D39C36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E92-1D9E-E646-AACD-B2B381B7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B4AB-7258-0640-B046-EC7783F6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2C97-FB32-D24C-9000-D0D504F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0DDB-0038-BA44-9618-653F544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97ED-1932-9146-847E-66AD4D23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02E-5758-C04E-8887-B0025728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7944-EFB5-4744-B941-B2571BE3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42C4-9EF6-D242-BD43-B8975A9E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AE86-2269-9746-B093-4F010CF0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944D-87FA-CF43-B50E-7648FC3B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755-A1C2-C441-A040-1C130A6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B999-D50E-D045-90BA-A7A7888F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A2E55-FB6C-5743-AB70-D6CCBA7D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35FD-694F-9345-817F-EE7D765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BA00-4B9D-9E46-BF87-B2A12BD0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C6914-4391-2748-B92E-9374CE89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A725-EE01-AB42-BF46-DE71932E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8849-7B45-7B48-904A-B466E023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97F9-DF18-7F44-9AF7-60E7147F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2746A-0DE9-8D4B-89C7-09F26866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079D1-59B2-7A4B-921A-5E377E071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BFCE6-D0AC-6343-86AF-53CB6FA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9E06-98DD-F147-B64E-AA288000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4186B-CBFB-3E46-899C-EEAEBAA1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5ED3-2363-434F-B8A8-CC07DF0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64CDD-D9D9-1540-B3CA-B67C43B2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76D2-FFED-0D4D-B634-CC5CB21D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1B424-61BC-1A46-B4FD-769664EA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68859-A4CF-B044-A6D2-3FC2E9A7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47F2-C255-8949-ADF2-259F224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CA8C-E057-2E49-8B60-8BF2ADB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5C17-08F8-B140-AB61-EAF0A7BC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A951-D57A-1D4A-A9D4-B1FB108C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3933-65F2-5A40-87A8-21DE1011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85ED-50A0-0F44-9DC1-A540870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9DEC-1715-0244-848B-150EF93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FA9B-77DF-0A42-BC42-F43F8130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A1FC-8122-844E-9725-A5B89A5E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0F161-E4D1-FB4E-95E2-C7FDCD0F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1C996-9375-B840-AA4D-9C123FDEC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2A0C-B68F-8649-96F7-4809AC03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F613C-7F9F-D54E-BF0F-FF4DCBDE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A416F-67B5-264E-9BD9-C73DEDB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1092-A590-A848-9387-2968E213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E69E-6E77-0841-BD41-06CCAF35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36E9-5B2F-7A41-8738-DE900B39C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7316-2476-7B4F-8502-D804D0AC764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5B5C-587B-1845-8AC8-62D1ADBCE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865CF-D473-7346-A122-5F96BA6E8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A443-1519-2C48-B6FE-AD5F7948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1D82-ECE5-8840-8A6F-AB5853223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A19C-888B-9E43-9AC6-8955AB9D6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Poornima T A, Jagadeesh </a:t>
            </a:r>
            <a:r>
              <a:rPr lang="en-US" dirty="0" err="1"/>
              <a:t>Manepalli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0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78CE-4946-BF4D-AADA-2957426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1CD7577-A1F6-2546-A89F-E8BD34E13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2" r="16451" b="-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AFE63-E043-4B01-9856-934710A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IN" sz="2200"/>
              <a:t>It was observed that 50+ features had complete null and nan values</a:t>
            </a:r>
          </a:p>
          <a:p>
            <a:r>
              <a:rPr lang="en-IN" sz="2200"/>
              <a:t>The feaure which had more than 30% nan values were dropped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056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E7010-3C76-C74C-B0F4-5F27623C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Yearly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C9CD4-4ED4-EA44-94F8-D6A0FD0BB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8" r="31620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74BCD-35DD-8245-84D4-DAA3EE7B8240}"/>
              </a:ext>
            </a:extLst>
          </p:cNvPr>
          <p:cNvSpPr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Average loan amount has increased every year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Number of borrowers have increased drastically in 2010 -      could be due to the </a:t>
            </a:r>
            <a:r>
              <a:rPr lang="en-US" sz="2200" b="1"/>
              <a:t>great recession in year 2010</a:t>
            </a:r>
            <a:endParaRPr lang="en-US" sz="2200" b="1" i="0" u="none" strike="noStrik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5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C493A-92E0-CF45-9F2F-BC78046D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Area-wise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4AA41-E9EC-BC43-97FA-597995BD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7" r="1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CA08C6-4CF5-EC46-8709-3A150A65F874}"/>
              </a:ext>
            </a:extLst>
          </p:cNvPr>
          <p:cNvSpPr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Higher number of borrowers from metro cities like California(CA), New York(NA), Florida(FL), Texas(TX) etc.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may be due to higher population count in metro cities.</a:t>
            </a:r>
          </a:p>
        </p:txBody>
      </p:sp>
    </p:spTree>
    <p:extLst>
      <p:ext uri="{BB962C8B-B14F-4D97-AF65-F5344CB8AC3E}">
        <p14:creationId xmlns:p14="http://schemas.microsoft.com/office/powerpoint/2010/main" val="240366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B8751-8BEE-EA4D-A999-1E897A8D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Annual Income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5015DBEE-F1B6-A04F-A3DD-FD505F04B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56" r="16652" b="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623737-8494-B54C-9D13-997ED32741FA}"/>
              </a:ext>
            </a:extLst>
          </p:cNvPr>
          <p:cNvSpPr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annual income of most borrowers is $54,844</a:t>
            </a:r>
          </a:p>
        </p:txBody>
      </p:sp>
    </p:spTree>
    <p:extLst>
      <p:ext uri="{BB962C8B-B14F-4D97-AF65-F5344CB8AC3E}">
        <p14:creationId xmlns:p14="http://schemas.microsoft.com/office/powerpoint/2010/main" val="55608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68024-72EB-A643-821F-3D482F1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Employee experience, Loan Status, Principal Amount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4DABF-D241-3E4A-8F74-A07DFCD59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6" r="16591" b="-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9746F3-6E95-3448-88BB-A5572E00999F}"/>
              </a:ext>
            </a:extLst>
          </p:cNvPr>
          <p:cNvSpPr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People with lot of experience or very low experience seem to default more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Employees with mid-level experience default lesser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Lenders collect almost double the principal amount from the borrower, hence investors have a high profit over the years.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28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BA1AF-87EC-9B4E-966E-DDDF9E8B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Loan Purpose vs Default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03577566-0E97-6B43-8BAB-05092BD47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664" b="-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5B0F0E-908D-7D4A-9AA0-D4580B02FA8E}"/>
              </a:ext>
            </a:extLst>
          </p:cNvPr>
          <p:cNvSpPr/>
          <p:nvPr/>
        </p:nvSpPr>
        <p:spPr>
          <a:xfrm>
            <a:off x="6335270" y="2276857"/>
            <a:ext cx="5015484" cy="39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People who borrow money for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debt consolidation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credit card repayment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Small Businesses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are high defaulters</a:t>
            </a:r>
          </a:p>
        </p:txBody>
      </p:sp>
    </p:spTree>
    <p:extLst>
      <p:ext uri="{BB962C8B-B14F-4D97-AF65-F5344CB8AC3E}">
        <p14:creationId xmlns:p14="http://schemas.microsoft.com/office/powerpoint/2010/main" val="24970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DDB8-4A4B-0847-A0B4-CEA01FC8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Verification Status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E16C8D70-8787-D346-875B-2EC82C1BB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6" r="37101" b="-1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70A3A-DEFA-48D8-BD01-80600B5B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Non verified borrowers default more</a:t>
            </a:r>
          </a:p>
        </p:txBody>
      </p:sp>
    </p:spTree>
    <p:extLst>
      <p:ext uri="{BB962C8B-B14F-4D97-AF65-F5344CB8AC3E}">
        <p14:creationId xmlns:p14="http://schemas.microsoft.com/office/powerpoint/2010/main" val="30814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2A8DA-B62D-DF4B-8E2E-4A8D6057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732" y="17172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8F241E-4054-4522-A944-0952E0A2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main feature to be considered are </a:t>
            </a:r>
          </a:p>
          <a:p>
            <a:pPr lvl="1"/>
            <a:r>
              <a:rPr lang="en-US" sz="2000"/>
              <a:t>Loan Amount</a:t>
            </a:r>
          </a:p>
          <a:p>
            <a:pPr lvl="1"/>
            <a:r>
              <a:rPr lang="en-US" sz="2000"/>
              <a:t>Loan Purpose</a:t>
            </a:r>
          </a:p>
          <a:p>
            <a:pPr lvl="1"/>
            <a:r>
              <a:rPr lang="en-US" sz="2000"/>
              <a:t>Employee Experience</a:t>
            </a:r>
          </a:p>
          <a:p>
            <a:pPr lvl="1"/>
            <a:r>
              <a:rPr lang="en-US" sz="2000"/>
              <a:t>Term</a:t>
            </a:r>
          </a:p>
          <a:p>
            <a:pPr lvl="1"/>
            <a:r>
              <a:rPr lang="en-US" sz="2000"/>
              <a:t>Loan Status</a:t>
            </a:r>
          </a:p>
          <a:p>
            <a:pPr lvl="1"/>
            <a:endParaRPr lang="en-US" sz="20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376F3B08-A69E-754F-9335-50F464CDC2BD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People with higher experience default</a:t>
            </a:r>
          </a:p>
          <a:p>
            <a:pPr lvl="1"/>
            <a:r>
              <a:rPr lang="en-US" sz="2000" dirty="0"/>
              <a:t>People in metros have more borrowers</a:t>
            </a:r>
          </a:p>
          <a:p>
            <a:pPr lvl="1"/>
            <a:r>
              <a:rPr lang="en-US" sz="2000" dirty="0"/>
              <a:t>Interest rate for defaulters is more than that for fully paid</a:t>
            </a:r>
          </a:p>
          <a:p>
            <a:pPr lvl="1"/>
            <a:r>
              <a:rPr lang="en-US" sz="2000" dirty="0"/>
              <a:t>Defaulters take loan for Small Businesses, Credit Card Payment and Debt Consolidation</a:t>
            </a:r>
          </a:p>
        </p:txBody>
      </p:sp>
    </p:spTree>
    <p:extLst>
      <p:ext uri="{BB962C8B-B14F-4D97-AF65-F5344CB8AC3E}">
        <p14:creationId xmlns:p14="http://schemas.microsoft.com/office/powerpoint/2010/main" val="42680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242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Lending Case Study</vt:lpstr>
      <vt:lpstr>Data Cleanup</vt:lpstr>
      <vt:lpstr>Yearly Analysis</vt:lpstr>
      <vt:lpstr>Area-wise analysis</vt:lpstr>
      <vt:lpstr>Annual Income</vt:lpstr>
      <vt:lpstr>Employee experience, Loan Status, Principal Amount</vt:lpstr>
      <vt:lpstr>Loan Purpose vs Default</vt:lpstr>
      <vt:lpstr>Verification Status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Manepalli Jagadeesh .</dc:creator>
  <cp:lastModifiedBy>Poornima A Trikkur</cp:lastModifiedBy>
  <cp:revision>8</cp:revision>
  <dcterms:created xsi:type="dcterms:W3CDTF">2021-11-07T05:27:58Z</dcterms:created>
  <dcterms:modified xsi:type="dcterms:W3CDTF">2021-11-10T18:24:28Z</dcterms:modified>
</cp:coreProperties>
</file>