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g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aul Trimble 01-14-20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Paul Trimble 01-14-2022</a:t>
            </a:r>
          </a:p>
        </p:txBody>
      </p:sp>
      <p:sp>
        <p:nvSpPr>
          <p:cNvPr id="152" name="Capstone Projec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Capstone Project</a:t>
            </a:r>
          </a:p>
        </p:txBody>
      </p:sp>
      <p:sp>
        <p:nvSpPr>
          <p:cNvPr id="153" name="Trauma and Coping Skill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Trauma and Coping Skills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lide Title"/>
          <p:cNvSpPr txBox="1"/>
          <p:nvPr>
            <p:ph type="title"/>
          </p:nvPr>
        </p:nvSpPr>
        <p:spPr>
          <a:xfrm>
            <a:off x="1206500" y="2549268"/>
            <a:ext cx="9779000" cy="989673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Ridge and Lasso don’t perform much better…"/>
          <p:cNvSpPr txBox="1"/>
          <p:nvPr>
            <p:ph type="body" sz="half" idx="1"/>
          </p:nvPr>
        </p:nvSpPr>
        <p:spPr>
          <a:xfrm>
            <a:off x="1206500" y="2552289"/>
            <a:ext cx="9779000" cy="9890690"/>
          </a:xfrm>
          <a:prstGeom prst="rect">
            <a:avLst/>
          </a:prstGeom>
        </p:spPr>
        <p:txBody>
          <a:bodyPr/>
          <a:lstStyle/>
          <a:p>
            <a:pPr marL="670559" indent="-670559" defTabSz="792479">
              <a:buSzPct val="123000"/>
              <a:buChar char="•"/>
              <a:defRPr sz="5280"/>
            </a:pPr>
            <a:r>
              <a:t>Ridge and Lasso don’t perform much better</a:t>
            </a:r>
          </a:p>
          <a:p>
            <a:pPr marL="670559" indent="-670559" defTabSz="792479">
              <a:buSzPct val="123000"/>
              <a:buChar char="•"/>
              <a:defRPr sz="5280"/>
            </a:pPr>
            <a:r>
              <a:t>Shown are the results of feature analysis of each </a:t>
            </a:r>
          </a:p>
          <a:p>
            <a:pPr marL="670559" indent="-670559" defTabSz="792479">
              <a:buSzPct val="123000"/>
              <a:buChar char="•"/>
              <a:defRPr sz="5280"/>
            </a:pPr>
            <a:r>
              <a:t>Larger difference from 0 means more influential in model</a:t>
            </a:r>
          </a:p>
          <a:p>
            <a:pPr marL="670559" indent="-670559" defTabSz="792479">
              <a:buSzPct val="123000"/>
              <a:buChar char="•"/>
              <a:defRPr sz="5280"/>
            </a:pPr>
            <a:r>
              <a:t>Cognitive flexibility (2) and flexible emotional expression (3) rank highest</a:t>
            </a:r>
          </a:p>
          <a:p>
            <a:pPr marL="670559" indent="-670559" defTabSz="792479">
              <a:buSzPct val="123000"/>
              <a:buChar char="•"/>
              <a:defRPr sz="5280"/>
            </a:pPr>
            <a:r>
              <a:t>Model scoring reflect low model performance</a:t>
            </a:r>
          </a:p>
        </p:txBody>
      </p:sp>
      <p:sp>
        <p:nvSpPr>
          <p:cNvPr id="195" name="Modeling"/>
          <p:cNvSpPr txBox="1"/>
          <p:nvPr/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/>
            </a:lvl1pPr>
          </a:lstStyle>
          <a:p>
            <a:pPr/>
            <a:r>
              <a:t>Modeling</a:t>
            </a:r>
          </a:p>
        </p:txBody>
      </p:sp>
      <p:pic>
        <p:nvPicPr>
          <p:cNvPr id="196" name="Lasso Feature Analysis.png" descr="Lasso Feature Analys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46181" y="2172796"/>
            <a:ext cx="7556939" cy="50379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Ridge Feature Analysis.png" descr="Ridge Feature Analysi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46181" y="7492735"/>
            <a:ext cx="7556939" cy="5037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lide Title"/>
          <p:cNvSpPr txBox="1"/>
          <p:nvPr>
            <p:ph type="title"/>
          </p:nvPr>
        </p:nvSpPr>
        <p:spPr>
          <a:xfrm>
            <a:off x="1206500" y="2549268"/>
            <a:ext cx="9779000" cy="989673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Overall underwhelming results…"/>
          <p:cNvSpPr txBox="1"/>
          <p:nvPr>
            <p:ph type="body" sz="half" idx="1"/>
          </p:nvPr>
        </p:nvSpPr>
        <p:spPr>
          <a:xfrm>
            <a:off x="1206500" y="2552289"/>
            <a:ext cx="9779000" cy="9890690"/>
          </a:xfrm>
          <a:prstGeom prst="rect">
            <a:avLst/>
          </a:prstGeom>
        </p:spPr>
        <p:txBody>
          <a:bodyPr/>
          <a:lstStyle/>
          <a:p>
            <a:pPr marL="614680" indent="-614680" defTabSz="726440">
              <a:buSzPct val="123000"/>
              <a:buChar char="•"/>
              <a:defRPr sz="4840"/>
            </a:pPr>
            <a:r>
              <a:t>Overall underwhelming results</a:t>
            </a:r>
          </a:p>
          <a:p>
            <a:pPr marL="614680" indent="-614680" defTabSz="726440">
              <a:buSzPct val="123000"/>
              <a:buChar char="•"/>
              <a:defRPr sz="4840"/>
            </a:pPr>
            <a:r>
              <a:t>Ridge regression would be preferred model based on theory and testing performance</a:t>
            </a:r>
          </a:p>
          <a:p>
            <a:pPr marL="614680" indent="-614680" defTabSz="726440">
              <a:buSzPct val="123000"/>
              <a:buChar char="•"/>
              <a:defRPr sz="4840"/>
            </a:pPr>
            <a:r>
              <a:t>Testing score of .039 and cross validation score of .243 are evidence of mild explanatory value</a:t>
            </a:r>
          </a:p>
          <a:p>
            <a:pPr marL="614680" indent="-614680" defTabSz="726440">
              <a:buSzPct val="123000"/>
              <a:buChar char="•"/>
              <a:defRPr sz="4840"/>
            </a:pPr>
            <a:r>
              <a:t>Experiments with control groups and coping skills treatments might yield better results</a:t>
            </a:r>
          </a:p>
        </p:txBody>
      </p:sp>
      <p:sp>
        <p:nvSpPr>
          <p:cNvPr id="201" name="Modeling Evaluation"/>
          <p:cNvSpPr txBox="1"/>
          <p:nvPr/>
        </p:nvSpPr>
        <p:spPr>
          <a:xfrm>
            <a:off x="1206500" y="671686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/>
            </a:lvl1pPr>
          </a:lstStyle>
          <a:p>
            <a:pPr/>
            <a:r>
              <a:t>Modeling Evaluation</a:t>
            </a:r>
          </a:p>
        </p:txBody>
      </p:sp>
      <p:graphicFrame>
        <p:nvGraphicFramePr>
          <p:cNvPr id="202" name="Table"/>
          <p:cNvGraphicFramePr/>
          <p:nvPr/>
        </p:nvGraphicFramePr>
        <p:xfrm>
          <a:off x="12192000" y="1270000"/>
          <a:ext cx="10922000" cy="111887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510481"/>
                <a:gridCol w="1853238"/>
                <a:gridCol w="2181860"/>
                <a:gridCol w="2181860"/>
                <a:gridCol w="2181860"/>
              </a:tblGrid>
              <a:tr h="2794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Training Score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Testing Score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Cross Validating Score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Hyperparameter selected (alpha)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794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Linear Regression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0.375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0.015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0.109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N/A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794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Lasso Regression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0.367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0.006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0.243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0.616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794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Ridge Regression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0.361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0.039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0.241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23.43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ource and Problem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 and Problem Statement</a:t>
            </a:r>
          </a:p>
        </p:txBody>
      </p:sp>
      <p:sp>
        <p:nvSpPr>
          <p:cNvPr id="15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ource: study of 108 university students, with various levels of reported trauma experience scores, as well as measurement of various trauma coping skills and strateg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Source: study of 108 university students, with various levels of reported trauma experience scores, as well as measurement of various trauma coping skills and strategies</a:t>
            </a:r>
          </a:p>
          <a:p>
            <a:pPr/>
            <a:r>
              <a:t>Target variable selected=current trauma symptoms experienced</a:t>
            </a:r>
          </a:p>
          <a:p>
            <a:pPr/>
            <a:r>
              <a:t>Trauma coping variables: Cognitive Flexibility, Flexibility of Emotional Expression, and Flexible Use of Coping Strategies</a:t>
            </a:r>
          </a:p>
          <a:p>
            <a:pPr/>
            <a:r>
              <a:t>Age, Gender, Marital Status, and Education data also collected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ource and Problem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 and Problem Statement</a:t>
            </a:r>
          </a:p>
        </p:txBody>
      </p:sp>
      <p:sp>
        <p:nvSpPr>
          <p:cNvPr id="16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Problem Statement: From this data, can it be shown that trauma coping strategies cause, or at least are associated with, lower trauma symptoms score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Statement: From this data, can it be shown that trauma coping strategies cause, or at least are associated with, lower trauma symptoms scores?</a:t>
            </a:r>
          </a:p>
          <a:p>
            <a:pPr/>
            <a:r>
              <a:t>If so, can equipping people with improved coping skills and strategies mitigate trauma symptoms and experiences</a:t>
            </a:r>
          </a:p>
          <a:p>
            <a:pPr/>
            <a:r>
              <a:t>Demographic variables to be included in the data as well, since the model sought after would be an explanatory model (for understanding purposes) rather than a predictive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Title"/>
          <p:cNvSpPr txBox="1"/>
          <p:nvPr>
            <p:ph type="title"/>
          </p:nvPr>
        </p:nvSpPr>
        <p:spPr>
          <a:xfrm>
            <a:off x="1206500" y="2549268"/>
            <a:ext cx="9779000" cy="989673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Cursory analysis of variables shows coping skills variables have weak correlations, trauma measure variables also have weak correlations…"/>
          <p:cNvSpPr txBox="1"/>
          <p:nvPr>
            <p:ph type="body" sz="half" idx="1"/>
          </p:nvPr>
        </p:nvSpPr>
        <p:spPr>
          <a:xfrm>
            <a:off x="1206499" y="2552289"/>
            <a:ext cx="9779001" cy="9890690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Cursory analysis of variables shows coping skills variables have weak correlations, trauma measure variables also have weak correlations</a:t>
            </a:r>
          </a:p>
          <a:p>
            <a:pPr marL="698500" indent="-698500">
              <a:buSzPct val="123000"/>
              <a:buChar char="•"/>
            </a:pPr>
          </a:p>
          <a:p>
            <a:pPr marL="698500" indent="-698500">
              <a:buSzPct val="123000"/>
              <a:buChar char="•"/>
            </a:pPr>
            <a:r>
              <a:t>But can coping skills be used to model or explain trauma symptoms?</a:t>
            </a:r>
          </a:p>
        </p:txBody>
      </p:sp>
      <p:pic>
        <p:nvPicPr>
          <p:cNvPr id="165" name="trauma_heatmap (1).png" descr="trauma_heatmap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35789" y="2657373"/>
            <a:ext cx="12601879" cy="8401254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Exploratory Data Analysis"/>
          <p:cNvSpPr txBox="1"/>
          <p:nvPr/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/>
            </a:lvl1pPr>
          </a:lstStyle>
          <a:p>
            <a:pPr/>
            <a:r>
              <a:t>Exploratory Data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lide Title"/>
          <p:cNvSpPr txBox="1"/>
          <p:nvPr>
            <p:ph type="title"/>
          </p:nvPr>
        </p:nvSpPr>
        <p:spPr>
          <a:xfrm>
            <a:off x="1206500" y="2549268"/>
            <a:ext cx="9779000" cy="989673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Demographic variables may hold some value…"/>
          <p:cNvSpPr txBox="1"/>
          <p:nvPr>
            <p:ph type="body" sz="half" idx="1"/>
          </p:nvPr>
        </p:nvSpPr>
        <p:spPr>
          <a:xfrm>
            <a:off x="1206500" y="2552289"/>
            <a:ext cx="9779000" cy="9890690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Demographic variables may hold some value</a:t>
            </a:r>
          </a:p>
          <a:p>
            <a:pPr marL="698500" indent="-698500">
              <a:buSzPct val="123000"/>
              <a:buChar char="•"/>
            </a:pPr>
          </a:p>
          <a:p>
            <a:pPr marL="698500" indent="-698500">
              <a:buSzPct val="123000"/>
              <a:buChar char="•"/>
            </a:pPr>
            <a:r>
              <a:t>Gender and Family Status (married vs single) show moderate differences</a:t>
            </a:r>
          </a:p>
          <a:p>
            <a:pPr marL="698500" indent="-698500">
              <a:buSzPct val="123000"/>
              <a:buChar char="•"/>
            </a:pPr>
          </a:p>
          <a:p>
            <a:pPr marL="698500" indent="-698500">
              <a:buSzPct val="123000"/>
              <a:buChar char="•"/>
            </a:pPr>
            <a:r>
              <a:t>Are the differences statistically significant?</a:t>
            </a:r>
          </a:p>
        </p:txBody>
      </p:sp>
      <p:sp>
        <p:nvSpPr>
          <p:cNvPr id="170" name="Exploratory Data Analysis"/>
          <p:cNvSpPr txBox="1"/>
          <p:nvPr/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/>
            </a:lvl1pPr>
          </a:lstStyle>
          <a:p>
            <a:pPr/>
            <a:r>
              <a:t>Exploratory Data Analysis</a:t>
            </a:r>
          </a:p>
        </p:txBody>
      </p:sp>
      <p:pic>
        <p:nvPicPr>
          <p:cNvPr id="171" name="Male vs Female Trauma Boxplots.png" descr="Male vs Female Trauma Boxplo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05775" y="2477011"/>
            <a:ext cx="7233788" cy="48225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Married vs Single Boxplots.png" descr="Married vs Single Boxplot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05775" y="7718501"/>
            <a:ext cx="7415561" cy="49437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lide Title"/>
          <p:cNvSpPr txBox="1"/>
          <p:nvPr>
            <p:ph type="title"/>
          </p:nvPr>
        </p:nvSpPr>
        <p:spPr>
          <a:xfrm>
            <a:off x="1206500" y="2549268"/>
            <a:ext cx="9779000" cy="989673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Male vs Female difference=6 points…"/>
          <p:cNvSpPr txBox="1"/>
          <p:nvPr>
            <p:ph type="body" sz="half" idx="1"/>
          </p:nvPr>
        </p:nvSpPr>
        <p:spPr>
          <a:xfrm>
            <a:off x="1206500" y="2552289"/>
            <a:ext cx="9779000" cy="9890690"/>
          </a:xfrm>
          <a:prstGeom prst="rect">
            <a:avLst/>
          </a:prstGeom>
        </p:spPr>
        <p:txBody>
          <a:bodyPr/>
          <a:lstStyle/>
          <a:p>
            <a:pPr marL="691515" indent="-691515" defTabSz="817244">
              <a:buSzPct val="123000"/>
              <a:buChar char="•"/>
              <a:defRPr sz="5445"/>
            </a:pPr>
            <a:r>
              <a:t>Male vs Female difference=6 points</a:t>
            </a:r>
          </a:p>
          <a:p>
            <a:pPr marL="691515" indent="-691515" defTabSz="817244">
              <a:buSzPct val="123000"/>
              <a:buChar char="•"/>
              <a:defRPr sz="5445"/>
            </a:pPr>
            <a:r>
              <a:t>Married vs Single difference=2.5 points</a:t>
            </a:r>
          </a:p>
          <a:p>
            <a:pPr marL="691515" indent="-691515" defTabSz="817244">
              <a:buSzPct val="123000"/>
              <a:buChar char="•"/>
              <a:defRPr sz="5445"/>
            </a:pPr>
            <a:r>
              <a:t>Scrambling the trauma scores among the subjects 10,000 times yields the differences shown</a:t>
            </a:r>
          </a:p>
          <a:p>
            <a:pPr marL="691515" indent="-691515" defTabSz="817244">
              <a:buSzPct val="123000"/>
              <a:buChar char="•"/>
              <a:defRPr sz="5445"/>
            </a:pPr>
            <a:r>
              <a:t>Male/Female is not significant, Married status is statistically significant</a:t>
            </a:r>
          </a:p>
        </p:txBody>
      </p:sp>
      <p:sp>
        <p:nvSpPr>
          <p:cNvPr id="176" name="Exploratory Data Analysis"/>
          <p:cNvSpPr txBox="1"/>
          <p:nvPr/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/>
            </a:lvl1pPr>
          </a:lstStyle>
          <a:p>
            <a:pPr/>
            <a:r>
              <a:t>Exploratory Data Analysis</a:t>
            </a:r>
          </a:p>
        </p:txBody>
      </p:sp>
      <p:pic>
        <p:nvPicPr>
          <p:cNvPr id="177" name="Male vs Female Permutation Test.png" descr="Male vs Female Permutation Tes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35571" y="2570616"/>
            <a:ext cx="7555969" cy="5037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Single vs Married Permutation Test.png" descr="Single vs Married Permutation Te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58972" y="7792882"/>
            <a:ext cx="7555969" cy="5037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Exploratory Data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Exploratory Data Analysis</a:t>
            </a:r>
          </a:p>
        </p:txBody>
      </p:sp>
      <p:sp>
        <p:nvSpPr>
          <p:cNvPr id="181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Retain age and marital status in the mode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5500"/>
            </a:pPr>
            <a:r>
              <a:t>Retain age and marital status in the model</a:t>
            </a:r>
          </a:p>
          <a:p>
            <a:pPr>
              <a:defRPr b="1" sz="5500"/>
            </a:pPr>
            <a:r>
              <a:t>Drop education and gender from the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Mode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Modeling</a:t>
            </a:r>
          </a:p>
        </p:txBody>
      </p:sp>
      <p:sp>
        <p:nvSpPr>
          <p:cNvPr id="18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We fitted a linear regression mode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fitted a linear regression model </a:t>
            </a:r>
          </a:p>
          <a:p>
            <a:pPr/>
            <a:r>
              <a:t>In addition, two variations of linear regression: Ridge and Lasso</a:t>
            </a:r>
          </a:p>
          <a:p>
            <a:pPr/>
            <a:r>
              <a:t>Ridge and Lasso are similar to linear regression  but better for modeling data where the variables are correlated with each other</a:t>
            </a:r>
          </a:p>
          <a:p>
            <a:pPr/>
            <a:r>
              <a:t>Ridge and Lasso methods both require scaling the data: making sure the features are of similar magnitude to better assess relative contribution to the trauma score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lide Title"/>
          <p:cNvSpPr txBox="1"/>
          <p:nvPr>
            <p:ph type="title"/>
          </p:nvPr>
        </p:nvSpPr>
        <p:spPr>
          <a:xfrm>
            <a:off x="1206500" y="2549268"/>
            <a:ext cx="9779000" cy="989673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Results of linear regression very weak…"/>
          <p:cNvSpPr txBox="1"/>
          <p:nvPr>
            <p:ph type="body" sz="half" idx="1"/>
          </p:nvPr>
        </p:nvSpPr>
        <p:spPr>
          <a:xfrm>
            <a:off x="1206500" y="2552289"/>
            <a:ext cx="9779000" cy="9890690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Results of linear regression very weak</a:t>
            </a:r>
          </a:p>
          <a:p>
            <a:pPr marL="698500" indent="-698500">
              <a:buSzPct val="123000"/>
              <a:buChar char="•"/>
            </a:pPr>
            <a:r>
              <a:t>Shown is results of plotting model predicted trauma scores against actual trauma scores</a:t>
            </a:r>
          </a:p>
          <a:p>
            <a:pPr marL="698500" indent="-698500">
              <a:buSzPct val="123000"/>
              <a:buChar char="•"/>
            </a:pPr>
            <a:r>
              <a:t>Wide scatter shows inability to predict trauma scores from our variables</a:t>
            </a:r>
          </a:p>
          <a:p>
            <a:pPr marL="698500" indent="-698500">
              <a:buSzPct val="123000"/>
              <a:buChar char="•"/>
            </a:pPr>
            <a:r>
              <a:t>Training r^2=.037; Testing r^&amp;2=.015</a:t>
            </a:r>
          </a:p>
        </p:txBody>
      </p:sp>
      <p:sp>
        <p:nvSpPr>
          <p:cNvPr id="190" name="Modeling"/>
          <p:cNvSpPr txBox="1"/>
          <p:nvPr/>
        </p:nvSpPr>
        <p:spPr>
          <a:xfrm>
            <a:off x="1206499" y="671686"/>
            <a:ext cx="21971001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/>
            </a:lvl1pPr>
          </a:lstStyle>
          <a:p>
            <a:pPr/>
            <a:r>
              <a:t>Modeling</a:t>
            </a:r>
          </a:p>
        </p:txBody>
      </p:sp>
      <p:pic>
        <p:nvPicPr>
          <p:cNvPr id="191" name="Predicted vs Actual Trauma--LinReg.png" descr="Predicted vs Actual Trauma--LinR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67548" y="3366255"/>
            <a:ext cx="11033170" cy="73554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