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7" r:id="rId4"/>
    <p:sldId id="265" r:id="rId5"/>
    <p:sldId id="258" r:id="rId6"/>
    <p:sldId id="259" r:id="rId7"/>
    <p:sldId id="260" r:id="rId8"/>
    <p:sldId id="266"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2B23"/>
    <a:srgbClr val="3C2C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FAF296-3B27-45B4-BBB1-C2A3182AACAB}"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74DCB4D3-6C28-4AA7-A4C3-E0A5510F30B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66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AF296-3B27-45B4-BBB1-C2A3182AACAB}"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139229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AF296-3B27-45B4-BBB1-C2A3182AACAB}"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188964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AF296-3B27-45B4-BBB1-C2A3182AACAB}"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CB4D3-6C28-4AA7-A4C3-E0A5510F30B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8656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AF296-3B27-45B4-BBB1-C2A3182AACAB}"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112518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FAF296-3B27-45B4-BBB1-C2A3182AACAB}"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CB4D3-6C28-4AA7-A4C3-E0A5510F30B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4913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AF296-3B27-45B4-BBB1-C2A3182AACAB}"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3007599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FAF296-3B27-45B4-BBB1-C2A3182AACAB}"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DCB4D3-6C28-4AA7-A4C3-E0A5510F30B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4835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EFAF296-3B27-45B4-BBB1-C2A3182AACAB}"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292805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AF296-3B27-45B4-BBB1-C2A3182AACAB}"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382277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AF296-3B27-45B4-BBB1-C2A3182AACAB}"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265246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EFAF296-3B27-45B4-BBB1-C2A3182AACAB}" type="datetimeFigureOut">
              <a:rPr lang="en-US" smtClean="0"/>
              <a:t>9/5/2024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74DCB4D3-6C28-4AA7-A4C3-E0A5510F30B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13378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88904-2BC1-04C8-C5EC-C646F67B4CA0}"/>
              </a:ext>
            </a:extLst>
          </p:cNvPr>
          <p:cNvSpPr>
            <a:spLocks noGrp="1"/>
          </p:cNvSpPr>
          <p:nvPr>
            <p:ph type="title"/>
          </p:nvPr>
        </p:nvSpPr>
        <p:spPr/>
        <p:txBody>
          <a:bodyPr>
            <a:normAutofit fontScale="90000"/>
          </a:bodyPr>
          <a:lstStyle/>
          <a:p>
            <a:pPr algn="l"/>
            <a:r>
              <a:rPr lang="en-US" sz="5300" dirty="0">
                <a:latin typeface="Bookman Old Style" panose="02050604050505020204" pitchFamily="18" charset="0"/>
              </a:rPr>
              <a:t>GUI CALCULATOR</a:t>
            </a:r>
            <a:br>
              <a:rPr lang="en-US" sz="3600" dirty="0">
                <a:latin typeface="Bookman Old Style" panose="02050604050505020204" pitchFamily="18" charset="0"/>
              </a:rPr>
            </a:br>
            <a:r>
              <a:rPr lang="en-US" sz="3600" dirty="0">
                <a:latin typeface="Bookman Old Style" panose="02050604050505020204" pitchFamily="18" charset="0"/>
              </a:rPr>
              <a:t>PROJECT 01</a:t>
            </a:r>
            <a:endParaRPr lang="en-US" dirty="0">
              <a:latin typeface="Bookman Old Style" panose="02050604050505020204" pitchFamily="18" charset="0"/>
            </a:endParaRPr>
          </a:p>
        </p:txBody>
      </p:sp>
      <p:pic>
        <p:nvPicPr>
          <p:cNvPr id="7" name="Content Placeholder 6">
            <a:extLst>
              <a:ext uri="{FF2B5EF4-FFF2-40B4-BE49-F238E27FC236}">
                <a16:creationId xmlns:a16="http://schemas.microsoft.com/office/drawing/2014/main" id="{88A6DBE2-963A-5D80-96C8-1312E48F8816}"/>
              </a:ext>
            </a:extLst>
          </p:cNvPr>
          <p:cNvPicPr>
            <a:picLocks noGrp="1" noChangeAspect="1"/>
          </p:cNvPicPr>
          <p:nvPr>
            <p:ph idx="1"/>
          </p:nvPr>
        </p:nvPicPr>
        <p:blipFill>
          <a:blip r:embed="rId2"/>
          <a:stretch>
            <a:fillRect/>
          </a:stretch>
        </p:blipFill>
        <p:spPr>
          <a:xfrm>
            <a:off x="6780628" y="2072600"/>
            <a:ext cx="3890967" cy="3977343"/>
          </a:xfrm>
        </p:spPr>
      </p:pic>
      <p:sp>
        <p:nvSpPr>
          <p:cNvPr id="10" name="Title 3">
            <a:extLst>
              <a:ext uri="{FF2B5EF4-FFF2-40B4-BE49-F238E27FC236}">
                <a16:creationId xmlns:a16="http://schemas.microsoft.com/office/drawing/2014/main" id="{F75C1F99-C21D-AC03-14A2-3374C5A7DEC1}"/>
              </a:ext>
            </a:extLst>
          </p:cNvPr>
          <p:cNvSpPr txBox="1">
            <a:spLocks/>
          </p:cNvSpPr>
          <p:nvPr/>
        </p:nvSpPr>
        <p:spPr>
          <a:xfrm>
            <a:off x="2611808" y="5538817"/>
            <a:ext cx="4100824" cy="572087"/>
          </a:xfrm>
          <a:prstGeom prst="rect">
            <a:avLst/>
          </a:prstGeom>
        </p:spPr>
        <p:txBody>
          <a:bodyPr vert="horz" lIns="91440" tIns="45720" rIns="91440" bIns="45720" rtlCol="0" anchor="t">
            <a:normAutofit fontScale="975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3200" dirty="0">
                <a:latin typeface="Bookman Old Style" panose="02050604050505020204" pitchFamily="18" charset="0"/>
              </a:rPr>
              <a:t>By: Priya </a:t>
            </a:r>
            <a:r>
              <a:rPr lang="en-US" sz="3200" dirty="0" err="1">
                <a:latin typeface="Bookman Old Style" panose="02050604050505020204" pitchFamily="18" charset="0"/>
              </a:rPr>
              <a:t>Tirpathi</a:t>
            </a:r>
            <a:endParaRPr lang="en-US" sz="1800" dirty="0">
              <a:latin typeface="Bookman Old Style" panose="02050604050505020204" pitchFamily="18" charset="0"/>
            </a:endParaRPr>
          </a:p>
        </p:txBody>
      </p:sp>
      <p:pic>
        <p:nvPicPr>
          <p:cNvPr id="6" name="Picture 5">
            <a:extLst>
              <a:ext uri="{FF2B5EF4-FFF2-40B4-BE49-F238E27FC236}">
                <a16:creationId xmlns:a16="http://schemas.microsoft.com/office/drawing/2014/main" id="{E4C56CD5-D2B0-7C71-7B8E-F9E88C662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023" y="4242294"/>
            <a:ext cx="1171977" cy="730422"/>
          </a:xfrm>
          <a:prstGeom prst="rect">
            <a:avLst/>
          </a:prstGeom>
          <a:solidFill>
            <a:srgbClr val="3C2B23">
              <a:alpha val="4000"/>
            </a:srgbClr>
          </a:solidFill>
          <a:effectLst>
            <a:glow rad="127000">
              <a:srgbClr val="3C2C25">
                <a:alpha val="42000"/>
              </a:srgbClr>
            </a:glow>
            <a:outerShdw blurRad="50800" dist="50800" dir="5400000" algn="ctr" rotWithShape="0">
              <a:srgbClr val="000000">
                <a:alpha val="0"/>
              </a:srgbClr>
            </a:outerShdw>
          </a:effectLst>
        </p:spPr>
      </p:pic>
    </p:spTree>
    <p:extLst>
      <p:ext uri="{BB962C8B-B14F-4D97-AF65-F5344CB8AC3E}">
        <p14:creationId xmlns:p14="http://schemas.microsoft.com/office/powerpoint/2010/main" val="269519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704B14-6868-72D9-2CCA-8B3F6742A70C}"/>
              </a:ext>
            </a:extLst>
          </p:cNvPr>
          <p:cNvSpPr>
            <a:spLocks noGrp="1"/>
          </p:cNvSpPr>
          <p:nvPr>
            <p:ph type="title"/>
          </p:nvPr>
        </p:nvSpPr>
        <p:spPr>
          <a:xfrm>
            <a:off x="2611808" y="808056"/>
            <a:ext cx="7958331" cy="725321"/>
          </a:xfrm>
        </p:spPr>
        <p:txBody>
          <a:bodyPr>
            <a:normAutofit fontScale="90000"/>
          </a:bodyPr>
          <a:lstStyle/>
          <a:p>
            <a:pPr algn="ctr"/>
            <a:r>
              <a:rPr lang="en-US" sz="4800" spc="300" dirty="0">
                <a:latin typeface="Bookman Old Style" panose="02050604050505020204" pitchFamily="18" charset="0"/>
              </a:rPr>
              <a:t>Conclusion</a:t>
            </a:r>
          </a:p>
        </p:txBody>
      </p:sp>
      <p:sp>
        <p:nvSpPr>
          <p:cNvPr id="6" name="Content Placeholder 5">
            <a:extLst>
              <a:ext uri="{FF2B5EF4-FFF2-40B4-BE49-F238E27FC236}">
                <a16:creationId xmlns:a16="http://schemas.microsoft.com/office/drawing/2014/main" id="{725847CC-673B-8CBC-4F7D-3723AE0B72F2}"/>
              </a:ext>
            </a:extLst>
          </p:cNvPr>
          <p:cNvSpPr>
            <a:spLocks noGrp="1"/>
          </p:cNvSpPr>
          <p:nvPr>
            <p:ph idx="1"/>
          </p:nvPr>
        </p:nvSpPr>
        <p:spPr>
          <a:xfrm>
            <a:off x="2611807" y="1519308"/>
            <a:ext cx="7958331" cy="4811151"/>
          </a:xfrm>
        </p:spPr>
        <p:txBody>
          <a:bodyPr>
            <a:normAutofit/>
          </a:bodyPr>
          <a:lstStyle/>
          <a:p>
            <a:pPr marL="6160" indent="0">
              <a:buNone/>
            </a:pPr>
            <a:r>
              <a:rPr lang="en-US" sz="1800" dirty="0">
                <a:latin typeface="Arial Narrow" panose="020B0606020202030204" pitchFamily="34" charset="0"/>
              </a:rPr>
              <a:t>This project is a well-crafted Python calculator using </a:t>
            </a:r>
            <a:r>
              <a:rPr lang="en-US" sz="1800" dirty="0" err="1">
                <a:latin typeface="Arial Narrow" panose="020B0606020202030204" pitchFamily="34" charset="0"/>
              </a:rPr>
              <a:t>tkinter</a:t>
            </a:r>
            <a:r>
              <a:rPr lang="en-US" sz="1800" dirty="0">
                <a:latin typeface="Arial Narrow" panose="020B0606020202030204" pitchFamily="34" charset="0"/>
              </a:rPr>
              <a:t>, handling basic arithmetic and advanced functions like square roots, cube roots, and trigonometry. The user interface is intuitive, with clear button layouts and color distinctions. The code is modular, improving readability and maintainability.</a:t>
            </a:r>
          </a:p>
          <a:p>
            <a:r>
              <a:rPr lang="en-US" sz="1800" b="1" u="sng" dirty="0">
                <a:latin typeface="Arial Narrow" panose="020B0606020202030204" pitchFamily="34" charset="0"/>
              </a:rPr>
              <a:t>KEY POINTS:</a:t>
            </a:r>
          </a:p>
          <a:p>
            <a:pPr lvl="1"/>
            <a:r>
              <a:rPr lang="en-US" sz="1600" u="sng" dirty="0">
                <a:latin typeface="Arial Narrow" panose="020B0606020202030204" pitchFamily="34" charset="0"/>
              </a:rPr>
              <a:t>Functional Coverage: </a:t>
            </a:r>
            <a:r>
              <a:rPr lang="en-US" sz="1600" dirty="0">
                <a:latin typeface="Arial Narrow" panose="020B0606020202030204" pitchFamily="34" charset="0"/>
              </a:rPr>
              <a:t>Basic arithmetic and advanced math functions.</a:t>
            </a:r>
          </a:p>
          <a:p>
            <a:pPr lvl="1"/>
            <a:r>
              <a:rPr lang="en-US" sz="1600" u="sng" dirty="0">
                <a:latin typeface="Arial Narrow" panose="020B0606020202030204" pitchFamily="34" charset="0"/>
              </a:rPr>
              <a:t>User Interface: </a:t>
            </a:r>
            <a:r>
              <a:rPr lang="en-US" sz="1600" dirty="0">
                <a:latin typeface="Arial Narrow" panose="020B0606020202030204" pitchFamily="34" charset="0"/>
              </a:rPr>
              <a:t>Simple, organized, with effective error handling.</a:t>
            </a:r>
          </a:p>
          <a:p>
            <a:pPr lvl="1"/>
            <a:r>
              <a:rPr lang="en-US" sz="1600" u="sng" dirty="0">
                <a:latin typeface="Arial Narrow" panose="020B0606020202030204" pitchFamily="34" charset="0"/>
              </a:rPr>
              <a:t>Enhancements: </a:t>
            </a:r>
            <a:r>
              <a:rPr lang="en-US" sz="1600" dirty="0">
                <a:latin typeface="Arial Narrow" panose="020B0606020202030204" pitchFamily="34" charset="0"/>
              </a:rPr>
              <a:t>Consider adding more scientific functions, improving UI design, and using safer evaluation methods than eval().</a:t>
            </a:r>
          </a:p>
          <a:p>
            <a:pPr marL="6160" indent="0">
              <a:buNone/>
            </a:pPr>
            <a:r>
              <a:rPr lang="en-US" sz="1800" dirty="0">
                <a:latin typeface="Arial Narrow" panose="020B0606020202030204" pitchFamily="34" charset="0"/>
              </a:rPr>
              <a:t>This project is a solid foundation for learning Python GUI development and can be expanded with additional features and improved design.</a:t>
            </a:r>
          </a:p>
        </p:txBody>
      </p:sp>
    </p:spTree>
    <p:extLst>
      <p:ext uri="{BB962C8B-B14F-4D97-AF65-F5344CB8AC3E}">
        <p14:creationId xmlns:p14="http://schemas.microsoft.com/office/powerpoint/2010/main" val="72413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704B14-6868-72D9-2CCA-8B3F6742A70C}"/>
              </a:ext>
            </a:extLst>
          </p:cNvPr>
          <p:cNvSpPr>
            <a:spLocks noGrp="1"/>
          </p:cNvSpPr>
          <p:nvPr>
            <p:ph type="title"/>
          </p:nvPr>
        </p:nvSpPr>
        <p:spPr/>
        <p:txBody>
          <a:bodyPr/>
          <a:lstStyle/>
          <a:p>
            <a:pPr algn="ctr"/>
            <a:r>
              <a:rPr lang="en-US" sz="4800" spc="300" dirty="0">
                <a:latin typeface="Bookman Old Style" panose="02050604050505020204" pitchFamily="18" charset="0"/>
              </a:rPr>
              <a:t>INTRODUCTION</a:t>
            </a:r>
          </a:p>
        </p:txBody>
      </p:sp>
      <p:sp>
        <p:nvSpPr>
          <p:cNvPr id="8" name="Content Placeholder 5">
            <a:extLst>
              <a:ext uri="{FF2B5EF4-FFF2-40B4-BE49-F238E27FC236}">
                <a16:creationId xmlns:a16="http://schemas.microsoft.com/office/drawing/2014/main" id="{CB37C950-5BD4-2A15-1F98-73F1D3982646}"/>
              </a:ext>
            </a:extLst>
          </p:cNvPr>
          <p:cNvSpPr txBox="1">
            <a:spLocks/>
          </p:cNvSpPr>
          <p:nvPr/>
        </p:nvSpPr>
        <p:spPr>
          <a:xfrm>
            <a:off x="2485200" y="2138969"/>
            <a:ext cx="8084939" cy="3122349"/>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lgn="ctr">
              <a:buNone/>
            </a:pPr>
            <a:r>
              <a:rPr lang="en-US" sz="1800" spc="300" dirty="0"/>
              <a:t>The primary goal of this project is to create a fully functional calculator using Python's </a:t>
            </a:r>
            <a:r>
              <a:rPr lang="en-US" sz="1800" spc="300" dirty="0" err="1"/>
              <a:t>Tkinter</a:t>
            </a:r>
            <a:r>
              <a:rPr lang="en-US" sz="1800" spc="300" dirty="0"/>
              <a:t> library, capable of performing both basic arithmetic and advanced mathematical operations. The calculator also demonstrates the versatility of </a:t>
            </a:r>
            <a:r>
              <a:rPr lang="en-US" sz="1800" spc="300" dirty="0" err="1"/>
              <a:t>Tkinter</a:t>
            </a:r>
            <a:r>
              <a:rPr lang="en-US" sz="1800" spc="300" dirty="0"/>
              <a:t> for creating graphical user interfaces.</a:t>
            </a:r>
          </a:p>
        </p:txBody>
      </p:sp>
    </p:spTree>
    <p:extLst>
      <p:ext uri="{BB962C8B-B14F-4D97-AF65-F5344CB8AC3E}">
        <p14:creationId xmlns:p14="http://schemas.microsoft.com/office/powerpoint/2010/main" val="249543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704B14-6868-72D9-2CCA-8B3F6742A70C}"/>
              </a:ext>
            </a:extLst>
          </p:cNvPr>
          <p:cNvSpPr>
            <a:spLocks noGrp="1"/>
          </p:cNvSpPr>
          <p:nvPr>
            <p:ph type="title"/>
          </p:nvPr>
        </p:nvSpPr>
        <p:spPr/>
        <p:txBody>
          <a:bodyPr/>
          <a:lstStyle/>
          <a:p>
            <a:pPr algn="ctr"/>
            <a:r>
              <a:rPr lang="en-US" sz="4800" spc="300" dirty="0">
                <a:latin typeface="Bookman Old Style" panose="02050604050505020204" pitchFamily="18" charset="0"/>
              </a:rPr>
              <a:t>INTRODUCTION</a:t>
            </a:r>
          </a:p>
        </p:txBody>
      </p:sp>
      <p:sp>
        <p:nvSpPr>
          <p:cNvPr id="6" name="Content Placeholder 5">
            <a:extLst>
              <a:ext uri="{FF2B5EF4-FFF2-40B4-BE49-F238E27FC236}">
                <a16:creationId xmlns:a16="http://schemas.microsoft.com/office/drawing/2014/main" id="{725847CC-673B-8CBC-4F7D-3723AE0B72F2}"/>
              </a:ext>
            </a:extLst>
          </p:cNvPr>
          <p:cNvSpPr>
            <a:spLocks noGrp="1"/>
          </p:cNvSpPr>
          <p:nvPr>
            <p:ph idx="1"/>
          </p:nvPr>
        </p:nvSpPr>
        <p:spPr>
          <a:xfrm>
            <a:off x="2372916" y="2453763"/>
            <a:ext cx="4281361" cy="3230419"/>
          </a:xfrm>
        </p:spPr>
        <p:txBody>
          <a:bodyPr>
            <a:normAutofit/>
          </a:bodyPr>
          <a:lstStyle/>
          <a:p>
            <a:r>
              <a:rPr lang="en-US" sz="1700" dirty="0"/>
              <a:t>Importing the ‘</a:t>
            </a:r>
            <a:r>
              <a:rPr lang="en-US" sz="1700" dirty="0" err="1"/>
              <a:t>tkinter</a:t>
            </a:r>
            <a:r>
              <a:rPr lang="en-US" sz="1700" dirty="0"/>
              <a:t>’ library in VSC</a:t>
            </a:r>
          </a:p>
          <a:p>
            <a:r>
              <a:rPr lang="en-US" sz="1700" dirty="0"/>
              <a:t>Initialize the main window.</a:t>
            </a:r>
          </a:p>
          <a:p>
            <a:r>
              <a:rPr lang="en-US" sz="1700" dirty="0"/>
              <a:t>Giving a title to the main window.</a:t>
            </a:r>
          </a:p>
          <a:p>
            <a:r>
              <a:rPr lang="en-US" sz="1700" dirty="0"/>
              <a:t>Setting the size of the window using.</a:t>
            </a:r>
          </a:p>
          <a:p>
            <a:r>
              <a:rPr lang="en-US" sz="1700" dirty="0"/>
              <a:t>Starting the main loop to keep the application running.</a:t>
            </a:r>
          </a:p>
        </p:txBody>
      </p:sp>
      <p:pic>
        <p:nvPicPr>
          <p:cNvPr id="7" name="Picture 6" descr="Main Window">
            <a:extLst>
              <a:ext uri="{FF2B5EF4-FFF2-40B4-BE49-F238E27FC236}">
                <a16:creationId xmlns:a16="http://schemas.microsoft.com/office/drawing/2014/main" id="{9ECADC5C-4D6E-5DE5-FFA3-0135291FCC89}"/>
              </a:ext>
            </a:extLst>
          </p:cNvPr>
          <p:cNvPicPr>
            <a:picLocks noChangeAspect="1"/>
          </p:cNvPicPr>
          <p:nvPr/>
        </p:nvPicPr>
        <p:blipFill>
          <a:blip r:embed="rId2"/>
          <a:stretch>
            <a:fillRect/>
          </a:stretch>
        </p:blipFill>
        <p:spPr>
          <a:xfrm>
            <a:off x="6415387" y="2869809"/>
            <a:ext cx="4281361" cy="2814373"/>
          </a:xfrm>
          <a:prstGeom prst="rect">
            <a:avLst/>
          </a:prstGeom>
        </p:spPr>
      </p:pic>
      <p:sp>
        <p:nvSpPr>
          <p:cNvPr id="8" name="Content Placeholder 5">
            <a:extLst>
              <a:ext uri="{FF2B5EF4-FFF2-40B4-BE49-F238E27FC236}">
                <a16:creationId xmlns:a16="http://schemas.microsoft.com/office/drawing/2014/main" id="{CB37C950-5BD4-2A15-1F98-73F1D3982646}"/>
              </a:ext>
            </a:extLst>
          </p:cNvPr>
          <p:cNvSpPr txBox="1">
            <a:spLocks/>
          </p:cNvSpPr>
          <p:nvPr/>
        </p:nvSpPr>
        <p:spPr>
          <a:xfrm>
            <a:off x="2548503" y="1745073"/>
            <a:ext cx="8084939" cy="500667"/>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lgn="ctr">
              <a:buNone/>
            </a:pPr>
            <a:r>
              <a:rPr lang="en-US" sz="1700" b="1" u="sng" spc="300" dirty="0">
                <a:latin typeface="Bahnschrift SemiBold" panose="020B0502040204020203" pitchFamily="34" charset="0"/>
              </a:rPr>
              <a:t>A </a:t>
            </a:r>
            <a:r>
              <a:rPr lang="en-US" sz="1700" b="1" u="sng" spc="300" dirty="0" err="1">
                <a:latin typeface="Bahnschrift SemiBold" panose="020B0502040204020203" pitchFamily="34" charset="0"/>
              </a:rPr>
              <a:t>Tkinter</a:t>
            </a:r>
            <a:r>
              <a:rPr lang="en-US" sz="1700" b="1" u="sng" spc="300" dirty="0">
                <a:latin typeface="Bahnschrift SemiBold" panose="020B0502040204020203" pitchFamily="34" charset="0"/>
              </a:rPr>
              <a:t>-based Calculator with Advanced Features:</a:t>
            </a:r>
          </a:p>
        </p:txBody>
      </p:sp>
    </p:spTree>
    <p:extLst>
      <p:ext uri="{BB962C8B-B14F-4D97-AF65-F5344CB8AC3E}">
        <p14:creationId xmlns:p14="http://schemas.microsoft.com/office/powerpoint/2010/main" val="117037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704B14-6868-72D9-2CCA-8B3F6742A70C}"/>
              </a:ext>
            </a:extLst>
          </p:cNvPr>
          <p:cNvSpPr>
            <a:spLocks noGrp="1"/>
          </p:cNvSpPr>
          <p:nvPr>
            <p:ph type="title"/>
          </p:nvPr>
        </p:nvSpPr>
        <p:spPr/>
        <p:txBody>
          <a:bodyPr/>
          <a:lstStyle/>
          <a:p>
            <a:pPr algn="ctr"/>
            <a:r>
              <a:rPr lang="en-US" sz="4800" spc="300" dirty="0">
                <a:latin typeface="Bookman Old Style" panose="02050604050505020204" pitchFamily="18" charset="0"/>
              </a:rPr>
              <a:t>INTRODUCTION</a:t>
            </a:r>
          </a:p>
        </p:txBody>
      </p:sp>
      <p:sp>
        <p:nvSpPr>
          <p:cNvPr id="5" name="Content Placeholder 5">
            <a:extLst>
              <a:ext uri="{FF2B5EF4-FFF2-40B4-BE49-F238E27FC236}">
                <a16:creationId xmlns:a16="http://schemas.microsoft.com/office/drawing/2014/main" id="{8F1BC060-D1C6-8A5E-561C-A5605F7C8C25}"/>
              </a:ext>
            </a:extLst>
          </p:cNvPr>
          <p:cNvSpPr txBox="1">
            <a:spLocks/>
          </p:cNvSpPr>
          <p:nvPr/>
        </p:nvSpPr>
        <p:spPr>
          <a:xfrm>
            <a:off x="2611807" y="3713732"/>
            <a:ext cx="3343517" cy="1526631"/>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buFont typeface="Wingdings" panose="05000000000000000000" pitchFamily="2" charset="2"/>
              <a:buNone/>
            </a:pPr>
            <a:endParaRPr lang="en-US" sz="1600" spc="300" dirty="0">
              <a:latin typeface="Arial Narrow" panose="020B0606020202030204" pitchFamily="34" charset="0"/>
            </a:endParaRPr>
          </a:p>
        </p:txBody>
      </p:sp>
      <p:sp>
        <p:nvSpPr>
          <p:cNvPr id="8" name="Content Placeholder 5">
            <a:extLst>
              <a:ext uri="{FF2B5EF4-FFF2-40B4-BE49-F238E27FC236}">
                <a16:creationId xmlns:a16="http://schemas.microsoft.com/office/drawing/2014/main" id="{0E934A52-6B79-AC06-F281-48EB03A5DF03}"/>
              </a:ext>
            </a:extLst>
          </p:cNvPr>
          <p:cNvSpPr txBox="1">
            <a:spLocks/>
          </p:cNvSpPr>
          <p:nvPr/>
        </p:nvSpPr>
        <p:spPr>
          <a:xfrm>
            <a:off x="2548503" y="1522443"/>
            <a:ext cx="8084939" cy="500667"/>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lgn="ctr">
              <a:buNone/>
            </a:pPr>
            <a:r>
              <a:rPr lang="en-US" sz="1700" b="1" u="sng" spc="300" dirty="0">
                <a:latin typeface="Bahnschrift SemiBold" panose="020B0502040204020203" pitchFamily="34" charset="0"/>
              </a:rPr>
              <a:t>Creating Entry Field for Display Text:</a:t>
            </a:r>
          </a:p>
        </p:txBody>
      </p:sp>
      <p:sp>
        <p:nvSpPr>
          <p:cNvPr id="9" name="Content Placeholder 5">
            <a:extLst>
              <a:ext uri="{FF2B5EF4-FFF2-40B4-BE49-F238E27FC236}">
                <a16:creationId xmlns:a16="http://schemas.microsoft.com/office/drawing/2014/main" id="{A8633154-F8BB-9A4B-F382-D7C88E8EBDDA}"/>
              </a:ext>
            </a:extLst>
          </p:cNvPr>
          <p:cNvSpPr txBox="1">
            <a:spLocks/>
          </p:cNvSpPr>
          <p:nvPr/>
        </p:nvSpPr>
        <p:spPr>
          <a:xfrm>
            <a:off x="2609462" y="3713732"/>
            <a:ext cx="7958332" cy="665200"/>
          </a:xfrm>
          <a:prstGeom prst="rect">
            <a:avLst/>
          </a:prstGeom>
        </p:spPr>
        <p:txBody>
          <a:bodyPr vert="horz" lIns="91440" tIns="45720" rIns="91440" bIns="45720" rtlCol="0" anchor="ctr">
            <a:no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lgn="ctr">
              <a:buNone/>
            </a:pPr>
            <a:r>
              <a:rPr lang="en-US" sz="1600" b="1" u="sng" spc="300" dirty="0">
                <a:latin typeface="Bahnschrift SemiBold" panose="020B0502040204020203" pitchFamily="34" charset="0"/>
              </a:rPr>
              <a:t>Trigonometric Functions and Square/Cube roots:</a:t>
            </a:r>
          </a:p>
        </p:txBody>
      </p:sp>
      <p:pic>
        <p:nvPicPr>
          <p:cNvPr id="10" name="Picture 9" descr="A computer code with text&#10;&#10;Description automatically generated">
            <a:extLst>
              <a:ext uri="{FF2B5EF4-FFF2-40B4-BE49-F238E27FC236}">
                <a16:creationId xmlns:a16="http://schemas.microsoft.com/office/drawing/2014/main" id="{39849C23-CEB3-650C-4F8B-EF57105D021D}"/>
              </a:ext>
            </a:extLst>
          </p:cNvPr>
          <p:cNvPicPr>
            <a:picLocks noChangeAspect="1"/>
          </p:cNvPicPr>
          <p:nvPr/>
        </p:nvPicPr>
        <p:blipFill>
          <a:blip r:embed="rId2"/>
          <a:stretch>
            <a:fillRect/>
          </a:stretch>
        </p:blipFill>
        <p:spPr>
          <a:xfrm>
            <a:off x="2548503" y="2161913"/>
            <a:ext cx="7958331" cy="1526632"/>
          </a:xfrm>
          <a:prstGeom prst="rect">
            <a:avLst/>
          </a:prstGeom>
        </p:spPr>
      </p:pic>
      <p:pic>
        <p:nvPicPr>
          <p:cNvPr id="12" name="Picture 11">
            <a:extLst>
              <a:ext uri="{FF2B5EF4-FFF2-40B4-BE49-F238E27FC236}">
                <a16:creationId xmlns:a16="http://schemas.microsoft.com/office/drawing/2014/main" id="{AC2F90D9-5388-7C07-9FE9-9A02AB10AE95}"/>
              </a:ext>
            </a:extLst>
          </p:cNvPr>
          <p:cNvPicPr>
            <a:picLocks noChangeAspect="1"/>
          </p:cNvPicPr>
          <p:nvPr/>
        </p:nvPicPr>
        <p:blipFill>
          <a:blip r:embed="rId3"/>
          <a:stretch>
            <a:fillRect/>
          </a:stretch>
        </p:blipFill>
        <p:spPr>
          <a:xfrm>
            <a:off x="2548503" y="4477047"/>
            <a:ext cx="3406821" cy="2071514"/>
          </a:xfrm>
          <a:prstGeom prst="rect">
            <a:avLst/>
          </a:prstGeom>
        </p:spPr>
      </p:pic>
      <p:pic>
        <p:nvPicPr>
          <p:cNvPr id="14" name="Picture 13">
            <a:extLst>
              <a:ext uri="{FF2B5EF4-FFF2-40B4-BE49-F238E27FC236}">
                <a16:creationId xmlns:a16="http://schemas.microsoft.com/office/drawing/2014/main" id="{4F2CD203-03E9-E908-78F1-C6861CCC8775}"/>
              </a:ext>
            </a:extLst>
          </p:cNvPr>
          <p:cNvPicPr>
            <a:picLocks noChangeAspect="1"/>
          </p:cNvPicPr>
          <p:nvPr/>
        </p:nvPicPr>
        <p:blipFill>
          <a:blip r:embed="rId4"/>
          <a:stretch>
            <a:fillRect/>
          </a:stretch>
        </p:blipFill>
        <p:spPr>
          <a:xfrm>
            <a:off x="7100013" y="4477047"/>
            <a:ext cx="3406821" cy="2071514"/>
          </a:xfrm>
          <a:prstGeom prst="rect">
            <a:avLst/>
          </a:prstGeom>
        </p:spPr>
      </p:pic>
    </p:spTree>
    <p:extLst>
      <p:ext uri="{BB962C8B-B14F-4D97-AF65-F5344CB8AC3E}">
        <p14:creationId xmlns:p14="http://schemas.microsoft.com/office/powerpoint/2010/main" val="68372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704B14-6868-72D9-2CCA-8B3F6742A70C}"/>
              </a:ext>
            </a:extLst>
          </p:cNvPr>
          <p:cNvSpPr>
            <a:spLocks noGrp="1"/>
          </p:cNvSpPr>
          <p:nvPr>
            <p:ph type="title"/>
          </p:nvPr>
        </p:nvSpPr>
        <p:spPr/>
        <p:txBody>
          <a:bodyPr/>
          <a:lstStyle/>
          <a:p>
            <a:pPr algn="ctr"/>
            <a:r>
              <a:rPr lang="en-US" sz="4800" spc="300" dirty="0">
                <a:latin typeface="Bookman Old Style" panose="02050604050505020204" pitchFamily="18" charset="0"/>
              </a:rPr>
              <a:t>Features</a:t>
            </a:r>
          </a:p>
        </p:txBody>
      </p:sp>
      <p:sp>
        <p:nvSpPr>
          <p:cNvPr id="6" name="Content Placeholder 5">
            <a:extLst>
              <a:ext uri="{FF2B5EF4-FFF2-40B4-BE49-F238E27FC236}">
                <a16:creationId xmlns:a16="http://schemas.microsoft.com/office/drawing/2014/main" id="{725847CC-673B-8CBC-4F7D-3723AE0B72F2}"/>
              </a:ext>
            </a:extLst>
          </p:cNvPr>
          <p:cNvSpPr>
            <a:spLocks noGrp="1"/>
          </p:cNvSpPr>
          <p:nvPr>
            <p:ph idx="1"/>
          </p:nvPr>
        </p:nvSpPr>
        <p:spPr>
          <a:xfrm>
            <a:off x="2611808" y="2140650"/>
            <a:ext cx="7840488" cy="1671695"/>
          </a:xfrm>
        </p:spPr>
        <p:txBody>
          <a:bodyPr>
            <a:normAutofit/>
          </a:bodyPr>
          <a:lstStyle/>
          <a:p>
            <a:r>
              <a:rPr lang="en-US" dirty="0">
                <a:latin typeface="Arial Narrow" panose="020B0606020202030204" pitchFamily="34" charset="0"/>
              </a:rPr>
              <a:t>Perform basic operations: addition, subtraction, multiplication, and division</a:t>
            </a:r>
            <a:r>
              <a:rPr lang="en-US" sz="1700" dirty="0">
                <a:latin typeface="Arial Narrow" panose="020B0606020202030204" pitchFamily="34" charset="0"/>
              </a:rPr>
              <a:t>.</a:t>
            </a:r>
          </a:p>
          <a:p>
            <a:r>
              <a:rPr lang="en-US" dirty="0">
                <a:latin typeface="Arial Narrow" panose="020B0606020202030204" pitchFamily="34" charset="0"/>
              </a:rPr>
              <a:t>Calculate square root and cube root.</a:t>
            </a:r>
          </a:p>
          <a:p>
            <a:r>
              <a:rPr lang="en-US" dirty="0">
                <a:latin typeface="Arial Narrow" panose="020B0606020202030204" pitchFamily="34" charset="0"/>
              </a:rPr>
              <a:t>Perform trigonometric functions such as sin, cos, and tan.</a:t>
            </a:r>
          </a:p>
        </p:txBody>
      </p:sp>
      <p:sp>
        <p:nvSpPr>
          <p:cNvPr id="4" name="Content Placeholder 5">
            <a:extLst>
              <a:ext uri="{FF2B5EF4-FFF2-40B4-BE49-F238E27FC236}">
                <a16:creationId xmlns:a16="http://schemas.microsoft.com/office/drawing/2014/main" id="{2F167EAC-5CBB-EF75-C8BD-2B4A9FEE72C1}"/>
              </a:ext>
            </a:extLst>
          </p:cNvPr>
          <p:cNvSpPr txBox="1">
            <a:spLocks/>
          </p:cNvSpPr>
          <p:nvPr/>
        </p:nvSpPr>
        <p:spPr>
          <a:xfrm>
            <a:off x="2611808" y="1558652"/>
            <a:ext cx="7958330" cy="500667"/>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lgn="ctr">
              <a:buNone/>
            </a:pPr>
            <a:r>
              <a:rPr lang="en-US" sz="1700" b="1" u="sng" spc="300" dirty="0">
                <a:latin typeface="Bahnschrift SemiBold" panose="020B0502040204020203" pitchFamily="34" charset="0"/>
              </a:rPr>
              <a:t>Calculator Features:</a:t>
            </a:r>
          </a:p>
        </p:txBody>
      </p:sp>
      <p:pic>
        <p:nvPicPr>
          <p:cNvPr id="7" name="Picture 6">
            <a:extLst>
              <a:ext uri="{FF2B5EF4-FFF2-40B4-BE49-F238E27FC236}">
                <a16:creationId xmlns:a16="http://schemas.microsoft.com/office/drawing/2014/main" id="{D6AEE8E6-D46B-E6B3-37C7-FADA56041567}"/>
              </a:ext>
            </a:extLst>
          </p:cNvPr>
          <p:cNvPicPr>
            <a:picLocks noChangeAspect="1"/>
          </p:cNvPicPr>
          <p:nvPr/>
        </p:nvPicPr>
        <p:blipFill>
          <a:blip r:embed="rId2"/>
          <a:stretch>
            <a:fillRect/>
          </a:stretch>
        </p:blipFill>
        <p:spPr>
          <a:xfrm>
            <a:off x="2427813" y="4161002"/>
            <a:ext cx="2530967" cy="2276691"/>
          </a:xfrm>
          <a:prstGeom prst="rect">
            <a:avLst/>
          </a:prstGeom>
        </p:spPr>
      </p:pic>
      <p:pic>
        <p:nvPicPr>
          <p:cNvPr id="8" name="Picture 7">
            <a:extLst>
              <a:ext uri="{FF2B5EF4-FFF2-40B4-BE49-F238E27FC236}">
                <a16:creationId xmlns:a16="http://schemas.microsoft.com/office/drawing/2014/main" id="{64C8C087-646F-D0F6-28F8-0C42C24DE581}"/>
              </a:ext>
            </a:extLst>
          </p:cNvPr>
          <p:cNvPicPr>
            <a:picLocks noChangeAspect="1"/>
          </p:cNvPicPr>
          <p:nvPr/>
        </p:nvPicPr>
        <p:blipFill>
          <a:blip r:embed="rId3"/>
          <a:stretch>
            <a:fillRect/>
          </a:stretch>
        </p:blipFill>
        <p:spPr>
          <a:xfrm>
            <a:off x="5238148" y="4161002"/>
            <a:ext cx="2522856" cy="2276691"/>
          </a:xfrm>
          <a:prstGeom prst="rect">
            <a:avLst/>
          </a:prstGeom>
        </p:spPr>
      </p:pic>
      <p:pic>
        <p:nvPicPr>
          <p:cNvPr id="9" name="Picture 8">
            <a:extLst>
              <a:ext uri="{FF2B5EF4-FFF2-40B4-BE49-F238E27FC236}">
                <a16:creationId xmlns:a16="http://schemas.microsoft.com/office/drawing/2014/main" id="{F43DB549-5259-6103-6660-552D55688190}"/>
              </a:ext>
            </a:extLst>
          </p:cNvPr>
          <p:cNvPicPr>
            <a:picLocks noChangeAspect="1"/>
          </p:cNvPicPr>
          <p:nvPr/>
        </p:nvPicPr>
        <p:blipFill>
          <a:blip r:embed="rId4"/>
          <a:stretch>
            <a:fillRect/>
          </a:stretch>
        </p:blipFill>
        <p:spPr>
          <a:xfrm>
            <a:off x="8039174" y="4161006"/>
            <a:ext cx="2530964" cy="2276687"/>
          </a:xfrm>
          <a:prstGeom prst="rect">
            <a:avLst/>
          </a:prstGeom>
        </p:spPr>
      </p:pic>
    </p:spTree>
    <p:extLst>
      <p:ext uri="{BB962C8B-B14F-4D97-AF65-F5344CB8AC3E}">
        <p14:creationId xmlns:p14="http://schemas.microsoft.com/office/powerpoint/2010/main" val="211645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704B14-6868-72D9-2CCA-8B3F6742A70C}"/>
              </a:ext>
            </a:extLst>
          </p:cNvPr>
          <p:cNvSpPr>
            <a:spLocks noGrp="1"/>
          </p:cNvSpPr>
          <p:nvPr>
            <p:ph type="title"/>
          </p:nvPr>
        </p:nvSpPr>
        <p:spPr/>
        <p:txBody>
          <a:bodyPr/>
          <a:lstStyle/>
          <a:p>
            <a:pPr algn="ctr"/>
            <a:r>
              <a:rPr lang="en-US" sz="4800" spc="300" dirty="0">
                <a:latin typeface="Bookman Old Style" panose="02050604050505020204" pitchFamily="18" charset="0"/>
              </a:rPr>
              <a:t>Design and Layout</a:t>
            </a:r>
          </a:p>
        </p:txBody>
      </p:sp>
      <p:sp>
        <p:nvSpPr>
          <p:cNvPr id="6" name="Content Placeholder 5">
            <a:extLst>
              <a:ext uri="{FF2B5EF4-FFF2-40B4-BE49-F238E27FC236}">
                <a16:creationId xmlns:a16="http://schemas.microsoft.com/office/drawing/2014/main" id="{725847CC-673B-8CBC-4F7D-3723AE0B72F2}"/>
              </a:ext>
            </a:extLst>
          </p:cNvPr>
          <p:cNvSpPr>
            <a:spLocks noGrp="1"/>
          </p:cNvSpPr>
          <p:nvPr>
            <p:ph idx="1"/>
          </p:nvPr>
        </p:nvSpPr>
        <p:spPr>
          <a:xfrm>
            <a:off x="2611807" y="1236188"/>
            <a:ext cx="7958331" cy="2576155"/>
          </a:xfrm>
        </p:spPr>
        <p:txBody>
          <a:bodyPr>
            <a:normAutofit/>
          </a:bodyPr>
          <a:lstStyle/>
          <a:p>
            <a:r>
              <a:rPr lang="en-US" sz="1600" dirty="0"/>
              <a:t>Grid layout for positioning buttons.</a:t>
            </a:r>
          </a:p>
          <a:p>
            <a:r>
              <a:rPr lang="en-US" sz="1600" dirty="0"/>
              <a:t> An entry widget is used to input and display expressions </a:t>
            </a:r>
            <a:r>
              <a:rPr lang="en-US" sz="1600" dirty="0">
                <a:latin typeface="Arial Narrow" panose="020B0606020202030204" pitchFamily="34" charset="0"/>
              </a:rPr>
              <a:t>and</a:t>
            </a:r>
            <a:r>
              <a:rPr lang="en-US" sz="1600" dirty="0"/>
              <a:t> results.</a:t>
            </a:r>
          </a:p>
          <a:p>
            <a:r>
              <a:rPr lang="en-US" sz="1600" dirty="0"/>
              <a:t>Buttons are color-coded for numbers, operators, and functions.</a:t>
            </a:r>
          </a:p>
          <a:p>
            <a:r>
              <a:rPr lang="en-US" sz="1600" dirty="0"/>
              <a:t>GUI designed using </a:t>
            </a:r>
            <a:r>
              <a:rPr lang="en-US" sz="1600" dirty="0" err="1"/>
              <a:t>Tkinter</a:t>
            </a:r>
            <a:r>
              <a:rPr lang="en-US" sz="1600" dirty="0"/>
              <a:t>, a built-in Python library.</a:t>
            </a:r>
          </a:p>
        </p:txBody>
      </p:sp>
      <p:pic>
        <p:nvPicPr>
          <p:cNvPr id="2" name="Content Placeholder 7">
            <a:extLst>
              <a:ext uri="{FF2B5EF4-FFF2-40B4-BE49-F238E27FC236}">
                <a16:creationId xmlns:a16="http://schemas.microsoft.com/office/drawing/2014/main" id="{4BA5C6B4-C973-6E6A-29C7-086DD72CE833}"/>
              </a:ext>
            </a:extLst>
          </p:cNvPr>
          <p:cNvPicPr>
            <a:picLocks noChangeAspect="1"/>
          </p:cNvPicPr>
          <p:nvPr/>
        </p:nvPicPr>
        <p:blipFill>
          <a:blip r:embed="rId2"/>
          <a:stretch>
            <a:fillRect/>
          </a:stretch>
        </p:blipFill>
        <p:spPr>
          <a:xfrm>
            <a:off x="3212333" y="3433568"/>
            <a:ext cx="6757277" cy="3070274"/>
          </a:xfrm>
          <a:prstGeom prst="rect">
            <a:avLst/>
          </a:prstGeom>
        </p:spPr>
      </p:pic>
    </p:spTree>
    <p:extLst>
      <p:ext uri="{BB962C8B-B14F-4D97-AF65-F5344CB8AC3E}">
        <p14:creationId xmlns:p14="http://schemas.microsoft.com/office/powerpoint/2010/main" val="9873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704B14-6868-72D9-2CCA-8B3F6742A70C}"/>
              </a:ext>
            </a:extLst>
          </p:cNvPr>
          <p:cNvSpPr>
            <a:spLocks noGrp="1"/>
          </p:cNvSpPr>
          <p:nvPr>
            <p:ph type="title"/>
          </p:nvPr>
        </p:nvSpPr>
        <p:spPr/>
        <p:txBody>
          <a:bodyPr/>
          <a:lstStyle/>
          <a:p>
            <a:pPr algn="ctr"/>
            <a:r>
              <a:rPr lang="en-US" sz="4800" spc="300" dirty="0">
                <a:latin typeface="Bookman Old Style" panose="02050604050505020204" pitchFamily="18" charset="0"/>
              </a:rPr>
              <a:t>Functions in Code</a:t>
            </a:r>
          </a:p>
        </p:txBody>
      </p:sp>
      <p:sp>
        <p:nvSpPr>
          <p:cNvPr id="6" name="Content Placeholder 5">
            <a:extLst>
              <a:ext uri="{FF2B5EF4-FFF2-40B4-BE49-F238E27FC236}">
                <a16:creationId xmlns:a16="http://schemas.microsoft.com/office/drawing/2014/main" id="{725847CC-673B-8CBC-4F7D-3723AE0B72F2}"/>
              </a:ext>
            </a:extLst>
          </p:cNvPr>
          <p:cNvSpPr>
            <a:spLocks noGrp="1"/>
          </p:cNvSpPr>
          <p:nvPr>
            <p:ph idx="1"/>
          </p:nvPr>
        </p:nvSpPr>
        <p:spPr>
          <a:xfrm>
            <a:off x="2611808" y="1613731"/>
            <a:ext cx="3484192" cy="1185740"/>
          </a:xfrm>
        </p:spPr>
        <p:txBody>
          <a:bodyPr>
            <a:normAutofit/>
          </a:bodyPr>
          <a:lstStyle/>
          <a:p>
            <a:r>
              <a:rPr lang="en-US" sz="1800" b="1" dirty="0" err="1">
                <a:latin typeface="Arial Narrow" panose="020B0606020202030204" pitchFamily="34" charset="0"/>
              </a:rPr>
              <a:t>Button_click</a:t>
            </a:r>
            <a:r>
              <a:rPr lang="en-US" sz="1800" b="1" dirty="0">
                <a:latin typeface="Arial Narrow" panose="020B0606020202030204" pitchFamily="34" charset="0"/>
              </a:rPr>
              <a:t>(): </a:t>
            </a:r>
            <a:r>
              <a:rPr lang="en-US" sz="1800" dirty="0">
                <a:latin typeface="Arial Narrow" panose="020B0606020202030204" pitchFamily="34" charset="0"/>
              </a:rPr>
              <a:t>Appends clicked numbers and operators to the display.</a:t>
            </a:r>
          </a:p>
        </p:txBody>
      </p:sp>
      <p:pic>
        <p:nvPicPr>
          <p:cNvPr id="4" name="Picture 3">
            <a:extLst>
              <a:ext uri="{FF2B5EF4-FFF2-40B4-BE49-F238E27FC236}">
                <a16:creationId xmlns:a16="http://schemas.microsoft.com/office/drawing/2014/main" id="{1D6392AA-7174-ADE2-1940-91B3E83D5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808" y="3056912"/>
            <a:ext cx="3324758" cy="2993032"/>
          </a:xfrm>
          <a:prstGeom prst="rect">
            <a:avLst/>
          </a:prstGeom>
        </p:spPr>
      </p:pic>
      <p:sp>
        <p:nvSpPr>
          <p:cNvPr id="5" name="Arrow: Right 4">
            <a:extLst>
              <a:ext uri="{FF2B5EF4-FFF2-40B4-BE49-F238E27FC236}">
                <a16:creationId xmlns:a16="http://schemas.microsoft.com/office/drawing/2014/main" id="{ABD30C56-DBF9-667A-4DC3-1BFF0BBA28D6}"/>
              </a:ext>
            </a:extLst>
          </p:cNvPr>
          <p:cNvSpPr/>
          <p:nvPr/>
        </p:nvSpPr>
        <p:spPr>
          <a:xfrm>
            <a:off x="1835944" y="3837847"/>
            <a:ext cx="1073426" cy="220683"/>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5">
            <a:extLst>
              <a:ext uri="{FF2B5EF4-FFF2-40B4-BE49-F238E27FC236}">
                <a16:creationId xmlns:a16="http://schemas.microsoft.com/office/drawing/2014/main" id="{FB1ECB72-1695-22D2-0EDF-75B1AC1D11AE}"/>
              </a:ext>
            </a:extLst>
          </p:cNvPr>
          <p:cNvSpPr txBox="1">
            <a:spLocks/>
          </p:cNvSpPr>
          <p:nvPr/>
        </p:nvSpPr>
        <p:spPr>
          <a:xfrm>
            <a:off x="6311400" y="1548448"/>
            <a:ext cx="3484192" cy="1251023"/>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r>
              <a:rPr lang="en-US" sz="1800" b="1" dirty="0" err="1">
                <a:latin typeface="Arial Narrow" panose="020B0606020202030204" pitchFamily="34" charset="0"/>
              </a:rPr>
              <a:t>Display.button_equal</a:t>
            </a:r>
            <a:r>
              <a:rPr lang="en-US" sz="1800" b="1" dirty="0">
                <a:latin typeface="Arial Narrow" panose="020B0606020202030204" pitchFamily="34" charset="0"/>
              </a:rPr>
              <a:t>(): </a:t>
            </a:r>
            <a:r>
              <a:rPr lang="en-US" sz="1800" dirty="0">
                <a:latin typeface="Arial Narrow" panose="020B0606020202030204" pitchFamily="34" charset="0"/>
              </a:rPr>
              <a:t>Evaluates the expression in the display and shows the result.</a:t>
            </a:r>
          </a:p>
        </p:txBody>
      </p:sp>
      <p:pic>
        <p:nvPicPr>
          <p:cNvPr id="8" name="Picture 7">
            <a:extLst>
              <a:ext uri="{FF2B5EF4-FFF2-40B4-BE49-F238E27FC236}">
                <a16:creationId xmlns:a16="http://schemas.microsoft.com/office/drawing/2014/main" id="{66F96B12-F5F8-F3AE-6DFC-91F5E119F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945" y="3056912"/>
            <a:ext cx="3484193" cy="2993032"/>
          </a:xfrm>
          <a:prstGeom prst="rect">
            <a:avLst/>
          </a:prstGeom>
        </p:spPr>
      </p:pic>
      <p:sp>
        <p:nvSpPr>
          <p:cNvPr id="9" name="Arrow: Right 8">
            <a:extLst>
              <a:ext uri="{FF2B5EF4-FFF2-40B4-BE49-F238E27FC236}">
                <a16:creationId xmlns:a16="http://schemas.microsoft.com/office/drawing/2014/main" id="{E0DB4D3F-88E1-D1FA-3F24-41868CA83A64}"/>
              </a:ext>
            </a:extLst>
          </p:cNvPr>
          <p:cNvSpPr/>
          <p:nvPr/>
        </p:nvSpPr>
        <p:spPr>
          <a:xfrm flipV="1">
            <a:off x="7516783" y="4956518"/>
            <a:ext cx="1073426" cy="22068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947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704B14-6868-72D9-2CCA-8B3F6742A70C}"/>
              </a:ext>
            </a:extLst>
          </p:cNvPr>
          <p:cNvSpPr>
            <a:spLocks noGrp="1"/>
          </p:cNvSpPr>
          <p:nvPr>
            <p:ph type="title"/>
          </p:nvPr>
        </p:nvSpPr>
        <p:spPr/>
        <p:txBody>
          <a:bodyPr/>
          <a:lstStyle/>
          <a:p>
            <a:pPr algn="ctr"/>
            <a:r>
              <a:rPr lang="en-US" sz="4800" spc="300" dirty="0">
                <a:latin typeface="Bookman Old Style" panose="02050604050505020204" pitchFamily="18" charset="0"/>
              </a:rPr>
              <a:t>Functions in Code</a:t>
            </a:r>
          </a:p>
        </p:txBody>
      </p:sp>
      <p:sp>
        <p:nvSpPr>
          <p:cNvPr id="7" name="Content Placeholder 5">
            <a:extLst>
              <a:ext uri="{FF2B5EF4-FFF2-40B4-BE49-F238E27FC236}">
                <a16:creationId xmlns:a16="http://schemas.microsoft.com/office/drawing/2014/main" id="{11C3811A-997E-07FC-843D-4D9E1246B6EA}"/>
              </a:ext>
            </a:extLst>
          </p:cNvPr>
          <p:cNvSpPr txBox="1">
            <a:spLocks/>
          </p:cNvSpPr>
          <p:nvPr/>
        </p:nvSpPr>
        <p:spPr>
          <a:xfrm>
            <a:off x="2611808" y="1613731"/>
            <a:ext cx="3484192" cy="1185740"/>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r>
              <a:rPr lang="en-US" sz="1800" b="1" dirty="0" err="1">
                <a:latin typeface="Arial Narrow" panose="020B0606020202030204" pitchFamily="34" charset="0"/>
              </a:rPr>
              <a:t>Button_trig</a:t>
            </a:r>
            <a:r>
              <a:rPr lang="en-US" sz="1800" b="1" dirty="0">
                <a:latin typeface="Arial Narrow" panose="020B0606020202030204" pitchFamily="34" charset="0"/>
              </a:rPr>
              <a:t>(): </a:t>
            </a:r>
            <a:r>
              <a:rPr lang="en-US" sz="1800" dirty="0">
                <a:latin typeface="Arial Narrow" panose="020B0606020202030204" pitchFamily="34" charset="0"/>
              </a:rPr>
              <a:t>Handles trigonometric calculations after converting input to radians.</a:t>
            </a:r>
          </a:p>
        </p:txBody>
      </p:sp>
      <p:sp>
        <p:nvSpPr>
          <p:cNvPr id="8" name="Content Placeholder 5">
            <a:extLst>
              <a:ext uri="{FF2B5EF4-FFF2-40B4-BE49-F238E27FC236}">
                <a16:creationId xmlns:a16="http://schemas.microsoft.com/office/drawing/2014/main" id="{DE1AD762-7058-E9B5-ECE5-BF8A50D4CBBA}"/>
              </a:ext>
            </a:extLst>
          </p:cNvPr>
          <p:cNvSpPr txBox="1">
            <a:spLocks/>
          </p:cNvSpPr>
          <p:nvPr/>
        </p:nvSpPr>
        <p:spPr>
          <a:xfrm>
            <a:off x="6801636" y="1613731"/>
            <a:ext cx="3484192" cy="1185740"/>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r>
              <a:rPr lang="en-US" sz="1800" b="1" dirty="0" err="1">
                <a:latin typeface="Arial Narrow" panose="020B0606020202030204" pitchFamily="34" charset="0"/>
              </a:rPr>
              <a:t>Button_sqrt_cube</a:t>
            </a:r>
            <a:r>
              <a:rPr lang="en-US" sz="1800" b="1" dirty="0">
                <a:latin typeface="Arial Narrow" panose="020B0606020202030204" pitchFamily="34" charset="0"/>
              </a:rPr>
              <a:t>(): </a:t>
            </a:r>
            <a:r>
              <a:rPr lang="en-US" sz="1800" dirty="0">
                <a:latin typeface="Arial Narrow" panose="020B0606020202030204" pitchFamily="34" charset="0"/>
              </a:rPr>
              <a:t>Calculates the square root or cube root based on user input.</a:t>
            </a:r>
          </a:p>
        </p:txBody>
      </p:sp>
      <p:pic>
        <p:nvPicPr>
          <p:cNvPr id="10" name="Picture 9">
            <a:extLst>
              <a:ext uri="{FF2B5EF4-FFF2-40B4-BE49-F238E27FC236}">
                <a16:creationId xmlns:a16="http://schemas.microsoft.com/office/drawing/2014/main" id="{46FE5295-49E2-0575-5DE0-252AE70C6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714" y="2847761"/>
            <a:ext cx="3019425" cy="2990850"/>
          </a:xfrm>
          <a:prstGeom prst="rect">
            <a:avLst/>
          </a:prstGeom>
        </p:spPr>
      </p:pic>
      <p:pic>
        <p:nvPicPr>
          <p:cNvPr id="12" name="Picture 11">
            <a:extLst>
              <a:ext uri="{FF2B5EF4-FFF2-40B4-BE49-F238E27FC236}">
                <a16:creationId xmlns:a16="http://schemas.microsoft.com/office/drawing/2014/main" id="{BB651B74-C87A-9D21-A96D-BB714C709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808" y="2847761"/>
            <a:ext cx="3019425" cy="2990850"/>
          </a:xfrm>
          <a:prstGeom prst="rect">
            <a:avLst/>
          </a:prstGeom>
        </p:spPr>
      </p:pic>
    </p:spTree>
    <p:extLst>
      <p:ext uri="{BB962C8B-B14F-4D97-AF65-F5344CB8AC3E}">
        <p14:creationId xmlns:p14="http://schemas.microsoft.com/office/powerpoint/2010/main" val="240707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704B14-6868-72D9-2CCA-8B3F6742A70C}"/>
              </a:ext>
            </a:extLst>
          </p:cNvPr>
          <p:cNvSpPr>
            <a:spLocks noGrp="1"/>
          </p:cNvSpPr>
          <p:nvPr>
            <p:ph type="title"/>
          </p:nvPr>
        </p:nvSpPr>
        <p:spPr/>
        <p:txBody>
          <a:bodyPr>
            <a:normAutofit fontScale="90000"/>
          </a:bodyPr>
          <a:lstStyle/>
          <a:p>
            <a:pPr algn="ctr"/>
            <a:r>
              <a:rPr lang="en-US" sz="4800" spc="300" dirty="0">
                <a:latin typeface="Bookman Old Style" panose="02050604050505020204" pitchFamily="18" charset="0"/>
              </a:rPr>
              <a:t>Trigonometric Functions</a:t>
            </a:r>
          </a:p>
        </p:txBody>
      </p:sp>
      <p:sp>
        <p:nvSpPr>
          <p:cNvPr id="6" name="Content Placeholder 5">
            <a:extLst>
              <a:ext uri="{FF2B5EF4-FFF2-40B4-BE49-F238E27FC236}">
                <a16:creationId xmlns:a16="http://schemas.microsoft.com/office/drawing/2014/main" id="{725847CC-673B-8CBC-4F7D-3723AE0B72F2}"/>
              </a:ext>
            </a:extLst>
          </p:cNvPr>
          <p:cNvSpPr>
            <a:spLocks noGrp="1"/>
          </p:cNvSpPr>
          <p:nvPr>
            <p:ph idx="1"/>
          </p:nvPr>
        </p:nvSpPr>
        <p:spPr>
          <a:xfrm>
            <a:off x="2611808" y="2052116"/>
            <a:ext cx="3268488" cy="3997828"/>
          </a:xfrm>
        </p:spPr>
        <p:txBody>
          <a:bodyPr>
            <a:normAutofit fontScale="92500" lnSpcReduction="20000"/>
          </a:bodyPr>
          <a:lstStyle/>
          <a:p>
            <a:r>
              <a:rPr lang="en-US" sz="2400" dirty="0">
                <a:latin typeface="Arial Narrow" panose="020B0606020202030204" pitchFamily="34" charset="0"/>
              </a:rPr>
              <a:t>Trigonometric functions are implemented using Python's math module.</a:t>
            </a:r>
          </a:p>
          <a:p>
            <a:r>
              <a:rPr lang="en-US" sz="2400" dirty="0">
                <a:latin typeface="Arial Narrow" panose="020B0606020202030204" pitchFamily="34" charset="0"/>
              </a:rPr>
              <a:t>The calculator can compute sine, cosine, and tangent for angles in degrees.</a:t>
            </a:r>
          </a:p>
          <a:p>
            <a:r>
              <a:rPr lang="en-US" sz="2400" dirty="0">
                <a:latin typeface="Arial Narrow" panose="020B0606020202030204" pitchFamily="34" charset="0"/>
              </a:rPr>
              <a:t>Angles are first converted to radians before calculation.</a:t>
            </a:r>
          </a:p>
        </p:txBody>
      </p:sp>
      <p:pic>
        <p:nvPicPr>
          <p:cNvPr id="5" name="Picture 4">
            <a:extLst>
              <a:ext uri="{FF2B5EF4-FFF2-40B4-BE49-F238E27FC236}">
                <a16:creationId xmlns:a16="http://schemas.microsoft.com/office/drawing/2014/main" id="{C59C5BD6-56F2-7B77-D088-063005D62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696" y="2299334"/>
            <a:ext cx="3786443" cy="3750609"/>
          </a:xfrm>
          <a:prstGeom prst="rect">
            <a:avLst/>
          </a:prstGeom>
        </p:spPr>
      </p:pic>
    </p:spTree>
    <p:extLst>
      <p:ext uri="{BB962C8B-B14F-4D97-AF65-F5344CB8AC3E}">
        <p14:creationId xmlns:p14="http://schemas.microsoft.com/office/powerpoint/2010/main" val="644371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TM16401375[[fn=Madison]]</Template>
  <TotalTime>324</TotalTime>
  <Words>416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Narrow</vt:lpstr>
      <vt:lpstr>Bahnschrift SemiBold</vt:lpstr>
      <vt:lpstr>Bookman Old Style</vt:lpstr>
      <vt:lpstr>MS Shell Dlg 2</vt:lpstr>
      <vt:lpstr>Wingdings</vt:lpstr>
      <vt:lpstr>Wingdings 3</vt:lpstr>
      <vt:lpstr>Madison</vt:lpstr>
      <vt:lpstr>GUI CALCULATOR PROJECT 01</vt:lpstr>
      <vt:lpstr>INTRODUCTION</vt:lpstr>
      <vt:lpstr>INTRODUCTION</vt:lpstr>
      <vt:lpstr>INTRODUCTION</vt:lpstr>
      <vt:lpstr>Features</vt:lpstr>
      <vt:lpstr>Design and Layout</vt:lpstr>
      <vt:lpstr>Functions in Code</vt:lpstr>
      <vt:lpstr>Functions in Code</vt:lpstr>
      <vt:lpstr>Trigonometric Functions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Attia Ishaq</dc:creator>
  <cp:lastModifiedBy>Attia Ishaq</cp:lastModifiedBy>
  <cp:revision>21</cp:revision>
  <dcterms:created xsi:type="dcterms:W3CDTF">2024-09-04T09:16:31Z</dcterms:created>
  <dcterms:modified xsi:type="dcterms:W3CDTF">2024-09-04T22:59:06Z</dcterms:modified>
</cp:coreProperties>
</file>