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63" autoAdjust="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CBAFE-1A00-40C9-AEDA-89CE3A2291BD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48802-E33A-454D-A06A-9FC5EE5C0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3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8802-E33A-454D-A06A-9FC5EE5C01C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288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8802-E33A-454D-A06A-9FC5EE5C01C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41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8802-E33A-454D-A06A-9FC5EE5C01C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986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8802-E33A-454D-A06A-9FC5EE5C01C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34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8802-E33A-454D-A06A-9FC5EE5C01C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66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8802-E33A-454D-A06A-9FC5EE5C01C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598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8802-E33A-454D-A06A-9FC5EE5C01C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11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8802-E33A-454D-A06A-9FC5EE5C01C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050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8802-E33A-454D-A06A-9FC5EE5C01C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390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48802-E33A-454D-A06A-9FC5EE5C01C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2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7606-E58A-FD6E-CC9A-A5C7B76D7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68F80-3C0B-BD55-4051-F44D7E3B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E1B0-9576-17DC-EB15-2744F112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52D-0F28-4398-AD02-F842EED1958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78C41-8C85-72BB-AE05-BFB5D87A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7FD20-1319-2E32-3C69-B72CB1F2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F880-0050-4623-A79B-3C31144F2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4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A753-3C1A-94B5-1515-C7E2CF14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2CF18-52F0-B9CC-CE84-F0539A9D4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9FD97-CD51-109C-F43B-F916008A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52D-0F28-4398-AD02-F842EED1958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42A86-97B4-883F-AECF-494349B1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BFBA1-9A65-13A7-7EED-83FA19A8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F880-0050-4623-A79B-3C31144F2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34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EA194-4290-B7BF-8706-1E8FF5E72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7E8E3-7146-12D1-CDC7-2A83609C2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D6761-7A2B-3E0C-F74D-91792BF3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52D-0F28-4398-AD02-F842EED1958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F1D07-73F2-2B21-502F-B0C76E6B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2DA58-19C0-5EEB-7982-E7D62061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F880-0050-4623-A79B-3C31144F2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80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44D2-E3F1-CC10-9847-8C2855EF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2818-EAC4-4DB9-F504-1D319C039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82883-CA0A-A677-05F1-870EE91C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52D-0F28-4398-AD02-F842EED1958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84DFE-2A7F-D3A5-71A8-498E6941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67E61-F6CF-0B69-F737-EC63CC6A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F880-0050-4623-A79B-3C31144F2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82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9B93-B8E3-DF5C-235E-61B728CE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62D89-BEA1-F4D2-1C4C-C3D9A4C9C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D640F-4D43-C8E2-F119-9EEE7BCC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52D-0F28-4398-AD02-F842EED1958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FB6E1-C411-DA75-9CB2-873B7B21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0DBB0-B33B-52DE-6F88-50F65598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F880-0050-4623-A79B-3C31144F2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2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3DB1-BF6C-248A-F63F-CCEDDE28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03CDF-BE8A-A79E-DD8D-4B7229281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33C61-1E4F-13D1-E888-3F66DDBB6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68D19-4ADA-4ACB-8A3B-6E8AD719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52D-0F28-4398-AD02-F842EED1958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9B56E-0AFD-D326-C8A8-05CCFCC3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A816B-D4BA-10E0-F345-AA9DEB8B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F880-0050-4623-A79B-3C31144F2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13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DD76-044F-8CBD-A0B0-8CDF4476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A7A2B-4CED-A218-6A61-07BD2A3D6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4EDF2-78EF-9222-16D2-E66908C1E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C922E-0812-6433-0B9C-834D2AC7A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C716B-0F1B-1391-CEB4-44DD96FA1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353DC-19B6-619C-AACF-6FCD473E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52D-0F28-4398-AD02-F842EED1958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BBDB6-C140-6B8B-8431-4F1C44FA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8A50C-8DF2-06EE-0242-2B69CF8D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F880-0050-4623-A79B-3C31144F2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34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7EDE-ADEB-5E47-5853-8FDFD05C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17B79-9D5C-80C5-0E88-80570C72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52D-0F28-4398-AD02-F842EED1958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1DE43-4F38-D689-15CD-B06215CC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F20D2-203D-22EB-C4C3-7E4BF595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F880-0050-4623-A79B-3C31144F2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01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8C399-BFBA-88B9-5A6C-8F7E1098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52D-0F28-4398-AD02-F842EED1958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2B36D-FBEC-0B7F-FBF9-C15F6456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2669B-BF09-B7C4-92A6-06EAE9BF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F880-0050-4623-A79B-3C31144F2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57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5E57-C450-2C74-87B9-242AC0C5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D5F1-56A8-5DF9-2808-A6D55539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35E76-2B15-E7C4-AB0D-D913AF031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0813A-0D38-C0EE-EBDD-28B17934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52D-0F28-4398-AD02-F842EED1958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1C8DD-753A-D99D-AA13-E8FED0F6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0E170-9713-E8C6-E316-131EB83F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F880-0050-4623-A79B-3C31144F2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51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FF12-2EB1-2749-394E-D16C4CA2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E14AB-37A3-B632-42D9-CBA404662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A4CFC-61D2-81CF-6A7F-4224A96CA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65B66-9557-E62B-B332-9ABBE1A1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52D-0F28-4398-AD02-F842EED1958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8A469-2DE4-9585-69A2-73855189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3C2A6-91ED-CB3B-FD66-053DCEFF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F880-0050-4623-A79B-3C31144F2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63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4BE72-5B7F-38C5-F221-4CDA4002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53EE1-BA0D-DB08-5718-AB7F270F4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85AA4-4327-D495-9079-09F8552EB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2252D-0F28-4398-AD02-F842EED1958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D6B6-977F-BAF9-49E1-FF8E74A02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6D66-E586-C74E-AD69-36AC66E2F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F880-0050-4623-A79B-3C31144F27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97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7097833-A9D3-AD08-F647-CBFFA4542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23" y="0"/>
            <a:ext cx="12250723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DFB58A-49BC-0274-349A-5CAC067F1573}"/>
              </a:ext>
            </a:extLst>
          </p:cNvPr>
          <p:cNvSpPr txBox="1"/>
          <p:nvPr/>
        </p:nvSpPr>
        <p:spPr>
          <a:xfrm>
            <a:off x="7749289" y="5217951"/>
            <a:ext cx="2378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orte" panose="03060902040502070203" pitchFamily="66" charset="0"/>
              </a:rPr>
              <a:t>By: Priya Tripathi</a:t>
            </a:r>
          </a:p>
          <a:p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F37D0-D0D6-3831-BE5C-BD14F8006888}"/>
              </a:ext>
            </a:extLst>
          </p:cNvPr>
          <p:cNvSpPr txBox="1"/>
          <p:nvPr/>
        </p:nvSpPr>
        <p:spPr>
          <a:xfrm>
            <a:off x="4370664" y="8137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D83A08-53F5-D4BC-8368-E0EA38B4309B}"/>
              </a:ext>
            </a:extLst>
          </p:cNvPr>
          <p:cNvSpPr txBox="1"/>
          <p:nvPr/>
        </p:nvSpPr>
        <p:spPr>
          <a:xfrm>
            <a:off x="2531534" y="330926"/>
            <a:ext cx="9234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Welcome To </a:t>
            </a:r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Nexthikes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IT Solutions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B1077-499B-87DF-99C2-038A57D97B18}"/>
              </a:ext>
            </a:extLst>
          </p:cNvPr>
          <p:cNvSpPr txBox="1"/>
          <p:nvPr/>
        </p:nvSpPr>
        <p:spPr>
          <a:xfrm>
            <a:off x="2333897" y="1532709"/>
            <a:ext cx="67393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Georgia" panose="02040502050405020303" pitchFamily="18" charset="0"/>
              </a:rPr>
              <a:t>Project 2 : Data Harmonization and</a:t>
            </a:r>
          </a:p>
          <a:p>
            <a:r>
              <a:rPr lang="en-US" sz="2800" b="1" dirty="0">
                <a:solidFill>
                  <a:schemeClr val="tx2"/>
                </a:solidFill>
                <a:latin typeface="Georgia" panose="02040502050405020303" pitchFamily="18" charset="0"/>
              </a:rPr>
              <a:t>Insights Extraction</a:t>
            </a:r>
            <a:endParaRPr lang="en-IN" sz="2800" b="1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32850C4-9330-4E4C-87DA-36CADFC7B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3" y="2702093"/>
            <a:ext cx="6444502" cy="39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3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5CA07-C4DC-953D-731F-F78F13018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A23C9B-64D4-18CF-9202-64A3ECC607F5}"/>
              </a:ext>
            </a:extLst>
          </p:cNvPr>
          <p:cNvSpPr txBox="1"/>
          <p:nvPr/>
        </p:nvSpPr>
        <p:spPr>
          <a:xfrm>
            <a:off x="1862666" y="1244601"/>
            <a:ext cx="5867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Visualization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59650-461C-67F7-67D7-997F0B1B3325}"/>
              </a:ext>
            </a:extLst>
          </p:cNvPr>
          <p:cNvSpPr txBox="1"/>
          <p:nvPr/>
        </p:nvSpPr>
        <p:spPr>
          <a:xfrm>
            <a:off x="433231" y="2329583"/>
            <a:ext cx="113255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Visualize the distribution of numerical data, identifying potential outliers and the spread of values.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Explore the frequency distribution of variables, understanding their shape and central tendencies.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Analyze the relationship between two variables, revealing linear or non-linear patterns.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Visualize the correlation matrix, highlighting strong positive or negative 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correlations between attributes.</a:t>
            </a:r>
            <a:endParaRPr lang="en-IN" sz="2000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A1AB5-D76B-60D1-9CE2-B6A18E751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99" y="3755234"/>
            <a:ext cx="4411135" cy="29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5740A1-54BE-5267-7693-10AE78398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56B1A1-13DE-EDA0-DD4F-4108C0DCD086}"/>
              </a:ext>
            </a:extLst>
          </p:cNvPr>
          <p:cNvSpPr txBox="1"/>
          <p:nvPr/>
        </p:nvSpPr>
        <p:spPr>
          <a:xfrm>
            <a:off x="1701800" y="1244599"/>
            <a:ext cx="7164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Key Takeaways and Next Steps</a:t>
            </a: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FD4D0-539E-D666-7052-29F46E899728}"/>
              </a:ext>
            </a:extLst>
          </p:cNvPr>
          <p:cNvSpPr txBox="1"/>
          <p:nvPr/>
        </p:nvSpPr>
        <p:spPr>
          <a:xfrm>
            <a:off x="465984" y="2289832"/>
            <a:ext cx="105593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Investing time in cleaning and harmonizing datasets is essential for 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accurate analysis and modeling. Understanding the characteristics of 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your data is crucial for making informed decisions about cleaning and analysis. 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Visualizing data helps reveal patterns, trends and insights that might be missed in raw data.</a:t>
            </a:r>
            <a:endParaRPr lang="en-IN" sz="2000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A81B4-71A7-9E2D-9488-CB8AFF7B7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67" y="3765021"/>
            <a:ext cx="4715933" cy="265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8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287AD-B3BE-8DAD-3741-9A7D6AE13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A1DF8C-E46D-2835-2999-4557EDE2E781}"/>
              </a:ext>
            </a:extLst>
          </p:cNvPr>
          <p:cNvSpPr txBox="1"/>
          <p:nvPr/>
        </p:nvSpPr>
        <p:spPr>
          <a:xfrm>
            <a:off x="4043994" y="847151"/>
            <a:ext cx="4104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CONCLUSION!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5F1DCCE-32DF-C878-636B-C376886DC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86" y="2313131"/>
            <a:ext cx="1123737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In conclusion, the data harmonization process has successfully unified and cleaned the datasets,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ensuring consistency and reliability. Key insights were extracted through analysis,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revealing valuable trends and correlations. This provides a solid foundation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informed decision-making</a:t>
            </a:r>
            <a:r>
              <a:rPr lang="en-US" alt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and future modeling, driving data-driven strategies moving forward.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E9947F-1A31-5EFD-E8AB-4BE5D2D38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829578"/>
            <a:ext cx="4766733" cy="26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60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8AECF-2285-0840-6E92-6C435F5AF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1A736D-7E27-F9F1-9C26-1C8EC2B59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1" y="2015067"/>
            <a:ext cx="7653865" cy="4305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AA9B56-1DBA-91CA-DD20-2A890AFE6861}"/>
              </a:ext>
            </a:extLst>
          </p:cNvPr>
          <p:cNvSpPr txBox="1"/>
          <p:nvPr/>
        </p:nvSpPr>
        <p:spPr>
          <a:xfrm>
            <a:off x="4001999" y="745924"/>
            <a:ext cx="5272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Do you have any questions?</a:t>
            </a:r>
            <a:endParaRPr lang="en-IN" sz="2800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90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369E11-9BE7-7A02-AC85-54BF20F1B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15B16B-F135-15C2-ABC1-E740FE584ABD}"/>
              </a:ext>
            </a:extLst>
          </p:cNvPr>
          <p:cNvSpPr txBox="1"/>
          <p:nvPr/>
        </p:nvSpPr>
        <p:spPr>
          <a:xfrm>
            <a:off x="3871164" y="466392"/>
            <a:ext cx="5575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INTRODUCTION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D7B49-6719-11B4-63C1-8F5A74A1507D}"/>
              </a:ext>
            </a:extLst>
          </p:cNvPr>
          <p:cNvSpPr txBox="1"/>
          <p:nvPr/>
        </p:nvSpPr>
        <p:spPr>
          <a:xfrm>
            <a:off x="925818" y="2211735"/>
            <a:ext cx="8719043" cy="388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Data harmonization</a:t>
            </a:r>
            <a:endParaRPr lang="en-US" sz="2000" b="0" i="0" dirty="0"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This process can help organizations: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Improve data quality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: By addressing discrepancies in data types, formats, structures, and semantics 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Enable better analysis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: By making it easier to analyze data across the organization 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Support decision-making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: By providing a unified view of data </a:t>
            </a:r>
          </a:p>
          <a:p>
            <a:pPr algn="l">
              <a:spcBef>
                <a:spcPts val="6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Improve strategic planning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: By turning raw data into a source of business intelligence</a:t>
            </a:r>
          </a:p>
          <a:p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95817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B31DB-7354-23EA-7AD2-867CCAE0D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6AFF1E-3C76-B069-DD7C-F8BAE4BB5177}"/>
              </a:ext>
            </a:extLst>
          </p:cNvPr>
          <p:cNvSpPr txBox="1"/>
          <p:nvPr/>
        </p:nvSpPr>
        <p:spPr>
          <a:xfrm>
            <a:off x="2382473" y="645952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800" b="1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F482C-B701-F4F0-ED3C-750592E4FE22}"/>
              </a:ext>
            </a:extLst>
          </p:cNvPr>
          <p:cNvSpPr txBox="1"/>
          <p:nvPr/>
        </p:nvSpPr>
        <p:spPr>
          <a:xfrm>
            <a:off x="3187338" y="419370"/>
            <a:ext cx="56085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Project Overview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  <a:p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60100-ED7E-14BB-20C3-0ED14EA66BCC}"/>
              </a:ext>
            </a:extLst>
          </p:cNvPr>
          <p:cNvSpPr txBox="1"/>
          <p:nvPr/>
        </p:nvSpPr>
        <p:spPr>
          <a:xfrm>
            <a:off x="435428" y="2212608"/>
            <a:ext cx="143052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The task at hand involves unifying and cleaning multiple datasets to create a consolidated resource that 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can be used for analysis and modeling. Your primary objectives will be to:</a:t>
            </a:r>
            <a:endParaRPr lang="en-US" sz="2000" b="1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endParaRPr lang="en-US" sz="2000" b="1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2"/>
                </a:solidFill>
                <a:latin typeface="Georgia" panose="02040502050405020303" pitchFamily="18" charset="0"/>
              </a:rPr>
              <a:t>Data Integration and Unification:</a:t>
            </a:r>
            <a:endParaRPr lang="en-US" sz="20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Merge disparate datasets, ensuring that all relevant data points from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different sources are captured accurately. Resolve any discrepancies in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data formats, structures, or naming conventions to ensure consistency across the datasets.</a:t>
            </a:r>
          </a:p>
          <a:p>
            <a:endParaRPr lang="en-US" sz="2000" b="1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2"/>
                </a:solidFill>
                <a:latin typeface="Georgia" panose="02040502050405020303" pitchFamily="18" charset="0"/>
              </a:rPr>
              <a:t>Data Cleaning and Wrangling:</a:t>
            </a:r>
            <a:endParaRPr lang="en-US" sz="20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Address missing, erroneous, or outlier data using appropriate techniques such as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imputation or removal. Standardize data values, convert categorical variables,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and handle any other data irregularities to ensure that the dataset is ready for analysis.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Perform necessary transformations and feature engineering to enhance the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dataset's quality and usability.</a:t>
            </a:r>
          </a:p>
        </p:txBody>
      </p:sp>
    </p:spTree>
    <p:extLst>
      <p:ext uri="{BB962C8B-B14F-4D97-AF65-F5344CB8AC3E}">
        <p14:creationId xmlns:p14="http://schemas.microsoft.com/office/powerpoint/2010/main" val="168871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27A01C-9046-A6BB-9783-B69E12780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0E3714-C7B2-96BC-AC25-31F39B1089CB}"/>
              </a:ext>
            </a:extLst>
          </p:cNvPr>
          <p:cNvSpPr txBox="1"/>
          <p:nvPr/>
        </p:nvSpPr>
        <p:spPr>
          <a:xfrm>
            <a:off x="2567031" y="74662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</a:t>
            </a: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95B80B6-961D-23AC-60E0-A0CFED63B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48" y="3435775"/>
            <a:ext cx="103508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72A73-ABBE-3126-55A7-815BB259962B}"/>
              </a:ext>
            </a:extLst>
          </p:cNvPr>
          <p:cNvSpPr txBox="1"/>
          <p:nvPr/>
        </p:nvSpPr>
        <p:spPr>
          <a:xfrm>
            <a:off x="2743200" y="5164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3284726-0355-74B2-E2B1-825198D7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34" y="2162664"/>
            <a:ext cx="91711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Analysis and Insights: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Conduct exploratory data analysis (EDA) to identify trends, patterns,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and correlations within the data. Derive meaningful insights and observations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that could inform further modeling or business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Deliverables: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Cleaned and Integrated Dataset: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A final dataset that combines all sources,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free from errors and inconsistencies, ready for analysis or modeling.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Analysis Report: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 A document summarizing key findings from the EDA,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Georgia" panose="02040502050405020303" pitchFamily="18" charset="0"/>
              </a:rPr>
              <a:t>including trends, anomalies, and any other insights drawn from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B3EA37-F297-0813-5380-6793CE237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932" y="230863"/>
            <a:ext cx="4157133" cy="212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50E094-2000-EB7C-388A-E455C9288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58AB4B-CCEB-D205-1FE1-AA83B01FCE1B}"/>
              </a:ext>
            </a:extLst>
          </p:cNvPr>
          <p:cNvSpPr txBox="1"/>
          <p:nvPr/>
        </p:nvSpPr>
        <p:spPr>
          <a:xfrm>
            <a:off x="321733" y="2023533"/>
            <a:ext cx="109918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lvl="1"/>
            <a:r>
              <a:rPr lang="en-US" sz="2000" b="1" dirty="0" err="1">
                <a:solidFill>
                  <a:schemeClr val="tx2"/>
                </a:solidFill>
                <a:latin typeface="Georgia" panose="02040502050405020303" pitchFamily="18" charset="0"/>
              </a:rPr>
              <a:t>Jupyter</a:t>
            </a:r>
            <a:r>
              <a:rPr lang="en-US" sz="2000" b="1" dirty="0">
                <a:solidFill>
                  <a:schemeClr val="tx2"/>
                </a:solidFill>
                <a:latin typeface="Georgia" panose="02040502050405020303" pitchFamily="18" charset="0"/>
              </a:rPr>
              <a:t> Notebook:</a:t>
            </a:r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 A detailed notebook with the code for data cleaning, transformation, analysis, and visualizations. It will also include visual aids like charts and graphs to support findings.</a:t>
            </a:r>
          </a:p>
          <a:p>
            <a:pPr lvl="1"/>
            <a:endParaRPr lang="en-US" sz="2000" b="1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pPr lvl="1"/>
            <a:r>
              <a:rPr lang="en-US" sz="2000" b="1" dirty="0">
                <a:solidFill>
                  <a:schemeClr val="tx2"/>
                </a:solidFill>
                <a:latin typeface="Georgia" panose="02040502050405020303" pitchFamily="18" charset="0"/>
              </a:rPr>
              <a:t>PowerPoint Presentation:</a:t>
            </a:r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 A concise and visually appealing summary of the project, presenting key insights, outcomes, and recommendations to stakeholders.</a:t>
            </a:r>
          </a:p>
          <a:p>
            <a:endParaRPr lang="en-US" sz="20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Throughout this process, you’ll need to apply a range of data wrangling techniques, 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including merging datasets, dealing with missing or inconsistent data, and transforming variables to create a dataset suitable for robust analysis.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      </a:t>
            </a:r>
            <a:endParaRPr lang="en-IN" sz="2000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5B925-A700-5CDC-046E-2CFE1C897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67" y="237066"/>
            <a:ext cx="4258733" cy="197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8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AFB8C4-FC49-6E9A-D6B5-F66BB8E3C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4733"/>
            <a:ext cx="12192000" cy="72474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A43F48-E26C-806E-8769-64CCB00B588B}"/>
              </a:ext>
            </a:extLst>
          </p:cNvPr>
          <p:cNvSpPr txBox="1"/>
          <p:nvPr/>
        </p:nvSpPr>
        <p:spPr>
          <a:xfrm>
            <a:off x="2133599" y="1320800"/>
            <a:ext cx="6080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Dataset Exploration   </a:t>
            </a:r>
            <a:endParaRPr lang="en-IN" sz="48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7A857-4EEF-A8AC-D2C7-93DE3CD7F798}"/>
              </a:ext>
            </a:extLst>
          </p:cNvPr>
          <p:cNvSpPr txBox="1"/>
          <p:nvPr/>
        </p:nvSpPr>
        <p:spPr>
          <a:xfrm>
            <a:off x="1648272" y="2523804"/>
            <a:ext cx="64700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 Records daily bike/ cycle rentals with details on date, 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 season, holiday, working day, and weather conditions.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 Provides information about temperature, humidity, 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 and wind speed. Includes data on the number of casual 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 and registered user rentals.   </a:t>
            </a:r>
            <a:endParaRPr lang="en-IN" sz="2000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61642-A9DB-194A-B60A-CA9A73454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0" y="4155020"/>
            <a:ext cx="4055533" cy="257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8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2000B-3639-63D8-F268-84FCF51D8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D5B466-CDF2-F71F-2B03-8488244D5E84}"/>
              </a:ext>
            </a:extLst>
          </p:cNvPr>
          <p:cNvSpPr txBox="1"/>
          <p:nvPr/>
        </p:nvSpPr>
        <p:spPr>
          <a:xfrm>
            <a:off x="1964268" y="592667"/>
            <a:ext cx="1052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Data Wrangling: 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Merging and Integration</a:t>
            </a:r>
            <a:endParaRPr lang="en-IN" sz="36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28548-9724-DB18-5564-0D29797E8099}"/>
              </a:ext>
            </a:extLst>
          </p:cNvPr>
          <p:cNvSpPr txBox="1"/>
          <p:nvPr/>
        </p:nvSpPr>
        <p:spPr>
          <a:xfrm>
            <a:off x="685799" y="2144931"/>
            <a:ext cx="11207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 Merge Dataset 1 and Dataset 2 using common keys like date, 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 season, or weather. The merge operation should produce a combined dataset that 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 retains all relevant information from both sources.</a:t>
            </a:r>
          </a:p>
          <a:p>
            <a:endParaRPr lang="en-US" sz="20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The final deliverables include a combined dataset with clean data, 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an analysis report with observations and insights, a comprehensive </a:t>
            </a:r>
            <a:r>
              <a:rPr lang="en-US" sz="2000" dirty="0" err="1">
                <a:solidFill>
                  <a:schemeClr val="tx2"/>
                </a:solidFill>
                <a:latin typeface="Georgia" panose="02040502050405020303" pitchFamily="18" charset="0"/>
              </a:rPr>
              <a:t>Jupyter</a:t>
            </a:r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 notebook with 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code and visualizations, and a concise PowerPoint presentation.</a:t>
            </a:r>
            <a:endParaRPr lang="en-IN" sz="2000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E20BD-51EE-CE02-D293-559066132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33" y="4453467"/>
            <a:ext cx="3911600" cy="218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0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D315D-0C91-235B-04DF-CA6633F80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4EDCB0-3ECF-3568-1184-376FDF811A7B}"/>
              </a:ext>
            </a:extLst>
          </p:cNvPr>
          <p:cNvSpPr txBox="1"/>
          <p:nvPr/>
        </p:nvSpPr>
        <p:spPr>
          <a:xfrm>
            <a:off x="1741714" y="719182"/>
            <a:ext cx="14488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 Data Wrangling: </a:t>
            </a: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Outlier Detection and Handling</a:t>
            </a: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85ACB-9639-D353-D698-5BCEB12CB84C}"/>
              </a:ext>
            </a:extLst>
          </p:cNvPr>
          <p:cNvSpPr txBox="1"/>
          <p:nvPr/>
        </p:nvSpPr>
        <p:spPr>
          <a:xfrm>
            <a:off x="1306286" y="2413337"/>
            <a:ext cx="94380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Utilize statistical methods like boxplots or z-scores to detect outliers in the merged dataset. Outliers may indicate data errors or unusual events.</a:t>
            </a:r>
          </a:p>
          <a:p>
            <a:endParaRPr lang="en-US" sz="2000" dirty="0">
              <a:solidFill>
                <a:schemeClr val="tx2"/>
              </a:solidFill>
              <a:latin typeface="Georgia" panose="02040502050405020303" pitchFamily="18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Apply outlier handling techniques like capping or removing outliers. Capping involves replacing extreme values with a predefined threshold. Removing outliers might be necessary if they significantly impact the analysis.</a:t>
            </a:r>
            <a:endParaRPr lang="en-IN" sz="2000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B6D1D5-B678-6962-C0DF-814FD7D3A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86" y="4352329"/>
            <a:ext cx="2908663" cy="23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1B4979-D509-F40F-6164-C0F1A5638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7C8F22-4BB3-3D5A-0905-6D7504E09E14}"/>
              </a:ext>
            </a:extLst>
          </p:cNvPr>
          <p:cNvSpPr txBox="1"/>
          <p:nvPr/>
        </p:nvSpPr>
        <p:spPr>
          <a:xfrm>
            <a:off x="1905000" y="756851"/>
            <a:ext cx="5001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Data Analysis: </a:t>
            </a:r>
          </a:p>
          <a:p>
            <a:r>
              <a:rPr lang="en-I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rPr>
              <a:t>Insights 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120F4-5CE4-9494-E274-1304B20C2261}"/>
              </a:ext>
            </a:extLst>
          </p:cNvPr>
          <p:cNvSpPr txBox="1"/>
          <p:nvPr/>
        </p:nvSpPr>
        <p:spPr>
          <a:xfrm>
            <a:off x="482600" y="2463800"/>
            <a:ext cx="119868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Analyze the distribution of numerical columns in the combined dataset. 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Identify and correct skewness using appropriate transformations if necessary.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Calculate the correlation between different attributes to identify relationships. 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Visualize correlations using heatmaps or scatter plots to understand the strength and 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direction of dependencies. Examine the data for trends or patterns in 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bike rental usage over time. Use visualizations like line plots or bar charts to highlight </a:t>
            </a:r>
          </a:p>
          <a:p>
            <a:r>
              <a:rPr lang="en-US" sz="2000" dirty="0">
                <a:solidFill>
                  <a:schemeClr val="tx2"/>
                </a:solidFill>
                <a:latin typeface="Georgia" panose="02040502050405020303" pitchFamily="18" charset="0"/>
              </a:rPr>
              <a:t>any seasonal or day-of-the-week effects.</a:t>
            </a:r>
            <a:endParaRPr lang="en-IN" sz="2000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708AF-BF6F-124C-564F-ED8C35088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55" y="4554260"/>
            <a:ext cx="4680478" cy="209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6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862</Words>
  <Application>Microsoft Office PowerPoint</Application>
  <PresentationFormat>Widescreen</PresentationFormat>
  <Paragraphs>104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Forte</vt:lpstr>
      <vt:lpstr>Georgia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 TRIPATHI</dc:creator>
  <cp:lastModifiedBy>PRIYA TRIPATHI</cp:lastModifiedBy>
  <cp:revision>1</cp:revision>
  <dcterms:created xsi:type="dcterms:W3CDTF">2025-01-12T16:31:51Z</dcterms:created>
  <dcterms:modified xsi:type="dcterms:W3CDTF">2025-01-12T18:22:46Z</dcterms:modified>
</cp:coreProperties>
</file>