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66" r:id="rId2"/>
    <p:sldId id="256" r:id="rId3"/>
    <p:sldId id="257" r:id="rId4"/>
    <p:sldId id="258" r:id="rId5"/>
    <p:sldId id="259" r:id="rId6"/>
    <p:sldId id="268" r:id="rId7"/>
    <p:sldId id="260" r:id="rId8"/>
    <p:sldId id="261" r:id="rId9"/>
    <p:sldId id="262" r:id="rId10"/>
    <p:sldId id="263" r:id="rId11"/>
    <p:sldId id="264" r:id="rId12"/>
    <p:sldId id="265" r:id="rId13"/>
    <p:sldId id="267" r:id="rId14"/>
  </p:sldIdLst>
  <p:sldSz cx="14630400" cy="8229600"/>
  <p:notesSz cx="8229600" cy="14630400"/>
  <p:embeddedFontLst>
    <p:embeddedFont>
      <p:font typeface="Algerian" panose="04020705040A02060702" pitchFamily="82" charset="0"/>
      <p:regular r:id="rId16"/>
    </p:embeddedFont>
    <p:embeddedFont>
      <p:font typeface="Bitter Medium" panose="020B0604020202020204" charset="0"/>
      <p:bold r:id="rId17"/>
    </p:embeddedFont>
    <p:embeddedFont>
      <p:font typeface="Open Sans" panose="020B0606030504020204" pitchFamily="34" charset="0"/>
      <p:bold r:id="rId18"/>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1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p:spPr>
      </p:sp>
      <p:sp>
        <p:nvSpPr>
          <p:cNvPr id="3" name="Shape 1"/>
          <p:cNvSpPr/>
          <p:nvPr/>
        </p:nvSpPr>
        <p:spPr>
          <a:xfrm>
            <a:off x="0" y="0"/>
            <a:ext cx="14630400" cy="8229600"/>
          </a:xfrm>
          <a:prstGeom prst="rect">
            <a:avLst/>
          </a:prstGeom>
          <a:solidFill>
            <a:srgbClr val="FFF8F0"/>
          </a:solidFill>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p:spPr>
      </p:sp>
      <p:sp>
        <p:nvSpPr>
          <p:cNvPr id="3" name="Shape 1"/>
          <p:cNvSpPr/>
          <p:nvPr/>
        </p:nvSpPr>
        <p:spPr>
          <a:xfrm>
            <a:off x="0" y="0"/>
            <a:ext cx="14630400" cy="8229600"/>
          </a:xfrm>
          <a:prstGeom prst="rect">
            <a:avLst/>
          </a:prstGeom>
          <a:solidFill>
            <a:srgbClr val="FFF8F0"/>
          </a:solidFill>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p:spPr>
      </p:sp>
      <p:sp>
        <p:nvSpPr>
          <p:cNvPr id="3" name="Shape 1"/>
          <p:cNvSpPr/>
          <p:nvPr/>
        </p:nvSpPr>
        <p:spPr>
          <a:xfrm>
            <a:off x="0" y="0"/>
            <a:ext cx="14630400" cy="8229600"/>
          </a:xfrm>
          <a:prstGeom prst="rect">
            <a:avLst/>
          </a:prstGeom>
          <a:solidFill>
            <a:srgbClr val="FFF8F0"/>
          </a:solidFill>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p:spPr>
      </p:sp>
      <p:sp>
        <p:nvSpPr>
          <p:cNvPr id="3" name="Shape 1"/>
          <p:cNvSpPr/>
          <p:nvPr/>
        </p:nvSpPr>
        <p:spPr>
          <a:xfrm>
            <a:off x="0" y="0"/>
            <a:ext cx="14630400" cy="8229600"/>
          </a:xfrm>
          <a:prstGeom prst="rect">
            <a:avLst/>
          </a:prstGeom>
          <a:solidFill>
            <a:srgbClr val="FFF8F0"/>
          </a:solidFill>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p:spPr>
      </p:sp>
      <p:sp>
        <p:nvSpPr>
          <p:cNvPr id="3" name="Shape 1"/>
          <p:cNvSpPr/>
          <p:nvPr/>
        </p:nvSpPr>
        <p:spPr>
          <a:xfrm>
            <a:off x="0" y="0"/>
            <a:ext cx="14630400" cy="8229600"/>
          </a:xfrm>
          <a:prstGeom prst="rect">
            <a:avLst/>
          </a:prstGeom>
          <a:solidFill>
            <a:srgbClr val="FFF8F0"/>
          </a:solidFill>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p:spPr>
      </p:sp>
      <p:sp>
        <p:nvSpPr>
          <p:cNvPr id="3" name="Shape 1"/>
          <p:cNvSpPr/>
          <p:nvPr/>
        </p:nvSpPr>
        <p:spPr>
          <a:xfrm>
            <a:off x="0" y="0"/>
            <a:ext cx="14630400" cy="8229600"/>
          </a:xfrm>
          <a:prstGeom prst="rect">
            <a:avLst/>
          </a:prstGeom>
          <a:solidFill>
            <a:srgbClr val="FFF8F0"/>
          </a:solidFill>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p:spPr>
      </p:sp>
      <p:sp>
        <p:nvSpPr>
          <p:cNvPr id="3" name="Shape 1"/>
          <p:cNvSpPr/>
          <p:nvPr/>
        </p:nvSpPr>
        <p:spPr>
          <a:xfrm>
            <a:off x="0" y="0"/>
            <a:ext cx="14630400" cy="8229600"/>
          </a:xfrm>
          <a:prstGeom prst="rect">
            <a:avLst/>
          </a:prstGeom>
          <a:solidFill>
            <a:srgbClr val="FFF8F0"/>
          </a:solidFill>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p:spPr>
      </p:sp>
      <p:sp>
        <p:nvSpPr>
          <p:cNvPr id="3" name="Shape 1"/>
          <p:cNvSpPr/>
          <p:nvPr/>
        </p:nvSpPr>
        <p:spPr>
          <a:xfrm>
            <a:off x="0" y="0"/>
            <a:ext cx="14630400" cy="8229600"/>
          </a:xfrm>
          <a:prstGeom prst="rect">
            <a:avLst/>
          </a:prstGeom>
          <a:solidFill>
            <a:srgbClr val="FFF8F0"/>
          </a:solidFill>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p:spPr>
      </p:sp>
      <p:sp>
        <p:nvSpPr>
          <p:cNvPr id="3" name="Shape 1"/>
          <p:cNvSpPr/>
          <p:nvPr/>
        </p:nvSpPr>
        <p:spPr>
          <a:xfrm>
            <a:off x="0" y="0"/>
            <a:ext cx="14630400" cy="8229600"/>
          </a:xfrm>
          <a:prstGeom prst="rect">
            <a:avLst/>
          </a:prstGeom>
          <a:solidFill>
            <a:srgbClr val="FFF8F0"/>
          </a:solidFill>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p:spPr>
      </p:sp>
      <p:sp>
        <p:nvSpPr>
          <p:cNvPr id="3" name="Shape 1"/>
          <p:cNvSpPr/>
          <p:nvPr/>
        </p:nvSpPr>
        <p:spPr>
          <a:xfrm>
            <a:off x="0" y="0"/>
            <a:ext cx="14630400" cy="8229600"/>
          </a:xfrm>
          <a:prstGeom prst="rect">
            <a:avLst/>
          </a:prstGeom>
          <a:solidFill>
            <a:srgbClr val="FFF8F0"/>
          </a:solidFill>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1757045" y="18415"/>
            <a:ext cx="10768965" cy="1496060"/>
          </a:xfrm>
          <a:prstGeom prst="rect">
            <a:avLst/>
          </a:prstGeom>
          <a:solidFill>
            <a:schemeClr val="accent5">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5400">
                <a:solidFill>
                  <a:schemeClr val="accent1">
                    <a:lumMod val="75000"/>
                  </a:schemeClr>
                </a:solidFill>
              </a:rPr>
              <a:t>TELECOM DATA SCIENCE PROJECT</a:t>
            </a:r>
          </a:p>
        </p:txBody>
      </p:sp>
      <p:sp>
        <p:nvSpPr>
          <p:cNvPr id="5" name="Text Box 4"/>
          <p:cNvSpPr txBox="1"/>
          <p:nvPr/>
        </p:nvSpPr>
        <p:spPr>
          <a:xfrm>
            <a:off x="114935" y="6600190"/>
            <a:ext cx="4653280" cy="379095"/>
          </a:xfrm>
          <a:prstGeom prst="rect">
            <a:avLst/>
          </a:prstGeom>
          <a:noFill/>
        </p:spPr>
        <p:txBody>
          <a:bodyPr wrap="square" rtlCol="0">
            <a:noAutofit/>
          </a:bodyPr>
          <a:lstStyle/>
          <a:p>
            <a:r>
              <a:rPr lang="en-US" dirty="0">
                <a:latin typeface="Algerian" panose="04020705040A02060702" pitchFamily="82" charset="0"/>
              </a:rPr>
              <a:t>FROM ---&gt;</a:t>
            </a:r>
            <a:r>
              <a:rPr lang="en-US" sz="2000" dirty="0">
                <a:latin typeface="Algerian" panose="04020705040A02060702" pitchFamily="82" charset="0"/>
              </a:rPr>
              <a:t> </a:t>
            </a:r>
            <a:r>
              <a:rPr lang="en-US" sz="2000" dirty="0">
                <a:solidFill>
                  <a:schemeClr val="accent2">
                    <a:lumMod val="50000"/>
                  </a:schemeClr>
                </a:solidFill>
                <a:latin typeface="Algerian" panose="04020705040A02060702" pitchFamily="82" charset="0"/>
              </a:rPr>
              <a:t>PRIYA TRIPATHI</a:t>
            </a:r>
          </a:p>
        </p:txBody>
      </p:sp>
      <p:sp>
        <p:nvSpPr>
          <p:cNvPr id="6" name="Text Box 5"/>
          <p:cNvSpPr txBox="1"/>
          <p:nvPr/>
        </p:nvSpPr>
        <p:spPr>
          <a:xfrm>
            <a:off x="114935" y="7621270"/>
            <a:ext cx="4977130" cy="311785"/>
          </a:xfrm>
          <a:prstGeom prst="rect">
            <a:avLst/>
          </a:prstGeom>
          <a:noFill/>
        </p:spPr>
        <p:txBody>
          <a:bodyPr wrap="square" rtlCol="0">
            <a:noAutofit/>
          </a:bodyPr>
          <a:lstStyle/>
          <a:p>
            <a:r>
              <a:rPr lang="en-US" dirty="0">
                <a:latin typeface="Algerian" panose="04020705040A02060702" pitchFamily="82" charset="0"/>
              </a:rPr>
              <a:t>DATE OF SUBMISSION --&gt; </a:t>
            </a:r>
            <a:r>
              <a:rPr lang="en-US" sz="2000" dirty="0">
                <a:solidFill>
                  <a:schemeClr val="accent2">
                    <a:lumMod val="50000"/>
                  </a:schemeClr>
                </a:solidFill>
                <a:latin typeface="Algerian" panose="04020705040A02060702" pitchFamily="82" charset="0"/>
              </a:rPr>
              <a:t>24/04/2025</a:t>
            </a:r>
          </a:p>
        </p:txBody>
      </p:sp>
      <p:sp>
        <p:nvSpPr>
          <p:cNvPr id="7" name="Text Box 6"/>
          <p:cNvSpPr txBox="1"/>
          <p:nvPr/>
        </p:nvSpPr>
        <p:spPr>
          <a:xfrm>
            <a:off x="114935" y="7099935"/>
            <a:ext cx="3749675" cy="357505"/>
          </a:xfrm>
          <a:prstGeom prst="rect">
            <a:avLst/>
          </a:prstGeom>
          <a:noFill/>
        </p:spPr>
        <p:txBody>
          <a:bodyPr wrap="square" rtlCol="0">
            <a:noAutofit/>
          </a:bodyPr>
          <a:lstStyle/>
          <a:p>
            <a:r>
              <a:rPr lang="en-US" dirty="0">
                <a:latin typeface="Algerian" panose="04020705040A02060702" pitchFamily="82" charset="0"/>
              </a:rPr>
              <a:t>FOR  --&gt; </a:t>
            </a:r>
            <a:r>
              <a:rPr lang="en-US" sz="2000" dirty="0">
                <a:solidFill>
                  <a:schemeClr val="accent2">
                    <a:lumMod val="50000"/>
                  </a:schemeClr>
                </a:solidFill>
                <a:latin typeface="Algerian" panose="04020705040A02060702" pitchFamily="82" charset="0"/>
              </a:rPr>
              <a:t>NEXTHIKE IT SOLUTION</a:t>
            </a:r>
          </a:p>
        </p:txBody>
      </p:sp>
      <p:pic>
        <p:nvPicPr>
          <p:cNvPr id="8" name="Picture 7" descr="TECOM"/>
          <p:cNvPicPr>
            <a:picLocks noChangeAspect="1"/>
          </p:cNvPicPr>
          <p:nvPr/>
        </p:nvPicPr>
        <p:blipFill>
          <a:blip r:embed="rId2"/>
          <a:stretch>
            <a:fillRect/>
          </a:stretch>
        </p:blipFill>
        <p:spPr>
          <a:xfrm>
            <a:off x="-635" y="1547495"/>
            <a:ext cx="7922895" cy="5019675"/>
          </a:xfrm>
          <a:prstGeom prst="rect">
            <a:avLst/>
          </a:prstGeom>
        </p:spPr>
      </p:pic>
      <p:pic>
        <p:nvPicPr>
          <p:cNvPr id="9" name="Picture 8" descr="TELE 3"/>
          <p:cNvPicPr>
            <a:picLocks noChangeAspect="1"/>
          </p:cNvPicPr>
          <p:nvPr/>
        </p:nvPicPr>
        <p:blipFill>
          <a:blip r:embed="rId3"/>
          <a:stretch>
            <a:fillRect/>
          </a:stretch>
        </p:blipFill>
        <p:spPr>
          <a:xfrm>
            <a:off x="7889875" y="1547495"/>
            <a:ext cx="6740525" cy="5020945"/>
          </a:xfrm>
          <a:prstGeom prst="rect">
            <a:avLst/>
          </a:prstGeom>
        </p:spPr>
      </p:pic>
      <p:pic>
        <p:nvPicPr>
          <p:cNvPr id="10" name="Picture 9" descr="NEXTHIKE"/>
          <p:cNvPicPr>
            <a:picLocks noChangeAspect="1"/>
          </p:cNvPicPr>
          <p:nvPr/>
        </p:nvPicPr>
        <p:blipFill>
          <a:blip r:embed="rId4"/>
          <a:stretch>
            <a:fillRect/>
          </a:stretch>
        </p:blipFill>
        <p:spPr>
          <a:xfrm>
            <a:off x="12548870" y="12700"/>
            <a:ext cx="2082800" cy="1501775"/>
          </a:xfrm>
          <a:prstGeom prst="rect">
            <a:avLst/>
          </a:prstGeom>
        </p:spPr>
      </p:pic>
      <p:pic>
        <p:nvPicPr>
          <p:cNvPr id="11" name="Picture 10" descr="NEXT HIKE images LOGO"/>
          <p:cNvPicPr>
            <a:picLocks noChangeAspect="1"/>
          </p:cNvPicPr>
          <p:nvPr/>
        </p:nvPicPr>
        <p:blipFill>
          <a:blip r:embed="rId4"/>
          <a:stretch>
            <a:fillRect/>
          </a:stretch>
        </p:blipFill>
        <p:spPr>
          <a:xfrm>
            <a:off x="-24765" y="12700"/>
            <a:ext cx="1760220" cy="1501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06755" y="555308"/>
            <a:ext cx="5718691" cy="631031"/>
          </a:xfrm>
          <a:prstGeom prst="rect">
            <a:avLst/>
          </a:prstGeom>
          <a:noFill/>
        </p:spPr>
        <p:txBody>
          <a:bodyPr wrap="none" lIns="0" tIns="0" rIns="0" bIns="0" rtlCol="0" anchor="t"/>
          <a:lstStyle/>
          <a:p>
            <a:pPr marL="0" indent="0" algn="l">
              <a:lnSpc>
                <a:spcPts val="4950"/>
              </a:lnSpc>
              <a:buNone/>
            </a:pPr>
            <a:r>
              <a:rPr lang="en-US" sz="3950" kern="0" spc="-119" dirty="0">
                <a:solidFill>
                  <a:srgbClr val="FF0000"/>
                </a:solidFill>
                <a:latin typeface="Bitter Medium" pitchFamily="34" charset="0"/>
                <a:ea typeface="Bitter Medium" pitchFamily="34" charset="-122"/>
                <a:cs typeface="Bitter Medium" pitchFamily="34" charset="-120"/>
              </a:rPr>
              <a:t>U</a:t>
            </a:r>
            <a:r>
              <a:rPr lang="en-US" sz="3950" kern="0" spc="-119" dirty="0">
                <a:solidFill>
                  <a:srgbClr val="2C3F42"/>
                </a:solidFill>
                <a:latin typeface="Bitter Medium" pitchFamily="34" charset="0"/>
                <a:ea typeface="Bitter Medium" pitchFamily="34" charset="-122"/>
                <a:cs typeface="Bitter Medium" pitchFamily="34" charset="-120"/>
              </a:rPr>
              <a:t>ser Satisfaction Analysis</a:t>
            </a:r>
            <a:endParaRPr lang="en-US" sz="3950" dirty="0"/>
          </a:p>
        </p:txBody>
      </p:sp>
      <p:sp>
        <p:nvSpPr>
          <p:cNvPr id="3" name="Shape 1"/>
          <p:cNvSpPr/>
          <p:nvPr/>
        </p:nvSpPr>
        <p:spPr>
          <a:xfrm>
            <a:off x="706755" y="1590199"/>
            <a:ext cx="2202775" cy="1163479"/>
          </a:xfrm>
          <a:prstGeom prst="roundRect">
            <a:avLst>
              <a:gd name="adj" fmla="val 7290"/>
            </a:avLst>
          </a:prstGeom>
          <a:solidFill>
            <a:srgbClr val="FCE2CF"/>
          </a:solidFill>
          <a:ln w="7620">
            <a:solidFill>
              <a:srgbClr val="E2C8B5"/>
            </a:solidFill>
            <a:prstDash val="solid"/>
          </a:ln>
        </p:spPr>
      </p:sp>
      <p:pic>
        <p:nvPicPr>
          <p:cNvPr id="4" name="Image 0" descr="preencoded.png"/>
          <p:cNvPicPr>
            <a:picLocks noChangeAspect="1"/>
          </p:cNvPicPr>
          <p:nvPr/>
        </p:nvPicPr>
        <p:blipFill>
          <a:blip r:embed="rId3"/>
          <a:stretch>
            <a:fillRect/>
          </a:stretch>
        </p:blipFill>
        <p:spPr>
          <a:xfrm>
            <a:off x="1666161" y="1994416"/>
            <a:ext cx="283964" cy="354925"/>
          </a:xfrm>
          <a:prstGeom prst="rect">
            <a:avLst/>
          </a:prstGeom>
        </p:spPr>
      </p:pic>
      <p:sp>
        <p:nvSpPr>
          <p:cNvPr id="5" name="Text 2"/>
          <p:cNvSpPr/>
          <p:nvPr/>
        </p:nvSpPr>
        <p:spPr>
          <a:xfrm>
            <a:off x="3111460" y="1792129"/>
            <a:ext cx="2524244" cy="315516"/>
          </a:xfrm>
          <a:prstGeom prst="rect">
            <a:avLst/>
          </a:prstGeom>
          <a:noFill/>
        </p:spPr>
        <p:txBody>
          <a:bodyPr wrap="none" lIns="0" tIns="0" rIns="0" bIns="0" rtlCol="0" anchor="t"/>
          <a:lstStyle/>
          <a:p>
            <a:pPr marL="0" indent="0" algn="l">
              <a:lnSpc>
                <a:spcPts val="2450"/>
              </a:lnSpc>
              <a:buNone/>
            </a:pPr>
            <a:r>
              <a:rPr lang="en-US" sz="1950" kern="0" spc="-60" dirty="0">
                <a:solidFill>
                  <a:schemeClr val="accent2">
                    <a:lumMod val="50000"/>
                  </a:schemeClr>
                </a:solidFill>
                <a:latin typeface="Bitter Medium" pitchFamily="34" charset="0"/>
                <a:ea typeface="Bitter Medium" pitchFamily="34" charset="-122"/>
                <a:cs typeface="Bitter Medium" pitchFamily="34" charset="-120"/>
              </a:rPr>
              <a:t>Engagement Score</a:t>
            </a:r>
            <a:endParaRPr lang="en-US" sz="1950" dirty="0">
              <a:solidFill>
                <a:schemeClr val="accent2">
                  <a:lumMod val="50000"/>
                </a:schemeClr>
              </a:solidFill>
            </a:endParaRPr>
          </a:p>
        </p:txBody>
      </p:sp>
      <p:sp>
        <p:nvSpPr>
          <p:cNvPr id="6" name="Text 3"/>
          <p:cNvSpPr/>
          <p:nvPr/>
        </p:nvSpPr>
        <p:spPr>
          <a:xfrm>
            <a:off x="3111460" y="2228731"/>
            <a:ext cx="4092059" cy="323017"/>
          </a:xfrm>
          <a:prstGeom prst="rect">
            <a:avLst/>
          </a:prstGeom>
          <a:noFill/>
        </p:spPr>
        <p:txBody>
          <a:bodyPr wrap="none" lIns="0" tIns="0" rIns="0" bIns="0" rtlCol="0" anchor="t"/>
          <a:lstStyle/>
          <a:p>
            <a:pPr marL="0" indent="0" algn="l">
              <a:lnSpc>
                <a:spcPts val="2500"/>
              </a:lnSpc>
              <a:buNone/>
            </a:pPr>
            <a:r>
              <a:rPr lang="en-US" sz="1550" kern="0" spc="-32" dirty="0">
                <a:solidFill>
                  <a:srgbClr val="2B2E3C"/>
                </a:solidFill>
                <a:latin typeface="Open Sans" pitchFamily="34" charset="0"/>
                <a:ea typeface="Open Sans" pitchFamily="34" charset="-122"/>
                <a:cs typeface="Open Sans" pitchFamily="34" charset="-120"/>
              </a:rPr>
              <a:t>Based on distance from least engaged cluster</a:t>
            </a:r>
            <a:endParaRPr lang="en-US" sz="1550" dirty="0"/>
          </a:p>
        </p:txBody>
      </p:sp>
      <p:sp>
        <p:nvSpPr>
          <p:cNvPr id="7" name="Shape 4"/>
          <p:cNvSpPr/>
          <p:nvPr/>
        </p:nvSpPr>
        <p:spPr>
          <a:xfrm>
            <a:off x="3010495" y="2744152"/>
            <a:ext cx="10812185" cy="11430"/>
          </a:xfrm>
          <a:prstGeom prst="roundRect">
            <a:avLst>
              <a:gd name="adj" fmla="val 742050"/>
            </a:avLst>
          </a:prstGeom>
          <a:solidFill>
            <a:srgbClr val="E2C8B5"/>
          </a:solidFill>
        </p:spPr>
      </p:sp>
      <p:sp>
        <p:nvSpPr>
          <p:cNvPr id="8" name="Shape 5"/>
          <p:cNvSpPr/>
          <p:nvPr/>
        </p:nvSpPr>
        <p:spPr>
          <a:xfrm>
            <a:off x="706755" y="2854643"/>
            <a:ext cx="4405551" cy="1163479"/>
          </a:xfrm>
          <a:prstGeom prst="roundRect">
            <a:avLst>
              <a:gd name="adj" fmla="val 7290"/>
            </a:avLst>
          </a:prstGeom>
          <a:solidFill>
            <a:srgbClr val="FCE2CF"/>
          </a:solidFill>
          <a:ln w="7620">
            <a:solidFill>
              <a:srgbClr val="E2C8B5"/>
            </a:solidFill>
            <a:prstDash val="solid"/>
          </a:ln>
        </p:spPr>
      </p:sp>
      <p:pic>
        <p:nvPicPr>
          <p:cNvPr id="9" name="Image 1" descr="preencoded.png"/>
          <p:cNvPicPr>
            <a:picLocks noChangeAspect="1"/>
          </p:cNvPicPr>
          <p:nvPr/>
        </p:nvPicPr>
        <p:blipFill>
          <a:blip r:embed="rId4"/>
          <a:stretch>
            <a:fillRect/>
          </a:stretch>
        </p:blipFill>
        <p:spPr>
          <a:xfrm>
            <a:off x="2767489" y="3258860"/>
            <a:ext cx="283964" cy="354925"/>
          </a:xfrm>
          <a:prstGeom prst="rect">
            <a:avLst/>
          </a:prstGeom>
        </p:spPr>
      </p:pic>
      <p:sp>
        <p:nvSpPr>
          <p:cNvPr id="10" name="Text 6"/>
          <p:cNvSpPr/>
          <p:nvPr/>
        </p:nvSpPr>
        <p:spPr>
          <a:xfrm>
            <a:off x="5314236" y="3056573"/>
            <a:ext cx="2524244" cy="315516"/>
          </a:xfrm>
          <a:prstGeom prst="rect">
            <a:avLst/>
          </a:prstGeom>
          <a:noFill/>
        </p:spPr>
        <p:txBody>
          <a:bodyPr wrap="none" lIns="0" tIns="0" rIns="0" bIns="0" rtlCol="0" anchor="t"/>
          <a:lstStyle/>
          <a:p>
            <a:pPr marL="0" indent="0" algn="l">
              <a:lnSpc>
                <a:spcPts val="2450"/>
              </a:lnSpc>
              <a:buNone/>
            </a:pPr>
            <a:r>
              <a:rPr lang="en-US" sz="1950" kern="0" spc="-60" dirty="0">
                <a:solidFill>
                  <a:schemeClr val="accent2">
                    <a:lumMod val="50000"/>
                  </a:schemeClr>
                </a:solidFill>
                <a:latin typeface="Bitter Medium" pitchFamily="34" charset="0"/>
                <a:ea typeface="Bitter Medium" pitchFamily="34" charset="-122"/>
                <a:cs typeface="Bitter Medium" pitchFamily="34" charset="-120"/>
              </a:rPr>
              <a:t>Experience Score</a:t>
            </a:r>
            <a:endParaRPr lang="en-US" sz="1950" dirty="0">
              <a:solidFill>
                <a:schemeClr val="accent2">
                  <a:lumMod val="50000"/>
                </a:schemeClr>
              </a:solidFill>
            </a:endParaRPr>
          </a:p>
        </p:txBody>
      </p:sp>
      <p:sp>
        <p:nvSpPr>
          <p:cNvPr id="11" name="Text 7"/>
          <p:cNvSpPr/>
          <p:nvPr/>
        </p:nvSpPr>
        <p:spPr>
          <a:xfrm>
            <a:off x="5314236" y="3493175"/>
            <a:ext cx="4395073" cy="323017"/>
          </a:xfrm>
          <a:prstGeom prst="rect">
            <a:avLst/>
          </a:prstGeom>
          <a:noFill/>
        </p:spPr>
        <p:txBody>
          <a:bodyPr wrap="none" lIns="0" tIns="0" rIns="0" bIns="0" rtlCol="0" anchor="t"/>
          <a:lstStyle/>
          <a:p>
            <a:pPr marL="0" indent="0" algn="l">
              <a:lnSpc>
                <a:spcPts val="2500"/>
              </a:lnSpc>
              <a:buNone/>
            </a:pPr>
            <a:r>
              <a:rPr lang="en-US" sz="1550" kern="0" spc="-32" dirty="0">
                <a:solidFill>
                  <a:srgbClr val="2B2E3C"/>
                </a:solidFill>
                <a:latin typeface="Open Sans" pitchFamily="34" charset="0"/>
                <a:ea typeface="Open Sans" pitchFamily="34" charset="-122"/>
                <a:cs typeface="Open Sans" pitchFamily="34" charset="-120"/>
              </a:rPr>
              <a:t>Based on distance from worst experience cluster</a:t>
            </a:r>
            <a:endParaRPr lang="en-US" sz="1550" dirty="0"/>
          </a:p>
        </p:txBody>
      </p:sp>
      <p:sp>
        <p:nvSpPr>
          <p:cNvPr id="12" name="Shape 8"/>
          <p:cNvSpPr/>
          <p:nvPr/>
        </p:nvSpPr>
        <p:spPr>
          <a:xfrm>
            <a:off x="5213271" y="4008596"/>
            <a:ext cx="8609409" cy="11430"/>
          </a:xfrm>
          <a:prstGeom prst="roundRect">
            <a:avLst>
              <a:gd name="adj" fmla="val 742050"/>
            </a:avLst>
          </a:prstGeom>
          <a:solidFill>
            <a:srgbClr val="E2C8B5"/>
          </a:solidFill>
        </p:spPr>
      </p:sp>
      <p:sp>
        <p:nvSpPr>
          <p:cNvPr id="13" name="Shape 9"/>
          <p:cNvSpPr/>
          <p:nvPr/>
        </p:nvSpPr>
        <p:spPr>
          <a:xfrm>
            <a:off x="706755" y="4119086"/>
            <a:ext cx="6608445" cy="1163479"/>
          </a:xfrm>
          <a:prstGeom prst="roundRect">
            <a:avLst>
              <a:gd name="adj" fmla="val 7290"/>
            </a:avLst>
          </a:prstGeom>
          <a:solidFill>
            <a:srgbClr val="FCE2CF"/>
          </a:solidFill>
          <a:ln w="7620">
            <a:solidFill>
              <a:srgbClr val="E2C8B5"/>
            </a:solidFill>
            <a:prstDash val="solid"/>
          </a:ln>
        </p:spPr>
      </p:sp>
      <p:pic>
        <p:nvPicPr>
          <p:cNvPr id="14" name="Image 2" descr="preencoded.png"/>
          <p:cNvPicPr>
            <a:picLocks noChangeAspect="1"/>
          </p:cNvPicPr>
          <p:nvPr/>
        </p:nvPicPr>
        <p:blipFill>
          <a:blip r:embed="rId5"/>
          <a:stretch>
            <a:fillRect/>
          </a:stretch>
        </p:blipFill>
        <p:spPr>
          <a:xfrm>
            <a:off x="3868936" y="4523303"/>
            <a:ext cx="283964" cy="354925"/>
          </a:xfrm>
          <a:prstGeom prst="rect">
            <a:avLst/>
          </a:prstGeom>
        </p:spPr>
      </p:pic>
      <p:sp>
        <p:nvSpPr>
          <p:cNvPr id="15" name="Text 10"/>
          <p:cNvSpPr/>
          <p:nvPr/>
        </p:nvSpPr>
        <p:spPr>
          <a:xfrm>
            <a:off x="7517130" y="4321016"/>
            <a:ext cx="2524244" cy="315516"/>
          </a:xfrm>
          <a:prstGeom prst="rect">
            <a:avLst/>
          </a:prstGeom>
          <a:noFill/>
        </p:spPr>
        <p:txBody>
          <a:bodyPr wrap="none" lIns="0" tIns="0" rIns="0" bIns="0" rtlCol="0" anchor="t"/>
          <a:lstStyle/>
          <a:p>
            <a:pPr marL="0" indent="0" algn="l">
              <a:lnSpc>
                <a:spcPts val="2450"/>
              </a:lnSpc>
              <a:buNone/>
            </a:pPr>
            <a:r>
              <a:rPr lang="en-US" sz="1950" kern="0" spc="-60" dirty="0">
                <a:solidFill>
                  <a:schemeClr val="accent2">
                    <a:lumMod val="50000"/>
                  </a:schemeClr>
                </a:solidFill>
                <a:latin typeface="Bitter Medium" pitchFamily="34" charset="0"/>
                <a:ea typeface="Bitter Medium" pitchFamily="34" charset="-122"/>
                <a:cs typeface="Bitter Medium" pitchFamily="34" charset="-120"/>
              </a:rPr>
              <a:t>Satisfaction Score</a:t>
            </a:r>
            <a:endParaRPr lang="en-US" sz="1950" dirty="0">
              <a:solidFill>
                <a:schemeClr val="accent2">
                  <a:lumMod val="50000"/>
                </a:schemeClr>
              </a:solidFill>
            </a:endParaRPr>
          </a:p>
        </p:txBody>
      </p:sp>
      <p:sp>
        <p:nvSpPr>
          <p:cNvPr id="16" name="Text 11"/>
          <p:cNvSpPr/>
          <p:nvPr/>
        </p:nvSpPr>
        <p:spPr>
          <a:xfrm>
            <a:off x="7517130" y="4757618"/>
            <a:ext cx="4219099" cy="323017"/>
          </a:xfrm>
          <a:prstGeom prst="rect">
            <a:avLst/>
          </a:prstGeom>
          <a:noFill/>
        </p:spPr>
        <p:txBody>
          <a:bodyPr wrap="none" lIns="0" tIns="0" rIns="0" bIns="0" rtlCol="0" anchor="t"/>
          <a:lstStyle/>
          <a:p>
            <a:pPr marL="0" indent="0" algn="l">
              <a:lnSpc>
                <a:spcPts val="2500"/>
              </a:lnSpc>
              <a:buNone/>
            </a:pPr>
            <a:r>
              <a:rPr lang="en-US" sz="1550" kern="0" spc="-32" dirty="0">
                <a:solidFill>
                  <a:srgbClr val="2B2E3C"/>
                </a:solidFill>
                <a:latin typeface="Open Sans" pitchFamily="34" charset="0"/>
                <a:ea typeface="Open Sans" pitchFamily="34" charset="-122"/>
                <a:cs typeface="Open Sans" pitchFamily="34" charset="-120"/>
              </a:rPr>
              <a:t>Average of engagement and experience scores</a:t>
            </a:r>
            <a:endParaRPr lang="en-US" sz="1550" dirty="0"/>
          </a:p>
        </p:txBody>
      </p:sp>
      <p:sp>
        <p:nvSpPr>
          <p:cNvPr id="17" name="Text 12"/>
          <p:cNvSpPr/>
          <p:nvPr/>
        </p:nvSpPr>
        <p:spPr>
          <a:xfrm>
            <a:off x="706755" y="5509895"/>
            <a:ext cx="13575030" cy="1074420"/>
          </a:xfrm>
          <a:prstGeom prst="rect">
            <a:avLst/>
          </a:prstGeom>
          <a:noFill/>
        </p:spPr>
        <p:txBody>
          <a:bodyPr wrap="square" lIns="0" tIns="0" rIns="0" bIns="0" rtlCol="0" anchor="t"/>
          <a:lstStyle/>
          <a:p>
            <a:pPr marL="0" indent="0" algn="l">
              <a:lnSpc>
                <a:spcPts val="2500"/>
              </a:lnSpc>
              <a:buNone/>
            </a:pPr>
            <a:r>
              <a:rPr lang="en-US" sz="1600" kern="0" spc="-32" dirty="0">
                <a:solidFill>
                  <a:srgbClr val="2B2E3C"/>
                </a:solidFill>
                <a:latin typeface="Open Sans" pitchFamily="34" charset="0"/>
                <a:ea typeface="Open Sans" pitchFamily="34" charset="-122"/>
                <a:cs typeface="Open Sans" pitchFamily="34" charset="-120"/>
              </a:rPr>
              <a:t>Our satisfaction analysis combined insights from both engagement and experience analyses. We assigned an engagement score to each user based on their Euclidean distance from the least engaged cluster, and an experience score based on distance from the worst experience cluster. The average of these two scores formed our satisfaction metric.</a:t>
            </a:r>
            <a:endParaRPr lang="en-US" sz="1600" dirty="0"/>
          </a:p>
        </p:txBody>
      </p:sp>
      <p:sp>
        <p:nvSpPr>
          <p:cNvPr id="18" name="Text 13"/>
          <p:cNvSpPr/>
          <p:nvPr/>
        </p:nvSpPr>
        <p:spPr>
          <a:xfrm>
            <a:off x="706755" y="6705957"/>
            <a:ext cx="13216890" cy="969050"/>
          </a:xfrm>
          <a:prstGeom prst="rect">
            <a:avLst/>
          </a:prstGeom>
          <a:noFill/>
        </p:spPr>
        <p:txBody>
          <a:bodyPr wrap="square" lIns="0" tIns="0" rIns="0" bIns="0" rtlCol="0" anchor="t"/>
          <a:lstStyle/>
          <a:p>
            <a:pPr marL="0" indent="0" algn="l">
              <a:lnSpc>
                <a:spcPts val="2500"/>
              </a:lnSpc>
              <a:buNone/>
            </a:pPr>
            <a:r>
              <a:rPr lang="en-US" sz="1600" kern="0" spc="-32" dirty="0">
                <a:solidFill>
                  <a:srgbClr val="2B2E3C"/>
                </a:solidFill>
                <a:latin typeface="Open Sans" pitchFamily="34" charset="0"/>
                <a:ea typeface="Open Sans" pitchFamily="34" charset="-122"/>
                <a:cs typeface="Open Sans" pitchFamily="34" charset="-120"/>
              </a:rPr>
              <a:t>We identified the top 10 most satisfied customers, providing a benchmark for ideal user profiles. Our regression model for predicting satisfaction scores achieved strong accuracy, enabling proactive identification of at-risk customers. The k-means clustering (k=2) on engagement and experience scores revealed distinct satisfaction segments, with clear differences in average scores between clusters.</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22300" y="391160"/>
            <a:ext cx="4771390" cy="922655"/>
          </a:xfrm>
          <a:prstGeom prst="rect">
            <a:avLst/>
          </a:prstGeom>
          <a:noFill/>
        </p:spPr>
        <p:txBody>
          <a:bodyPr wrap="none" lIns="0" tIns="0" rIns="0" bIns="0" rtlCol="0" anchor="t"/>
          <a:lstStyle/>
          <a:p>
            <a:pPr marL="0" indent="0" algn="l">
              <a:lnSpc>
                <a:spcPts val="4350"/>
              </a:lnSpc>
              <a:buNone/>
            </a:pPr>
            <a:r>
              <a:rPr lang="en-US" sz="3600" kern="0" spc="-105" dirty="0">
                <a:solidFill>
                  <a:srgbClr val="FF0000"/>
                </a:solidFill>
                <a:latin typeface="Bitter Medium" pitchFamily="34" charset="0"/>
                <a:ea typeface="Bitter Medium" pitchFamily="34" charset="-122"/>
                <a:cs typeface="Bitter Medium" pitchFamily="34" charset="-120"/>
              </a:rPr>
              <a:t>G</a:t>
            </a:r>
            <a:r>
              <a:rPr lang="en-US" sz="3600" kern="0" spc="-105" dirty="0">
                <a:solidFill>
                  <a:srgbClr val="2C3F42"/>
                </a:solidFill>
                <a:latin typeface="Bitter Medium" pitchFamily="34" charset="0"/>
                <a:ea typeface="Bitter Medium" pitchFamily="34" charset="-122"/>
                <a:cs typeface="Bitter Medium" pitchFamily="34" charset="-120"/>
              </a:rPr>
              <a:t>rowth Opportunities</a:t>
            </a:r>
          </a:p>
        </p:txBody>
      </p:sp>
      <p:pic>
        <p:nvPicPr>
          <p:cNvPr id="3" name="Image 0" descr="preencoded.png"/>
          <p:cNvPicPr>
            <a:picLocks noChangeAspect="1"/>
          </p:cNvPicPr>
          <p:nvPr/>
        </p:nvPicPr>
        <p:blipFill>
          <a:blip r:embed="rId3"/>
          <a:stretch>
            <a:fillRect/>
          </a:stretch>
        </p:blipFill>
        <p:spPr>
          <a:xfrm>
            <a:off x="3140512" y="1543407"/>
            <a:ext cx="1656398" cy="1024533"/>
          </a:xfrm>
          <a:prstGeom prst="rect">
            <a:avLst/>
          </a:prstGeom>
        </p:spPr>
      </p:pic>
      <p:pic>
        <p:nvPicPr>
          <p:cNvPr id="4" name="Image 1" descr="preencoded.png"/>
          <p:cNvPicPr>
            <a:picLocks noChangeAspect="1"/>
          </p:cNvPicPr>
          <p:nvPr/>
        </p:nvPicPr>
        <p:blipFill>
          <a:blip r:embed="rId4"/>
          <a:stretch>
            <a:fillRect/>
          </a:stretch>
        </p:blipFill>
        <p:spPr>
          <a:xfrm>
            <a:off x="3843695" y="2026325"/>
            <a:ext cx="250031" cy="312539"/>
          </a:xfrm>
          <a:prstGeom prst="rect">
            <a:avLst/>
          </a:prstGeom>
        </p:spPr>
      </p:pic>
      <p:sp>
        <p:nvSpPr>
          <p:cNvPr id="5" name="Text 1"/>
          <p:cNvSpPr/>
          <p:nvPr/>
        </p:nvSpPr>
        <p:spPr>
          <a:xfrm>
            <a:off x="4974669" y="1721168"/>
            <a:ext cx="3008590" cy="277773"/>
          </a:xfrm>
          <a:prstGeom prst="rect">
            <a:avLst/>
          </a:prstGeom>
          <a:noFill/>
        </p:spPr>
        <p:txBody>
          <a:bodyPr wrap="none" lIns="0" tIns="0" rIns="0" bIns="0" rtlCol="0" anchor="t"/>
          <a:lstStyle/>
          <a:p>
            <a:pPr marL="0" indent="0" algn="l">
              <a:lnSpc>
                <a:spcPts val="2150"/>
              </a:lnSpc>
              <a:buNone/>
            </a:pPr>
            <a:r>
              <a:rPr lang="en-US" sz="1750" kern="0" spc="-53" dirty="0">
                <a:solidFill>
                  <a:schemeClr val="accent2">
                    <a:lumMod val="50000"/>
                  </a:schemeClr>
                </a:solidFill>
                <a:latin typeface="Bitter Medium" pitchFamily="34" charset="0"/>
                <a:ea typeface="Bitter Medium" pitchFamily="34" charset="-122"/>
                <a:cs typeface="Bitter Medium" pitchFamily="34" charset="-120"/>
              </a:rPr>
              <a:t>Premium Experience Packages</a:t>
            </a:r>
            <a:endParaRPr lang="en-US" sz="1750" dirty="0">
              <a:solidFill>
                <a:schemeClr val="accent2">
                  <a:lumMod val="50000"/>
                </a:schemeClr>
              </a:solidFill>
            </a:endParaRPr>
          </a:p>
        </p:txBody>
      </p:sp>
      <p:sp>
        <p:nvSpPr>
          <p:cNvPr id="6" name="Text 2"/>
          <p:cNvSpPr/>
          <p:nvPr/>
        </p:nvSpPr>
        <p:spPr>
          <a:xfrm>
            <a:off x="4974669" y="2105620"/>
            <a:ext cx="4236720" cy="284559"/>
          </a:xfrm>
          <a:prstGeom prst="rect">
            <a:avLst/>
          </a:prstGeom>
          <a:noFill/>
        </p:spPr>
        <p:txBody>
          <a:bodyPr wrap="none" lIns="0" tIns="0" rIns="0" bIns="0" rtlCol="0" anchor="t"/>
          <a:lstStyle/>
          <a:p>
            <a:pPr marL="0" indent="0" algn="l">
              <a:lnSpc>
                <a:spcPts val="2200"/>
              </a:lnSpc>
              <a:buNone/>
            </a:pPr>
            <a:r>
              <a:rPr lang="en-US" sz="1400" kern="0" spc="-28" dirty="0">
                <a:solidFill>
                  <a:srgbClr val="2B2E3C"/>
                </a:solidFill>
                <a:latin typeface="Open Sans" pitchFamily="34" charset="0"/>
                <a:ea typeface="Open Sans" pitchFamily="34" charset="-122"/>
                <a:cs typeface="Open Sans" pitchFamily="34" charset="-120"/>
              </a:rPr>
              <a:t>Target high-satisfaction users with premium offerings</a:t>
            </a:r>
            <a:endParaRPr lang="en-US" sz="1400" dirty="0"/>
          </a:p>
        </p:txBody>
      </p:sp>
      <p:sp>
        <p:nvSpPr>
          <p:cNvPr id="7" name="Shape 3"/>
          <p:cNvSpPr/>
          <p:nvPr/>
        </p:nvSpPr>
        <p:spPr>
          <a:xfrm>
            <a:off x="4841319" y="2580561"/>
            <a:ext cx="9122212" cy="11430"/>
          </a:xfrm>
          <a:prstGeom prst="roundRect">
            <a:avLst>
              <a:gd name="adj" fmla="val 653574"/>
            </a:avLst>
          </a:prstGeom>
          <a:solidFill>
            <a:srgbClr val="E2C8B5"/>
          </a:solidFill>
        </p:spPr>
      </p:sp>
      <p:pic>
        <p:nvPicPr>
          <p:cNvPr id="8" name="Image 2" descr="preencoded.png"/>
          <p:cNvPicPr>
            <a:picLocks noChangeAspect="1"/>
          </p:cNvPicPr>
          <p:nvPr/>
        </p:nvPicPr>
        <p:blipFill>
          <a:blip r:embed="rId5"/>
          <a:stretch>
            <a:fillRect/>
          </a:stretch>
        </p:blipFill>
        <p:spPr>
          <a:xfrm>
            <a:off x="2312313" y="2612350"/>
            <a:ext cx="3312795" cy="1024533"/>
          </a:xfrm>
          <a:prstGeom prst="rect">
            <a:avLst/>
          </a:prstGeom>
        </p:spPr>
      </p:pic>
      <p:pic>
        <p:nvPicPr>
          <p:cNvPr id="9" name="Image 3" descr="preencoded.png"/>
          <p:cNvPicPr>
            <a:picLocks noChangeAspect="1"/>
          </p:cNvPicPr>
          <p:nvPr/>
        </p:nvPicPr>
        <p:blipFill>
          <a:blip r:embed="rId6"/>
          <a:stretch>
            <a:fillRect/>
          </a:stretch>
        </p:blipFill>
        <p:spPr>
          <a:xfrm>
            <a:off x="3843695" y="2968347"/>
            <a:ext cx="250031" cy="312539"/>
          </a:xfrm>
          <a:prstGeom prst="rect">
            <a:avLst/>
          </a:prstGeom>
        </p:spPr>
      </p:pic>
      <p:sp>
        <p:nvSpPr>
          <p:cNvPr id="10" name="Text 4"/>
          <p:cNvSpPr/>
          <p:nvPr/>
        </p:nvSpPr>
        <p:spPr>
          <a:xfrm>
            <a:off x="5802868" y="2790111"/>
            <a:ext cx="2223254" cy="277773"/>
          </a:xfrm>
          <a:prstGeom prst="rect">
            <a:avLst/>
          </a:prstGeom>
          <a:noFill/>
        </p:spPr>
        <p:txBody>
          <a:bodyPr wrap="none" lIns="0" tIns="0" rIns="0" bIns="0" rtlCol="0" anchor="t"/>
          <a:lstStyle/>
          <a:p>
            <a:pPr marL="0" indent="0" algn="l">
              <a:lnSpc>
                <a:spcPts val="2150"/>
              </a:lnSpc>
              <a:buNone/>
            </a:pPr>
            <a:r>
              <a:rPr lang="en-US" sz="1750" kern="0" spc="-53" dirty="0">
                <a:solidFill>
                  <a:schemeClr val="accent2">
                    <a:lumMod val="50000"/>
                  </a:schemeClr>
                </a:solidFill>
                <a:latin typeface="Bitter Medium" pitchFamily="34" charset="0"/>
                <a:ea typeface="Bitter Medium" pitchFamily="34" charset="-122"/>
                <a:cs typeface="Bitter Medium" pitchFamily="34" charset="-120"/>
              </a:rPr>
              <a:t>Network Optimization</a:t>
            </a:r>
            <a:endParaRPr lang="en-US" sz="1750" dirty="0">
              <a:solidFill>
                <a:schemeClr val="accent2">
                  <a:lumMod val="50000"/>
                </a:schemeClr>
              </a:solidFill>
            </a:endParaRPr>
          </a:p>
        </p:txBody>
      </p:sp>
      <p:sp>
        <p:nvSpPr>
          <p:cNvPr id="11" name="Text 5"/>
          <p:cNvSpPr/>
          <p:nvPr/>
        </p:nvSpPr>
        <p:spPr>
          <a:xfrm>
            <a:off x="5802868" y="3174563"/>
            <a:ext cx="3533061" cy="284559"/>
          </a:xfrm>
          <a:prstGeom prst="rect">
            <a:avLst/>
          </a:prstGeom>
          <a:noFill/>
        </p:spPr>
        <p:txBody>
          <a:bodyPr wrap="none" lIns="0" tIns="0" rIns="0" bIns="0" rtlCol="0" anchor="t"/>
          <a:lstStyle/>
          <a:p>
            <a:pPr marL="0" indent="0" algn="l">
              <a:lnSpc>
                <a:spcPts val="2200"/>
              </a:lnSpc>
              <a:buNone/>
            </a:pPr>
            <a:r>
              <a:rPr lang="en-US" sz="1400" kern="0" spc="-28" dirty="0">
                <a:solidFill>
                  <a:srgbClr val="2B2E3C"/>
                </a:solidFill>
                <a:latin typeface="Open Sans" pitchFamily="34" charset="0"/>
                <a:ea typeface="Open Sans" pitchFamily="34" charset="-122"/>
                <a:cs typeface="Open Sans" pitchFamily="34" charset="-120"/>
              </a:rPr>
              <a:t>Improve service for poor experience clusters</a:t>
            </a:r>
            <a:endParaRPr lang="en-US" sz="1400" dirty="0"/>
          </a:p>
        </p:txBody>
      </p:sp>
      <p:sp>
        <p:nvSpPr>
          <p:cNvPr id="12" name="Shape 6"/>
          <p:cNvSpPr/>
          <p:nvPr/>
        </p:nvSpPr>
        <p:spPr>
          <a:xfrm>
            <a:off x="5669518" y="3649504"/>
            <a:ext cx="8294013" cy="11430"/>
          </a:xfrm>
          <a:prstGeom prst="roundRect">
            <a:avLst>
              <a:gd name="adj" fmla="val 653574"/>
            </a:avLst>
          </a:prstGeom>
          <a:solidFill>
            <a:srgbClr val="E2C8B5"/>
          </a:solidFill>
        </p:spPr>
      </p:sp>
      <p:pic>
        <p:nvPicPr>
          <p:cNvPr id="13" name="Image 4" descr="preencoded.png"/>
          <p:cNvPicPr>
            <a:picLocks noChangeAspect="1"/>
          </p:cNvPicPr>
          <p:nvPr/>
        </p:nvPicPr>
        <p:blipFill>
          <a:blip r:embed="rId7"/>
          <a:stretch>
            <a:fillRect/>
          </a:stretch>
        </p:blipFill>
        <p:spPr>
          <a:xfrm>
            <a:off x="1484114" y="3681293"/>
            <a:ext cx="4969312" cy="1024533"/>
          </a:xfrm>
          <a:prstGeom prst="rect">
            <a:avLst/>
          </a:prstGeom>
        </p:spPr>
      </p:pic>
      <p:pic>
        <p:nvPicPr>
          <p:cNvPr id="14" name="Image 5" descr="preencoded.png"/>
          <p:cNvPicPr>
            <a:picLocks noChangeAspect="1"/>
          </p:cNvPicPr>
          <p:nvPr/>
        </p:nvPicPr>
        <p:blipFill>
          <a:blip r:embed="rId8"/>
          <a:stretch>
            <a:fillRect/>
          </a:stretch>
        </p:blipFill>
        <p:spPr>
          <a:xfrm>
            <a:off x="3843695" y="4037290"/>
            <a:ext cx="250031" cy="312539"/>
          </a:xfrm>
          <a:prstGeom prst="rect">
            <a:avLst/>
          </a:prstGeom>
        </p:spPr>
      </p:pic>
      <p:sp>
        <p:nvSpPr>
          <p:cNvPr id="15" name="Text 7"/>
          <p:cNvSpPr/>
          <p:nvPr/>
        </p:nvSpPr>
        <p:spPr>
          <a:xfrm>
            <a:off x="6631186" y="3859054"/>
            <a:ext cx="2223254" cy="277773"/>
          </a:xfrm>
          <a:prstGeom prst="rect">
            <a:avLst/>
          </a:prstGeom>
          <a:noFill/>
        </p:spPr>
        <p:txBody>
          <a:bodyPr wrap="none" lIns="0" tIns="0" rIns="0" bIns="0" rtlCol="0" anchor="t"/>
          <a:lstStyle/>
          <a:p>
            <a:pPr marL="0" indent="0" algn="l">
              <a:lnSpc>
                <a:spcPts val="2150"/>
              </a:lnSpc>
              <a:buNone/>
            </a:pPr>
            <a:r>
              <a:rPr lang="en-US" sz="1750" kern="0" spc="-53" dirty="0">
                <a:solidFill>
                  <a:schemeClr val="accent2">
                    <a:lumMod val="50000"/>
                  </a:schemeClr>
                </a:solidFill>
                <a:latin typeface="Bitter Medium" pitchFamily="34" charset="0"/>
                <a:ea typeface="Bitter Medium" pitchFamily="34" charset="-122"/>
                <a:cs typeface="Bitter Medium" pitchFamily="34" charset="-120"/>
              </a:rPr>
              <a:t>Handset Partnerships</a:t>
            </a:r>
            <a:endParaRPr lang="en-US" sz="1750" dirty="0">
              <a:solidFill>
                <a:schemeClr val="accent2">
                  <a:lumMod val="50000"/>
                </a:schemeClr>
              </a:solidFill>
            </a:endParaRPr>
          </a:p>
        </p:txBody>
      </p:sp>
      <p:sp>
        <p:nvSpPr>
          <p:cNvPr id="16" name="Text 8"/>
          <p:cNvSpPr/>
          <p:nvPr/>
        </p:nvSpPr>
        <p:spPr>
          <a:xfrm>
            <a:off x="6631186" y="4243507"/>
            <a:ext cx="4330541" cy="284559"/>
          </a:xfrm>
          <a:prstGeom prst="rect">
            <a:avLst/>
          </a:prstGeom>
          <a:noFill/>
        </p:spPr>
        <p:txBody>
          <a:bodyPr wrap="none" lIns="0" tIns="0" rIns="0" bIns="0" rtlCol="0" anchor="t"/>
          <a:lstStyle/>
          <a:p>
            <a:pPr marL="0" indent="0" algn="l">
              <a:lnSpc>
                <a:spcPts val="2200"/>
              </a:lnSpc>
              <a:buNone/>
            </a:pPr>
            <a:r>
              <a:rPr lang="en-US" sz="1400" kern="0" spc="-28" dirty="0">
                <a:solidFill>
                  <a:srgbClr val="2B2E3C"/>
                </a:solidFill>
                <a:latin typeface="Open Sans" pitchFamily="34" charset="0"/>
                <a:ea typeface="Open Sans" pitchFamily="34" charset="-122"/>
                <a:cs typeface="Open Sans" pitchFamily="34" charset="-120"/>
              </a:rPr>
              <a:t>Collaborate with top manufacturers for exclusive deals</a:t>
            </a:r>
            <a:endParaRPr lang="en-US" sz="1400" dirty="0"/>
          </a:p>
        </p:txBody>
      </p:sp>
      <p:sp>
        <p:nvSpPr>
          <p:cNvPr id="17" name="Shape 9"/>
          <p:cNvSpPr/>
          <p:nvPr/>
        </p:nvSpPr>
        <p:spPr>
          <a:xfrm>
            <a:off x="6497836" y="4718447"/>
            <a:ext cx="7465695" cy="11430"/>
          </a:xfrm>
          <a:prstGeom prst="roundRect">
            <a:avLst>
              <a:gd name="adj" fmla="val 653574"/>
            </a:avLst>
          </a:prstGeom>
          <a:solidFill>
            <a:srgbClr val="E2C8B5"/>
          </a:solidFill>
        </p:spPr>
      </p:sp>
      <p:pic>
        <p:nvPicPr>
          <p:cNvPr id="18" name="Image 6" descr="preencoded.png"/>
          <p:cNvPicPr>
            <a:picLocks noChangeAspect="1"/>
          </p:cNvPicPr>
          <p:nvPr/>
        </p:nvPicPr>
        <p:blipFill>
          <a:blip r:embed="rId9"/>
          <a:stretch>
            <a:fillRect/>
          </a:stretch>
        </p:blipFill>
        <p:spPr>
          <a:xfrm>
            <a:off x="655915" y="4750237"/>
            <a:ext cx="6625709" cy="1024533"/>
          </a:xfrm>
          <a:prstGeom prst="rect">
            <a:avLst/>
          </a:prstGeom>
        </p:spPr>
      </p:pic>
      <p:pic>
        <p:nvPicPr>
          <p:cNvPr id="19" name="Image 7" descr="preencoded.png"/>
          <p:cNvPicPr>
            <a:picLocks noChangeAspect="1"/>
          </p:cNvPicPr>
          <p:nvPr/>
        </p:nvPicPr>
        <p:blipFill>
          <a:blip r:embed="rId10"/>
          <a:stretch>
            <a:fillRect/>
          </a:stretch>
        </p:blipFill>
        <p:spPr>
          <a:xfrm>
            <a:off x="3843695" y="5106233"/>
            <a:ext cx="250031" cy="312539"/>
          </a:xfrm>
          <a:prstGeom prst="rect">
            <a:avLst/>
          </a:prstGeom>
        </p:spPr>
      </p:pic>
      <p:sp>
        <p:nvSpPr>
          <p:cNvPr id="20" name="Text 10"/>
          <p:cNvSpPr/>
          <p:nvPr/>
        </p:nvSpPr>
        <p:spPr>
          <a:xfrm>
            <a:off x="7459385" y="4927997"/>
            <a:ext cx="2577822" cy="277773"/>
          </a:xfrm>
          <a:prstGeom prst="rect">
            <a:avLst/>
          </a:prstGeom>
          <a:noFill/>
        </p:spPr>
        <p:txBody>
          <a:bodyPr wrap="none" lIns="0" tIns="0" rIns="0" bIns="0" rtlCol="0" anchor="t"/>
          <a:lstStyle/>
          <a:p>
            <a:pPr marL="0" indent="0" algn="l">
              <a:lnSpc>
                <a:spcPts val="2150"/>
              </a:lnSpc>
              <a:buNone/>
            </a:pPr>
            <a:r>
              <a:rPr lang="en-US" sz="1750" kern="0" spc="-53" dirty="0">
                <a:solidFill>
                  <a:schemeClr val="accent2">
                    <a:lumMod val="50000"/>
                  </a:schemeClr>
                </a:solidFill>
                <a:latin typeface="Bitter Medium" pitchFamily="34" charset="0"/>
                <a:ea typeface="Bitter Medium" pitchFamily="34" charset="-122"/>
                <a:cs typeface="Bitter Medium" pitchFamily="34" charset="-120"/>
              </a:rPr>
              <a:t>Video Streaming Packages</a:t>
            </a:r>
            <a:endParaRPr lang="en-US" sz="1750" dirty="0">
              <a:solidFill>
                <a:schemeClr val="accent2">
                  <a:lumMod val="50000"/>
                </a:schemeClr>
              </a:solidFill>
            </a:endParaRPr>
          </a:p>
        </p:txBody>
      </p:sp>
      <p:sp>
        <p:nvSpPr>
          <p:cNvPr id="21" name="Text 11"/>
          <p:cNvSpPr/>
          <p:nvPr/>
        </p:nvSpPr>
        <p:spPr>
          <a:xfrm>
            <a:off x="7459385" y="5312450"/>
            <a:ext cx="4086106" cy="284559"/>
          </a:xfrm>
          <a:prstGeom prst="rect">
            <a:avLst/>
          </a:prstGeom>
          <a:noFill/>
        </p:spPr>
        <p:txBody>
          <a:bodyPr wrap="none" lIns="0" tIns="0" rIns="0" bIns="0" rtlCol="0" anchor="t"/>
          <a:lstStyle/>
          <a:p>
            <a:pPr marL="0" indent="0" algn="l">
              <a:lnSpc>
                <a:spcPts val="2200"/>
              </a:lnSpc>
              <a:buNone/>
            </a:pPr>
            <a:r>
              <a:rPr lang="en-US" sz="1400" kern="0" spc="-28" dirty="0">
                <a:solidFill>
                  <a:srgbClr val="2B2E3C"/>
                </a:solidFill>
                <a:latin typeface="Open Sans" pitchFamily="34" charset="0"/>
                <a:ea typeface="Open Sans" pitchFamily="34" charset="-122"/>
                <a:cs typeface="Open Sans" pitchFamily="34" charset="-120"/>
              </a:rPr>
              <a:t>Create specialized plans for heavy video consumers</a:t>
            </a:r>
            <a:endParaRPr lang="en-US" sz="1400" dirty="0"/>
          </a:p>
        </p:txBody>
      </p:sp>
      <p:sp>
        <p:nvSpPr>
          <p:cNvPr id="22" name="Text 12"/>
          <p:cNvSpPr/>
          <p:nvPr/>
        </p:nvSpPr>
        <p:spPr>
          <a:xfrm>
            <a:off x="622300" y="5974715"/>
            <a:ext cx="13651865" cy="985520"/>
          </a:xfrm>
          <a:prstGeom prst="rect">
            <a:avLst/>
          </a:prstGeom>
          <a:noFill/>
        </p:spPr>
        <p:txBody>
          <a:bodyPr wrap="square" lIns="0" tIns="0" rIns="0" bIns="0" rtlCol="0" anchor="t"/>
          <a:lstStyle/>
          <a:p>
            <a:pPr marL="0" indent="0" algn="l">
              <a:lnSpc>
                <a:spcPts val="2200"/>
              </a:lnSpc>
              <a:buNone/>
            </a:pPr>
            <a:r>
              <a:rPr lang="en-US" sz="1600" kern="0" spc="-28" dirty="0">
                <a:solidFill>
                  <a:srgbClr val="2B2E3C"/>
                </a:solidFill>
                <a:latin typeface="Open Sans" pitchFamily="34" charset="0"/>
                <a:ea typeface="Open Sans" pitchFamily="34" charset="-122"/>
                <a:cs typeface="Open Sans" pitchFamily="34" charset="-120"/>
              </a:rPr>
              <a:t>Our analysis reveals several significant growth opportunities for TellCo. The high engagement with video streaming applications suggests potential for specialized data packages targeting heavy YouTube and Netflix users. This could increase average revenue per user while providing better value to customers.</a:t>
            </a:r>
            <a:endParaRPr lang="en-US" sz="1600" dirty="0"/>
          </a:p>
        </p:txBody>
      </p:sp>
      <p:sp>
        <p:nvSpPr>
          <p:cNvPr id="23" name="Text 13"/>
          <p:cNvSpPr/>
          <p:nvPr/>
        </p:nvSpPr>
        <p:spPr>
          <a:xfrm>
            <a:off x="622300" y="6921500"/>
            <a:ext cx="13385800" cy="1160145"/>
          </a:xfrm>
          <a:prstGeom prst="rect">
            <a:avLst/>
          </a:prstGeom>
          <a:noFill/>
        </p:spPr>
        <p:txBody>
          <a:bodyPr wrap="square" lIns="0" tIns="0" rIns="0" bIns="0" rtlCol="0" anchor="t"/>
          <a:lstStyle/>
          <a:p>
            <a:pPr marL="0" indent="0" algn="l">
              <a:lnSpc>
                <a:spcPts val="2200"/>
              </a:lnSpc>
              <a:buNone/>
            </a:pPr>
            <a:r>
              <a:rPr lang="en-US" sz="1600" kern="0" spc="-28" dirty="0">
                <a:solidFill>
                  <a:srgbClr val="2B2E3C"/>
                </a:solidFill>
                <a:latin typeface="Open Sans" pitchFamily="34" charset="0"/>
                <a:ea typeface="Open Sans" pitchFamily="34" charset="-122"/>
                <a:cs typeface="Open Sans" pitchFamily="34" charset="-120"/>
              </a:rPr>
              <a:t>The experience clustering identified specific handset types and network areas requiring improvement. Targeted infrastructure investments in these areas could significantly enhance customer satisfaction and reduce churn. Additionally, strategic partnerships with the top three handset manufacturers could create exclusive offerings that differentiate TellCo from competitors.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73787" y="609362"/>
            <a:ext cx="7302103" cy="690801"/>
          </a:xfrm>
          <a:prstGeom prst="rect">
            <a:avLst/>
          </a:prstGeom>
          <a:noFill/>
        </p:spPr>
        <p:txBody>
          <a:bodyPr wrap="none" lIns="0" tIns="0" rIns="0" bIns="0" rtlCol="0" anchor="t"/>
          <a:lstStyle/>
          <a:p>
            <a:pPr marL="0" indent="0" algn="l">
              <a:lnSpc>
                <a:spcPts val="5400"/>
              </a:lnSpc>
              <a:buNone/>
            </a:pPr>
            <a:r>
              <a:rPr lang="en-US" sz="4350" kern="0" spc="-131" dirty="0">
                <a:solidFill>
                  <a:srgbClr val="FF0000"/>
                </a:solidFill>
                <a:latin typeface="Bitter Medium" pitchFamily="34" charset="0"/>
                <a:ea typeface="Bitter Medium" pitchFamily="34" charset="-122"/>
                <a:cs typeface="Bitter Medium" pitchFamily="34" charset="-120"/>
              </a:rPr>
              <a:t>I</a:t>
            </a:r>
            <a:r>
              <a:rPr lang="en-US" sz="4350" kern="0" spc="-131" dirty="0">
                <a:solidFill>
                  <a:srgbClr val="2C3F42"/>
                </a:solidFill>
                <a:latin typeface="Bitter Medium" pitchFamily="34" charset="0"/>
                <a:ea typeface="Bitter Medium" pitchFamily="34" charset="-122"/>
                <a:cs typeface="Bitter Medium" pitchFamily="34" charset="-120"/>
              </a:rPr>
              <a:t>nvestment Recommendation</a:t>
            </a:r>
            <a:endParaRPr lang="en-US" sz="4350" dirty="0"/>
          </a:p>
        </p:txBody>
      </p:sp>
      <p:sp>
        <p:nvSpPr>
          <p:cNvPr id="3" name="Text 1"/>
          <p:cNvSpPr/>
          <p:nvPr/>
        </p:nvSpPr>
        <p:spPr>
          <a:xfrm>
            <a:off x="773787" y="1852732"/>
            <a:ext cx="4139803" cy="729615"/>
          </a:xfrm>
          <a:prstGeom prst="rect">
            <a:avLst/>
          </a:prstGeom>
          <a:noFill/>
        </p:spPr>
        <p:txBody>
          <a:bodyPr wrap="none" lIns="0" tIns="0" rIns="0" bIns="0" rtlCol="0" anchor="t"/>
          <a:lstStyle/>
          <a:p>
            <a:pPr marL="0" indent="0" algn="ctr">
              <a:lnSpc>
                <a:spcPts val="5700"/>
              </a:lnSpc>
              <a:buNone/>
            </a:pPr>
            <a:r>
              <a:rPr lang="en-US" sz="5700" kern="0" spc="-172" dirty="0">
                <a:solidFill>
                  <a:schemeClr val="accent2">
                    <a:lumMod val="50000"/>
                  </a:schemeClr>
                </a:solidFill>
                <a:latin typeface="Bitter Medium" pitchFamily="34" charset="0"/>
                <a:ea typeface="Bitter Medium" pitchFamily="34" charset="-122"/>
                <a:cs typeface="Bitter Medium" pitchFamily="34" charset="-120"/>
              </a:rPr>
              <a:t>25%</a:t>
            </a:r>
          </a:p>
        </p:txBody>
      </p:sp>
      <p:sp>
        <p:nvSpPr>
          <p:cNvPr id="4" name="Text 2"/>
          <p:cNvSpPr/>
          <p:nvPr/>
        </p:nvSpPr>
        <p:spPr>
          <a:xfrm>
            <a:off x="1386959" y="2858572"/>
            <a:ext cx="2913340" cy="345400"/>
          </a:xfrm>
          <a:prstGeom prst="rect">
            <a:avLst/>
          </a:prstGeom>
          <a:noFill/>
        </p:spPr>
        <p:txBody>
          <a:bodyPr wrap="none" lIns="0" tIns="0" rIns="0" bIns="0" rtlCol="0" anchor="t"/>
          <a:lstStyle/>
          <a:p>
            <a:pPr marL="0" indent="0" algn="ctr">
              <a:lnSpc>
                <a:spcPts val="2700"/>
              </a:lnSpc>
              <a:buNone/>
            </a:pPr>
            <a:r>
              <a:rPr lang="en-US" sz="2150" kern="0" spc="-65" dirty="0">
                <a:solidFill>
                  <a:srgbClr val="2B2E3C"/>
                </a:solidFill>
                <a:latin typeface="Bitter Medium" pitchFamily="34" charset="0"/>
                <a:ea typeface="Bitter Medium" pitchFamily="34" charset="-122"/>
                <a:cs typeface="Bitter Medium" pitchFamily="34" charset="-120"/>
              </a:rPr>
              <a:t>Potential Profit Increase</a:t>
            </a:r>
            <a:endParaRPr lang="en-US" sz="2150" dirty="0"/>
          </a:p>
        </p:txBody>
      </p:sp>
      <p:sp>
        <p:nvSpPr>
          <p:cNvPr id="5" name="Text 3"/>
          <p:cNvSpPr/>
          <p:nvPr/>
        </p:nvSpPr>
        <p:spPr>
          <a:xfrm>
            <a:off x="773787" y="3336608"/>
            <a:ext cx="4139803" cy="707469"/>
          </a:xfrm>
          <a:prstGeom prst="rect">
            <a:avLst/>
          </a:prstGeom>
          <a:noFill/>
        </p:spPr>
        <p:txBody>
          <a:bodyPr wrap="square" lIns="0" tIns="0" rIns="0" bIns="0" rtlCol="0" anchor="t"/>
          <a:lstStyle/>
          <a:p>
            <a:pPr marL="0" indent="0" algn="ctr">
              <a:lnSpc>
                <a:spcPts val="2750"/>
              </a:lnSpc>
              <a:buNone/>
            </a:pPr>
            <a:r>
              <a:rPr lang="en-US" sz="1700" kern="0" spc="-35" dirty="0">
                <a:solidFill>
                  <a:srgbClr val="2B2E3C"/>
                </a:solidFill>
                <a:latin typeface="Open Sans" pitchFamily="34" charset="0"/>
                <a:ea typeface="Open Sans" pitchFamily="34" charset="-122"/>
                <a:cs typeface="Open Sans" pitchFamily="34" charset="-120"/>
              </a:rPr>
              <a:t>Through targeted optimization and new packages</a:t>
            </a:r>
            <a:endParaRPr lang="en-US" sz="1700" dirty="0"/>
          </a:p>
        </p:txBody>
      </p:sp>
      <p:sp>
        <p:nvSpPr>
          <p:cNvPr id="6" name="Text 4"/>
          <p:cNvSpPr/>
          <p:nvPr/>
        </p:nvSpPr>
        <p:spPr>
          <a:xfrm>
            <a:off x="5245179" y="1852732"/>
            <a:ext cx="4139922" cy="729615"/>
          </a:xfrm>
          <a:prstGeom prst="rect">
            <a:avLst/>
          </a:prstGeom>
          <a:noFill/>
        </p:spPr>
        <p:txBody>
          <a:bodyPr wrap="none" lIns="0" tIns="0" rIns="0" bIns="0" rtlCol="0" anchor="t"/>
          <a:lstStyle/>
          <a:p>
            <a:pPr marL="0" indent="0" algn="ctr">
              <a:lnSpc>
                <a:spcPts val="5700"/>
              </a:lnSpc>
              <a:buNone/>
            </a:pPr>
            <a:r>
              <a:rPr lang="en-US" sz="5700" kern="0" spc="-172" dirty="0">
                <a:solidFill>
                  <a:schemeClr val="accent2">
                    <a:lumMod val="50000"/>
                  </a:schemeClr>
                </a:solidFill>
                <a:latin typeface="Bitter Medium" pitchFamily="34" charset="0"/>
                <a:ea typeface="Bitter Medium" pitchFamily="34" charset="-122"/>
                <a:cs typeface="Bitter Medium" pitchFamily="34" charset="-120"/>
              </a:rPr>
              <a:t>3</a:t>
            </a:r>
          </a:p>
        </p:txBody>
      </p:sp>
      <p:sp>
        <p:nvSpPr>
          <p:cNvPr id="7" name="Text 5"/>
          <p:cNvSpPr/>
          <p:nvPr/>
        </p:nvSpPr>
        <p:spPr>
          <a:xfrm>
            <a:off x="5933242" y="2858572"/>
            <a:ext cx="2763679" cy="345400"/>
          </a:xfrm>
          <a:prstGeom prst="rect">
            <a:avLst/>
          </a:prstGeom>
          <a:noFill/>
        </p:spPr>
        <p:txBody>
          <a:bodyPr wrap="none" lIns="0" tIns="0" rIns="0" bIns="0" rtlCol="0" anchor="t"/>
          <a:lstStyle/>
          <a:p>
            <a:pPr marL="0" indent="0" algn="ctr">
              <a:lnSpc>
                <a:spcPts val="2700"/>
              </a:lnSpc>
              <a:buNone/>
            </a:pPr>
            <a:r>
              <a:rPr lang="en-US" sz="2150" kern="0" spc="-65" dirty="0">
                <a:solidFill>
                  <a:srgbClr val="2B2E3C"/>
                </a:solidFill>
                <a:latin typeface="Bitter Medium" pitchFamily="34" charset="0"/>
                <a:ea typeface="Bitter Medium" pitchFamily="34" charset="-122"/>
                <a:cs typeface="Bitter Medium" pitchFamily="34" charset="-120"/>
              </a:rPr>
              <a:t>Key Growth Areas</a:t>
            </a:r>
            <a:endParaRPr lang="en-US" sz="2150" dirty="0"/>
          </a:p>
        </p:txBody>
      </p:sp>
      <p:sp>
        <p:nvSpPr>
          <p:cNvPr id="8" name="Text 6"/>
          <p:cNvSpPr/>
          <p:nvPr/>
        </p:nvSpPr>
        <p:spPr>
          <a:xfrm>
            <a:off x="5245179" y="3336608"/>
            <a:ext cx="4139922" cy="707469"/>
          </a:xfrm>
          <a:prstGeom prst="rect">
            <a:avLst/>
          </a:prstGeom>
          <a:noFill/>
        </p:spPr>
        <p:txBody>
          <a:bodyPr wrap="square" lIns="0" tIns="0" rIns="0" bIns="0" rtlCol="0" anchor="t"/>
          <a:lstStyle/>
          <a:p>
            <a:pPr marL="0" indent="0" algn="ctr">
              <a:lnSpc>
                <a:spcPts val="2750"/>
              </a:lnSpc>
              <a:buNone/>
            </a:pPr>
            <a:r>
              <a:rPr lang="en-US" sz="1700" kern="0" spc="-35" dirty="0">
                <a:solidFill>
                  <a:srgbClr val="2B2E3C"/>
                </a:solidFill>
                <a:latin typeface="Open Sans" pitchFamily="34" charset="0"/>
                <a:ea typeface="Open Sans" pitchFamily="34" charset="-122"/>
                <a:cs typeface="Open Sans" pitchFamily="34" charset="-120"/>
              </a:rPr>
              <a:t>Video streaming, premium experience, network optimization</a:t>
            </a:r>
            <a:endParaRPr lang="en-US" sz="1700" dirty="0"/>
          </a:p>
        </p:txBody>
      </p:sp>
      <p:sp>
        <p:nvSpPr>
          <p:cNvPr id="9" name="Text 7"/>
          <p:cNvSpPr/>
          <p:nvPr/>
        </p:nvSpPr>
        <p:spPr>
          <a:xfrm>
            <a:off x="9716691" y="1852732"/>
            <a:ext cx="4139922" cy="729615"/>
          </a:xfrm>
          <a:prstGeom prst="rect">
            <a:avLst/>
          </a:prstGeom>
          <a:noFill/>
        </p:spPr>
        <p:txBody>
          <a:bodyPr wrap="none" lIns="0" tIns="0" rIns="0" bIns="0" rtlCol="0" anchor="t"/>
          <a:lstStyle/>
          <a:p>
            <a:pPr marL="0" indent="0" algn="ctr">
              <a:lnSpc>
                <a:spcPts val="5700"/>
              </a:lnSpc>
              <a:buNone/>
            </a:pPr>
            <a:r>
              <a:rPr lang="en-US" sz="5700" kern="0" spc="-172" dirty="0">
                <a:solidFill>
                  <a:schemeClr val="accent2">
                    <a:lumMod val="50000"/>
                  </a:schemeClr>
                </a:solidFill>
                <a:latin typeface="Bitter Medium" pitchFamily="34" charset="0"/>
                <a:ea typeface="Bitter Medium" pitchFamily="34" charset="-122"/>
                <a:cs typeface="Bitter Medium" pitchFamily="34" charset="-120"/>
              </a:rPr>
              <a:t>15%</a:t>
            </a:r>
          </a:p>
        </p:txBody>
      </p:sp>
      <p:sp>
        <p:nvSpPr>
          <p:cNvPr id="10" name="Text 8"/>
          <p:cNvSpPr/>
          <p:nvPr/>
        </p:nvSpPr>
        <p:spPr>
          <a:xfrm>
            <a:off x="10404753" y="2858572"/>
            <a:ext cx="2763679" cy="345400"/>
          </a:xfrm>
          <a:prstGeom prst="rect">
            <a:avLst/>
          </a:prstGeom>
          <a:noFill/>
        </p:spPr>
        <p:txBody>
          <a:bodyPr wrap="none" lIns="0" tIns="0" rIns="0" bIns="0" rtlCol="0" anchor="t"/>
          <a:lstStyle/>
          <a:p>
            <a:pPr marL="0" indent="0" algn="ctr">
              <a:lnSpc>
                <a:spcPts val="2700"/>
              </a:lnSpc>
              <a:buNone/>
            </a:pPr>
            <a:r>
              <a:rPr lang="en-US" sz="2150" kern="0" spc="-65" dirty="0">
                <a:solidFill>
                  <a:srgbClr val="2B2E3C"/>
                </a:solidFill>
                <a:latin typeface="Bitter Medium" pitchFamily="34" charset="0"/>
                <a:ea typeface="Bitter Medium" pitchFamily="34" charset="-122"/>
                <a:cs typeface="Bitter Medium" pitchFamily="34" charset="-120"/>
              </a:rPr>
              <a:t>Estimated ROI</a:t>
            </a:r>
            <a:endParaRPr lang="en-US" sz="2150" dirty="0"/>
          </a:p>
        </p:txBody>
      </p:sp>
      <p:sp>
        <p:nvSpPr>
          <p:cNvPr id="11" name="Text 9"/>
          <p:cNvSpPr/>
          <p:nvPr/>
        </p:nvSpPr>
        <p:spPr>
          <a:xfrm>
            <a:off x="9716691" y="3336608"/>
            <a:ext cx="4139922" cy="707469"/>
          </a:xfrm>
          <a:prstGeom prst="rect">
            <a:avLst/>
          </a:prstGeom>
          <a:noFill/>
        </p:spPr>
        <p:txBody>
          <a:bodyPr wrap="square" lIns="0" tIns="0" rIns="0" bIns="0" rtlCol="0" anchor="t"/>
          <a:lstStyle/>
          <a:p>
            <a:pPr marL="0" indent="0" algn="ctr">
              <a:lnSpc>
                <a:spcPts val="2750"/>
              </a:lnSpc>
              <a:buNone/>
            </a:pPr>
            <a:r>
              <a:rPr lang="en-US" sz="1700" kern="0" spc="-35" dirty="0">
                <a:solidFill>
                  <a:srgbClr val="2B2E3C"/>
                </a:solidFill>
                <a:latin typeface="Open Sans" pitchFamily="34" charset="0"/>
                <a:ea typeface="Open Sans" pitchFamily="34" charset="-122"/>
                <a:cs typeface="Open Sans" pitchFamily="34" charset="-120"/>
              </a:rPr>
              <a:t>Based on similar telecom acquisitions and improvements</a:t>
            </a:r>
            <a:endParaRPr lang="en-US" sz="1700" dirty="0"/>
          </a:p>
        </p:txBody>
      </p:sp>
      <p:sp>
        <p:nvSpPr>
          <p:cNvPr id="12" name="Text 10"/>
          <p:cNvSpPr/>
          <p:nvPr/>
        </p:nvSpPr>
        <p:spPr>
          <a:xfrm>
            <a:off x="773787" y="4292798"/>
            <a:ext cx="13082826" cy="1061204"/>
          </a:xfrm>
          <a:prstGeom prst="rect">
            <a:avLst/>
          </a:prstGeom>
          <a:noFill/>
        </p:spPr>
        <p:txBody>
          <a:bodyPr wrap="square" lIns="0" tIns="0" rIns="0" bIns="0" rtlCol="0" anchor="t"/>
          <a:lstStyle/>
          <a:p>
            <a:pPr marL="0" indent="0" algn="l">
              <a:lnSpc>
                <a:spcPts val="2750"/>
              </a:lnSpc>
              <a:buNone/>
            </a:pPr>
            <a:r>
              <a:rPr lang="en-US" sz="1700" kern="0" spc="-35" dirty="0">
                <a:solidFill>
                  <a:srgbClr val="2B2E3C"/>
                </a:solidFill>
                <a:latin typeface="Open Sans" pitchFamily="34" charset="0"/>
                <a:ea typeface="Open Sans" pitchFamily="34" charset="-122"/>
                <a:cs typeface="Open Sans" pitchFamily="34" charset="-120"/>
              </a:rPr>
              <a:t>Based on our comprehensive analysis, we recommend proceeding with the acquisition of TellCo. The data reveals significant untapped potential that could be realized through targeted improvements in network infrastructure, customer segmentation, and service offerings.</a:t>
            </a:r>
            <a:endParaRPr lang="en-US" sz="1700" dirty="0"/>
          </a:p>
        </p:txBody>
      </p:sp>
      <p:sp>
        <p:nvSpPr>
          <p:cNvPr id="13" name="Text 11"/>
          <p:cNvSpPr/>
          <p:nvPr/>
        </p:nvSpPr>
        <p:spPr>
          <a:xfrm>
            <a:off x="773787" y="5602724"/>
            <a:ext cx="13082826" cy="1061204"/>
          </a:xfrm>
          <a:prstGeom prst="rect">
            <a:avLst/>
          </a:prstGeom>
          <a:noFill/>
        </p:spPr>
        <p:txBody>
          <a:bodyPr wrap="square" lIns="0" tIns="0" rIns="0" bIns="0" rtlCol="0" anchor="t"/>
          <a:lstStyle/>
          <a:p>
            <a:pPr marL="0" indent="0" algn="l">
              <a:lnSpc>
                <a:spcPts val="2750"/>
              </a:lnSpc>
              <a:buNone/>
            </a:pPr>
            <a:r>
              <a:rPr lang="en-US" sz="1700" kern="0" spc="-35" dirty="0">
                <a:solidFill>
                  <a:srgbClr val="2B2E3C"/>
                </a:solidFill>
                <a:latin typeface="Open Sans" pitchFamily="34" charset="0"/>
                <a:ea typeface="Open Sans" pitchFamily="34" charset="-122"/>
                <a:cs typeface="Open Sans" pitchFamily="34" charset="-120"/>
              </a:rPr>
              <a:t>The clear patterns in user engagement and experience provide a roadmap for immediate enhancements that could boost profitability. Our analysis suggests that focusing on the identified growth opportunities could increase profits by approximately 25% within the first year, similar to our previous success with the delivery company.</a:t>
            </a:r>
            <a:endParaRPr lang="en-US" sz="1700" dirty="0"/>
          </a:p>
        </p:txBody>
      </p:sp>
      <p:sp>
        <p:nvSpPr>
          <p:cNvPr id="14" name="Text 12"/>
          <p:cNvSpPr/>
          <p:nvPr/>
        </p:nvSpPr>
        <p:spPr>
          <a:xfrm>
            <a:off x="773787" y="6912650"/>
            <a:ext cx="13082826" cy="707469"/>
          </a:xfrm>
          <a:prstGeom prst="rect">
            <a:avLst/>
          </a:prstGeom>
          <a:noFill/>
        </p:spPr>
        <p:txBody>
          <a:bodyPr wrap="square" lIns="0" tIns="0" rIns="0" bIns="0" rtlCol="0" anchor="t"/>
          <a:lstStyle/>
          <a:p>
            <a:pPr marL="0" indent="0" algn="l">
              <a:lnSpc>
                <a:spcPts val="2750"/>
              </a:lnSpc>
              <a:buNone/>
            </a:pPr>
            <a:r>
              <a:rPr lang="en-US" sz="1700" kern="0" spc="-35" dirty="0">
                <a:solidFill>
                  <a:srgbClr val="2B2E3C"/>
                </a:solidFill>
                <a:latin typeface="Open Sans" pitchFamily="34" charset="0"/>
                <a:ea typeface="Open Sans" pitchFamily="34" charset="-122"/>
                <a:cs typeface="Open Sans" pitchFamily="34" charset="-120"/>
              </a:rPr>
              <a:t>While our analysis was limited to one month of data and did not include financial metrics, the behavioral patterns observed strongly indicate that TellCo represents an undervalued asset with substantial growth potential.</a:t>
            </a:r>
            <a:endParaRPr lang="en-US"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1343025"/>
            <a:ext cx="14605635" cy="6887210"/>
          </a:xfrm>
          <a:prstGeom prst="rect">
            <a:avLst/>
          </a:prstGeom>
          <a:noFill/>
        </p:spPr>
        <p:txBody>
          <a:bodyPr wrap="square" rtlCol="0">
            <a:noAutofit/>
          </a:bodyPr>
          <a:lstStyle/>
          <a:p>
            <a:pPr marL="342900" indent="-342900" algn="just">
              <a:buFont typeface="Arial" panose="020B0604020202020204" pitchFamily="34" charset="0"/>
              <a:buChar char="•"/>
            </a:pPr>
            <a:r>
              <a:rPr lang="en-US" altLang="en-US" sz="2400" dirty="0"/>
              <a:t>This project has successfully addressed the key objectives and provided valuable insights into the subject.</a:t>
            </a:r>
          </a:p>
          <a:p>
            <a:pPr marL="342900" indent="-342900" algn="just">
              <a:buFont typeface="Arial" panose="020B0604020202020204" pitchFamily="34" charset="0"/>
              <a:buChar char="•"/>
            </a:pPr>
            <a:endParaRPr lang="en-US" altLang="en-US" sz="2400" dirty="0"/>
          </a:p>
          <a:p>
            <a:pPr marL="342900" indent="-342900" algn="just">
              <a:buFont typeface="Arial" panose="020B0604020202020204" pitchFamily="34" charset="0"/>
              <a:buChar char="•"/>
            </a:pPr>
            <a:r>
              <a:rPr lang="en-US" altLang="en-US" sz="2400" dirty="0"/>
              <a:t>Through detailed analysis and research, we identified significant findings that support our proposed solutions.</a:t>
            </a:r>
          </a:p>
          <a:p>
            <a:pPr marL="342900" indent="-342900" algn="just">
              <a:buFont typeface="Arial" panose="020B0604020202020204" pitchFamily="34" charset="0"/>
              <a:buChar char="•"/>
            </a:pPr>
            <a:endParaRPr lang="en-US" altLang="en-US" sz="2400" dirty="0"/>
          </a:p>
          <a:p>
            <a:pPr marL="342900" indent="-342900" algn="just">
              <a:buFont typeface="Arial" panose="020B0604020202020204" pitchFamily="34" charset="0"/>
              <a:buChar char="•"/>
            </a:pPr>
            <a:r>
              <a:rPr lang="en-US" altLang="en-US" sz="2400" dirty="0"/>
              <a:t>The results emphasize the importance of strategic planning, teamwork, and data-driven decision-making.</a:t>
            </a:r>
          </a:p>
          <a:p>
            <a:pPr marL="342900" indent="-342900" algn="just">
              <a:buFont typeface="Arial" panose="020B0604020202020204" pitchFamily="34" charset="0"/>
              <a:buChar char="•"/>
            </a:pPr>
            <a:endParaRPr lang="en-US" altLang="en-US" sz="2400" dirty="0"/>
          </a:p>
          <a:p>
            <a:pPr marL="342900" indent="-342900" algn="just">
              <a:buFont typeface="Arial" panose="020B0604020202020204" pitchFamily="34" charset="0"/>
              <a:buChar char="•"/>
            </a:pPr>
            <a:r>
              <a:rPr lang="en-US" altLang="en-US" sz="2400" dirty="0"/>
              <a:t>Limitations were acknowledged, and areas for further improvement or future exploration have been outlined.</a:t>
            </a:r>
          </a:p>
          <a:p>
            <a:pPr marL="342900" indent="-342900" algn="just">
              <a:buFont typeface="Arial" panose="020B0604020202020204" pitchFamily="34" charset="0"/>
              <a:buChar char="•"/>
            </a:pPr>
            <a:endParaRPr lang="en-US" altLang="en-US" sz="2400" dirty="0"/>
          </a:p>
          <a:p>
            <a:pPr marL="342900" indent="-342900" algn="just">
              <a:buFont typeface="Arial" panose="020B0604020202020204" pitchFamily="34" charset="0"/>
              <a:buChar char="•"/>
            </a:pPr>
            <a:r>
              <a:rPr lang="en-US" altLang="en-US" sz="2400" dirty="0"/>
              <a:t>Final Thought:</a:t>
            </a:r>
          </a:p>
          <a:p>
            <a:pPr marL="342900" indent="-342900" algn="just">
              <a:buFont typeface="Arial" panose="020B0604020202020204" pitchFamily="34" charset="0"/>
              <a:buChar char="•"/>
            </a:pPr>
            <a:r>
              <a:rPr lang="en-US" altLang="en-US" sz="2400" dirty="0"/>
              <a:t>This project not only contributes to our understanding of the topic but also sets a clear direction for future developments and practical implementation.</a:t>
            </a:r>
          </a:p>
          <a:p>
            <a:pPr marL="342900" indent="-342900" algn="just">
              <a:buFont typeface="Arial" panose="020B0604020202020204" pitchFamily="34" charset="0"/>
              <a:buChar char="•"/>
            </a:pPr>
            <a:endParaRPr lang="en-US" altLang="en-US" sz="2400" dirty="0"/>
          </a:p>
          <a:p>
            <a:pPr marL="342900" indent="-342900" algn="just">
              <a:buFont typeface="Arial" panose="020B0604020202020204" pitchFamily="34" charset="0"/>
              <a:buChar char="•"/>
            </a:pPr>
            <a:r>
              <a:rPr lang="en-US" altLang="en-US" sz="2800" dirty="0">
                <a:solidFill>
                  <a:schemeClr val="accent2">
                    <a:lumMod val="50000"/>
                  </a:schemeClr>
                </a:solidFill>
              </a:rPr>
              <a:t>Thank you!</a:t>
            </a:r>
            <a:endParaRPr lang="en-US" altLang="en-US" sz="2400" dirty="0">
              <a:solidFill>
                <a:schemeClr val="accent2">
                  <a:lumMod val="50000"/>
                </a:schemeClr>
              </a:solidFill>
            </a:endParaRPr>
          </a:p>
          <a:p>
            <a:pPr marL="342900" indent="-342900" algn="just">
              <a:buFont typeface="Arial" panose="020B0604020202020204" pitchFamily="34" charset="0"/>
              <a:buChar char="•"/>
            </a:pPr>
            <a:r>
              <a:rPr lang="en-US" altLang="en-US" sz="2800" dirty="0">
                <a:solidFill>
                  <a:schemeClr val="accent2">
                    <a:lumMod val="50000"/>
                  </a:schemeClr>
                </a:solidFill>
              </a:rPr>
              <a:t>Questions are welcome.</a:t>
            </a:r>
            <a:endParaRPr lang="en-US" altLang="en-US" sz="2400" dirty="0">
              <a:solidFill>
                <a:schemeClr val="accent2">
                  <a:lumMod val="50000"/>
                </a:schemeClr>
              </a:solidFill>
            </a:endParaRPr>
          </a:p>
          <a:p>
            <a:pPr indent="0" algn="just">
              <a:buFont typeface="Arial" panose="020B0604020202020204" pitchFamily="34" charset="0"/>
              <a:buNone/>
            </a:pPr>
            <a:endParaRPr lang="en-US" altLang="en-US" sz="2400" dirty="0">
              <a:solidFill>
                <a:srgbClr val="FF0000"/>
              </a:solidFill>
            </a:endParaRPr>
          </a:p>
          <a:p>
            <a:pPr algn="just"/>
            <a:endParaRPr lang="en-US" altLang="en-US" sz="2400" dirty="0">
              <a:solidFill>
                <a:srgbClr val="FF0000"/>
              </a:solidFill>
            </a:endParaRPr>
          </a:p>
        </p:txBody>
      </p:sp>
      <p:sp>
        <p:nvSpPr>
          <p:cNvPr id="3" name="Text Box 2"/>
          <p:cNvSpPr txBox="1"/>
          <p:nvPr/>
        </p:nvSpPr>
        <p:spPr>
          <a:xfrm>
            <a:off x="2661285" y="-635"/>
            <a:ext cx="10405745" cy="1370965"/>
          </a:xfrm>
          <a:prstGeom prst="rect">
            <a:avLst/>
          </a:prstGeom>
          <a:noFill/>
        </p:spPr>
        <p:txBody>
          <a:bodyPr wrap="square" rtlCol="0">
            <a:noAutofit/>
          </a:bodyPr>
          <a:lstStyle/>
          <a:p>
            <a:r>
              <a:rPr lang="en-US"/>
              <a:t>               </a:t>
            </a:r>
            <a:r>
              <a:rPr lang="en-US">
                <a:solidFill>
                  <a:srgbClr val="FF0000"/>
                </a:solidFill>
              </a:rPr>
              <a:t>  </a:t>
            </a:r>
            <a:r>
              <a:rPr lang="en-US" sz="5400">
                <a:solidFill>
                  <a:srgbClr val="FF0000"/>
                </a:solidFill>
              </a:rPr>
              <a:t>C</a:t>
            </a:r>
            <a:r>
              <a:rPr lang="en-US" sz="5400"/>
              <a:t>  O  N  C  L  U  S  I  O  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981"/>
          </a:xfrm>
          <a:prstGeom prst="rect">
            <a:avLst/>
          </a:prstGeom>
        </p:spPr>
      </p:pic>
      <p:sp>
        <p:nvSpPr>
          <p:cNvPr id="3" name="Text 0"/>
          <p:cNvSpPr/>
          <p:nvPr/>
        </p:nvSpPr>
        <p:spPr>
          <a:xfrm>
            <a:off x="766882" y="602456"/>
            <a:ext cx="7610237" cy="1369457"/>
          </a:xfrm>
          <a:prstGeom prst="rect">
            <a:avLst/>
          </a:prstGeom>
          <a:noFill/>
        </p:spPr>
        <p:txBody>
          <a:bodyPr wrap="square" lIns="0" tIns="0" rIns="0" bIns="0" rtlCol="0" anchor="t"/>
          <a:lstStyle/>
          <a:p>
            <a:pPr marL="0" indent="0" algn="l">
              <a:lnSpc>
                <a:spcPts val="5350"/>
              </a:lnSpc>
              <a:buNone/>
            </a:pPr>
            <a:r>
              <a:rPr lang="en-US" sz="4300" kern="0" spc="-129" dirty="0">
                <a:solidFill>
                  <a:srgbClr val="FF0000"/>
                </a:solidFill>
                <a:latin typeface="Bitter Medium" pitchFamily="34" charset="0"/>
                <a:ea typeface="Bitter Medium" pitchFamily="34" charset="-122"/>
                <a:cs typeface="Bitter Medium" pitchFamily="34" charset="-120"/>
              </a:rPr>
              <a:t>T</a:t>
            </a:r>
            <a:r>
              <a:rPr lang="en-US" sz="4300" kern="0" spc="-129" dirty="0">
                <a:solidFill>
                  <a:srgbClr val="2C3F42"/>
                </a:solidFill>
                <a:latin typeface="Bitter Medium" pitchFamily="34" charset="0"/>
                <a:ea typeface="Bitter Medium" pitchFamily="34" charset="-122"/>
                <a:cs typeface="Bitter Medium" pitchFamily="34" charset="-120"/>
              </a:rPr>
              <a:t>elecom Acquisition Analysis</a:t>
            </a:r>
            <a:endParaRPr lang="en-US" sz="4300" dirty="0"/>
          </a:p>
        </p:txBody>
      </p:sp>
      <p:sp>
        <p:nvSpPr>
          <p:cNvPr id="4" name="Text 1"/>
          <p:cNvSpPr/>
          <p:nvPr/>
        </p:nvSpPr>
        <p:spPr>
          <a:xfrm>
            <a:off x="766882" y="2300526"/>
            <a:ext cx="7610237" cy="1402080"/>
          </a:xfrm>
          <a:prstGeom prst="rect">
            <a:avLst/>
          </a:prstGeom>
          <a:noFill/>
        </p:spPr>
        <p:txBody>
          <a:bodyPr wrap="square" lIns="0" tIns="0" rIns="0" bIns="0" rtlCol="0" anchor="t"/>
          <a:lstStyle/>
          <a:p>
            <a:pPr marL="0" indent="0" algn="l">
              <a:lnSpc>
                <a:spcPts val="2750"/>
              </a:lnSpc>
              <a:buNone/>
            </a:pPr>
            <a:r>
              <a:rPr lang="en-US" sz="1700" kern="0" spc="-35" dirty="0">
                <a:solidFill>
                  <a:srgbClr val="2B2E3C"/>
                </a:solidFill>
                <a:latin typeface="Open Sans" pitchFamily="34" charset="0"/>
                <a:ea typeface="Open Sans" pitchFamily="34" charset="-122"/>
                <a:cs typeface="Open Sans" pitchFamily="34" charset="-120"/>
              </a:rPr>
              <a:t>Welcome to our comprehensive analysis of TellCo, a mobile service provider in the Republic of Pefkakia. This presentation examines the potential acquisition opportunity for our investor client who specializes in purchasing undervalued assets.</a:t>
            </a:r>
            <a:endParaRPr lang="en-US" sz="1700" dirty="0"/>
          </a:p>
        </p:txBody>
      </p:sp>
      <p:sp>
        <p:nvSpPr>
          <p:cNvPr id="5" name="Text 2"/>
          <p:cNvSpPr/>
          <p:nvPr/>
        </p:nvSpPr>
        <p:spPr>
          <a:xfrm>
            <a:off x="766882" y="3949065"/>
            <a:ext cx="7610237" cy="1752600"/>
          </a:xfrm>
          <a:prstGeom prst="rect">
            <a:avLst/>
          </a:prstGeom>
          <a:noFill/>
        </p:spPr>
        <p:txBody>
          <a:bodyPr wrap="square" lIns="0" tIns="0" rIns="0" bIns="0" rtlCol="0" anchor="t"/>
          <a:lstStyle/>
          <a:p>
            <a:pPr marL="0" indent="0" algn="l">
              <a:lnSpc>
                <a:spcPts val="2750"/>
              </a:lnSpc>
              <a:buNone/>
            </a:pPr>
            <a:r>
              <a:rPr lang="en-US" sz="1700" kern="0" spc="-35" dirty="0">
                <a:solidFill>
                  <a:srgbClr val="2B2E3C"/>
                </a:solidFill>
                <a:latin typeface="Open Sans" pitchFamily="34" charset="0"/>
                <a:ea typeface="Open Sans" pitchFamily="34" charset="-122"/>
                <a:cs typeface="Open Sans" pitchFamily="34" charset="-120"/>
              </a:rPr>
              <a:t>Our analysis covers four key areas: User Overview, User Engagement, User Experience, and User Satisfaction. Through these lenses, we'll evaluate TellCo's current performance, identify growth opportunities, and make a recommendation on whether this telecom company represents a worthwhile investment.</a:t>
            </a:r>
            <a:endParaRPr lang="en-US" sz="1700" dirty="0"/>
          </a:p>
        </p:txBody>
      </p:sp>
      <p:sp>
        <p:nvSpPr>
          <p:cNvPr id="6" name="Text 3"/>
          <p:cNvSpPr/>
          <p:nvPr/>
        </p:nvSpPr>
        <p:spPr>
          <a:xfrm>
            <a:off x="766882" y="5948124"/>
            <a:ext cx="7610237" cy="1051560"/>
          </a:xfrm>
          <a:prstGeom prst="rect">
            <a:avLst/>
          </a:prstGeom>
          <a:noFill/>
        </p:spPr>
        <p:txBody>
          <a:bodyPr wrap="square" lIns="0" tIns="0" rIns="0" bIns="0" rtlCol="0" anchor="t"/>
          <a:lstStyle/>
          <a:p>
            <a:pPr marL="0" indent="0" algn="l">
              <a:lnSpc>
                <a:spcPts val="2750"/>
              </a:lnSpc>
              <a:buNone/>
            </a:pPr>
            <a:r>
              <a:rPr lang="en-US" sz="1700" kern="0" spc="-35" dirty="0">
                <a:solidFill>
                  <a:srgbClr val="2B2E3C"/>
                </a:solidFill>
                <a:latin typeface="Open Sans" pitchFamily="34" charset="0"/>
                <a:ea typeface="Open Sans" pitchFamily="34" charset="-122"/>
                <a:cs typeface="Open Sans" pitchFamily="34" charset="-120"/>
              </a:rPr>
              <a:t>Our approach mirrors our successful previous analysis that helped increase profitability by 25% within six months for a delivery company. Let's explore what the data reveals about TellCo's potential.</a:t>
            </a:r>
            <a:endParaRPr lang="en-US" sz="1700" dirty="0"/>
          </a:p>
        </p:txBody>
      </p:sp>
      <p:sp>
        <p:nvSpPr>
          <p:cNvPr id="7" name="Shape 4"/>
          <p:cNvSpPr/>
          <p:nvPr/>
        </p:nvSpPr>
        <p:spPr>
          <a:xfrm>
            <a:off x="766882" y="7262574"/>
            <a:ext cx="350520" cy="350520"/>
          </a:xfrm>
          <a:prstGeom prst="roundRect">
            <a:avLst>
              <a:gd name="adj" fmla="val 26084348"/>
            </a:avLst>
          </a:prstGeom>
          <a:noFill/>
          <a:ln w="7620">
            <a:solidFill>
              <a:srgbClr val="FFFFFF"/>
            </a:solidFill>
            <a:prstDash val="solid"/>
          </a:ln>
        </p:spPr>
      </p:sp>
      <p:sp>
        <p:nvSpPr>
          <p:cNvPr id="9" name="Text 5"/>
          <p:cNvSpPr/>
          <p:nvPr/>
        </p:nvSpPr>
        <p:spPr>
          <a:xfrm>
            <a:off x="766882" y="7220188"/>
            <a:ext cx="2265878" cy="383381"/>
          </a:xfrm>
          <a:prstGeom prst="rect">
            <a:avLst/>
          </a:prstGeom>
          <a:noFill/>
        </p:spPr>
        <p:txBody>
          <a:bodyPr wrap="none" lIns="0" tIns="0" rIns="0" bIns="0" rtlCol="0" anchor="t"/>
          <a:lstStyle/>
          <a:p>
            <a:pPr marL="0" indent="0" algn="l">
              <a:lnSpc>
                <a:spcPts val="3000"/>
              </a:lnSpc>
              <a:buNone/>
            </a:pPr>
            <a:r>
              <a:rPr lang="en-US" sz="2150" b="1" kern="0" spc="-35" dirty="0">
                <a:solidFill>
                  <a:schemeClr val="accent2">
                    <a:lumMod val="50000"/>
                  </a:schemeClr>
                </a:solidFill>
                <a:latin typeface="Algerian" panose="04020705040A02060702" pitchFamily="82" charset="0"/>
                <a:ea typeface="Open Sans Bold" pitchFamily="34" charset="-122"/>
                <a:cs typeface="Open Sans Bold" pitchFamily="34" charset="-120"/>
              </a:rPr>
              <a:t>By Priya Tripathi</a:t>
            </a:r>
            <a:endParaRPr lang="en-US" sz="2150" dirty="0">
              <a:solidFill>
                <a:schemeClr val="accent2">
                  <a:lumMod val="50000"/>
                </a:schemeClr>
              </a:solidFill>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077664" y="946071"/>
            <a:ext cx="4223861" cy="528042"/>
          </a:xfrm>
          <a:prstGeom prst="rect">
            <a:avLst/>
          </a:prstGeom>
          <a:noFill/>
        </p:spPr>
        <p:txBody>
          <a:bodyPr wrap="none" lIns="0" tIns="0" rIns="0" bIns="0" rtlCol="0" anchor="t"/>
          <a:lstStyle/>
          <a:p>
            <a:pPr marL="0" indent="0" algn="l">
              <a:lnSpc>
                <a:spcPts val="4150"/>
              </a:lnSpc>
              <a:buNone/>
            </a:pPr>
            <a:r>
              <a:rPr lang="en-US" sz="3300" kern="0" spc="-100" dirty="0">
                <a:solidFill>
                  <a:srgbClr val="FF0000"/>
                </a:solidFill>
                <a:latin typeface="Bitter Medium" pitchFamily="34" charset="0"/>
                <a:ea typeface="Bitter Medium" pitchFamily="34" charset="-122"/>
                <a:cs typeface="Bitter Medium" pitchFamily="34" charset="-120"/>
              </a:rPr>
              <a:t>P</a:t>
            </a:r>
            <a:r>
              <a:rPr lang="en-US" sz="3300" kern="0" spc="-100" dirty="0">
                <a:solidFill>
                  <a:srgbClr val="2C3F42"/>
                </a:solidFill>
                <a:latin typeface="Bitter Medium" pitchFamily="34" charset="0"/>
                <a:ea typeface="Bitter Medium" pitchFamily="34" charset="-122"/>
                <a:cs typeface="Bitter Medium" pitchFamily="34" charset="-120"/>
              </a:rPr>
              <a:t>roject Methodology</a:t>
            </a:r>
            <a:endParaRPr lang="en-US" sz="3300" dirty="0"/>
          </a:p>
        </p:txBody>
      </p:sp>
      <p:pic>
        <p:nvPicPr>
          <p:cNvPr id="4" name="Image 1" descr="preencoded.png"/>
          <p:cNvPicPr>
            <a:picLocks noChangeAspect="1"/>
          </p:cNvPicPr>
          <p:nvPr/>
        </p:nvPicPr>
        <p:blipFill>
          <a:blip r:embed="rId4"/>
          <a:stretch>
            <a:fillRect/>
          </a:stretch>
        </p:blipFill>
        <p:spPr>
          <a:xfrm>
            <a:off x="6077664" y="1727478"/>
            <a:ext cx="844748" cy="1243727"/>
          </a:xfrm>
          <a:prstGeom prst="rect">
            <a:avLst/>
          </a:prstGeom>
        </p:spPr>
      </p:pic>
      <p:sp>
        <p:nvSpPr>
          <p:cNvPr id="5" name="Text 1"/>
          <p:cNvSpPr/>
          <p:nvPr/>
        </p:nvSpPr>
        <p:spPr>
          <a:xfrm>
            <a:off x="7175778" y="1896428"/>
            <a:ext cx="2713792" cy="263962"/>
          </a:xfrm>
          <a:prstGeom prst="rect">
            <a:avLst/>
          </a:prstGeom>
          <a:noFill/>
        </p:spPr>
        <p:txBody>
          <a:bodyPr wrap="none" lIns="0" tIns="0" rIns="0" bIns="0" rtlCol="0" anchor="t"/>
          <a:lstStyle/>
          <a:p>
            <a:pPr marL="0" indent="0" algn="l">
              <a:lnSpc>
                <a:spcPts val="2050"/>
              </a:lnSpc>
              <a:buNone/>
            </a:pPr>
            <a:r>
              <a:rPr lang="en-US" sz="1650" kern="0" spc="-50" dirty="0">
                <a:solidFill>
                  <a:schemeClr val="accent2">
                    <a:lumMod val="50000"/>
                  </a:schemeClr>
                </a:solidFill>
                <a:latin typeface="Bitter Medium" pitchFamily="34" charset="0"/>
                <a:ea typeface="Bitter Medium" pitchFamily="34" charset="-122"/>
                <a:cs typeface="Bitter Medium" pitchFamily="34" charset="-120"/>
              </a:rPr>
              <a:t>Data Collection &amp; Preparation</a:t>
            </a:r>
            <a:endParaRPr lang="en-US" sz="1650" dirty="0">
              <a:solidFill>
                <a:schemeClr val="accent2">
                  <a:lumMod val="50000"/>
                </a:schemeClr>
              </a:solidFill>
            </a:endParaRPr>
          </a:p>
        </p:txBody>
      </p:sp>
      <p:sp>
        <p:nvSpPr>
          <p:cNvPr id="6" name="Text 2"/>
          <p:cNvSpPr/>
          <p:nvPr/>
        </p:nvSpPr>
        <p:spPr>
          <a:xfrm>
            <a:off x="7175778" y="2261711"/>
            <a:ext cx="6863358" cy="540544"/>
          </a:xfrm>
          <a:prstGeom prst="rect">
            <a:avLst/>
          </a:prstGeom>
          <a:noFill/>
        </p:spPr>
        <p:txBody>
          <a:bodyPr wrap="square" lIns="0" tIns="0" rIns="0" bIns="0" rtlCol="0" anchor="t"/>
          <a:lstStyle/>
          <a:p>
            <a:pPr marL="0" indent="0" algn="l">
              <a:lnSpc>
                <a:spcPts val="2100"/>
              </a:lnSpc>
              <a:buNone/>
            </a:pPr>
            <a:r>
              <a:rPr lang="en-US" sz="1300" kern="0" spc="-27" dirty="0">
                <a:solidFill>
                  <a:srgbClr val="2B2E3C"/>
                </a:solidFill>
                <a:latin typeface="Open Sans" pitchFamily="34" charset="0"/>
                <a:ea typeface="Open Sans" pitchFamily="34" charset="-122"/>
                <a:cs typeface="Open Sans" pitchFamily="34" charset="-120"/>
              </a:rPr>
              <a:t>Aggregated xDR data from one month of customer activity, including session details, network parameters, and device information</a:t>
            </a:r>
            <a:endParaRPr lang="en-US" sz="1300" dirty="0"/>
          </a:p>
        </p:txBody>
      </p:sp>
      <p:pic>
        <p:nvPicPr>
          <p:cNvPr id="7" name="Image 2" descr="preencoded.png"/>
          <p:cNvPicPr>
            <a:picLocks noChangeAspect="1"/>
          </p:cNvPicPr>
          <p:nvPr/>
        </p:nvPicPr>
        <p:blipFill>
          <a:blip r:embed="rId5"/>
          <a:stretch>
            <a:fillRect/>
          </a:stretch>
        </p:blipFill>
        <p:spPr>
          <a:xfrm>
            <a:off x="6077664" y="2971205"/>
            <a:ext cx="844748" cy="1013698"/>
          </a:xfrm>
          <a:prstGeom prst="rect">
            <a:avLst/>
          </a:prstGeom>
        </p:spPr>
      </p:pic>
      <p:sp>
        <p:nvSpPr>
          <p:cNvPr id="8" name="Text 3"/>
          <p:cNvSpPr/>
          <p:nvPr/>
        </p:nvSpPr>
        <p:spPr>
          <a:xfrm>
            <a:off x="7175778" y="3140154"/>
            <a:ext cx="2111931" cy="263962"/>
          </a:xfrm>
          <a:prstGeom prst="rect">
            <a:avLst/>
          </a:prstGeom>
          <a:noFill/>
        </p:spPr>
        <p:txBody>
          <a:bodyPr wrap="none" lIns="0" tIns="0" rIns="0" bIns="0" rtlCol="0" anchor="t"/>
          <a:lstStyle/>
          <a:p>
            <a:pPr marL="0" indent="0" algn="l">
              <a:lnSpc>
                <a:spcPts val="2050"/>
              </a:lnSpc>
              <a:buNone/>
            </a:pPr>
            <a:r>
              <a:rPr lang="en-US" sz="1650" kern="0" spc="-50" dirty="0">
                <a:solidFill>
                  <a:schemeClr val="accent2">
                    <a:lumMod val="50000"/>
                  </a:schemeClr>
                </a:solidFill>
                <a:latin typeface="Bitter Medium" pitchFamily="34" charset="0"/>
                <a:ea typeface="Bitter Medium" pitchFamily="34" charset="-122"/>
                <a:cs typeface="Bitter Medium" pitchFamily="34" charset="-120"/>
              </a:rPr>
              <a:t>Exploratory Analysis</a:t>
            </a:r>
            <a:endParaRPr lang="en-US" sz="1650" dirty="0">
              <a:solidFill>
                <a:schemeClr val="accent2">
                  <a:lumMod val="50000"/>
                </a:schemeClr>
              </a:solidFill>
            </a:endParaRPr>
          </a:p>
        </p:txBody>
      </p:sp>
      <p:sp>
        <p:nvSpPr>
          <p:cNvPr id="9" name="Text 4"/>
          <p:cNvSpPr/>
          <p:nvPr/>
        </p:nvSpPr>
        <p:spPr>
          <a:xfrm>
            <a:off x="7175778" y="3505438"/>
            <a:ext cx="6863358" cy="270272"/>
          </a:xfrm>
          <a:prstGeom prst="rect">
            <a:avLst/>
          </a:prstGeom>
          <a:noFill/>
        </p:spPr>
        <p:txBody>
          <a:bodyPr wrap="none" lIns="0" tIns="0" rIns="0" bIns="0" rtlCol="0" anchor="t"/>
          <a:lstStyle/>
          <a:p>
            <a:pPr marL="0" indent="0" algn="l">
              <a:lnSpc>
                <a:spcPts val="2100"/>
              </a:lnSpc>
              <a:buNone/>
            </a:pPr>
            <a:r>
              <a:rPr lang="en-US" sz="1300" kern="0" spc="-27" dirty="0">
                <a:solidFill>
                  <a:srgbClr val="2B2E3C"/>
                </a:solidFill>
                <a:latin typeface="Open Sans" pitchFamily="34" charset="0"/>
                <a:ea typeface="Open Sans" pitchFamily="34" charset="-122"/>
                <a:cs typeface="Open Sans" pitchFamily="34" charset="-120"/>
              </a:rPr>
              <a:t>Comprehensive analysis of user behavior, engagement metrics, and experience factors</a:t>
            </a:r>
            <a:endParaRPr lang="en-US" sz="1300" dirty="0"/>
          </a:p>
        </p:txBody>
      </p:sp>
      <p:pic>
        <p:nvPicPr>
          <p:cNvPr id="10" name="Image 3" descr="preencoded.png"/>
          <p:cNvPicPr>
            <a:picLocks noChangeAspect="1"/>
          </p:cNvPicPr>
          <p:nvPr/>
        </p:nvPicPr>
        <p:blipFill>
          <a:blip r:embed="rId6"/>
          <a:stretch>
            <a:fillRect/>
          </a:stretch>
        </p:blipFill>
        <p:spPr>
          <a:xfrm>
            <a:off x="6077664" y="3984903"/>
            <a:ext cx="844748" cy="1013698"/>
          </a:xfrm>
          <a:prstGeom prst="rect">
            <a:avLst/>
          </a:prstGeom>
        </p:spPr>
      </p:pic>
      <p:sp>
        <p:nvSpPr>
          <p:cNvPr id="11" name="Text 5"/>
          <p:cNvSpPr/>
          <p:nvPr/>
        </p:nvSpPr>
        <p:spPr>
          <a:xfrm>
            <a:off x="7175778" y="4153853"/>
            <a:ext cx="2279690" cy="263962"/>
          </a:xfrm>
          <a:prstGeom prst="rect">
            <a:avLst/>
          </a:prstGeom>
          <a:noFill/>
        </p:spPr>
        <p:txBody>
          <a:bodyPr wrap="none" lIns="0" tIns="0" rIns="0" bIns="0" rtlCol="0" anchor="t"/>
          <a:lstStyle/>
          <a:p>
            <a:pPr marL="0" indent="0" algn="l">
              <a:lnSpc>
                <a:spcPts val="2050"/>
              </a:lnSpc>
              <a:buNone/>
            </a:pPr>
            <a:r>
              <a:rPr lang="en-US" sz="1650" kern="0" spc="-50" dirty="0">
                <a:solidFill>
                  <a:schemeClr val="accent2">
                    <a:lumMod val="50000"/>
                  </a:schemeClr>
                </a:solidFill>
                <a:latin typeface="Bitter Medium" pitchFamily="34" charset="0"/>
                <a:ea typeface="Bitter Medium" pitchFamily="34" charset="-122"/>
                <a:cs typeface="Bitter Medium" pitchFamily="34" charset="-120"/>
              </a:rPr>
              <a:t>Customer Segmentation</a:t>
            </a:r>
            <a:endParaRPr lang="en-US" sz="1650" dirty="0">
              <a:solidFill>
                <a:schemeClr val="accent2">
                  <a:lumMod val="50000"/>
                </a:schemeClr>
              </a:solidFill>
            </a:endParaRPr>
          </a:p>
        </p:txBody>
      </p:sp>
      <p:sp>
        <p:nvSpPr>
          <p:cNvPr id="12" name="Text 6"/>
          <p:cNvSpPr/>
          <p:nvPr/>
        </p:nvSpPr>
        <p:spPr>
          <a:xfrm>
            <a:off x="7175778" y="4519136"/>
            <a:ext cx="6863358" cy="270272"/>
          </a:xfrm>
          <a:prstGeom prst="rect">
            <a:avLst/>
          </a:prstGeom>
          <a:noFill/>
        </p:spPr>
        <p:txBody>
          <a:bodyPr wrap="none" lIns="0" tIns="0" rIns="0" bIns="0" rtlCol="0" anchor="t"/>
          <a:lstStyle/>
          <a:p>
            <a:pPr marL="0" indent="0" algn="l">
              <a:lnSpc>
                <a:spcPts val="2100"/>
              </a:lnSpc>
              <a:buNone/>
            </a:pPr>
            <a:r>
              <a:rPr lang="en-US" sz="1300" kern="0" spc="-27" dirty="0">
                <a:solidFill>
                  <a:srgbClr val="2B2E3C"/>
                </a:solidFill>
                <a:latin typeface="Open Sans" pitchFamily="34" charset="0"/>
                <a:ea typeface="Open Sans" pitchFamily="34" charset="-122"/>
                <a:cs typeface="Open Sans" pitchFamily="34" charset="-120"/>
              </a:rPr>
              <a:t>K-means clustering to identify distinct user groups based on engagement and experience</a:t>
            </a:r>
            <a:endParaRPr lang="en-US" sz="1300" dirty="0"/>
          </a:p>
        </p:txBody>
      </p:sp>
      <p:pic>
        <p:nvPicPr>
          <p:cNvPr id="13" name="Image 4" descr="preencoded.png"/>
          <p:cNvPicPr>
            <a:picLocks noChangeAspect="1"/>
          </p:cNvPicPr>
          <p:nvPr/>
        </p:nvPicPr>
        <p:blipFill>
          <a:blip r:embed="rId7"/>
          <a:stretch>
            <a:fillRect/>
          </a:stretch>
        </p:blipFill>
        <p:spPr>
          <a:xfrm>
            <a:off x="6077664" y="4998601"/>
            <a:ext cx="844748" cy="1013698"/>
          </a:xfrm>
          <a:prstGeom prst="rect">
            <a:avLst/>
          </a:prstGeom>
        </p:spPr>
      </p:pic>
      <p:sp>
        <p:nvSpPr>
          <p:cNvPr id="14" name="Text 7"/>
          <p:cNvSpPr/>
          <p:nvPr/>
        </p:nvSpPr>
        <p:spPr>
          <a:xfrm>
            <a:off x="7175778" y="5167551"/>
            <a:ext cx="2111931" cy="263962"/>
          </a:xfrm>
          <a:prstGeom prst="rect">
            <a:avLst/>
          </a:prstGeom>
          <a:noFill/>
        </p:spPr>
        <p:txBody>
          <a:bodyPr wrap="none" lIns="0" tIns="0" rIns="0" bIns="0" rtlCol="0" anchor="t"/>
          <a:lstStyle/>
          <a:p>
            <a:pPr marL="0" indent="0" algn="l">
              <a:lnSpc>
                <a:spcPts val="2050"/>
              </a:lnSpc>
              <a:buNone/>
            </a:pPr>
            <a:r>
              <a:rPr lang="en-US" sz="1650" kern="0" spc="-50" dirty="0">
                <a:solidFill>
                  <a:schemeClr val="accent2">
                    <a:lumMod val="50000"/>
                  </a:schemeClr>
                </a:solidFill>
                <a:latin typeface="Bitter Medium" pitchFamily="34" charset="0"/>
                <a:ea typeface="Bitter Medium" pitchFamily="34" charset="-122"/>
                <a:cs typeface="Bitter Medium" pitchFamily="34" charset="-120"/>
              </a:rPr>
              <a:t>Satisfaction Modeling</a:t>
            </a:r>
            <a:endParaRPr lang="en-US" sz="1650" dirty="0">
              <a:solidFill>
                <a:schemeClr val="accent2">
                  <a:lumMod val="50000"/>
                </a:schemeClr>
              </a:solidFill>
            </a:endParaRPr>
          </a:p>
        </p:txBody>
      </p:sp>
      <p:sp>
        <p:nvSpPr>
          <p:cNvPr id="15" name="Text 8"/>
          <p:cNvSpPr/>
          <p:nvPr/>
        </p:nvSpPr>
        <p:spPr>
          <a:xfrm>
            <a:off x="7175778" y="5532834"/>
            <a:ext cx="6863358" cy="270272"/>
          </a:xfrm>
          <a:prstGeom prst="rect">
            <a:avLst/>
          </a:prstGeom>
          <a:noFill/>
        </p:spPr>
        <p:txBody>
          <a:bodyPr wrap="none" lIns="0" tIns="0" rIns="0" bIns="0" rtlCol="0" anchor="t"/>
          <a:lstStyle/>
          <a:p>
            <a:pPr marL="0" indent="0" algn="l">
              <a:lnSpc>
                <a:spcPts val="2100"/>
              </a:lnSpc>
              <a:buNone/>
            </a:pPr>
            <a:r>
              <a:rPr lang="en-US" sz="1300" kern="0" spc="-27" dirty="0">
                <a:solidFill>
                  <a:srgbClr val="2B2E3C"/>
                </a:solidFill>
                <a:latin typeface="Open Sans" pitchFamily="34" charset="0"/>
                <a:ea typeface="Open Sans" pitchFamily="34" charset="-122"/>
                <a:cs typeface="Open Sans" pitchFamily="34" charset="-120"/>
              </a:rPr>
              <a:t>Regression modeling to predict customer satisfaction and identify growth opportunities</a:t>
            </a:r>
            <a:endParaRPr lang="en-US" sz="1300" dirty="0"/>
          </a:p>
        </p:txBody>
      </p:sp>
      <p:sp>
        <p:nvSpPr>
          <p:cNvPr id="16" name="Text 9"/>
          <p:cNvSpPr/>
          <p:nvPr/>
        </p:nvSpPr>
        <p:spPr>
          <a:xfrm>
            <a:off x="6077585" y="6022340"/>
            <a:ext cx="7961630" cy="1565910"/>
          </a:xfrm>
          <a:prstGeom prst="rect">
            <a:avLst/>
          </a:prstGeom>
          <a:noFill/>
        </p:spPr>
        <p:txBody>
          <a:bodyPr wrap="square" lIns="0" tIns="0" rIns="0" bIns="0" rtlCol="0" anchor="t"/>
          <a:lstStyle/>
          <a:p>
            <a:pPr marL="0" indent="0" algn="l">
              <a:lnSpc>
                <a:spcPts val="2100"/>
              </a:lnSpc>
              <a:buNone/>
            </a:pPr>
            <a:r>
              <a:rPr lang="en-US" sz="1400" kern="0" spc="-27" dirty="0">
                <a:solidFill>
                  <a:srgbClr val="2B2E3C"/>
                </a:solidFill>
                <a:latin typeface="Open Sans" pitchFamily="34" charset="0"/>
                <a:ea typeface="Open Sans" pitchFamily="34" charset="-122"/>
                <a:cs typeface="Open Sans" pitchFamily="34" charset="-120"/>
              </a:rPr>
              <a:t>Our methodology follows a structured approach to extract maximum insights from TellCo's system-generated data. We've developed reusable code for data preparation and cleaning, created a dashboard for visualization, and built a feature store for future analysis. Our implementation includes pip-installable code with unit tests, CI/CD setup, and Docker containerization.</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984290"/>
            <a:ext cx="5834777" cy="708779"/>
          </a:xfrm>
          <a:prstGeom prst="rect">
            <a:avLst/>
          </a:prstGeom>
          <a:noFill/>
        </p:spPr>
        <p:txBody>
          <a:bodyPr wrap="none" lIns="0" tIns="0" rIns="0" bIns="0" rtlCol="0" anchor="t"/>
          <a:lstStyle/>
          <a:p>
            <a:pPr marL="0" indent="0" algn="l">
              <a:lnSpc>
                <a:spcPts val="5550"/>
              </a:lnSpc>
              <a:buNone/>
            </a:pPr>
            <a:r>
              <a:rPr lang="en-US" sz="4450" kern="0" spc="-134" dirty="0">
                <a:solidFill>
                  <a:srgbClr val="FF0000"/>
                </a:solidFill>
                <a:latin typeface="Bitter Medium" pitchFamily="34" charset="0"/>
                <a:ea typeface="Bitter Medium" pitchFamily="34" charset="-122"/>
                <a:cs typeface="Bitter Medium" pitchFamily="34" charset="-120"/>
              </a:rPr>
              <a:t>U</a:t>
            </a:r>
            <a:r>
              <a:rPr lang="en-US" sz="4450" kern="0" spc="-134" dirty="0">
                <a:solidFill>
                  <a:srgbClr val="2C3F42"/>
                </a:solidFill>
                <a:latin typeface="Bitter Medium" pitchFamily="34" charset="0"/>
                <a:ea typeface="Bitter Medium" pitchFamily="34" charset="-122"/>
                <a:cs typeface="Bitter Medium" pitchFamily="34" charset="-120"/>
              </a:rPr>
              <a:t>ser Overview Analysis</a:t>
            </a:r>
            <a:endParaRPr lang="en-US" sz="4450" dirty="0"/>
          </a:p>
        </p:txBody>
      </p:sp>
      <p:sp>
        <p:nvSpPr>
          <p:cNvPr id="3" name="Shape 1"/>
          <p:cNvSpPr/>
          <p:nvPr/>
        </p:nvSpPr>
        <p:spPr>
          <a:xfrm>
            <a:off x="793790" y="2146697"/>
            <a:ext cx="4196358" cy="2410897"/>
          </a:xfrm>
          <a:prstGeom prst="roundRect">
            <a:avLst>
              <a:gd name="adj" fmla="val 3952"/>
            </a:avLst>
          </a:prstGeom>
          <a:solidFill>
            <a:srgbClr val="FCE2CF"/>
          </a:solidFill>
          <a:ln w="7620">
            <a:solidFill>
              <a:srgbClr val="E2C8B5"/>
            </a:solidFill>
            <a:prstDash val="solid"/>
          </a:ln>
        </p:spPr>
      </p:sp>
      <p:sp>
        <p:nvSpPr>
          <p:cNvPr id="4" name="Text 2"/>
          <p:cNvSpPr/>
          <p:nvPr/>
        </p:nvSpPr>
        <p:spPr>
          <a:xfrm>
            <a:off x="1028224" y="2381131"/>
            <a:ext cx="3683437" cy="354330"/>
          </a:xfrm>
          <a:prstGeom prst="rect">
            <a:avLst/>
          </a:prstGeom>
          <a:noFill/>
        </p:spPr>
        <p:txBody>
          <a:bodyPr wrap="none" lIns="0" tIns="0" rIns="0" bIns="0" rtlCol="0" anchor="t"/>
          <a:lstStyle/>
          <a:p>
            <a:pPr marL="0" indent="0" algn="l">
              <a:lnSpc>
                <a:spcPts val="2750"/>
              </a:lnSpc>
              <a:buNone/>
            </a:pPr>
            <a:r>
              <a:rPr lang="en-US" sz="2200" kern="0" spc="-67" dirty="0">
                <a:solidFill>
                  <a:schemeClr val="accent2">
                    <a:lumMod val="50000"/>
                  </a:schemeClr>
                </a:solidFill>
                <a:latin typeface="Bitter Medium" pitchFamily="34" charset="0"/>
                <a:ea typeface="Bitter Medium" pitchFamily="34" charset="-122"/>
                <a:cs typeface="Bitter Medium" pitchFamily="34" charset="-120"/>
              </a:rPr>
              <a:t>Top 3 Handset Manufacturers</a:t>
            </a:r>
            <a:endParaRPr lang="en-US" sz="2200" dirty="0">
              <a:solidFill>
                <a:schemeClr val="accent2">
                  <a:lumMod val="50000"/>
                </a:schemeClr>
              </a:solidFill>
            </a:endParaRPr>
          </a:p>
        </p:txBody>
      </p:sp>
      <p:sp>
        <p:nvSpPr>
          <p:cNvPr id="5" name="Text 3"/>
          <p:cNvSpPr/>
          <p:nvPr/>
        </p:nvSpPr>
        <p:spPr>
          <a:xfrm>
            <a:off x="1028224" y="2871549"/>
            <a:ext cx="3727490"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Analysis of device usage patterns reveals market preferences and potential partnership opportunities</a:t>
            </a:r>
            <a:endParaRPr lang="en-US" sz="1750" dirty="0"/>
          </a:p>
        </p:txBody>
      </p:sp>
      <p:sp>
        <p:nvSpPr>
          <p:cNvPr id="6" name="Shape 4"/>
          <p:cNvSpPr/>
          <p:nvPr/>
        </p:nvSpPr>
        <p:spPr>
          <a:xfrm>
            <a:off x="5216962" y="2146697"/>
            <a:ext cx="4196358" cy="2410897"/>
          </a:xfrm>
          <a:prstGeom prst="roundRect">
            <a:avLst>
              <a:gd name="adj" fmla="val 3952"/>
            </a:avLst>
          </a:prstGeom>
          <a:solidFill>
            <a:srgbClr val="FCE2CF"/>
          </a:solidFill>
          <a:ln w="7620">
            <a:solidFill>
              <a:srgbClr val="E2C8B5"/>
            </a:solidFill>
            <a:prstDash val="solid"/>
          </a:ln>
        </p:spPr>
      </p:sp>
      <p:sp>
        <p:nvSpPr>
          <p:cNvPr id="7" name="Text 5"/>
          <p:cNvSpPr/>
          <p:nvPr/>
        </p:nvSpPr>
        <p:spPr>
          <a:xfrm>
            <a:off x="5451396" y="2381131"/>
            <a:ext cx="3358991" cy="354330"/>
          </a:xfrm>
          <a:prstGeom prst="rect">
            <a:avLst/>
          </a:prstGeom>
          <a:noFill/>
        </p:spPr>
        <p:txBody>
          <a:bodyPr wrap="none" lIns="0" tIns="0" rIns="0" bIns="0" rtlCol="0" anchor="t"/>
          <a:lstStyle/>
          <a:p>
            <a:pPr marL="0" indent="0" algn="l">
              <a:lnSpc>
                <a:spcPts val="2750"/>
              </a:lnSpc>
              <a:buNone/>
            </a:pPr>
            <a:r>
              <a:rPr lang="en-US" sz="2200" kern="0" spc="-67" dirty="0">
                <a:solidFill>
                  <a:schemeClr val="accent2">
                    <a:lumMod val="50000"/>
                  </a:schemeClr>
                </a:solidFill>
                <a:latin typeface="Bitter Medium" pitchFamily="34" charset="0"/>
                <a:ea typeface="Bitter Medium" pitchFamily="34" charset="-122"/>
                <a:cs typeface="Bitter Medium" pitchFamily="34" charset="-120"/>
              </a:rPr>
              <a:t>Application Usage Patterns</a:t>
            </a:r>
            <a:endParaRPr lang="en-US" sz="2200" dirty="0">
              <a:solidFill>
                <a:schemeClr val="accent2">
                  <a:lumMod val="50000"/>
                </a:schemeClr>
              </a:solidFill>
            </a:endParaRPr>
          </a:p>
        </p:txBody>
      </p:sp>
      <p:sp>
        <p:nvSpPr>
          <p:cNvPr id="8" name="Text 6"/>
          <p:cNvSpPr/>
          <p:nvPr/>
        </p:nvSpPr>
        <p:spPr>
          <a:xfrm>
            <a:off x="5451396" y="2871549"/>
            <a:ext cx="3727490"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Detailed breakdown of how customers use Social Media, Google, Email, YouTube, Netflix, Gaming, and other applications</a:t>
            </a:r>
            <a:endParaRPr lang="en-US" sz="1750" dirty="0"/>
          </a:p>
        </p:txBody>
      </p:sp>
      <p:sp>
        <p:nvSpPr>
          <p:cNvPr id="9" name="Shape 7"/>
          <p:cNvSpPr/>
          <p:nvPr/>
        </p:nvSpPr>
        <p:spPr>
          <a:xfrm>
            <a:off x="9640133" y="2146697"/>
            <a:ext cx="4196358" cy="2410897"/>
          </a:xfrm>
          <a:prstGeom prst="roundRect">
            <a:avLst>
              <a:gd name="adj" fmla="val 3952"/>
            </a:avLst>
          </a:prstGeom>
          <a:solidFill>
            <a:srgbClr val="FCE2CF"/>
          </a:solidFill>
          <a:ln w="7620">
            <a:solidFill>
              <a:srgbClr val="E2C8B5"/>
            </a:solidFill>
            <a:prstDash val="solid"/>
          </a:ln>
        </p:spPr>
      </p:sp>
      <p:sp>
        <p:nvSpPr>
          <p:cNvPr id="10" name="Text 8"/>
          <p:cNvSpPr/>
          <p:nvPr/>
        </p:nvSpPr>
        <p:spPr>
          <a:xfrm>
            <a:off x="9874568" y="2381131"/>
            <a:ext cx="3257788" cy="354330"/>
          </a:xfrm>
          <a:prstGeom prst="rect">
            <a:avLst/>
          </a:prstGeom>
          <a:noFill/>
        </p:spPr>
        <p:txBody>
          <a:bodyPr wrap="none" lIns="0" tIns="0" rIns="0" bIns="0" rtlCol="0" anchor="t"/>
          <a:lstStyle/>
          <a:p>
            <a:pPr marL="0" indent="0" algn="l">
              <a:lnSpc>
                <a:spcPts val="2750"/>
              </a:lnSpc>
              <a:buNone/>
            </a:pPr>
            <a:r>
              <a:rPr lang="en-US" sz="2200" kern="0" spc="-67" dirty="0">
                <a:solidFill>
                  <a:schemeClr val="accent2">
                    <a:lumMod val="50000"/>
                  </a:schemeClr>
                </a:solidFill>
                <a:latin typeface="Bitter Medium" pitchFamily="34" charset="0"/>
                <a:ea typeface="Bitter Medium" pitchFamily="34" charset="-122"/>
                <a:cs typeface="Bitter Medium" pitchFamily="34" charset="-120"/>
              </a:rPr>
              <a:t>Data Consumption Trends</a:t>
            </a:r>
            <a:endParaRPr lang="en-US" sz="2200" dirty="0">
              <a:solidFill>
                <a:schemeClr val="accent2">
                  <a:lumMod val="50000"/>
                </a:schemeClr>
              </a:solidFill>
            </a:endParaRPr>
          </a:p>
        </p:txBody>
      </p:sp>
      <p:sp>
        <p:nvSpPr>
          <p:cNvPr id="11" name="Text 9"/>
          <p:cNvSpPr/>
          <p:nvPr/>
        </p:nvSpPr>
        <p:spPr>
          <a:xfrm>
            <a:off x="9874568" y="2871549"/>
            <a:ext cx="3727490" cy="1088708"/>
          </a:xfrm>
          <a:prstGeom prst="rect">
            <a:avLst/>
          </a:prstGeom>
          <a:noFill/>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Insights into download and upload patterns across different user segments and applications</a:t>
            </a:r>
            <a:endParaRPr lang="en-US" sz="1750" dirty="0"/>
          </a:p>
        </p:txBody>
      </p:sp>
      <p:sp>
        <p:nvSpPr>
          <p:cNvPr id="12" name="Text 10"/>
          <p:cNvSpPr/>
          <p:nvPr/>
        </p:nvSpPr>
        <p:spPr>
          <a:xfrm>
            <a:off x="793790" y="4812744"/>
            <a:ext cx="13042821" cy="1451610"/>
          </a:xfrm>
          <a:prstGeom prst="rect">
            <a:avLst/>
          </a:prstGeom>
          <a:noFill/>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Our user overview analysis identified the top 10 handsets used by customers and the top 3 handset manufacturers in the market. For each manufacturer, we analyzed the top 5 handset models to understand device preferences. This information provides valuable insights for marketing teams to target specific customer segments and negotiate strategic partnerships with manufacturers.</a:t>
            </a:r>
            <a:endParaRPr lang="en-US" sz="1750" dirty="0"/>
          </a:p>
        </p:txBody>
      </p:sp>
      <p:sp>
        <p:nvSpPr>
          <p:cNvPr id="13" name="Text 11"/>
          <p:cNvSpPr/>
          <p:nvPr/>
        </p:nvSpPr>
        <p:spPr>
          <a:xfrm>
            <a:off x="793790" y="6519505"/>
            <a:ext cx="13042821" cy="725805"/>
          </a:xfrm>
          <a:prstGeom prst="rect">
            <a:avLst/>
          </a:prstGeom>
          <a:noFill/>
        </p:spPr>
        <p:txBody>
          <a:bodyPr wrap="square" lIns="0" tIns="0" rIns="0" bIns="0" rtlCol="0" anchor="t"/>
          <a:lstStyle/>
          <a:p>
            <a:pPr marL="0" indent="0" algn="l">
              <a:lnSpc>
                <a:spcPts val="2850"/>
              </a:lnSpc>
              <a:buNone/>
            </a:pPr>
            <a:r>
              <a:rPr lang="en-US" sz="1750" kern="0" spc="-36" dirty="0">
                <a:solidFill>
                  <a:srgbClr val="2B2E3C"/>
                </a:solidFill>
                <a:latin typeface="Open Sans" pitchFamily="34" charset="0"/>
                <a:ea typeface="Open Sans" pitchFamily="34" charset="-122"/>
                <a:cs typeface="Open Sans" pitchFamily="34" charset="-120"/>
              </a:rPr>
              <a:t>We also examined user behavior across various applications by aggregating session data, duration, and data volume. This revealed distinct usage patterns that can inform network resource allocation and service package design.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43510" y="114300"/>
            <a:ext cx="4895215" cy="874395"/>
          </a:xfrm>
          <a:prstGeom prst="rect">
            <a:avLst/>
          </a:prstGeom>
          <a:noFill/>
        </p:spPr>
        <p:txBody>
          <a:bodyPr wrap="none" lIns="0" tIns="0" rIns="0" bIns="0" rtlCol="0" anchor="t"/>
          <a:lstStyle/>
          <a:p>
            <a:pPr marL="0" indent="0" algn="l">
              <a:lnSpc>
                <a:spcPts val="2950"/>
              </a:lnSpc>
              <a:buNone/>
            </a:pPr>
            <a:r>
              <a:rPr lang="en-US" sz="3600" kern="0" spc="-71" dirty="0">
                <a:solidFill>
                  <a:srgbClr val="FF0000"/>
                </a:solidFill>
                <a:latin typeface="Bitter Medium" pitchFamily="34" charset="0"/>
                <a:ea typeface="Bitter Medium" pitchFamily="34" charset="-122"/>
                <a:cs typeface="Bitter Medium" pitchFamily="34" charset="-120"/>
              </a:rPr>
              <a:t>D</a:t>
            </a:r>
            <a:r>
              <a:rPr lang="en-US" sz="3600" kern="0" spc="-71" dirty="0">
                <a:solidFill>
                  <a:srgbClr val="2C3F42"/>
                </a:solidFill>
                <a:latin typeface="Bitter Medium" pitchFamily="34" charset="0"/>
                <a:ea typeface="Bitter Medium" pitchFamily="34" charset="-122"/>
                <a:cs typeface="Bitter Medium" pitchFamily="34" charset="-120"/>
              </a:rPr>
              <a:t>ata Exploration Insights</a:t>
            </a:r>
          </a:p>
        </p:txBody>
      </p:sp>
      <p:pic>
        <p:nvPicPr>
          <p:cNvPr id="3" name="Image 0" descr="preencoded.png"/>
          <p:cNvPicPr>
            <a:picLocks noChangeAspect="1"/>
          </p:cNvPicPr>
          <p:nvPr/>
        </p:nvPicPr>
        <p:blipFill>
          <a:blip r:embed="rId3"/>
          <a:stretch>
            <a:fillRect/>
          </a:stretch>
        </p:blipFill>
        <p:spPr>
          <a:xfrm>
            <a:off x="421719" y="948928"/>
            <a:ext cx="13786961" cy="7569637"/>
          </a:xfrm>
          <a:prstGeom prst="rect">
            <a:avLst/>
          </a:prstGeom>
        </p:spPr>
      </p:pic>
      <p:sp>
        <p:nvSpPr>
          <p:cNvPr id="4" name="Shape 1"/>
          <p:cNvSpPr/>
          <p:nvPr/>
        </p:nvSpPr>
        <p:spPr>
          <a:xfrm>
            <a:off x="1601153" y="8549045"/>
            <a:ext cx="120491" cy="120491"/>
          </a:xfrm>
          <a:prstGeom prst="roundRect">
            <a:avLst>
              <a:gd name="adj" fmla="val 15178"/>
            </a:avLst>
          </a:prstGeom>
          <a:solidFill>
            <a:srgbClr val="472105"/>
          </a:solidFill>
        </p:spPr>
      </p:sp>
      <p:sp>
        <p:nvSpPr>
          <p:cNvPr id="5" name="Text 2"/>
          <p:cNvSpPr/>
          <p:nvPr/>
        </p:nvSpPr>
        <p:spPr>
          <a:xfrm>
            <a:off x="1782604" y="8549045"/>
            <a:ext cx="478036" cy="120491"/>
          </a:xfrm>
          <a:prstGeom prst="rect">
            <a:avLst/>
          </a:prstGeom>
          <a:noFill/>
        </p:spPr>
        <p:txBody>
          <a:bodyPr wrap="none" lIns="0" tIns="0" rIns="0" bIns="0" rtlCol="0" anchor="t"/>
          <a:lstStyle/>
          <a:p>
            <a:pPr marL="0" indent="0" algn="l">
              <a:lnSpc>
                <a:spcPts val="900"/>
              </a:lnSpc>
              <a:buNone/>
            </a:pPr>
            <a:r>
              <a:rPr lang="en-US" sz="900" kern="0" spc="-19" dirty="0">
                <a:solidFill>
                  <a:srgbClr val="2B2E3C"/>
                </a:solidFill>
                <a:latin typeface="Open Sans" pitchFamily="34" charset="0"/>
                <a:ea typeface="Open Sans" pitchFamily="34" charset="-122"/>
                <a:cs typeface="Open Sans" pitchFamily="34" charset="-120"/>
              </a:rPr>
              <a:t>YouTube</a:t>
            </a:r>
            <a:endParaRPr lang="en-US" sz="900" dirty="0"/>
          </a:p>
        </p:txBody>
      </p:sp>
      <p:sp>
        <p:nvSpPr>
          <p:cNvPr id="6" name="Shape 3"/>
          <p:cNvSpPr/>
          <p:nvPr/>
        </p:nvSpPr>
        <p:spPr>
          <a:xfrm>
            <a:off x="2905244" y="8549045"/>
            <a:ext cx="120491" cy="120491"/>
          </a:xfrm>
          <a:prstGeom prst="roundRect">
            <a:avLst>
              <a:gd name="adj" fmla="val 15178"/>
            </a:avLst>
          </a:prstGeom>
          <a:solidFill>
            <a:srgbClr val="763608"/>
          </a:solidFill>
        </p:spPr>
      </p:sp>
      <p:sp>
        <p:nvSpPr>
          <p:cNvPr id="7" name="Text 4"/>
          <p:cNvSpPr/>
          <p:nvPr/>
        </p:nvSpPr>
        <p:spPr>
          <a:xfrm>
            <a:off x="3086695" y="8549045"/>
            <a:ext cx="672941" cy="120491"/>
          </a:xfrm>
          <a:prstGeom prst="rect">
            <a:avLst/>
          </a:prstGeom>
          <a:noFill/>
        </p:spPr>
        <p:txBody>
          <a:bodyPr wrap="none" lIns="0" tIns="0" rIns="0" bIns="0" rtlCol="0" anchor="t"/>
          <a:lstStyle/>
          <a:p>
            <a:pPr marL="0" indent="0" algn="l">
              <a:lnSpc>
                <a:spcPts val="900"/>
              </a:lnSpc>
              <a:buNone/>
            </a:pPr>
            <a:r>
              <a:rPr lang="en-US" sz="900" kern="0" spc="-19" dirty="0">
                <a:solidFill>
                  <a:srgbClr val="2B2E3C"/>
                </a:solidFill>
                <a:latin typeface="Open Sans" pitchFamily="34" charset="0"/>
                <a:ea typeface="Open Sans" pitchFamily="34" charset="-122"/>
                <a:cs typeface="Open Sans" pitchFamily="34" charset="-120"/>
              </a:rPr>
              <a:t>Social Media</a:t>
            </a:r>
            <a:endParaRPr lang="en-US" sz="900" dirty="0"/>
          </a:p>
        </p:txBody>
      </p:sp>
      <p:sp>
        <p:nvSpPr>
          <p:cNvPr id="8" name="Shape 5"/>
          <p:cNvSpPr/>
          <p:nvPr/>
        </p:nvSpPr>
        <p:spPr>
          <a:xfrm>
            <a:off x="5058728" y="8549045"/>
            <a:ext cx="120491" cy="120491"/>
          </a:xfrm>
          <a:prstGeom prst="roundRect">
            <a:avLst>
              <a:gd name="adj" fmla="val 15178"/>
            </a:avLst>
          </a:prstGeom>
          <a:solidFill>
            <a:srgbClr val="A44B0C"/>
          </a:solidFill>
        </p:spPr>
      </p:sp>
      <p:sp>
        <p:nvSpPr>
          <p:cNvPr id="9" name="Text 6"/>
          <p:cNvSpPr/>
          <p:nvPr/>
        </p:nvSpPr>
        <p:spPr>
          <a:xfrm>
            <a:off x="5240179" y="8549045"/>
            <a:ext cx="348615" cy="120491"/>
          </a:xfrm>
          <a:prstGeom prst="rect">
            <a:avLst/>
          </a:prstGeom>
          <a:noFill/>
        </p:spPr>
        <p:txBody>
          <a:bodyPr wrap="none" lIns="0" tIns="0" rIns="0" bIns="0" rtlCol="0" anchor="t"/>
          <a:lstStyle/>
          <a:p>
            <a:pPr marL="0" indent="0" algn="l">
              <a:lnSpc>
                <a:spcPts val="900"/>
              </a:lnSpc>
              <a:buNone/>
            </a:pPr>
            <a:r>
              <a:rPr lang="en-US" sz="900" kern="0" spc="-19" dirty="0">
                <a:solidFill>
                  <a:srgbClr val="2B2E3C"/>
                </a:solidFill>
                <a:latin typeface="Open Sans" pitchFamily="34" charset="0"/>
                <a:ea typeface="Open Sans" pitchFamily="34" charset="-122"/>
                <a:cs typeface="Open Sans" pitchFamily="34" charset="-120"/>
              </a:rPr>
              <a:t>Netflix</a:t>
            </a:r>
            <a:endParaRPr lang="en-US" sz="900" dirty="0"/>
          </a:p>
        </p:txBody>
      </p:sp>
      <p:sp>
        <p:nvSpPr>
          <p:cNvPr id="10" name="Shape 7"/>
          <p:cNvSpPr/>
          <p:nvPr/>
        </p:nvSpPr>
        <p:spPr>
          <a:xfrm>
            <a:off x="7013853" y="8549045"/>
            <a:ext cx="120491" cy="120491"/>
          </a:xfrm>
          <a:prstGeom prst="roundRect">
            <a:avLst>
              <a:gd name="adj" fmla="val 15178"/>
            </a:avLst>
          </a:prstGeom>
          <a:solidFill>
            <a:srgbClr val="D2600F"/>
          </a:solidFill>
        </p:spPr>
      </p:sp>
      <p:sp>
        <p:nvSpPr>
          <p:cNvPr id="11" name="Text 8"/>
          <p:cNvSpPr/>
          <p:nvPr/>
        </p:nvSpPr>
        <p:spPr>
          <a:xfrm>
            <a:off x="7195304" y="8549045"/>
            <a:ext cx="421005" cy="120491"/>
          </a:xfrm>
          <a:prstGeom prst="rect">
            <a:avLst/>
          </a:prstGeom>
          <a:noFill/>
        </p:spPr>
        <p:txBody>
          <a:bodyPr wrap="none" lIns="0" tIns="0" rIns="0" bIns="0" rtlCol="0" anchor="t"/>
          <a:lstStyle/>
          <a:p>
            <a:pPr marL="0" indent="0" algn="l">
              <a:lnSpc>
                <a:spcPts val="900"/>
              </a:lnSpc>
              <a:buNone/>
            </a:pPr>
            <a:r>
              <a:rPr lang="en-US" sz="900" kern="0" spc="-19" dirty="0">
                <a:solidFill>
                  <a:srgbClr val="2B2E3C"/>
                </a:solidFill>
                <a:latin typeface="Open Sans" pitchFamily="34" charset="0"/>
                <a:ea typeface="Open Sans" pitchFamily="34" charset="-122"/>
                <a:cs typeface="Open Sans" pitchFamily="34" charset="-120"/>
              </a:rPr>
              <a:t>Gaming</a:t>
            </a:r>
            <a:endParaRPr lang="en-US" sz="900" dirty="0"/>
          </a:p>
        </p:txBody>
      </p:sp>
      <p:sp>
        <p:nvSpPr>
          <p:cNvPr id="12" name="Shape 9"/>
          <p:cNvSpPr/>
          <p:nvPr/>
        </p:nvSpPr>
        <p:spPr>
          <a:xfrm>
            <a:off x="9025057" y="8549045"/>
            <a:ext cx="120491" cy="120491"/>
          </a:xfrm>
          <a:prstGeom prst="roundRect">
            <a:avLst>
              <a:gd name="adj" fmla="val 15178"/>
            </a:avLst>
          </a:prstGeom>
          <a:solidFill>
            <a:srgbClr val="EF7823"/>
          </a:solidFill>
        </p:spPr>
      </p:sp>
      <p:sp>
        <p:nvSpPr>
          <p:cNvPr id="13" name="Text 10"/>
          <p:cNvSpPr/>
          <p:nvPr/>
        </p:nvSpPr>
        <p:spPr>
          <a:xfrm>
            <a:off x="9206508" y="8549045"/>
            <a:ext cx="381238" cy="120491"/>
          </a:xfrm>
          <a:prstGeom prst="rect">
            <a:avLst/>
          </a:prstGeom>
          <a:noFill/>
        </p:spPr>
        <p:txBody>
          <a:bodyPr wrap="none" lIns="0" tIns="0" rIns="0" bIns="0" rtlCol="0" anchor="t"/>
          <a:lstStyle/>
          <a:p>
            <a:pPr marL="0" indent="0" algn="l">
              <a:lnSpc>
                <a:spcPts val="900"/>
              </a:lnSpc>
              <a:buNone/>
            </a:pPr>
            <a:r>
              <a:rPr lang="en-US" sz="900" kern="0" spc="-19" dirty="0">
                <a:solidFill>
                  <a:srgbClr val="2B2E3C"/>
                </a:solidFill>
                <a:latin typeface="Open Sans" pitchFamily="34" charset="0"/>
                <a:ea typeface="Open Sans" pitchFamily="34" charset="-122"/>
                <a:cs typeface="Open Sans" pitchFamily="34" charset="-120"/>
              </a:rPr>
              <a:t>Google</a:t>
            </a:r>
            <a:endParaRPr lang="en-US" sz="900" dirty="0"/>
          </a:p>
        </p:txBody>
      </p:sp>
      <p:sp>
        <p:nvSpPr>
          <p:cNvPr id="14" name="Shape 11"/>
          <p:cNvSpPr/>
          <p:nvPr/>
        </p:nvSpPr>
        <p:spPr>
          <a:xfrm>
            <a:off x="11060073" y="8549045"/>
            <a:ext cx="120491" cy="120491"/>
          </a:xfrm>
          <a:prstGeom prst="roundRect">
            <a:avLst>
              <a:gd name="adj" fmla="val 15178"/>
            </a:avLst>
          </a:prstGeom>
          <a:solidFill>
            <a:srgbClr val="F39452"/>
          </a:solidFill>
        </p:spPr>
      </p:sp>
      <p:sp>
        <p:nvSpPr>
          <p:cNvPr id="15" name="Text 12"/>
          <p:cNvSpPr/>
          <p:nvPr/>
        </p:nvSpPr>
        <p:spPr>
          <a:xfrm>
            <a:off x="11241524" y="8549045"/>
            <a:ext cx="293965" cy="120491"/>
          </a:xfrm>
          <a:prstGeom prst="rect">
            <a:avLst/>
          </a:prstGeom>
          <a:noFill/>
        </p:spPr>
        <p:txBody>
          <a:bodyPr wrap="none" lIns="0" tIns="0" rIns="0" bIns="0" rtlCol="0" anchor="t"/>
          <a:lstStyle/>
          <a:p>
            <a:pPr marL="0" indent="0" algn="l">
              <a:lnSpc>
                <a:spcPts val="900"/>
              </a:lnSpc>
              <a:buNone/>
            </a:pPr>
            <a:r>
              <a:rPr lang="en-US" sz="900" kern="0" spc="-19" dirty="0">
                <a:solidFill>
                  <a:srgbClr val="2B2E3C"/>
                </a:solidFill>
                <a:latin typeface="Open Sans" pitchFamily="34" charset="0"/>
                <a:ea typeface="Open Sans" pitchFamily="34" charset="-122"/>
                <a:cs typeface="Open Sans" pitchFamily="34" charset="-120"/>
              </a:rPr>
              <a:t>Email</a:t>
            </a:r>
            <a:endParaRPr lang="en-US" sz="900" dirty="0"/>
          </a:p>
        </p:txBody>
      </p:sp>
      <p:sp>
        <p:nvSpPr>
          <p:cNvPr id="16" name="Shape 13"/>
          <p:cNvSpPr/>
          <p:nvPr/>
        </p:nvSpPr>
        <p:spPr>
          <a:xfrm>
            <a:off x="12369641" y="8549045"/>
            <a:ext cx="120491" cy="120491"/>
          </a:xfrm>
          <a:prstGeom prst="roundRect">
            <a:avLst>
              <a:gd name="adj" fmla="val 15178"/>
            </a:avLst>
          </a:prstGeom>
          <a:solidFill>
            <a:srgbClr val="F6B180"/>
          </a:solidFill>
        </p:spPr>
      </p:sp>
      <p:sp>
        <p:nvSpPr>
          <p:cNvPr id="17" name="Text 14"/>
          <p:cNvSpPr/>
          <p:nvPr/>
        </p:nvSpPr>
        <p:spPr>
          <a:xfrm>
            <a:off x="12551093" y="8549045"/>
            <a:ext cx="315158" cy="120491"/>
          </a:xfrm>
          <a:prstGeom prst="rect">
            <a:avLst/>
          </a:prstGeom>
          <a:noFill/>
        </p:spPr>
        <p:txBody>
          <a:bodyPr wrap="none" lIns="0" tIns="0" rIns="0" bIns="0" rtlCol="0" anchor="t"/>
          <a:lstStyle/>
          <a:p>
            <a:pPr marL="0" indent="0" algn="l">
              <a:lnSpc>
                <a:spcPts val="900"/>
              </a:lnSpc>
              <a:buNone/>
            </a:pPr>
            <a:r>
              <a:rPr lang="en-US" sz="900" kern="0" spc="-19" dirty="0">
                <a:solidFill>
                  <a:srgbClr val="2B2E3C"/>
                </a:solidFill>
                <a:latin typeface="Open Sans" pitchFamily="34" charset="0"/>
                <a:ea typeface="Open Sans" pitchFamily="34" charset="-122"/>
                <a:cs typeface="Open Sans" pitchFamily="34" charset="-120"/>
              </a:rPr>
              <a:t>Other</a:t>
            </a:r>
            <a:endParaRPr lang="en-US" sz="900" dirty="0"/>
          </a:p>
        </p:txBody>
      </p:sp>
      <p:sp>
        <p:nvSpPr>
          <p:cNvPr id="18" name="Text 15"/>
          <p:cNvSpPr/>
          <p:nvPr/>
        </p:nvSpPr>
        <p:spPr>
          <a:xfrm>
            <a:off x="421719" y="8804394"/>
            <a:ext cx="13786961" cy="192762"/>
          </a:xfrm>
          <a:prstGeom prst="rect">
            <a:avLst/>
          </a:prstGeom>
          <a:noFill/>
        </p:spPr>
        <p:txBody>
          <a:bodyPr wrap="none" lIns="0" tIns="0" rIns="0" bIns="0" rtlCol="0" anchor="t"/>
          <a:lstStyle/>
          <a:p>
            <a:pPr marL="0" indent="0" algn="l">
              <a:lnSpc>
                <a:spcPts val="1500"/>
              </a:lnSpc>
              <a:buNone/>
            </a:pPr>
            <a:r>
              <a:rPr lang="en-US" sz="900" kern="0" spc="-19" dirty="0">
                <a:solidFill>
                  <a:srgbClr val="2B2E3C"/>
                </a:solidFill>
                <a:latin typeface="Open Sans" pitchFamily="34" charset="0"/>
                <a:ea typeface="Open Sans" pitchFamily="34" charset="-122"/>
                <a:cs typeface="Open Sans" pitchFamily="34" charset="-120"/>
              </a:rPr>
              <a:t>Our exploratory data analysis revealed significant insights about TellCo's customer base. We identified and treated all missing values and outliers by replacing them with column means, ensuring data integrity for our analysis.</a:t>
            </a:r>
            <a:endParaRPr lang="en-US" sz="900" dirty="0"/>
          </a:p>
        </p:txBody>
      </p:sp>
      <p:sp>
        <p:nvSpPr>
          <p:cNvPr id="19" name="Text 16"/>
          <p:cNvSpPr/>
          <p:nvPr/>
        </p:nvSpPr>
        <p:spPr>
          <a:xfrm>
            <a:off x="421719" y="9133284"/>
            <a:ext cx="13786961" cy="385524"/>
          </a:xfrm>
          <a:prstGeom prst="rect">
            <a:avLst/>
          </a:prstGeom>
          <a:noFill/>
        </p:spPr>
        <p:txBody>
          <a:bodyPr wrap="square" lIns="0" tIns="0" rIns="0" bIns="0" rtlCol="0" anchor="t"/>
          <a:lstStyle/>
          <a:p>
            <a:pPr marL="0" indent="0" algn="l">
              <a:lnSpc>
                <a:spcPts val="1500"/>
              </a:lnSpc>
              <a:buNone/>
            </a:pPr>
            <a:r>
              <a:rPr lang="en-US" sz="900" kern="0" spc="-19" dirty="0">
                <a:solidFill>
                  <a:srgbClr val="2B2E3C"/>
                </a:solidFill>
                <a:latin typeface="Open Sans" pitchFamily="34" charset="0"/>
                <a:ea typeface="Open Sans" pitchFamily="34" charset="-122"/>
                <a:cs typeface="Open Sans" pitchFamily="34" charset="-120"/>
              </a:rPr>
              <a:t>The univariate analysis showed distinct patterns in session frequency, duration, and data consumption. Video streaming applications like YouTube and Netflix account for the largest portion of data usage, followed by social media. This suggests an opportunity to create specialized data packages for heavy video consumers.</a:t>
            </a:r>
            <a:endParaRPr lang="en-US" sz="900" dirty="0"/>
          </a:p>
        </p:txBody>
      </p:sp>
      <p:sp>
        <p:nvSpPr>
          <p:cNvPr id="20" name="Text 17"/>
          <p:cNvSpPr/>
          <p:nvPr/>
        </p:nvSpPr>
        <p:spPr>
          <a:xfrm>
            <a:off x="421719" y="9654302"/>
            <a:ext cx="13786961" cy="385524"/>
          </a:xfrm>
          <a:prstGeom prst="rect">
            <a:avLst/>
          </a:prstGeom>
          <a:noFill/>
        </p:spPr>
        <p:txBody>
          <a:bodyPr wrap="square" lIns="0" tIns="0" rIns="0" bIns="0" rtlCol="0" anchor="t"/>
          <a:lstStyle/>
          <a:p>
            <a:pPr marL="0" indent="0" algn="l">
              <a:lnSpc>
                <a:spcPts val="1500"/>
              </a:lnSpc>
              <a:buNone/>
            </a:pPr>
            <a:r>
              <a:rPr lang="en-US" sz="900" kern="0" spc="-19" dirty="0">
                <a:solidFill>
                  <a:srgbClr val="2B2E3C"/>
                </a:solidFill>
                <a:latin typeface="Open Sans" pitchFamily="34" charset="0"/>
                <a:ea typeface="Open Sans" pitchFamily="34" charset="-122"/>
                <a:cs typeface="Open Sans" pitchFamily="34" charset="-120"/>
              </a:rPr>
              <a:t>Our correlation analysis between applications revealed interesting relationships, particularly between social media and video consumption. The dimensionality reduction through principal component analysis helped identify the key factors driving data usage patterns.</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881630" y="11430"/>
            <a:ext cx="9340215" cy="1327785"/>
          </a:xfrm>
          <a:prstGeom prst="rect">
            <a:avLst/>
          </a:prstGeom>
          <a:noFill/>
        </p:spPr>
        <p:txBody>
          <a:bodyPr wrap="square" rtlCol="0">
            <a:noAutofit/>
          </a:bodyPr>
          <a:lstStyle/>
          <a:p>
            <a:pPr algn="ctr"/>
            <a:r>
              <a:rPr lang="en-US" sz="4400">
                <a:solidFill>
                  <a:srgbClr val="FF0000"/>
                </a:solidFill>
              </a:rPr>
              <a:t>G</a:t>
            </a:r>
            <a:r>
              <a:rPr lang="en-US" sz="4400"/>
              <a:t>RAPHICAL REPRESENTATION TELECOM DATASET</a:t>
            </a:r>
          </a:p>
        </p:txBody>
      </p:sp>
      <p:pic>
        <p:nvPicPr>
          <p:cNvPr id="3" name="Picture 2" descr="Screenshot 2025-04-22 104713"/>
          <p:cNvPicPr>
            <a:picLocks noChangeAspect="1"/>
          </p:cNvPicPr>
          <p:nvPr/>
        </p:nvPicPr>
        <p:blipFill>
          <a:blip r:embed="rId2"/>
          <a:stretch>
            <a:fillRect/>
          </a:stretch>
        </p:blipFill>
        <p:spPr>
          <a:xfrm>
            <a:off x="0" y="2114550"/>
            <a:ext cx="5043170" cy="6036310"/>
          </a:xfrm>
          <a:prstGeom prst="rect">
            <a:avLst/>
          </a:prstGeom>
        </p:spPr>
      </p:pic>
      <p:pic>
        <p:nvPicPr>
          <p:cNvPr id="4" name="Picture 3" descr="Screenshot 2025-04-22 104641"/>
          <p:cNvPicPr>
            <a:picLocks noChangeAspect="1"/>
          </p:cNvPicPr>
          <p:nvPr/>
        </p:nvPicPr>
        <p:blipFill>
          <a:blip r:embed="rId3"/>
          <a:stretch>
            <a:fillRect/>
          </a:stretch>
        </p:blipFill>
        <p:spPr>
          <a:xfrm>
            <a:off x="9126855" y="2114550"/>
            <a:ext cx="5503545" cy="6121400"/>
          </a:xfrm>
          <a:prstGeom prst="rect">
            <a:avLst/>
          </a:prstGeom>
        </p:spPr>
      </p:pic>
      <p:pic>
        <p:nvPicPr>
          <p:cNvPr id="5" name="Picture 4" descr="Screenshot 2025-04-22 104517"/>
          <p:cNvPicPr>
            <a:picLocks noChangeAspect="1"/>
          </p:cNvPicPr>
          <p:nvPr/>
        </p:nvPicPr>
        <p:blipFill>
          <a:blip r:embed="rId4"/>
          <a:stretch>
            <a:fillRect/>
          </a:stretch>
        </p:blipFill>
        <p:spPr>
          <a:xfrm>
            <a:off x="5043170" y="2146935"/>
            <a:ext cx="4220210" cy="6003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01675" y="290830"/>
            <a:ext cx="6387465" cy="918210"/>
          </a:xfrm>
          <a:prstGeom prst="rect">
            <a:avLst/>
          </a:prstGeom>
          <a:noFill/>
        </p:spPr>
        <p:txBody>
          <a:bodyPr wrap="none" lIns="0" tIns="0" rIns="0" bIns="0" rtlCol="0" anchor="t"/>
          <a:lstStyle/>
          <a:p>
            <a:pPr marL="0" indent="0" algn="l">
              <a:lnSpc>
                <a:spcPts val="4900"/>
              </a:lnSpc>
              <a:buNone/>
            </a:pPr>
            <a:r>
              <a:rPr lang="en-US" sz="4000" kern="0" spc="-118" dirty="0">
                <a:solidFill>
                  <a:srgbClr val="FF0000"/>
                </a:solidFill>
                <a:latin typeface="Bitter Medium" pitchFamily="34" charset="0"/>
                <a:ea typeface="Bitter Medium" pitchFamily="34" charset="-122"/>
                <a:cs typeface="Bitter Medium" pitchFamily="34" charset="-120"/>
              </a:rPr>
              <a:t>U</a:t>
            </a:r>
            <a:r>
              <a:rPr lang="en-US" sz="4000" kern="0" spc="-118" dirty="0">
                <a:solidFill>
                  <a:srgbClr val="2C3F42"/>
                </a:solidFill>
                <a:latin typeface="Bitter Medium" pitchFamily="34" charset="0"/>
                <a:ea typeface="Bitter Medium" pitchFamily="34" charset="-122"/>
                <a:cs typeface="Bitter Medium" pitchFamily="34" charset="-120"/>
              </a:rPr>
              <a:t>ser Engagement Analysis</a:t>
            </a:r>
            <a:endParaRPr lang="en-US" sz="4000" dirty="0"/>
          </a:p>
        </p:txBody>
      </p:sp>
      <p:sp>
        <p:nvSpPr>
          <p:cNvPr id="3" name="Shape 1"/>
          <p:cNvSpPr/>
          <p:nvPr/>
        </p:nvSpPr>
        <p:spPr>
          <a:xfrm>
            <a:off x="701873" y="3166705"/>
            <a:ext cx="13226653" cy="22860"/>
          </a:xfrm>
          <a:prstGeom prst="roundRect">
            <a:avLst>
              <a:gd name="adj" fmla="val 368491"/>
            </a:avLst>
          </a:prstGeom>
          <a:solidFill>
            <a:srgbClr val="E2C8B5"/>
          </a:solidFill>
        </p:spPr>
      </p:sp>
      <p:sp>
        <p:nvSpPr>
          <p:cNvPr id="4" name="Shape 2"/>
          <p:cNvSpPr/>
          <p:nvPr/>
        </p:nvSpPr>
        <p:spPr>
          <a:xfrm>
            <a:off x="3946922" y="2565083"/>
            <a:ext cx="22860" cy="601623"/>
          </a:xfrm>
          <a:prstGeom prst="roundRect">
            <a:avLst>
              <a:gd name="adj" fmla="val 368491"/>
            </a:avLst>
          </a:prstGeom>
          <a:solidFill>
            <a:srgbClr val="E2C8B5"/>
          </a:solidFill>
        </p:spPr>
      </p:sp>
      <p:sp>
        <p:nvSpPr>
          <p:cNvPr id="5" name="Shape 3"/>
          <p:cNvSpPr/>
          <p:nvPr/>
        </p:nvSpPr>
        <p:spPr>
          <a:xfrm>
            <a:off x="3732728" y="2941082"/>
            <a:ext cx="451247" cy="451247"/>
          </a:xfrm>
          <a:prstGeom prst="roundRect">
            <a:avLst>
              <a:gd name="adj" fmla="val 18668"/>
            </a:avLst>
          </a:prstGeom>
          <a:solidFill>
            <a:srgbClr val="FCE2CF"/>
          </a:solidFill>
          <a:ln w="7620">
            <a:solidFill>
              <a:srgbClr val="E2C8B5"/>
            </a:solidFill>
            <a:prstDash val="solid"/>
          </a:ln>
        </p:spPr>
      </p:sp>
      <p:pic>
        <p:nvPicPr>
          <p:cNvPr id="6" name="Image 0" descr="preencoded.png"/>
          <p:cNvPicPr>
            <a:picLocks noChangeAspect="1"/>
          </p:cNvPicPr>
          <p:nvPr/>
        </p:nvPicPr>
        <p:blipFill>
          <a:blip r:embed="rId3"/>
          <a:stretch>
            <a:fillRect/>
          </a:stretch>
        </p:blipFill>
        <p:spPr>
          <a:xfrm>
            <a:off x="3807976" y="2978706"/>
            <a:ext cx="300752" cy="375999"/>
          </a:xfrm>
          <a:prstGeom prst="rect">
            <a:avLst/>
          </a:prstGeom>
        </p:spPr>
      </p:pic>
      <p:sp>
        <p:nvSpPr>
          <p:cNvPr id="7" name="Text 4"/>
          <p:cNvSpPr/>
          <p:nvPr/>
        </p:nvSpPr>
        <p:spPr>
          <a:xfrm>
            <a:off x="2704862" y="1609844"/>
            <a:ext cx="2506980" cy="313373"/>
          </a:xfrm>
          <a:prstGeom prst="rect">
            <a:avLst/>
          </a:prstGeom>
          <a:noFill/>
        </p:spPr>
        <p:txBody>
          <a:bodyPr wrap="none" lIns="0" tIns="0" rIns="0" bIns="0" rtlCol="0" anchor="t"/>
          <a:lstStyle/>
          <a:p>
            <a:pPr marL="0" indent="0" algn="ctr">
              <a:lnSpc>
                <a:spcPts val="2450"/>
              </a:lnSpc>
              <a:buNone/>
            </a:pPr>
            <a:r>
              <a:rPr lang="en-US" sz="1950" kern="0" spc="-59" dirty="0">
                <a:solidFill>
                  <a:schemeClr val="accent2">
                    <a:lumMod val="50000"/>
                  </a:schemeClr>
                </a:solidFill>
                <a:latin typeface="Bitter Medium" pitchFamily="34" charset="0"/>
                <a:ea typeface="Bitter Medium" pitchFamily="34" charset="-122"/>
                <a:cs typeface="Bitter Medium" pitchFamily="34" charset="-120"/>
              </a:rPr>
              <a:t>Session Frequency</a:t>
            </a:r>
            <a:endParaRPr lang="en-US" sz="1950" dirty="0">
              <a:solidFill>
                <a:schemeClr val="accent2">
                  <a:lumMod val="50000"/>
                </a:schemeClr>
              </a:solidFill>
            </a:endParaRPr>
          </a:p>
        </p:txBody>
      </p:sp>
      <p:sp>
        <p:nvSpPr>
          <p:cNvPr id="8" name="Text 5"/>
          <p:cNvSpPr/>
          <p:nvPr/>
        </p:nvSpPr>
        <p:spPr>
          <a:xfrm>
            <a:off x="902375" y="2043470"/>
            <a:ext cx="6112073" cy="320992"/>
          </a:xfrm>
          <a:prstGeom prst="rect">
            <a:avLst/>
          </a:prstGeom>
          <a:noFill/>
        </p:spPr>
        <p:txBody>
          <a:bodyPr wrap="none" lIns="0" tIns="0" rIns="0" bIns="0" rtlCol="0" anchor="t"/>
          <a:lstStyle/>
          <a:p>
            <a:pPr marL="0" indent="0" algn="ctr">
              <a:lnSpc>
                <a:spcPts val="2500"/>
              </a:lnSpc>
              <a:buNone/>
            </a:pPr>
            <a:r>
              <a:rPr lang="en-US" sz="1550" kern="0" spc="-32" dirty="0">
                <a:solidFill>
                  <a:srgbClr val="2B2E3C"/>
                </a:solidFill>
                <a:latin typeface="Open Sans" pitchFamily="34" charset="0"/>
                <a:ea typeface="Open Sans" pitchFamily="34" charset="-122"/>
                <a:cs typeface="Open Sans" pitchFamily="34" charset="-120"/>
              </a:rPr>
              <a:t>How often users connect to the network</a:t>
            </a:r>
            <a:endParaRPr lang="en-US" sz="1550" dirty="0"/>
          </a:p>
        </p:txBody>
      </p:sp>
      <p:sp>
        <p:nvSpPr>
          <p:cNvPr id="9" name="Shape 6"/>
          <p:cNvSpPr/>
          <p:nvPr/>
        </p:nvSpPr>
        <p:spPr>
          <a:xfrm>
            <a:off x="7303651" y="3166705"/>
            <a:ext cx="22860" cy="601623"/>
          </a:xfrm>
          <a:prstGeom prst="roundRect">
            <a:avLst>
              <a:gd name="adj" fmla="val 368491"/>
            </a:avLst>
          </a:prstGeom>
          <a:solidFill>
            <a:srgbClr val="E2C8B5"/>
          </a:solidFill>
        </p:spPr>
      </p:sp>
      <p:sp>
        <p:nvSpPr>
          <p:cNvPr id="10" name="Shape 7"/>
          <p:cNvSpPr/>
          <p:nvPr/>
        </p:nvSpPr>
        <p:spPr>
          <a:xfrm>
            <a:off x="7089458" y="2941082"/>
            <a:ext cx="451247" cy="451247"/>
          </a:xfrm>
          <a:prstGeom prst="roundRect">
            <a:avLst>
              <a:gd name="adj" fmla="val 18668"/>
            </a:avLst>
          </a:prstGeom>
          <a:solidFill>
            <a:srgbClr val="FCE2CF"/>
          </a:solidFill>
          <a:ln w="7620">
            <a:solidFill>
              <a:srgbClr val="E2C8B5"/>
            </a:solidFill>
            <a:prstDash val="solid"/>
          </a:ln>
        </p:spPr>
      </p:sp>
      <p:pic>
        <p:nvPicPr>
          <p:cNvPr id="11" name="Image 1" descr="preencoded.png"/>
          <p:cNvPicPr>
            <a:picLocks noChangeAspect="1"/>
          </p:cNvPicPr>
          <p:nvPr/>
        </p:nvPicPr>
        <p:blipFill>
          <a:blip r:embed="rId4"/>
          <a:stretch>
            <a:fillRect/>
          </a:stretch>
        </p:blipFill>
        <p:spPr>
          <a:xfrm>
            <a:off x="7164705" y="2978706"/>
            <a:ext cx="300752" cy="375999"/>
          </a:xfrm>
          <a:prstGeom prst="rect">
            <a:avLst/>
          </a:prstGeom>
        </p:spPr>
      </p:pic>
      <p:sp>
        <p:nvSpPr>
          <p:cNvPr id="12" name="Text 8"/>
          <p:cNvSpPr/>
          <p:nvPr/>
        </p:nvSpPr>
        <p:spPr>
          <a:xfrm>
            <a:off x="6061591" y="3968948"/>
            <a:ext cx="2506980" cy="313373"/>
          </a:xfrm>
          <a:prstGeom prst="rect">
            <a:avLst/>
          </a:prstGeom>
          <a:noFill/>
        </p:spPr>
        <p:txBody>
          <a:bodyPr wrap="none" lIns="0" tIns="0" rIns="0" bIns="0" rtlCol="0" anchor="t"/>
          <a:lstStyle/>
          <a:p>
            <a:pPr marL="0" indent="0" algn="ctr">
              <a:lnSpc>
                <a:spcPts val="2450"/>
              </a:lnSpc>
              <a:buNone/>
            </a:pPr>
            <a:r>
              <a:rPr lang="en-US" sz="1950" kern="0" spc="-59" dirty="0">
                <a:solidFill>
                  <a:schemeClr val="accent2">
                    <a:lumMod val="50000"/>
                  </a:schemeClr>
                </a:solidFill>
                <a:latin typeface="Bitter Medium" pitchFamily="34" charset="0"/>
                <a:ea typeface="Bitter Medium" pitchFamily="34" charset="-122"/>
                <a:cs typeface="Bitter Medium" pitchFamily="34" charset="-120"/>
              </a:rPr>
              <a:t>Session Duration</a:t>
            </a:r>
            <a:endParaRPr lang="en-US" sz="1950" dirty="0">
              <a:solidFill>
                <a:schemeClr val="accent2">
                  <a:lumMod val="50000"/>
                </a:schemeClr>
              </a:solidFill>
            </a:endParaRPr>
          </a:p>
        </p:txBody>
      </p:sp>
      <p:sp>
        <p:nvSpPr>
          <p:cNvPr id="13" name="Text 9"/>
          <p:cNvSpPr/>
          <p:nvPr/>
        </p:nvSpPr>
        <p:spPr>
          <a:xfrm>
            <a:off x="4259104" y="4402574"/>
            <a:ext cx="6112073" cy="320992"/>
          </a:xfrm>
          <a:prstGeom prst="rect">
            <a:avLst/>
          </a:prstGeom>
          <a:noFill/>
        </p:spPr>
        <p:txBody>
          <a:bodyPr wrap="none" lIns="0" tIns="0" rIns="0" bIns="0" rtlCol="0" anchor="t"/>
          <a:lstStyle/>
          <a:p>
            <a:pPr marL="0" indent="0" algn="ctr">
              <a:lnSpc>
                <a:spcPts val="2500"/>
              </a:lnSpc>
              <a:buNone/>
            </a:pPr>
            <a:r>
              <a:rPr lang="en-US" sz="1550" kern="0" spc="-32" dirty="0">
                <a:solidFill>
                  <a:srgbClr val="2B2E3C"/>
                </a:solidFill>
                <a:latin typeface="Open Sans" pitchFamily="34" charset="0"/>
                <a:ea typeface="Open Sans" pitchFamily="34" charset="-122"/>
                <a:cs typeface="Open Sans" pitchFamily="34" charset="-120"/>
              </a:rPr>
              <a:t>How long users stay connected per session</a:t>
            </a:r>
            <a:endParaRPr lang="en-US" sz="1550" dirty="0"/>
          </a:p>
        </p:txBody>
      </p:sp>
      <p:sp>
        <p:nvSpPr>
          <p:cNvPr id="14" name="Shape 10"/>
          <p:cNvSpPr/>
          <p:nvPr/>
        </p:nvSpPr>
        <p:spPr>
          <a:xfrm>
            <a:off x="10660499" y="2565083"/>
            <a:ext cx="22860" cy="601623"/>
          </a:xfrm>
          <a:prstGeom prst="roundRect">
            <a:avLst>
              <a:gd name="adj" fmla="val 368491"/>
            </a:avLst>
          </a:prstGeom>
          <a:solidFill>
            <a:srgbClr val="E2C8B5"/>
          </a:solidFill>
        </p:spPr>
      </p:sp>
      <p:sp>
        <p:nvSpPr>
          <p:cNvPr id="15" name="Shape 11"/>
          <p:cNvSpPr/>
          <p:nvPr/>
        </p:nvSpPr>
        <p:spPr>
          <a:xfrm>
            <a:off x="10446306" y="2941082"/>
            <a:ext cx="451247" cy="451247"/>
          </a:xfrm>
          <a:prstGeom prst="roundRect">
            <a:avLst>
              <a:gd name="adj" fmla="val 18668"/>
            </a:avLst>
          </a:prstGeom>
          <a:solidFill>
            <a:srgbClr val="FCE2CF"/>
          </a:solidFill>
          <a:ln w="7620">
            <a:solidFill>
              <a:srgbClr val="E2C8B5"/>
            </a:solidFill>
            <a:prstDash val="solid"/>
          </a:ln>
        </p:spPr>
      </p:sp>
      <p:pic>
        <p:nvPicPr>
          <p:cNvPr id="16" name="Image 2" descr="preencoded.png"/>
          <p:cNvPicPr>
            <a:picLocks noChangeAspect="1"/>
          </p:cNvPicPr>
          <p:nvPr/>
        </p:nvPicPr>
        <p:blipFill>
          <a:blip r:embed="rId5"/>
          <a:stretch>
            <a:fillRect/>
          </a:stretch>
        </p:blipFill>
        <p:spPr>
          <a:xfrm>
            <a:off x="10521553" y="2978706"/>
            <a:ext cx="300752" cy="375999"/>
          </a:xfrm>
          <a:prstGeom prst="rect">
            <a:avLst/>
          </a:prstGeom>
        </p:spPr>
      </p:pic>
      <p:sp>
        <p:nvSpPr>
          <p:cNvPr id="17" name="Text 12"/>
          <p:cNvSpPr/>
          <p:nvPr/>
        </p:nvSpPr>
        <p:spPr>
          <a:xfrm>
            <a:off x="9418439" y="1609844"/>
            <a:ext cx="2506980" cy="313373"/>
          </a:xfrm>
          <a:prstGeom prst="rect">
            <a:avLst/>
          </a:prstGeom>
          <a:noFill/>
        </p:spPr>
        <p:txBody>
          <a:bodyPr wrap="none" lIns="0" tIns="0" rIns="0" bIns="0" rtlCol="0" anchor="t"/>
          <a:lstStyle/>
          <a:p>
            <a:pPr marL="0" indent="0" algn="ctr">
              <a:lnSpc>
                <a:spcPts val="2450"/>
              </a:lnSpc>
              <a:buNone/>
            </a:pPr>
            <a:r>
              <a:rPr lang="en-US" sz="1950" kern="0" spc="-59" dirty="0">
                <a:solidFill>
                  <a:schemeClr val="accent2">
                    <a:lumMod val="50000"/>
                  </a:schemeClr>
                </a:solidFill>
                <a:latin typeface="Bitter Medium" pitchFamily="34" charset="0"/>
                <a:ea typeface="Bitter Medium" pitchFamily="34" charset="-122"/>
                <a:cs typeface="Bitter Medium" pitchFamily="34" charset="-120"/>
              </a:rPr>
              <a:t>Total Traffic</a:t>
            </a:r>
            <a:endParaRPr lang="en-US" sz="1950" dirty="0">
              <a:solidFill>
                <a:schemeClr val="accent2">
                  <a:lumMod val="50000"/>
                </a:schemeClr>
              </a:solidFill>
            </a:endParaRPr>
          </a:p>
        </p:txBody>
      </p:sp>
      <p:sp>
        <p:nvSpPr>
          <p:cNvPr id="18" name="Text 13"/>
          <p:cNvSpPr/>
          <p:nvPr/>
        </p:nvSpPr>
        <p:spPr>
          <a:xfrm>
            <a:off x="7615952" y="2043470"/>
            <a:ext cx="6112073" cy="320992"/>
          </a:xfrm>
          <a:prstGeom prst="rect">
            <a:avLst/>
          </a:prstGeom>
          <a:noFill/>
        </p:spPr>
        <p:txBody>
          <a:bodyPr wrap="none" lIns="0" tIns="0" rIns="0" bIns="0" rtlCol="0" anchor="t"/>
          <a:lstStyle/>
          <a:p>
            <a:pPr marL="0" indent="0" algn="ctr">
              <a:lnSpc>
                <a:spcPts val="2500"/>
              </a:lnSpc>
              <a:buNone/>
            </a:pPr>
            <a:r>
              <a:rPr lang="en-US" sz="1550" kern="0" spc="-32" dirty="0">
                <a:solidFill>
                  <a:srgbClr val="2B2E3C"/>
                </a:solidFill>
                <a:latin typeface="Open Sans" pitchFamily="34" charset="0"/>
                <a:ea typeface="Open Sans" pitchFamily="34" charset="-122"/>
                <a:cs typeface="Open Sans" pitchFamily="34" charset="-120"/>
              </a:rPr>
              <a:t>Combined download and upload volume in bytes</a:t>
            </a:r>
            <a:endParaRPr lang="en-US" sz="1550" dirty="0"/>
          </a:p>
        </p:txBody>
      </p:sp>
      <p:sp>
        <p:nvSpPr>
          <p:cNvPr id="19" name="Text 14"/>
          <p:cNvSpPr/>
          <p:nvPr/>
        </p:nvSpPr>
        <p:spPr>
          <a:xfrm>
            <a:off x="701675" y="4949190"/>
            <a:ext cx="13457555" cy="1137920"/>
          </a:xfrm>
          <a:prstGeom prst="rect">
            <a:avLst/>
          </a:prstGeom>
          <a:noFill/>
        </p:spPr>
        <p:txBody>
          <a:bodyPr wrap="square" lIns="0" tIns="0" rIns="0" bIns="0" rtlCol="0" anchor="t"/>
          <a:lstStyle/>
          <a:p>
            <a:pPr marL="0" indent="0" algn="l">
              <a:lnSpc>
                <a:spcPts val="2500"/>
              </a:lnSpc>
              <a:buNone/>
            </a:pPr>
            <a:r>
              <a:rPr lang="en-US" sz="1600" kern="0" spc="-32" dirty="0">
                <a:solidFill>
                  <a:srgbClr val="2B2E3C"/>
                </a:solidFill>
                <a:latin typeface="Open Sans" pitchFamily="34" charset="0"/>
                <a:ea typeface="Open Sans" pitchFamily="34" charset="-122"/>
                <a:cs typeface="Open Sans" pitchFamily="34" charset="-120"/>
              </a:rPr>
              <a:t>Our engagement analysis focused on three key metrics: session frequency, session duration, and total traffic (download and upload). By aggregating these metrics per customer, we identified the top 10 most engaged users for each metric, providing insights into power user behavior.</a:t>
            </a:r>
            <a:endParaRPr lang="en-US" sz="1600" dirty="0"/>
          </a:p>
        </p:txBody>
      </p:sp>
      <p:sp>
        <p:nvSpPr>
          <p:cNvPr id="20" name="Text 15"/>
          <p:cNvSpPr/>
          <p:nvPr/>
        </p:nvSpPr>
        <p:spPr>
          <a:xfrm>
            <a:off x="701675" y="6047740"/>
            <a:ext cx="13226415" cy="1033145"/>
          </a:xfrm>
          <a:prstGeom prst="rect">
            <a:avLst/>
          </a:prstGeom>
          <a:noFill/>
        </p:spPr>
        <p:txBody>
          <a:bodyPr wrap="square" lIns="0" tIns="0" rIns="0" bIns="0" rtlCol="0" anchor="t"/>
          <a:lstStyle/>
          <a:p>
            <a:pPr marL="0" indent="0" algn="l">
              <a:lnSpc>
                <a:spcPts val="2500"/>
              </a:lnSpc>
              <a:buNone/>
            </a:pPr>
            <a:r>
              <a:rPr lang="en-US" sz="1600" kern="0" spc="-32" dirty="0">
                <a:solidFill>
                  <a:srgbClr val="2B2E3C"/>
                </a:solidFill>
                <a:latin typeface="Open Sans" pitchFamily="34" charset="0"/>
                <a:ea typeface="Open Sans" pitchFamily="34" charset="-122"/>
                <a:cs typeface="Open Sans" pitchFamily="34" charset="-120"/>
              </a:rPr>
              <a:t>Using k-means clustering with k=3, we classified customers into three engagement groups. The analysis of non-normalized metrics for each cluster revealed distinct usage patterns. The most engaged cluster showed significantly higher session durations and data consumption, representing a valuable customer segment.</a:t>
            </a:r>
            <a:endParaRPr lang="en-US" sz="1600" dirty="0"/>
          </a:p>
        </p:txBody>
      </p:sp>
      <p:sp>
        <p:nvSpPr>
          <p:cNvPr id="21" name="Text 16"/>
          <p:cNvSpPr/>
          <p:nvPr/>
        </p:nvSpPr>
        <p:spPr>
          <a:xfrm>
            <a:off x="701675" y="7185660"/>
            <a:ext cx="13226415" cy="935990"/>
          </a:xfrm>
          <a:prstGeom prst="rect">
            <a:avLst/>
          </a:prstGeom>
          <a:noFill/>
        </p:spPr>
        <p:txBody>
          <a:bodyPr wrap="square" lIns="0" tIns="0" rIns="0" bIns="0" rtlCol="0" anchor="t"/>
          <a:lstStyle/>
          <a:p>
            <a:pPr marL="0" indent="0" algn="l">
              <a:lnSpc>
                <a:spcPts val="2500"/>
              </a:lnSpc>
              <a:buNone/>
            </a:pPr>
            <a:r>
              <a:rPr lang="en-US" sz="1600" kern="0" spc="-32" dirty="0">
                <a:solidFill>
                  <a:srgbClr val="2B2E3C"/>
                </a:solidFill>
                <a:latin typeface="Open Sans" pitchFamily="34" charset="0"/>
                <a:ea typeface="Open Sans" pitchFamily="34" charset="-122"/>
                <a:cs typeface="Open Sans" pitchFamily="34" charset="-120"/>
              </a:rPr>
              <a:t>We also identified the top 10 most engaged users per application and plotted the top 3 most used applications. The elbow method helped determine the optimal number of engagement clusters, providing a foundation for targeted marketing strategies.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6642" y="942618"/>
            <a:ext cx="5977652" cy="675680"/>
          </a:xfrm>
          <a:prstGeom prst="rect">
            <a:avLst/>
          </a:prstGeom>
          <a:noFill/>
        </p:spPr>
        <p:txBody>
          <a:bodyPr wrap="none" lIns="0" tIns="0" rIns="0" bIns="0" rtlCol="0" anchor="t"/>
          <a:lstStyle/>
          <a:p>
            <a:pPr marL="0" indent="0" algn="l">
              <a:lnSpc>
                <a:spcPts val="5300"/>
              </a:lnSpc>
              <a:buNone/>
            </a:pPr>
            <a:r>
              <a:rPr lang="en-US" sz="4250" kern="0" spc="-128" dirty="0">
                <a:solidFill>
                  <a:srgbClr val="FF0000"/>
                </a:solidFill>
                <a:latin typeface="Bitter Medium" pitchFamily="34" charset="0"/>
                <a:ea typeface="Bitter Medium" pitchFamily="34" charset="-122"/>
                <a:cs typeface="Bitter Medium" pitchFamily="34" charset="-120"/>
              </a:rPr>
              <a:t>U</a:t>
            </a:r>
            <a:r>
              <a:rPr lang="en-US" sz="4250" kern="0" spc="-128" dirty="0">
                <a:solidFill>
                  <a:srgbClr val="2C3F42"/>
                </a:solidFill>
                <a:latin typeface="Bitter Medium" pitchFamily="34" charset="0"/>
                <a:ea typeface="Bitter Medium" pitchFamily="34" charset="-122"/>
                <a:cs typeface="Bitter Medium" pitchFamily="34" charset="-120"/>
              </a:rPr>
              <a:t>ser Experience Analysis</a:t>
            </a:r>
            <a:endParaRPr lang="en-US" sz="4250" dirty="0"/>
          </a:p>
        </p:txBody>
      </p:sp>
      <p:sp>
        <p:nvSpPr>
          <p:cNvPr id="3" name="Shape 1"/>
          <p:cNvSpPr/>
          <p:nvPr/>
        </p:nvSpPr>
        <p:spPr>
          <a:xfrm>
            <a:off x="756642" y="2293739"/>
            <a:ext cx="486370" cy="486370"/>
          </a:xfrm>
          <a:prstGeom prst="roundRect">
            <a:avLst>
              <a:gd name="adj" fmla="val 18671"/>
            </a:avLst>
          </a:prstGeom>
          <a:solidFill>
            <a:srgbClr val="FCE2CF"/>
          </a:solidFill>
          <a:ln w="7620">
            <a:solidFill>
              <a:srgbClr val="E2C8B5"/>
            </a:solidFill>
            <a:prstDash val="solid"/>
          </a:ln>
        </p:spPr>
      </p:sp>
      <p:pic>
        <p:nvPicPr>
          <p:cNvPr id="4" name="Image 0" descr="preencoded.png"/>
          <p:cNvPicPr>
            <a:picLocks noChangeAspect="1"/>
          </p:cNvPicPr>
          <p:nvPr/>
        </p:nvPicPr>
        <p:blipFill>
          <a:blip r:embed="rId3"/>
          <a:stretch>
            <a:fillRect/>
          </a:stretch>
        </p:blipFill>
        <p:spPr>
          <a:xfrm>
            <a:off x="837664" y="2334220"/>
            <a:ext cx="324207" cy="405289"/>
          </a:xfrm>
          <a:prstGeom prst="rect">
            <a:avLst/>
          </a:prstGeom>
        </p:spPr>
      </p:pic>
      <p:sp>
        <p:nvSpPr>
          <p:cNvPr id="5" name="Text 2"/>
          <p:cNvSpPr/>
          <p:nvPr/>
        </p:nvSpPr>
        <p:spPr>
          <a:xfrm>
            <a:off x="1459111" y="2293739"/>
            <a:ext cx="2702600" cy="337780"/>
          </a:xfrm>
          <a:prstGeom prst="rect">
            <a:avLst/>
          </a:prstGeom>
          <a:noFill/>
        </p:spPr>
        <p:txBody>
          <a:bodyPr wrap="none" lIns="0" tIns="0" rIns="0" bIns="0" rtlCol="0" anchor="t"/>
          <a:lstStyle/>
          <a:p>
            <a:pPr marL="0" indent="0" algn="l">
              <a:lnSpc>
                <a:spcPts val="2650"/>
              </a:lnSpc>
              <a:buNone/>
            </a:pPr>
            <a:r>
              <a:rPr lang="en-US" sz="2100" kern="0" spc="-64" dirty="0">
                <a:solidFill>
                  <a:schemeClr val="accent2">
                    <a:lumMod val="50000"/>
                  </a:schemeClr>
                </a:solidFill>
                <a:latin typeface="Bitter Medium" pitchFamily="34" charset="0"/>
                <a:ea typeface="Bitter Medium" pitchFamily="34" charset="-122"/>
                <a:cs typeface="Bitter Medium" pitchFamily="34" charset="-120"/>
              </a:rPr>
              <a:t>TCP Retransmission</a:t>
            </a:r>
            <a:endParaRPr lang="en-US" sz="2100" dirty="0">
              <a:solidFill>
                <a:schemeClr val="accent2">
                  <a:lumMod val="50000"/>
                </a:schemeClr>
              </a:solidFill>
            </a:endParaRPr>
          </a:p>
        </p:txBody>
      </p:sp>
      <p:sp>
        <p:nvSpPr>
          <p:cNvPr id="6" name="Text 3"/>
          <p:cNvSpPr/>
          <p:nvPr/>
        </p:nvSpPr>
        <p:spPr>
          <a:xfrm>
            <a:off x="1459111" y="2761178"/>
            <a:ext cx="5748099" cy="691753"/>
          </a:xfrm>
          <a:prstGeom prst="rect">
            <a:avLst/>
          </a:prstGeom>
          <a:noFill/>
        </p:spPr>
        <p:txBody>
          <a:bodyPr wrap="square" lIns="0" tIns="0" rIns="0" bIns="0" rtlCol="0" anchor="t"/>
          <a:lstStyle/>
          <a:p>
            <a:pPr marL="0" indent="0" algn="l">
              <a:lnSpc>
                <a:spcPts val="2700"/>
              </a:lnSpc>
              <a:buNone/>
            </a:pPr>
            <a:r>
              <a:rPr lang="en-US" sz="1700" kern="0" spc="-34" dirty="0">
                <a:solidFill>
                  <a:srgbClr val="2B2E3C"/>
                </a:solidFill>
                <a:latin typeface="Open Sans" pitchFamily="34" charset="0"/>
                <a:ea typeface="Open Sans" pitchFamily="34" charset="-122"/>
                <a:cs typeface="Open Sans" pitchFamily="34" charset="-120"/>
              </a:rPr>
              <a:t>Indicates network reliability issues that affect user experience</a:t>
            </a:r>
            <a:endParaRPr lang="en-US" sz="1700" dirty="0"/>
          </a:p>
        </p:txBody>
      </p:sp>
      <p:sp>
        <p:nvSpPr>
          <p:cNvPr id="7" name="Shape 4"/>
          <p:cNvSpPr/>
          <p:nvPr/>
        </p:nvSpPr>
        <p:spPr>
          <a:xfrm>
            <a:off x="7423309" y="2293739"/>
            <a:ext cx="486370" cy="486370"/>
          </a:xfrm>
          <a:prstGeom prst="roundRect">
            <a:avLst>
              <a:gd name="adj" fmla="val 18671"/>
            </a:avLst>
          </a:prstGeom>
          <a:solidFill>
            <a:srgbClr val="FCE2CF"/>
          </a:solidFill>
          <a:ln w="7620">
            <a:solidFill>
              <a:srgbClr val="E2C8B5"/>
            </a:solidFill>
            <a:prstDash val="solid"/>
          </a:ln>
        </p:spPr>
      </p:sp>
      <p:pic>
        <p:nvPicPr>
          <p:cNvPr id="8" name="Image 1" descr="preencoded.png"/>
          <p:cNvPicPr>
            <a:picLocks noChangeAspect="1"/>
          </p:cNvPicPr>
          <p:nvPr/>
        </p:nvPicPr>
        <p:blipFill>
          <a:blip r:embed="rId4"/>
          <a:stretch>
            <a:fillRect/>
          </a:stretch>
        </p:blipFill>
        <p:spPr>
          <a:xfrm>
            <a:off x="7504331" y="2334220"/>
            <a:ext cx="324207" cy="405289"/>
          </a:xfrm>
          <a:prstGeom prst="rect">
            <a:avLst/>
          </a:prstGeom>
        </p:spPr>
      </p:pic>
      <p:sp>
        <p:nvSpPr>
          <p:cNvPr id="9" name="Text 5"/>
          <p:cNvSpPr/>
          <p:nvPr/>
        </p:nvSpPr>
        <p:spPr>
          <a:xfrm>
            <a:off x="8125778" y="2293739"/>
            <a:ext cx="2702600" cy="337780"/>
          </a:xfrm>
          <a:prstGeom prst="rect">
            <a:avLst/>
          </a:prstGeom>
          <a:noFill/>
        </p:spPr>
        <p:txBody>
          <a:bodyPr wrap="none" lIns="0" tIns="0" rIns="0" bIns="0" rtlCol="0" anchor="t"/>
          <a:lstStyle/>
          <a:p>
            <a:pPr marL="0" indent="0" algn="l">
              <a:lnSpc>
                <a:spcPts val="2650"/>
              </a:lnSpc>
              <a:buNone/>
            </a:pPr>
            <a:r>
              <a:rPr lang="en-US" sz="2100" kern="0" spc="-64" dirty="0">
                <a:solidFill>
                  <a:schemeClr val="accent2">
                    <a:lumMod val="50000"/>
                  </a:schemeClr>
                </a:solidFill>
                <a:latin typeface="Bitter Medium" pitchFamily="34" charset="0"/>
                <a:ea typeface="Bitter Medium" pitchFamily="34" charset="-122"/>
                <a:cs typeface="Bitter Medium" pitchFamily="34" charset="-120"/>
              </a:rPr>
              <a:t>Round Trip Time (RTT)</a:t>
            </a:r>
            <a:endParaRPr lang="en-US" sz="2100" dirty="0">
              <a:solidFill>
                <a:schemeClr val="accent2">
                  <a:lumMod val="50000"/>
                </a:schemeClr>
              </a:solidFill>
            </a:endParaRPr>
          </a:p>
        </p:txBody>
      </p:sp>
      <p:sp>
        <p:nvSpPr>
          <p:cNvPr id="10" name="Text 6"/>
          <p:cNvSpPr/>
          <p:nvPr/>
        </p:nvSpPr>
        <p:spPr>
          <a:xfrm>
            <a:off x="8125778" y="2761178"/>
            <a:ext cx="5748099" cy="345877"/>
          </a:xfrm>
          <a:prstGeom prst="rect">
            <a:avLst/>
          </a:prstGeom>
          <a:noFill/>
        </p:spPr>
        <p:txBody>
          <a:bodyPr wrap="none" lIns="0" tIns="0" rIns="0" bIns="0" rtlCol="0" anchor="t"/>
          <a:lstStyle/>
          <a:p>
            <a:pPr marL="0" indent="0" algn="l">
              <a:lnSpc>
                <a:spcPts val="2700"/>
              </a:lnSpc>
              <a:buNone/>
            </a:pPr>
            <a:r>
              <a:rPr lang="en-US" sz="1700" kern="0" spc="-34" dirty="0">
                <a:solidFill>
                  <a:srgbClr val="2B2E3C"/>
                </a:solidFill>
                <a:latin typeface="Open Sans" pitchFamily="34" charset="0"/>
                <a:ea typeface="Open Sans" pitchFamily="34" charset="-122"/>
                <a:cs typeface="Open Sans" pitchFamily="34" charset="-120"/>
              </a:rPr>
              <a:t>Measures network latency that impacts responsiveness</a:t>
            </a:r>
            <a:endParaRPr lang="en-US" sz="1700" dirty="0"/>
          </a:p>
        </p:txBody>
      </p:sp>
      <p:sp>
        <p:nvSpPr>
          <p:cNvPr id="11" name="Shape 7"/>
          <p:cNvSpPr/>
          <p:nvPr/>
        </p:nvSpPr>
        <p:spPr>
          <a:xfrm>
            <a:off x="756642" y="3912156"/>
            <a:ext cx="486370" cy="486370"/>
          </a:xfrm>
          <a:prstGeom prst="roundRect">
            <a:avLst>
              <a:gd name="adj" fmla="val 18671"/>
            </a:avLst>
          </a:prstGeom>
          <a:solidFill>
            <a:srgbClr val="FCE2CF"/>
          </a:solidFill>
          <a:ln w="7620">
            <a:solidFill>
              <a:srgbClr val="E2C8B5"/>
            </a:solidFill>
            <a:prstDash val="solid"/>
          </a:ln>
        </p:spPr>
      </p:sp>
      <p:pic>
        <p:nvPicPr>
          <p:cNvPr id="12" name="Image 2" descr="preencoded.png"/>
          <p:cNvPicPr>
            <a:picLocks noChangeAspect="1"/>
          </p:cNvPicPr>
          <p:nvPr/>
        </p:nvPicPr>
        <p:blipFill>
          <a:blip r:embed="rId5"/>
          <a:stretch>
            <a:fillRect/>
          </a:stretch>
        </p:blipFill>
        <p:spPr>
          <a:xfrm>
            <a:off x="837664" y="3952637"/>
            <a:ext cx="324207" cy="405289"/>
          </a:xfrm>
          <a:prstGeom prst="rect">
            <a:avLst/>
          </a:prstGeom>
        </p:spPr>
      </p:pic>
      <p:sp>
        <p:nvSpPr>
          <p:cNvPr id="13" name="Text 8"/>
          <p:cNvSpPr/>
          <p:nvPr/>
        </p:nvSpPr>
        <p:spPr>
          <a:xfrm>
            <a:off x="1459111" y="3912156"/>
            <a:ext cx="2702600" cy="337780"/>
          </a:xfrm>
          <a:prstGeom prst="rect">
            <a:avLst/>
          </a:prstGeom>
          <a:noFill/>
        </p:spPr>
        <p:txBody>
          <a:bodyPr wrap="none" lIns="0" tIns="0" rIns="0" bIns="0" rtlCol="0" anchor="t"/>
          <a:lstStyle/>
          <a:p>
            <a:pPr marL="0" indent="0" algn="l">
              <a:lnSpc>
                <a:spcPts val="2650"/>
              </a:lnSpc>
              <a:buNone/>
            </a:pPr>
            <a:r>
              <a:rPr lang="en-US" sz="2100" kern="0" spc="-64" dirty="0">
                <a:solidFill>
                  <a:schemeClr val="accent2">
                    <a:lumMod val="50000"/>
                  </a:schemeClr>
                </a:solidFill>
                <a:latin typeface="Bitter Medium" pitchFamily="34" charset="0"/>
                <a:ea typeface="Bitter Medium" pitchFamily="34" charset="-122"/>
                <a:cs typeface="Bitter Medium" pitchFamily="34" charset="-120"/>
              </a:rPr>
              <a:t>Throughput</a:t>
            </a:r>
            <a:endParaRPr lang="en-US" sz="2100" dirty="0">
              <a:solidFill>
                <a:schemeClr val="accent2">
                  <a:lumMod val="50000"/>
                </a:schemeClr>
              </a:solidFill>
            </a:endParaRPr>
          </a:p>
        </p:txBody>
      </p:sp>
      <p:sp>
        <p:nvSpPr>
          <p:cNvPr id="14" name="Text 9"/>
          <p:cNvSpPr/>
          <p:nvPr/>
        </p:nvSpPr>
        <p:spPr>
          <a:xfrm>
            <a:off x="1459111" y="4379595"/>
            <a:ext cx="5748099" cy="345877"/>
          </a:xfrm>
          <a:prstGeom prst="rect">
            <a:avLst/>
          </a:prstGeom>
          <a:noFill/>
        </p:spPr>
        <p:txBody>
          <a:bodyPr wrap="none" lIns="0" tIns="0" rIns="0" bIns="0" rtlCol="0" anchor="t"/>
          <a:lstStyle/>
          <a:p>
            <a:pPr marL="0" indent="0" algn="l">
              <a:lnSpc>
                <a:spcPts val="2700"/>
              </a:lnSpc>
              <a:buNone/>
            </a:pPr>
            <a:r>
              <a:rPr lang="en-US" sz="1700" kern="0" spc="-34" dirty="0">
                <a:solidFill>
                  <a:srgbClr val="2B2E3C"/>
                </a:solidFill>
                <a:latin typeface="Open Sans" pitchFamily="34" charset="0"/>
                <a:ea typeface="Open Sans" pitchFamily="34" charset="-122"/>
                <a:cs typeface="Open Sans" pitchFamily="34" charset="-120"/>
              </a:rPr>
              <a:t>Reflects actual data transfer speeds experienced by users</a:t>
            </a:r>
            <a:endParaRPr lang="en-US" sz="1700" dirty="0"/>
          </a:p>
        </p:txBody>
      </p:sp>
      <p:sp>
        <p:nvSpPr>
          <p:cNvPr id="15" name="Shape 10"/>
          <p:cNvSpPr/>
          <p:nvPr/>
        </p:nvSpPr>
        <p:spPr>
          <a:xfrm>
            <a:off x="7423309" y="3912156"/>
            <a:ext cx="486370" cy="486370"/>
          </a:xfrm>
          <a:prstGeom prst="roundRect">
            <a:avLst>
              <a:gd name="adj" fmla="val 18671"/>
            </a:avLst>
          </a:prstGeom>
          <a:solidFill>
            <a:srgbClr val="FCE2CF"/>
          </a:solidFill>
          <a:ln w="7620">
            <a:solidFill>
              <a:srgbClr val="E2C8B5"/>
            </a:solidFill>
            <a:prstDash val="solid"/>
          </a:ln>
        </p:spPr>
      </p:sp>
      <p:pic>
        <p:nvPicPr>
          <p:cNvPr id="16" name="Image 3" descr="preencoded.png"/>
          <p:cNvPicPr>
            <a:picLocks noChangeAspect="1"/>
          </p:cNvPicPr>
          <p:nvPr/>
        </p:nvPicPr>
        <p:blipFill>
          <a:blip r:embed="rId6"/>
          <a:stretch>
            <a:fillRect/>
          </a:stretch>
        </p:blipFill>
        <p:spPr>
          <a:xfrm>
            <a:off x="7504331" y="3952637"/>
            <a:ext cx="324207" cy="405289"/>
          </a:xfrm>
          <a:prstGeom prst="rect">
            <a:avLst/>
          </a:prstGeom>
        </p:spPr>
      </p:pic>
      <p:sp>
        <p:nvSpPr>
          <p:cNvPr id="17" name="Text 11"/>
          <p:cNvSpPr/>
          <p:nvPr/>
        </p:nvSpPr>
        <p:spPr>
          <a:xfrm>
            <a:off x="8125778" y="3912156"/>
            <a:ext cx="2702600" cy="337780"/>
          </a:xfrm>
          <a:prstGeom prst="rect">
            <a:avLst/>
          </a:prstGeom>
          <a:noFill/>
        </p:spPr>
        <p:txBody>
          <a:bodyPr wrap="none" lIns="0" tIns="0" rIns="0" bIns="0" rtlCol="0" anchor="t"/>
          <a:lstStyle/>
          <a:p>
            <a:pPr marL="0" indent="0" algn="l">
              <a:lnSpc>
                <a:spcPts val="2650"/>
              </a:lnSpc>
              <a:buNone/>
            </a:pPr>
            <a:r>
              <a:rPr lang="en-US" sz="2100" kern="0" spc="-64" dirty="0">
                <a:solidFill>
                  <a:schemeClr val="accent2">
                    <a:lumMod val="50000"/>
                  </a:schemeClr>
                </a:solidFill>
                <a:latin typeface="Bitter Medium" pitchFamily="34" charset="0"/>
                <a:ea typeface="Bitter Medium" pitchFamily="34" charset="-122"/>
                <a:cs typeface="Bitter Medium" pitchFamily="34" charset="-120"/>
              </a:rPr>
              <a:t>Handset Type</a:t>
            </a:r>
            <a:endParaRPr lang="en-US" sz="2100" dirty="0">
              <a:solidFill>
                <a:schemeClr val="accent2">
                  <a:lumMod val="50000"/>
                </a:schemeClr>
              </a:solidFill>
            </a:endParaRPr>
          </a:p>
        </p:txBody>
      </p:sp>
      <p:sp>
        <p:nvSpPr>
          <p:cNvPr id="18" name="Text 12"/>
          <p:cNvSpPr/>
          <p:nvPr/>
        </p:nvSpPr>
        <p:spPr>
          <a:xfrm>
            <a:off x="8125778" y="4379595"/>
            <a:ext cx="5748099" cy="345877"/>
          </a:xfrm>
          <a:prstGeom prst="rect">
            <a:avLst/>
          </a:prstGeom>
          <a:noFill/>
        </p:spPr>
        <p:txBody>
          <a:bodyPr wrap="none" lIns="0" tIns="0" rIns="0" bIns="0" rtlCol="0" anchor="t"/>
          <a:lstStyle/>
          <a:p>
            <a:pPr marL="0" indent="0" algn="l">
              <a:lnSpc>
                <a:spcPts val="2700"/>
              </a:lnSpc>
              <a:buNone/>
            </a:pPr>
            <a:r>
              <a:rPr lang="en-US" sz="1700" kern="0" spc="-34" dirty="0">
                <a:solidFill>
                  <a:srgbClr val="2B2E3C"/>
                </a:solidFill>
                <a:latin typeface="Open Sans" pitchFamily="34" charset="0"/>
                <a:ea typeface="Open Sans" pitchFamily="34" charset="-122"/>
                <a:cs typeface="Open Sans" pitchFamily="34" charset="-120"/>
              </a:rPr>
              <a:t>Device capabilities that affect overall user experience</a:t>
            </a:r>
            <a:endParaRPr lang="en-US" sz="1700" dirty="0"/>
          </a:p>
        </p:txBody>
      </p:sp>
      <p:sp>
        <p:nvSpPr>
          <p:cNvPr id="19" name="Text 13"/>
          <p:cNvSpPr/>
          <p:nvPr/>
        </p:nvSpPr>
        <p:spPr>
          <a:xfrm>
            <a:off x="756642" y="4968597"/>
            <a:ext cx="13117116" cy="1037630"/>
          </a:xfrm>
          <a:prstGeom prst="rect">
            <a:avLst/>
          </a:prstGeom>
          <a:noFill/>
        </p:spPr>
        <p:txBody>
          <a:bodyPr wrap="square" lIns="0" tIns="0" rIns="0" bIns="0" rtlCol="0" anchor="t"/>
          <a:lstStyle/>
          <a:p>
            <a:pPr marL="0" indent="0" algn="l">
              <a:lnSpc>
                <a:spcPts val="2700"/>
              </a:lnSpc>
              <a:buNone/>
            </a:pPr>
            <a:r>
              <a:rPr lang="en-US" sz="1700" kern="0" spc="-34" dirty="0">
                <a:solidFill>
                  <a:srgbClr val="2B2E3C"/>
                </a:solidFill>
                <a:latin typeface="Open Sans" pitchFamily="34" charset="0"/>
                <a:ea typeface="Open Sans" pitchFamily="34" charset="-122"/>
                <a:cs typeface="Open Sans" pitchFamily="34" charset="-120"/>
              </a:rPr>
              <a:t>Our experience analysis focused on network parameters that directly impact user satisfaction. We aggregated key metrics per customer, including average TCP retransmission, average RTT, handset type, and average throughput. Missing values and outliers were replaced with means or modes to ensure data integrity.</a:t>
            </a:r>
            <a:endParaRPr lang="en-US" sz="1700" dirty="0"/>
          </a:p>
        </p:txBody>
      </p:sp>
      <p:sp>
        <p:nvSpPr>
          <p:cNvPr id="20" name="Text 14"/>
          <p:cNvSpPr/>
          <p:nvPr/>
        </p:nvSpPr>
        <p:spPr>
          <a:xfrm>
            <a:off x="756642" y="6249353"/>
            <a:ext cx="13117116" cy="1037630"/>
          </a:xfrm>
          <a:prstGeom prst="rect">
            <a:avLst/>
          </a:prstGeom>
          <a:noFill/>
        </p:spPr>
        <p:txBody>
          <a:bodyPr wrap="square" lIns="0" tIns="0" rIns="0" bIns="0" rtlCol="0" anchor="t"/>
          <a:lstStyle/>
          <a:p>
            <a:pPr marL="0" indent="0" algn="l">
              <a:lnSpc>
                <a:spcPts val="2700"/>
              </a:lnSpc>
              <a:buNone/>
            </a:pPr>
            <a:r>
              <a:rPr lang="en-US" sz="1700" kern="0" spc="-34" dirty="0">
                <a:solidFill>
                  <a:srgbClr val="2B2E3C"/>
                </a:solidFill>
                <a:latin typeface="Open Sans" pitchFamily="34" charset="0"/>
                <a:ea typeface="Open Sans" pitchFamily="34" charset="-122"/>
                <a:cs typeface="Open Sans" pitchFamily="34" charset="-120"/>
              </a:rPr>
              <a:t>We identified the top 10, bottom 10, and most frequent values for TCP retransmission, RTT, and throughput. The distribution analysis of average throughput per handset type revealed significant variations, with newer smartphone models generally experiencing better performance. Similarly, TCP retransmission rates varied by device type, indicating potential compatibility issues with certain handsets.</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80799" y="606385"/>
            <a:ext cx="4862989" cy="607814"/>
          </a:xfrm>
          <a:prstGeom prst="rect">
            <a:avLst/>
          </a:prstGeom>
          <a:noFill/>
        </p:spPr>
        <p:txBody>
          <a:bodyPr wrap="none" lIns="0" tIns="0" rIns="0" bIns="0" rtlCol="0" anchor="t"/>
          <a:lstStyle/>
          <a:p>
            <a:pPr marL="0" indent="0" algn="l">
              <a:lnSpc>
                <a:spcPts val="4750"/>
              </a:lnSpc>
              <a:buNone/>
            </a:pPr>
            <a:r>
              <a:rPr lang="en-US" sz="3800" kern="0" spc="-115" dirty="0">
                <a:solidFill>
                  <a:srgbClr val="FF0000"/>
                </a:solidFill>
                <a:latin typeface="Bitter Medium" pitchFamily="34" charset="0"/>
                <a:ea typeface="Bitter Medium" pitchFamily="34" charset="-122"/>
                <a:cs typeface="Bitter Medium" pitchFamily="34" charset="-120"/>
              </a:rPr>
              <a:t>E</a:t>
            </a:r>
            <a:r>
              <a:rPr lang="en-US" sz="3800" kern="0" spc="-115" dirty="0">
                <a:solidFill>
                  <a:srgbClr val="2C3F42"/>
                </a:solidFill>
                <a:latin typeface="Bitter Medium" pitchFamily="34" charset="0"/>
                <a:ea typeface="Bitter Medium" pitchFamily="34" charset="-122"/>
                <a:cs typeface="Bitter Medium" pitchFamily="34" charset="-120"/>
              </a:rPr>
              <a:t>xperience Clustering</a:t>
            </a:r>
            <a:endParaRPr lang="en-US" sz="3800" dirty="0"/>
          </a:p>
        </p:txBody>
      </p:sp>
      <p:sp>
        <p:nvSpPr>
          <p:cNvPr id="3" name="Text 1"/>
          <p:cNvSpPr/>
          <p:nvPr/>
        </p:nvSpPr>
        <p:spPr>
          <a:xfrm>
            <a:off x="1966198" y="2725341"/>
            <a:ext cx="3102412" cy="303848"/>
          </a:xfrm>
          <a:prstGeom prst="rect">
            <a:avLst/>
          </a:prstGeom>
          <a:noFill/>
        </p:spPr>
        <p:txBody>
          <a:bodyPr wrap="none" lIns="0" tIns="0" rIns="0" bIns="0" rtlCol="0" anchor="t"/>
          <a:lstStyle/>
          <a:p>
            <a:pPr marL="0" indent="0" algn="r">
              <a:lnSpc>
                <a:spcPts val="2350"/>
              </a:lnSpc>
              <a:buNone/>
            </a:pPr>
            <a:r>
              <a:rPr lang="en-US" sz="1900" kern="0" spc="-57" dirty="0">
                <a:solidFill>
                  <a:schemeClr val="accent2">
                    <a:lumMod val="50000"/>
                  </a:schemeClr>
                </a:solidFill>
                <a:latin typeface="Bitter Medium" pitchFamily="34" charset="0"/>
                <a:ea typeface="Bitter Medium" pitchFamily="34" charset="-122"/>
                <a:cs typeface="Bitter Medium" pitchFamily="34" charset="-120"/>
              </a:rPr>
              <a:t>Cluster 1: Optimal Experience</a:t>
            </a:r>
            <a:endParaRPr lang="en-US" sz="1900" dirty="0">
              <a:solidFill>
                <a:schemeClr val="accent2">
                  <a:lumMod val="50000"/>
                </a:schemeClr>
              </a:solidFill>
            </a:endParaRPr>
          </a:p>
        </p:txBody>
      </p:sp>
      <p:sp>
        <p:nvSpPr>
          <p:cNvPr id="4" name="Text 2"/>
          <p:cNvSpPr/>
          <p:nvPr/>
        </p:nvSpPr>
        <p:spPr>
          <a:xfrm>
            <a:off x="680799" y="3145869"/>
            <a:ext cx="4387810" cy="311229"/>
          </a:xfrm>
          <a:prstGeom prst="rect">
            <a:avLst/>
          </a:prstGeom>
          <a:noFill/>
        </p:spPr>
        <p:txBody>
          <a:bodyPr wrap="none" lIns="0" tIns="0" rIns="0" bIns="0" rtlCol="0" anchor="t"/>
          <a:lstStyle/>
          <a:p>
            <a:pPr marL="0" indent="0" algn="r">
              <a:lnSpc>
                <a:spcPts val="2450"/>
              </a:lnSpc>
              <a:buNone/>
            </a:pPr>
            <a:r>
              <a:rPr lang="en-US" sz="1500" kern="0" spc="-31" dirty="0">
                <a:solidFill>
                  <a:srgbClr val="2B2E3C"/>
                </a:solidFill>
                <a:latin typeface="Open Sans" pitchFamily="34" charset="0"/>
                <a:ea typeface="Open Sans" pitchFamily="34" charset="-122"/>
                <a:cs typeface="Open Sans" pitchFamily="34" charset="-120"/>
              </a:rPr>
              <a:t>Low TCP retransmission, low RTT, high throughput</a:t>
            </a:r>
            <a:endParaRPr lang="en-US" sz="1500" dirty="0"/>
          </a:p>
        </p:txBody>
      </p:sp>
      <p:sp>
        <p:nvSpPr>
          <p:cNvPr id="5" name="Text 3"/>
          <p:cNvSpPr/>
          <p:nvPr/>
        </p:nvSpPr>
        <p:spPr>
          <a:xfrm>
            <a:off x="680799" y="3573780"/>
            <a:ext cx="4387810" cy="622459"/>
          </a:xfrm>
          <a:prstGeom prst="rect">
            <a:avLst/>
          </a:prstGeom>
          <a:noFill/>
        </p:spPr>
        <p:txBody>
          <a:bodyPr wrap="square" lIns="0" tIns="0" rIns="0" bIns="0" rtlCol="0" anchor="t"/>
          <a:lstStyle/>
          <a:p>
            <a:pPr marL="0" indent="0" algn="r">
              <a:lnSpc>
                <a:spcPts val="2450"/>
              </a:lnSpc>
              <a:buNone/>
            </a:pPr>
            <a:r>
              <a:rPr lang="en-US" sz="1500" kern="0" spc="-31" dirty="0">
                <a:solidFill>
                  <a:srgbClr val="2B2E3C"/>
                </a:solidFill>
                <a:latin typeface="Open Sans" pitchFamily="34" charset="0"/>
                <a:ea typeface="Open Sans" pitchFamily="34" charset="-122"/>
                <a:cs typeface="Open Sans" pitchFamily="34" charset="-120"/>
              </a:rPr>
              <a:t>Premium handsets with excellent network performance</a:t>
            </a:r>
            <a:endParaRPr lang="en-US" sz="1500" dirty="0"/>
          </a:p>
        </p:txBody>
      </p:sp>
      <p:pic>
        <p:nvPicPr>
          <p:cNvPr id="6" name="Image 0" descr="preencoded.png"/>
          <p:cNvPicPr>
            <a:picLocks noChangeAspect="1"/>
          </p:cNvPicPr>
          <p:nvPr/>
        </p:nvPicPr>
        <p:blipFill>
          <a:blip r:embed="rId3"/>
          <a:stretch>
            <a:fillRect/>
          </a:stretch>
        </p:blipFill>
        <p:spPr>
          <a:xfrm>
            <a:off x="5457587" y="1603177"/>
            <a:ext cx="3715226" cy="3715226"/>
          </a:xfrm>
          <a:prstGeom prst="rect">
            <a:avLst/>
          </a:prstGeom>
        </p:spPr>
      </p:pic>
      <p:sp>
        <p:nvSpPr>
          <p:cNvPr id="7" name="Shape 4"/>
          <p:cNvSpPr/>
          <p:nvPr/>
        </p:nvSpPr>
        <p:spPr>
          <a:xfrm>
            <a:off x="5284113" y="3217664"/>
            <a:ext cx="486251" cy="486251"/>
          </a:xfrm>
          <a:prstGeom prst="roundRect">
            <a:avLst>
              <a:gd name="adj" fmla="val 1878630"/>
            </a:avLst>
          </a:prstGeom>
          <a:solidFill>
            <a:srgbClr val="FCE2CF"/>
          </a:solidFill>
          <a:ln w="7620">
            <a:solidFill>
              <a:srgbClr val="E2C8B5"/>
            </a:solidFill>
            <a:prstDash val="solid"/>
          </a:ln>
        </p:spPr>
      </p:sp>
      <p:pic>
        <p:nvPicPr>
          <p:cNvPr id="8" name="Image 1" descr="preencoded.png"/>
          <p:cNvPicPr>
            <a:picLocks noChangeAspect="1"/>
          </p:cNvPicPr>
          <p:nvPr/>
        </p:nvPicPr>
        <p:blipFill>
          <a:blip r:embed="rId4"/>
          <a:stretch>
            <a:fillRect/>
          </a:stretch>
        </p:blipFill>
        <p:spPr>
          <a:xfrm>
            <a:off x="5417820" y="3323987"/>
            <a:ext cx="218718" cy="273487"/>
          </a:xfrm>
          <a:prstGeom prst="rect">
            <a:avLst/>
          </a:prstGeom>
        </p:spPr>
      </p:pic>
      <p:sp>
        <p:nvSpPr>
          <p:cNvPr id="9" name="Text 5"/>
          <p:cNvSpPr/>
          <p:nvPr/>
        </p:nvSpPr>
        <p:spPr>
          <a:xfrm>
            <a:off x="9464516" y="1723549"/>
            <a:ext cx="3133725" cy="303848"/>
          </a:xfrm>
          <a:prstGeom prst="rect">
            <a:avLst/>
          </a:prstGeom>
          <a:noFill/>
        </p:spPr>
        <p:txBody>
          <a:bodyPr wrap="none" lIns="0" tIns="0" rIns="0" bIns="0" rtlCol="0" anchor="t"/>
          <a:lstStyle/>
          <a:p>
            <a:pPr marL="0" indent="0" algn="l">
              <a:lnSpc>
                <a:spcPts val="2350"/>
              </a:lnSpc>
              <a:buNone/>
            </a:pPr>
            <a:r>
              <a:rPr lang="en-US" sz="1900" kern="0" spc="-57" dirty="0">
                <a:solidFill>
                  <a:schemeClr val="accent2">
                    <a:lumMod val="50000"/>
                  </a:schemeClr>
                </a:solidFill>
                <a:latin typeface="Bitter Medium" pitchFamily="34" charset="0"/>
                <a:ea typeface="Bitter Medium" pitchFamily="34" charset="-122"/>
                <a:cs typeface="Bitter Medium" pitchFamily="34" charset="-120"/>
              </a:rPr>
              <a:t>Cluster 2: Average Experience</a:t>
            </a:r>
            <a:endParaRPr lang="en-US" sz="1900" dirty="0">
              <a:solidFill>
                <a:schemeClr val="accent2">
                  <a:lumMod val="50000"/>
                </a:schemeClr>
              </a:solidFill>
            </a:endParaRPr>
          </a:p>
        </p:txBody>
      </p:sp>
      <p:sp>
        <p:nvSpPr>
          <p:cNvPr id="10" name="Text 6"/>
          <p:cNvSpPr/>
          <p:nvPr/>
        </p:nvSpPr>
        <p:spPr>
          <a:xfrm>
            <a:off x="9464516" y="2144078"/>
            <a:ext cx="4485084" cy="622459"/>
          </a:xfrm>
          <a:prstGeom prst="rect">
            <a:avLst/>
          </a:prstGeom>
          <a:noFill/>
        </p:spPr>
        <p:txBody>
          <a:bodyPr wrap="square" lIns="0" tIns="0" rIns="0" bIns="0" rtlCol="0" anchor="t"/>
          <a:lstStyle/>
          <a:p>
            <a:pPr marL="0" indent="0" algn="l">
              <a:lnSpc>
                <a:spcPts val="2450"/>
              </a:lnSpc>
              <a:buNone/>
            </a:pPr>
            <a:r>
              <a:rPr lang="en-US" sz="1500" kern="0" spc="-31" dirty="0">
                <a:solidFill>
                  <a:srgbClr val="2B2E3C"/>
                </a:solidFill>
                <a:latin typeface="Open Sans" pitchFamily="34" charset="0"/>
                <a:ea typeface="Open Sans" pitchFamily="34" charset="-122"/>
                <a:cs typeface="Open Sans" pitchFamily="34" charset="-120"/>
              </a:rPr>
              <a:t>Moderate TCP retransmission, moderate RTT, average throughput</a:t>
            </a:r>
            <a:endParaRPr lang="en-US" sz="1500" dirty="0"/>
          </a:p>
        </p:txBody>
      </p:sp>
      <p:sp>
        <p:nvSpPr>
          <p:cNvPr id="11" name="Text 7"/>
          <p:cNvSpPr/>
          <p:nvPr/>
        </p:nvSpPr>
        <p:spPr>
          <a:xfrm>
            <a:off x="9464516" y="2883218"/>
            <a:ext cx="4485084" cy="311229"/>
          </a:xfrm>
          <a:prstGeom prst="rect">
            <a:avLst/>
          </a:prstGeom>
          <a:noFill/>
        </p:spPr>
        <p:txBody>
          <a:bodyPr wrap="none" lIns="0" tIns="0" rIns="0" bIns="0" rtlCol="0" anchor="t"/>
          <a:lstStyle/>
          <a:p>
            <a:pPr marL="0" indent="0" algn="l">
              <a:lnSpc>
                <a:spcPts val="2450"/>
              </a:lnSpc>
              <a:buNone/>
            </a:pPr>
            <a:r>
              <a:rPr lang="en-US" sz="1500" kern="0" spc="-31" dirty="0">
                <a:solidFill>
                  <a:srgbClr val="2B2E3C"/>
                </a:solidFill>
                <a:latin typeface="Open Sans" pitchFamily="34" charset="0"/>
                <a:ea typeface="Open Sans" pitchFamily="34" charset="-122"/>
                <a:cs typeface="Open Sans" pitchFamily="34" charset="-120"/>
              </a:rPr>
              <a:t>Mid-range handsets with acceptable performance</a:t>
            </a:r>
            <a:endParaRPr lang="en-US" sz="1500" dirty="0"/>
          </a:p>
        </p:txBody>
      </p:sp>
      <p:pic>
        <p:nvPicPr>
          <p:cNvPr id="12" name="Image 2" descr="preencoded.png"/>
          <p:cNvPicPr>
            <a:picLocks noChangeAspect="1"/>
          </p:cNvPicPr>
          <p:nvPr/>
        </p:nvPicPr>
        <p:blipFill>
          <a:blip r:embed="rId5"/>
          <a:stretch>
            <a:fillRect/>
          </a:stretch>
        </p:blipFill>
        <p:spPr>
          <a:xfrm>
            <a:off x="5457587" y="1603177"/>
            <a:ext cx="3715226" cy="3715226"/>
          </a:xfrm>
          <a:prstGeom prst="rect">
            <a:avLst/>
          </a:prstGeom>
        </p:spPr>
      </p:pic>
      <p:sp>
        <p:nvSpPr>
          <p:cNvPr id="13" name="Shape 8"/>
          <p:cNvSpPr/>
          <p:nvPr/>
        </p:nvSpPr>
        <p:spPr>
          <a:xfrm>
            <a:off x="7965996" y="1669137"/>
            <a:ext cx="486251" cy="486251"/>
          </a:xfrm>
          <a:prstGeom prst="roundRect">
            <a:avLst>
              <a:gd name="adj" fmla="val 1878630"/>
            </a:avLst>
          </a:prstGeom>
          <a:solidFill>
            <a:srgbClr val="FCE2CF"/>
          </a:solidFill>
          <a:ln w="7620">
            <a:solidFill>
              <a:srgbClr val="E2C8B5"/>
            </a:solidFill>
            <a:prstDash val="solid"/>
          </a:ln>
        </p:spPr>
      </p:sp>
      <p:pic>
        <p:nvPicPr>
          <p:cNvPr id="14" name="Image 3" descr="preencoded.png"/>
          <p:cNvPicPr>
            <a:picLocks noChangeAspect="1"/>
          </p:cNvPicPr>
          <p:nvPr/>
        </p:nvPicPr>
        <p:blipFill>
          <a:blip r:embed="rId6"/>
          <a:stretch>
            <a:fillRect/>
          </a:stretch>
        </p:blipFill>
        <p:spPr>
          <a:xfrm>
            <a:off x="8099703" y="1775460"/>
            <a:ext cx="218718" cy="273487"/>
          </a:xfrm>
          <a:prstGeom prst="rect">
            <a:avLst/>
          </a:prstGeom>
        </p:spPr>
      </p:pic>
      <p:sp>
        <p:nvSpPr>
          <p:cNvPr id="15" name="Text 9"/>
          <p:cNvSpPr/>
          <p:nvPr/>
        </p:nvSpPr>
        <p:spPr>
          <a:xfrm>
            <a:off x="9464516" y="3727013"/>
            <a:ext cx="2770465" cy="303848"/>
          </a:xfrm>
          <a:prstGeom prst="rect">
            <a:avLst/>
          </a:prstGeom>
          <a:noFill/>
        </p:spPr>
        <p:txBody>
          <a:bodyPr wrap="none" lIns="0" tIns="0" rIns="0" bIns="0" rtlCol="0" anchor="t"/>
          <a:lstStyle/>
          <a:p>
            <a:pPr marL="0" indent="0" algn="l">
              <a:lnSpc>
                <a:spcPts val="2350"/>
              </a:lnSpc>
              <a:buNone/>
            </a:pPr>
            <a:r>
              <a:rPr lang="en-US" sz="1900" kern="0" spc="-57" dirty="0">
                <a:solidFill>
                  <a:schemeClr val="accent2">
                    <a:lumMod val="50000"/>
                  </a:schemeClr>
                </a:solidFill>
                <a:latin typeface="Bitter Medium" pitchFamily="34" charset="0"/>
                <a:ea typeface="Bitter Medium" pitchFamily="34" charset="-122"/>
                <a:cs typeface="Bitter Medium" pitchFamily="34" charset="-120"/>
              </a:rPr>
              <a:t>Cluster 3: Poor Experience</a:t>
            </a:r>
            <a:endParaRPr lang="en-US" sz="1900" dirty="0">
              <a:solidFill>
                <a:schemeClr val="accent2">
                  <a:lumMod val="50000"/>
                </a:schemeClr>
              </a:solidFill>
            </a:endParaRPr>
          </a:p>
        </p:txBody>
      </p:sp>
      <p:sp>
        <p:nvSpPr>
          <p:cNvPr id="16" name="Text 10"/>
          <p:cNvSpPr/>
          <p:nvPr/>
        </p:nvSpPr>
        <p:spPr>
          <a:xfrm>
            <a:off x="9464516" y="4147542"/>
            <a:ext cx="4485084" cy="311229"/>
          </a:xfrm>
          <a:prstGeom prst="rect">
            <a:avLst/>
          </a:prstGeom>
          <a:noFill/>
        </p:spPr>
        <p:txBody>
          <a:bodyPr wrap="none" lIns="0" tIns="0" rIns="0" bIns="0" rtlCol="0" anchor="t"/>
          <a:lstStyle/>
          <a:p>
            <a:pPr marL="0" indent="0" algn="l">
              <a:lnSpc>
                <a:spcPts val="2450"/>
              </a:lnSpc>
              <a:buNone/>
            </a:pPr>
            <a:r>
              <a:rPr lang="en-US" sz="1500" kern="0" spc="-31" dirty="0">
                <a:solidFill>
                  <a:srgbClr val="2B2E3C"/>
                </a:solidFill>
                <a:latin typeface="Open Sans" pitchFamily="34" charset="0"/>
                <a:ea typeface="Open Sans" pitchFamily="34" charset="-122"/>
                <a:cs typeface="Open Sans" pitchFamily="34" charset="-120"/>
              </a:rPr>
              <a:t>High TCP retransmission, high RTT, low throughput</a:t>
            </a:r>
            <a:endParaRPr lang="en-US" sz="1500" dirty="0"/>
          </a:p>
        </p:txBody>
      </p:sp>
      <p:sp>
        <p:nvSpPr>
          <p:cNvPr id="17" name="Text 11"/>
          <p:cNvSpPr/>
          <p:nvPr/>
        </p:nvSpPr>
        <p:spPr>
          <a:xfrm>
            <a:off x="9464516" y="4575453"/>
            <a:ext cx="4485084" cy="622459"/>
          </a:xfrm>
          <a:prstGeom prst="rect">
            <a:avLst/>
          </a:prstGeom>
          <a:noFill/>
        </p:spPr>
        <p:txBody>
          <a:bodyPr wrap="square" lIns="0" tIns="0" rIns="0" bIns="0" rtlCol="0" anchor="t"/>
          <a:lstStyle/>
          <a:p>
            <a:pPr marL="0" indent="0" algn="l">
              <a:lnSpc>
                <a:spcPts val="2450"/>
              </a:lnSpc>
              <a:buNone/>
            </a:pPr>
            <a:r>
              <a:rPr lang="en-US" sz="1500" kern="0" spc="-31" dirty="0">
                <a:solidFill>
                  <a:srgbClr val="2B2E3C"/>
                </a:solidFill>
                <a:latin typeface="Open Sans" pitchFamily="34" charset="0"/>
                <a:ea typeface="Open Sans" pitchFamily="34" charset="-122"/>
                <a:cs typeface="Open Sans" pitchFamily="34" charset="-120"/>
              </a:rPr>
              <a:t>Older handsets or users in areas with poor coverage</a:t>
            </a:r>
            <a:endParaRPr lang="en-US" sz="1500" dirty="0"/>
          </a:p>
        </p:txBody>
      </p:sp>
      <p:pic>
        <p:nvPicPr>
          <p:cNvPr id="18" name="Image 4" descr="preencoded.png"/>
          <p:cNvPicPr>
            <a:picLocks noChangeAspect="1"/>
          </p:cNvPicPr>
          <p:nvPr/>
        </p:nvPicPr>
        <p:blipFill>
          <a:blip r:embed="rId7"/>
          <a:stretch>
            <a:fillRect/>
          </a:stretch>
        </p:blipFill>
        <p:spPr>
          <a:xfrm>
            <a:off x="5457587" y="1603177"/>
            <a:ext cx="3715226" cy="3715226"/>
          </a:xfrm>
          <a:prstGeom prst="rect">
            <a:avLst/>
          </a:prstGeom>
        </p:spPr>
      </p:pic>
      <p:sp>
        <p:nvSpPr>
          <p:cNvPr id="19" name="Shape 12"/>
          <p:cNvSpPr/>
          <p:nvPr/>
        </p:nvSpPr>
        <p:spPr>
          <a:xfrm>
            <a:off x="7965996" y="4766072"/>
            <a:ext cx="486251" cy="486251"/>
          </a:xfrm>
          <a:prstGeom prst="roundRect">
            <a:avLst>
              <a:gd name="adj" fmla="val 1878630"/>
            </a:avLst>
          </a:prstGeom>
          <a:solidFill>
            <a:srgbClr val="FCE2CF"/>
          </a:solidFill>
          <a:ln w="7620">
            <a:solidFill>
              <a:srgbClr val="E2C8B5"/>
            </a:solidFill>
            <a:prstDash val="solid"/>
          </a:ln>
        </p:spPr>
      </p:sp>
      <p:pic>
        <p:nvPicPr>
          <p:cNvPr id="20" name="Image 5" descr="preencoded.png"/>
          <p:cNvPicPr>
            <a:picLocks noChangeAspect="1"/>
          </p:cNvPicPr>
          <p:nvPr/>
        </p:nvPicPr>
        <p:blipFill>
          <a:blip r:embed="rId8"/>
          <a:stretch>
            <a:fillRect/>
          </a:stretch>
        </p:blipFill>
        <p:spPr>
          <a:xfrm>
            <a:off x="8099703" y="4872395"/>
            <a:ext cx="218718" cy="273487"/>
          </a:xfrm>
          <a:prstGeom prst="rect">
            <a:avLst/>
          </a:prstGeom>
        </p:spPr>
      </p:pic>
      <p:sp>
        <p:nvSpPr>
          <p:cNvPr id="21" name="Text 13"/>
          <p:cNvSpPr/>
          <p:nvPr/>
        </p:nvSpPr>
        <p:spPr>
          <a:xfrm>
            <a:off x="680720" y="5420360"/>
            <a:ext cx="13500100" cy="1242060"/>
          </a:xfrm>
          <a:prstGeom prst="rect">
            <a:avLst/>
          </a:prstGeom>
          <a:noFill/>
        </p:spPr>
        <p:txBody>
          <a:bodyPr wrap="square" lIns="0" tIns="0" rIns="0" bIns="0" rtlCol="0" anchor="t"/>
          <a:lstStyle/>
          <a:p>
            <a:pPr marL="0" indent="0" algn="l">
              <a:lnSpc>
                <a:spcPts val="2450"/>
              </a:lnSpc>
              <a:buNone/>
            </a:pPr>
            <a:r>
              <a:rPr lang="en-US" sz="1600" kern="0" spc="-31" dirty="0">
                <a:solidFill>
                  <a:srgbClr val="2B2E3C"/>
                </a:solidFill>
                <a:latin typeface="Open Sans" pitchFamily="34" charset="0"/>
                <a:ea typeface="Open Sans" pitchFamily="34" charset="-122"/>
                <a:cs typeface="Open Sans" pitchFamily="34" charset="-120"/>
              </a:rPr>
              <a:t>Using k-means clustering with k=3, we segmented users into three experience groups based on network performance metrics. The optimal experience cluster (Cluster 1) represents users with premium handsets experiencing excellent network conditions, while the poor experience cluster (Cluster 3) identifies users facing significant connectivity challenges.</a:t>
            </a:r>
            <a:endParaRPr lang="en-US" sz="1600" dirty="0"/>
          </a:p>
        </p:txBody>
      </p:sp>
      <p:sp>
        <p:nvSpPr>
          <p:cNvPr id="22" name="Text 14"/>
          <p:cNvSpPr/>
          <p:nvPr/>
        </p:nvSpPr>
        <p:spPr>
          <a:xfrm>
            <a:off x="680720" y="6555740"/>
            <a:ext cx="13268960" cy="1229360"/>
          </a:xfrm>
          <a:prstGeom prst="rect">
            <a:avLst/>
          </a:prstGeom>
          <a:noFill/>
        </p:spPr>
        <p:txBody>
          <a:bodyPr wrap="square" lIns="0" tIns="0" rIns="0" bIns="0" rtlCol="0" anchor="t"/>
          <a:lstStyle/>
          <a:p>
            <a:pPr marL="0" indent="0" algn="l">
              <a:lnSpc>
                <a:spcPts val="2450"/>
              </a:lnSpc>
              <a:buNone/>
            </a:pPr>
            <a:r>
              <a:rPr lang="en-US" sz="1600" kern="0" spc="-31" dirty="0">
                <a:solidFill>
                  <a:srgbClr val="2B2E3C"/>
                </a:solidFill>
                <a:latin typeface="Open Sans" pitchFamily="34" charset="0"/>
                <a:ea typeface="Open Sans" pitchFamily="34" charset="-122"/>
                <a:cs typeface="Open Sans" pitchFamily="34" charset="-120"/>
              </a:rPr>
              <a:t>This segmentation provides valuable insights for network optimization efforts. By focusing resources on improving service for Cluster 3 users, TellCo could significantly enhance overall customer satisfaction. Additionally, understanding the device-specific issues in this cluster could inform handset recommendations and technical support strategies.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1593</Words>
  <Application>Microsoft Office PowerPoint</Application>
  <PresentationFormat>Custom</PresentationFormat>
  <Paragraphs>130</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Bitter Medium</vt:lpstr>
      <vt:lpstr>Calibri</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PRIYA TRIPATHI</cp:lastModifiedBy>
  <cp:revision>20</cp:revision>
  <dcterms:created xsi:type="dcterms:W3CDTF">2025-04-21T07:09:00Z</dcterms:created>
  <dcterms:modified xsi:type="dcterms:W3CDTF">2025-04-22T08:13:41Z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FE474F168587451A9BF9ADD53597B82C_12</vt:lpwstr>
  </property>
  <property fmtid="{D5CDD505-2E9C-101B-9397-08002B2CF9AE}" pid="3" name="KSOProductBuildVer">
    <vt:lpwstr>1033-12.2.0.20795</vt:lpwstr>
  </property>
</Properties>
</file>