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90" r:id="rId5"/>
    <p:sldId id="260" r:id="rId6"/>
    <p:sldId id="292" r:id="rId7"/>
    <p:sldId id="266" r:id="rId8"/>
    <p:sldId id="284" r:id="rId9"/>
    <p:sldId id="286" r:id="rId10"/>
    <p:sldId id="309" r:id="rId11"/>
    <p:sldId id="264" r:id="rId12"/>
    <p:sldId id="310" r:id="rId13"/>
    <p:sldId id="313" r:id="rId14"/>
    <p:sldId id="311" r:id="rId15"/>
    <p:sldId id="312" r:id="rId16"/>
    <p:sldId id="272" r:id="rId17"/>
    <p:sldId id="273" r:id="rId18"/>
    <p:sldId id="276" r:id="rId19"/>
  </p:sldIdLst>
  <p:sldSz cx="9144000" cy="6858000" type="screen4x3"/>
  <p:notesSz cx="6858000" cy="9144000"/>
  <p:embeddedFontLst>
    <p:embeddedFont>
      <p:font typeface="Proxima Nov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9F5EF565-509E-4DF5-84D4-174CD87A2020}">
          <p14:sldIdLst>
            <p14:sldId id="256"/>
          </p14:sldIdLst>
        </p14:section>
        <p14:section name="Other slides" id="{3AE94F00-BA02-46C4-984F-C7C2C2E659C6}">
          <p14:sldIdLst>
            <p14:sldId id="257"/>
            <p14:sldId id="258"/>
            <p14:sldId id="290"/>
          </p14:sldIdLst>
        </p14:section>
        <p14:section name="System slides" id="{1CD32632-CF33-4C90-A92B-9B953F7A9EF2}">
          <p14:sldIdLst>
            <p14:sldId id="260"/>
            <p14:sldId id="292"/>
            <p14:sldId id="266"/>
            <p14:sldId id="284"/>
            <p14:sldId id="286"/>
            <p14:sldId id="309"/>
          </p14:sldIdLst>
        </p14:section>
        <p14:section name="Test slides" id="{2F9F99BC-D786-430A-9ED5-175A87B64678}">
          <p14:sldIdLst>
            <p14:sldId id="264"/>
            <p14:sldId id="310"/>
            <p14:sldId id="313"/>
            <p14:sldId id="311"/>
            <p14:sldId id="312"/>
          </p14:sldIdLst>
        </p14:section>
        <p14:section name="End slides" id="{3CC63550-18D3-4683-9662-B026E97123CF}">
          <p14:sldIdLst>
            <p14:sldId id="272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56387" autoAdjust="0"/>
  </p:normalViewPr>
  <p:slideViewPr>
    <p:cSldViewPr snapToGrid="0">
      <p:cViewPr varScale="1">
        <p:scale>
          <a:sx n="65" d="100"/>
          <a:sy n="65" d="100"/>
        </p:scale>
        <p:origin x="30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0187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Good morning</a:t>
            </a:r>
            <a:r>
              <a:rPr lang="en" baseline="0" dirty="0" smtClean="0"/>
              <a:t> / Good afternoon / Good day!</a:t>
            </a:r>
          </a:p>
          <a:p>
            <a:pPr lvl="0">
              <a:spcBef>
                <a:spcPts val="0"/>
              </a:spcBef>
              <a:buNone/>
            </a:pPr>
            <a:endParaRPr lang="en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" baseline="0" dirty="0" smtClean="0"/>
              <a:t>I am Patrik </a:t>
            </a:r>
            <a:r>
              <a:rPr lang="en" baseline="0" dirty="0" smtClean="0"/>
              <a:t>Dósa.</a:t>
            </a:r>
          </a:p>
          <a:p>
            <a:pPr lvl="0">
              <a:spcBef>
                <a:spcPts val="0"/>
              </a:spcBef>
              <a:buNone/>
            </a:pPr>
            <a:endParaRPr lang="en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" baseline="0" dirty="0" smtClean="0"/>
              <a:t>My topic is ‘Experimental Design of Accumulators’ Aging and Remaining Lifetime Estimation‘.</a:t>
            </a:r>
          </a:p>
          <a:p>
            <a:pPr lvl="0">
              <a:spcBef>
                <a:spcPts val="0"/>
              </a:spcBef>
              <a:buNone/>
            </a:pPr>
            <a:r>
              <a:rPr lang="en" baseline="0" dirty="0" smtClean="0"/>
              <a:t>My supervisor is Dr. Attila Magyar.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772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So we should</a:t>
            </a:r>
            <a:r>
              <a:rPr lang="en-US" baseline="0" dirty="0" smtClean="0"/>
              <a:t> use capacity and internal resistance as the changing parameters.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E0 and K should be estimated once before use.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The constant current-constant voltage cycle used for battery charging/discharging applications.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The parameters of its input are the voltages: minimum and maximum. Currents: maximum and trickle, and time: t hold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For the experiment purposes </a:t>
            </a:r>
            <a:r>
              <a:rPr lang="en-US" baseline="0" dirty="0" err="1" smtClean="0"/>
              <a:t>thold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itrickle</a:t>
            </a:r>
            <a:r>
              <a:rPr lang="en-US" baseline="0" dirty="0" smtClean="0"/>
              <a:t> supposed to be constant.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The sum of the semi-minor and the semi-major axes is used as an approximation of the trace norm of the covariance matrix.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And the Euclidean distance </a:t>
            </a:r>
            <a:r>
              <a:rPr lang="en-US" baseline="0" dirty="0" smtClean="0"/>
              <a:t>of </a:t>
            </a:r>
            <a:r>
              <a:rPr lang="en-US" baseline="0" dirty="0" smtClean="0"/>
              <a:t>the actual parameter pair and the estimated is used as an approximation the bias.</a:t>
            </a:r>
          </a:p>
        </p:txBody>
      </p:sp>
    </p:spTree>
    <p:extLst>
      <p:ext uri="{BB962C8B-B14F-4D97-AF65-F5344CB8AC3E}">
        <p14:creationId xmlns:p14="http://schemas.microsoft.com/office/powerpoint/2010/main" val="628710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Tests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26383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In the original test cases we can see the cost functions and contour lines with different maximum</a:t>
            </a:r>
            <a:r>
              <a:rPr lang="en-US" baseline="0" dirty="0" smtClean="0"/>
              <a:t> current and minimum voltage values.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In the first case 1 ampere </a:t>
            </a:r>
            <a:r>
              <a:rPr lang="en-US" baseline="0" dirty="0" smtClean="0"/>
              <a:t>and 3.5 </a:t>
            </a:r>
            <a:r>
              <a:rPr lang="en-US" baseline="0" dirty="0" smtClean="0"/>
              <a:t>voltage with a small contour line.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In the second case 0.95 ampere and </a:t>
            </a:r>
            <a:r>
              <a:rPr lang="en-US" baseline="0" dirty="0" smtClean="0"/>
              <a:t>3.5 voltage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135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Third case:</a:t>
            </a:r>
            <a:r>
              <a:rPr lang="en-US" baseline="0" dirty="0" smtClean="0"/>
              <a:t> 1 ampere and 3.45 voltage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And in the last case 0.95 ampere and 3.45 voltage.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We can see that just a 0.05 (five-hundredth) change has a lot difference in the cost function and in the contour line too.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133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In the new test cases, we</a:t>
            </a:r>
            <a:r>
              <a:rPr lang="en-US" baseline="0" dirty="0" smtClean="0"/>
              <a:t> try to test a lot more and get better results.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So If we try to run a test </a:t>
            </a:r>
            <a:r>
              <a:rPr lang="en-US" baseline="0" dirty="0" smtClean="0"/>
              <a:t>with the following parameters:</a:t>
            </a: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From 0.94 ampere to 1 ampere and from 3.44 voltage to 3.5 voltage with </a:t>
            </a:r>
            <a:r>
              <a:rPr lang="en-US" baseline="0" dirty="0" err="1" smtClean="0"/>
              <a:t>fivethousandth</a:t>
            </a:r>
            <a:r>
              <a:rPr lang="en-US" baseline="0" dirty="0" smtClean="0"/>
              <a:t> accuracy. We can see the minimum voltage changes are more sensitive.</a:t>
            </a:r>
          </a:p>
        </p:txBody>
      </p:sp>
    </p:spTree>
    <p:extLst>
      <p:ext uri="{BB962C8B-B14F-4D97-AF65-F5344CB8AC3E}">
        <p14:creationId xmlns:p14="http://schemas.microsoft.com/office/powerpoint/2010/main" val="62799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If we try the same values but with</a:t>
            </a:r>
            <a:r>
              <a:rPr lang="en-US" baseline="0" dirty="0" smtClean="0"/>
              <a:t> thousandth accuracy we get a lot better result.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The result is the same. The system is more sensitive to the minimum voltage change than the maximum current change.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8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Summary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62229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</a:t>
            </a:r>
            <a:r>
              <a:rPr lang="en" baseline="0" dirty="0" smtClean="0"/>
              <a:t> optimality of the experiment design has been investigated with respect to the estimated trace of the covariance matrix and the measure of nonlinear least squares parameter estimation.</a:t>
            </a:r>
          </a:p>
          <a:p>
            <a:pPr lvl="0">
              <a:spcBef>
                <a:spcPts val="0"/>
              </a:spcBef>
              <a:buNone/>
            </a:pPr>
            <a:endParaRPr lang="en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" baseline="0" dirty="0" smtClean="0"/>
              <a:t>The results show us that only minimum voltage has any effect in </a:t>
            </a:r>
            <a:r>
              <a:rPr lang="en" baseline="0" dirty="0" smtClean="0"/>
              <a:t>the </a:t>
            </a:r>
            <a:r>
              <a:rPr lang="en" baseline="0" dirty="0" smtClean="0"/>
              <a:t>CC-CV cycle. In otherhand: CC-CV is better than PRBS model, which will be presented by Gabor Benyo)</a:t>
            </a:r>
          </a:p>
          <a:p>
            <a:pPr lvl="0">
              <a:spcBef>
                <a:spcPts val="0"/>
              </a:spcBef>
              <a:buNone/>
            </a:pPr>
            <a:endParaRPr lang="en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" baseline="0" dirty="0" smtClean="0"/>
              <a:t>Future work is twofold: </a:t>
            </a:r>
          </a:p>
          <a:p>
            <a:pPr lvl="0">
              <a:spcBef>
                <a:spcPts val="0"/>
              </a:spcBef>
              <a:buNone/>
            </a:pPr>
            <a:r>
              <a:rPr lang="en" baseline="0" dirty="0" smtClean="0"/>
              <a:t>One of the possible directions is to involve parameters E0 and K to the experiment design.</a:t>
            </a:r>
          </a:p>
          <a:p>
            <a:pPr lvl="0">
              <a:spcBef>
                <a:spcPts val="0"/>
              </a:spcBef>
              <a:buNone/>
            </a:pPr>
            <a:endParaRPr lang="en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" baseline="0" dirty="0" smtClean="0"/>
              <a:t>Other possible direction: it cannot be stated that this is the best way to estimate parameters for a half-used than a new battery. So we can improve our </a:t>
            </a:r>
            <a:r>
              <a:rPr lang="en" baseline="0" smtClean="0"/>
              <a:t>experiment </a:t>
            </a:r>
            <a:r>
              <a:rPr lang="en" baseline="0" smtClean="0"/>
              <a:t>design with this change.</a:t>
            </a:r>
            <a:endParaRPr lang="e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09130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Thank</a:t>
            </a:r>
            <a:r>
              <a:rPr lang="en-US" baseline="0" dirty="0" smtClean="0"/>
              <a:t> you for your attention.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334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These topics will be affected:</a:t>
            </a:r>
          </a:p>
          <a:p>
            <a:pPr lvl="0">
              <a:spcBef>
                <a:spcPts val="0"/>
              </a:spcBef>
              <a:buNone/>
            </a:pPr>
            <a:endParaRPr lang="en-US" dirty="0" smtClean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Introduction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Applied</a:t>
            </a:r>
            <a:r>
              <a:rPr lang="en-US" baseline="0" dirty="0" smtClean="0"/>
              <a:t> Devices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System Design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Tests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And Summary.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0644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Introduction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1534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I think lithium-io</a:t>
            </a:r>
            <a:r>
              <a:rPr lang="en-US" baseline="0" dirty="0" smtClean="0"/>
              <a:t>n batteries are the most popular batteries right now.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We use these batteries in mobile phones, laptops, electronic tools and in the vehicles.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These are the central element of the electric vehicles.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dirty="0" smtClean="0"/>
              <a:t>Since battery life</a:t>
            </a:r>
            <a:r>
              <a:rPr lang="en-US" baseline="0" dirty="0" smtClean="0"/>
              <a:t> and health cannot be measured directly, information about the re-estimated parameters of the electric system obtain the health.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baseline="0" dirty="0" smtClean="0"/>
          </a:p>
          <a:p>
            <a:pPr marL="0" lvl="0" indent="0" rtl="0">
              <a:spcBef>
                <a:spcPts val="0"/>
              </a:spcBef>
              <a:buNone/>
            </a:pPr>
            <a:r>
              <a:rPr lang="en-US" baseline="0" dirty="0" smtClean="0"/>
              <a:t>There are several </a:t>
            </a:r>
            <a:r>
              <a:rPr lang="en-US" baseline="0" dirty="0" smtClean="0"/>
              <a:t>modeling techniques </a:t>
            </a:r>
            <a:r>
              <a:rPr lang="en-US" baseline="0" dirty="0" smtClean="0"/>
              <a:t>for testing, but in my case we are used the constant current constant voltage model, only an experimental design of the parameter estimation.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07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Applied</a:t>
            </a:r>
            <a:r>
              <a:rPr lang="en" baseline="0" dirty="0" smtClean="0"/>
              <a:t> devices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3600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Vehicle batteries are usually secondary</a:t>
            </a:r>
            <a:r>
              <a:rPr lang="en-US" baseline="0" dirty="0" smtClean="0"/>
              <a:t> batteries only, but other vehicle systems, like forklifts, golf carts, electric cars and others are using batteries to traction.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These batteries differ from the standard batteries because they are designed to give power over sustained periods of time. We call them: deep-cycle batteries.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Deep-cycle batteries must be designed with high ampere-hour capacity, high power-to-weight and energy-to-weight ratio and energy density: smaller, lighter with 80-90% charge/discharge efficiency.</a:t>
            </a:r>
          </a:p>
        </p:txBody>
      </p:sp>
    </p:spTree>
    <p:extLst>
      <p:ext uri="{BB962C8B-B14F-4D97-AF65-F5344CB8AC3E}">
        <p14:creationId xmlns:p14="http://schemas.microsoft.com/office/powerpoint/2010/main" val="421575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In the </a:t>
            </a:r>
            <a:r>
              <a:rPr lang="en-US" dirty="0" err="1" smtClean="0"/>
              <a:t>MatLab</a:t>
            </a:r>
            <a:r>
              <a:rPr lang="en-US" baseline="0" dirty="0" smtClean="0"/>
              <a:t> model some battery parameters shall be added before we use the Simulink CC-CV model.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 default parameters are defined in that table.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 Test based on Anna </a:t>
            </a:r>
            <a:r>
              <a:rPr lang="en-US" baseline="0" dirty="0" err="1" smtClean="0"/>
              <a:t>Pozna’s</a:t>
            </a:r>
            <a:r>
              <a:rPr lang="en-US" baseline="0" dirty="0" smtClean="0"/>
              <a:t> and Attila Magyar’s study and model about the parameter estimation of lithium-ion batteries.</a:t>
            </a:r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The simulation is running in the CC phase from 0.94 ampere to 1 ampere and during the CV phase from 3.44 voltage to 3.5 voltage to estimate the parameters and to calculate the ellipse.</a:t>
            </a:r>
          </a:p>
          <a:p>
            <a:pPr lvl="0">
              <a:spcBef>
                <a:spcPts val="0"/>
              </a:spcBef>
              <a:buNone/>
            </a:pPr>
            <a:endParaRPr lang="en-US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-US" baseline="0" dirty="0" smtClean="0"/>
              <a:t>I will show the test results later.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737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System</a:t>
            </a:r>
            <a:r>
              <a:rPr lang="en-US" baseline="0" dirty="0" smtClean="0"/>
              <a:t> Design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6182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The battery voltage during charging and discharging</a:t>
            </a:r>
            <a:r>
              <a:rPr lang="en" baseline="0" dirty="0" smtClean="0"/>
              <a:t> can be expressed with two models that differ in their nonlinear terms in the equations Charge model and Discharge model.</a:t>
            </a:r>
          </a:p>
          <a:p>
            <a:pPr lvl="0">
              <a:spcBef>
                <a:spcPts val="0"/>
              </a:spcBef>
              <a:buNone/>
            </a:pPr>
            <a:endParaRPr lang="en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" baseline="0" dirty="0" smtClean="0"/>
              <a:t>We can see the variables and parameters to the experiment model in the table.</a:t>
            </a:r>
          </a:p>
          <a:p>
            <a:pPr lvl="0">
              <a:spcBef>
                <a:spcPts val="0"/>
              </a:spcBef>
              <a:buNone/>
            </a:pPr>
            <a:r>
              <a:rPr lang="en" baseline="0" dirty="0" smtClean="0"/>
              <a:t>Changing the parameters values with +- 10%. It is apparent that the battery model is highly sensitive for the battery constant voltage E0, and K, Q, R as well.</a:t>
            </a:r>
          </a:p>
          <a:p>
            <a:pPr lvl="0">
              <a:spcBef>
                <a:spcPts val="0"/>
              </a:spcBef>
              <a:buNone/>
            </a:pPr>
            <a:endParaRPr lang="en" baseline="0" dirty="0" smtClean="0"/>
          </a:p>
          <a:p>
            <a:pPr lvl="0">
              <a:spcBef>
                <a:spcPts val="0"/>
              </a:spcBef>
              <a:buNone/>
            </a:pPr>
            <a:r>
              <a:rPr lang="en" baseline="0" dirty="0" smtClean="0"/>
              <a:t>Most significantly changing parameters are the capacity and the internal resistance.</a:t>
            </a:r>
          </a:p>
        </p:txBody>
      </p:sp>
    </p:spTree>
    <p:extLst>
      <p:ext uri="{BB962C8B-B14F-4D97-AF65-F5344CB8AC3E}">
        <p14:creationId xmlns:p14="http://schemas.microsoft.com/office/powerpoint/2010/main" val="41799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 dirty="0">
                <a:solidFill>
                  <a:schemeClr val="lt1"/>
                </a:solidFill>
              </a:rPr>
              <a:t> / 22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321966"/>
            <a:ext cx="8520600" cy="2557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4095066"/>
            <a:ext cx="8520600" cy="12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 dirty="0">
                <a:solidFill>
                  <a:schemeClr val="lt1"/>
                </a:solidFill>
              </a:rPr>
              <a:t> / 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r>
              <a:rPr lang="en" dirty="0"/>
              <a:t> / 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07766"/>
            <a:ext cx="4045200" cy="2012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 dirty="0">
                <a:solidFill>
                  <a:schemeClr val="lt1"/>
                </a:solidFill>
              </a:rPr>
              <a:t> / 22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10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/ 22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000" dirty="0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Experimental Design of </a:t>
            </a:r>
            <a:r>
              <a:rPr lang="en-US" sz="4000" dirty="0" smtClean="0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Accumulators’ </a:t>
            </a:r>
            <a:r>
              <a:rPr lang="en-US" sz="4000" dirty="0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Aging and</a:t>
            </a:r>
            <a:br>
              <a:rPr lang="en-US" sz="4000" dirty="0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Remaining Lifetime Estimation</a:t>
            </a:r>
            <a:endParaRPr lang="en" sz="4000" dirty="0">
              <a:solidFill>
                <a:srgbClr val="FF5E0E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+mn-lt"/>
                <a:ea typeface="Times New Roman"/>
                <a:cs typeface="Times New Roman"/>
                <a:sym typeface="Times New Roman"/>
              </a:rPr>
              <a:t>Department of Electrical Engineering and Information</a:t>
            </a:r>
          </a:p>
          <a:p>
            <a:pPr lvl="0"/>
            <a:r>
              <a:rPr lang="en-US" dirty="0">
                <a:latin typeface="+mn-lt"/>
                <a:ea typeface="Times New Roman"/>
                <a:cs typeface="Times New Roman"/>
                <a:sym typeface="Times New Roman"/>
              </a:rPr>
              <a:t>Systems</a:t>
            </a:r>
            <a:endParaRPr lang="en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563800" y="5241593"/>
            <a:ext cx="3692100" cy="408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600" b="1" dirty="0" smtClean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Patrik Dósa  </a:t>
            </a:r>
            <a:r>
              <a:rPr lang="en" sz="1600" b="1" dirty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| </a:t>
            </a:r>
            <a:r>
              <a:rPr lang="en" sz="1600" b="1" dirty="0" smtClean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 dirty="0" smtClean="0">
                <a:solidFill>
                  <a:schemeClr val="lt1"/>
                </a:solidFill>
                <a:latin typeface="+mn-lt"/>
                <a:ea typeface="Times New Roman"/>
                <a:cs typeface="Times New Roman"/>
                <a:sym typeface="Times New Roman"/>
              </a:rPr>
              <a:t>VS42ZH</a:t>
            </a:r>
            <a:endParaRPr lang="en" sz="1600" dirty="0">
              <a:solidFill>
                <a:schemeClr val="lt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327136" y="6217622"/>
            <a:ext cx="694021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+mn-lt"/>
              </a:rPr>
              <a:t>1</a:t>
            </a:fld>
            <a:r>
              <a:rPr lang="en" dirty="0">
                <a:solidFill>
                  <a:schemeClr val="bg1"/>
                </a:solidFill>
                <a:latin typeface="+mn-lt"/>
              </a:rPr>
              <a:t> / </a:t>
            </a:r>
            <a:r>
              <a:rPr lang="en" dirty="0" smtClean="0">
                <a:solidFill>
                  <a:schemeClr val="bg1"/>
                </a:solidFill>
                <a:latin typeface="+mn-lt"/>
              </a:rPr>
              <a:t>18</a:t>
            </a:r>
            <a:endParaRPr lang="e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452" y="0"/>
            <a:ext cx="2229549" cy="19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563800" y="5808862"/>
            <a:ext cx="4694000" cy="408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Supervisor: </a:t>
            </a:r>
            <a:r>
              <a:rPr lang="en" sz="1600" b="1" dirty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Dr. </a:t>
            </a:r>
            <a:r>
              <a:rPr lang="en" sz="1600" b="1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Attila Magyar</a:t>
            </a:r>
            <a:endParaRPr lang="en" sz="1600" b="1" dirty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+mn-lt"/>
            </a:endParaRPr>
          </a:p>
        </p:txBody>
      </p:sp>
      <p:sp>
        <p:nvSpPr>
          <p:cNvPr id="8" name="Shape 64"/>
          <p:cNvSpPr txBox="1"/>
          <p:nvPr/>
        </p:nvSpPr>
        <p:spPr>
          <a:xfrm>
            <a:off x="5865836" y="5238085"/>
            <a:ext cx="3278164" cy="408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Independent Laboratory Work  |  </a:t>
            </a:r>
            <a:r>
              <a:rPr lang="en" b="1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2018</a:t>
            </a:r>
            <a:endParaRPr lang="en" b="1" dirty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4671126" y="445400"/>
            <a:ext cx="4350000" cy="47571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Constant current – constant voltage for chargin/discharging applications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1600" dirty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nputs: v</a:t>
            </a:r>
            <a:r>
              <a:rPr lang="en" sz="1600" baseline="-250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min</a:t>
            </a: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, v</a:t>
            </a:r>
            <a:r>
              <a:rPr lang="en" sz="1600" baseline="-250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max</a:t>
            </a: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, i</a:t>
            </a:r>
            <a:r>
              <a:rPr lang="en" sz="1600" baseline="-250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max</a:t>
            </a: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, i</a:t>
            </a:r>
            <a:r>
              <a:rPr lang="en" sz="1600" baseline="-250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trickle</a:t>
            </a: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, t</a:t>
            </a:r>
            <a:r>
              <a:rPr lang="en" sz="1600" baseline="-250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hold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1600" dirty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Experimental design purposes: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 err="1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 baseline="-25000" dirty="0" err="1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trickle</a:t>
            </a:r>
            <a:r>
              <a:rPr lang="en-US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 dirty="0" err="1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600" baseline="-25000" dirty="0" err="1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hold</a:t>
            </a:r>
            <a:r>
              <a:rPr lang="en-US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 are constants</a:t>
            </a:r>
            <a:endParaRPr lang="en" sz="1600" dirty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21127" y="6217625"/>
            <a:ext cx="12000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+mn-lt"/>
              </a:rPr>
              <a:t>10</a:t>
            </a:fld>
            <a:r>
              <a:rPr lang="en" dirty="0">
                <a:solidFill>
                  <a:schemeClr val="bg1"/>
                </a:solidFill>
                <a:latin typeface="+mn-lt"/>
              </a:rPr>
              <a:t> / </a:t>
            </a:r>
            <a:r>
              <a:rPr lang="en" dirty="0" smtClean="0">
                <a:solidFill>
                  <a:schemeClr val="bg1"/>
                </a:solidFill>
                <a:latin typeface="+mn-lt"/>
              </a:rPr>
              <a:t>18</a:t>
            </a:r>
            <a:endParaRPr lang="e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hape 177"/>
          <p:cNvSpPr txBox="1"/>
          <p:nvPr/>
        </p:nvSpPr>
        <p:spPr>
          <a:xfrm>
            <a:off x="-1" y="639198"/>
            <a:ext cx="4671127" cy="57870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 lvl="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Parameter estimation: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Capacity and Internal resistance should be the changing parameters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E0 and K are estimated once before use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Trace norm of the covariance matrix estimation:</a:t>
            </a:r>
          </a:p>
          <a:p>
            <a:pPr marL="457200" lvl="0" indent="-342900">
              <a:lnSpc>
                <a:spcPct val="150000"/>
              </a:lnSpc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 err="1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Tr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dirty="0" err="1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cov</a:t>
            </a:r>
            <a:r>
              <a:rPr lang="en-US" sz="1600" dirty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) ≈ </a:t>
            </a: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a + b</a:t>
            </a:r>
          </a:p>
          <a:p>
            <a:pPr marL="457200" lvl="0" indent="-342900">
              <a:lnSpc>
                <a:spcPct val="150000"/>
              </a:lnSpc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Sum of the semi-minor and the semi-major axes</a:t>
            </a:r>
          </a:p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endParaRPr lang="en-US" sz="1600" dirty="0" smtClean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Approximation of the bias:</a:t>
            </a:r>
          </a:p>
          <a:p>
            <a:pPr marL="457200" indent="-342900">
              <a:lnSpc>
                <a:spcPct val="150000"/>
              </a:lnSpc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fr-FR" sz="1600" dirty="0" smtClean="0"/>
              <a:t>d = sqrt( (R − R</a:t>
            </a:r>
            <a:r>
              <a:rPr lang="fr-FR" sz="1600" baseline="-25000" dirty="0" smtClean="0"/>
              <a:t>est</a:t>
            </a:r>
            <a:r>
              <a:rPr lang="fr-FR" sz="1600" dirty="0" smtClean="0"/>
              <a:t>)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+ (Q − Q</a:t>
            </a:r>
            <a:r>
              <a:rPr lang="fr-FR" sz="1600" baseline="-25000" dirty="0" smtClean="0"/>
              <a:t>est</a:t>
            </a:r>
            <a:r>
              <a:rPr lang="fr-FR" sz="1600" dirty="0" smtClean="0"/>
              <a:t>)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 ) </a:t>
            </a:r>
          </a:p>
          <a:p>
            <a:pPr marL="457200" indent="-342900">
              <a:lnSpc>
                <a:spcPct val="150000"/>
              </a:lnSpc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Euclidean </a:t>
            </a:r>
            <a:r>
              <a:rPr lang="en-US" sz="1600" dirty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distance of the actual parameter pair and the estimated </a:t>
            </a:r>
            <a:r>
              <a:rPr lang="en-US" sz="1600" dirty="0" smtClean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one</a:t>
            </a:r>
            <a:endParaRPr lang="en-US" sz="1600" dirty="0">
              <a:solidFill>
                <a:srgbClr val="333333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Shape 123"/>
          <p:cNvSpPr txBox="1"/>
          <p:nvPr/>
        </p:nvSpPr>
        <p:spPr>
          <a:xfrm>
            <a:off x="0" y="0"/>
            <a:ext cx="7264400" cy="7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 smtClean="0">
                <a:latin typeface="+mn-lt"/>
                <a:ea typeface="Times New Roman"/>
                <a:cs typeface="Times New Roman"/>
                <a:sym typeface="Times New Roman"/>
              </a:rPr>
              <a:t>Parameter Estimation          </a:t>
            </a:r>
            <a:r>
              <a:rPr lang="en" sz="3000" dirty="0" smtClean="0">
                <a:solidFill>
                  <a:schemeClr val="bg1"/>
                </a:solidFill>
                <a:latin typeface="+mn-lt"/>
                <a:ea typeface="Times New Roman"/>
                <a:cs typeface="Times New Roman"/>
                <a:sym typeface="Times New Roman"/>
              </a:rPr>
              <a:t>with CC-CV</a:t>
            </a:r>
            <a:endParaRPr lang="en" sz="3000" dirty="0">
              <a:solidFill>
                <a:schemeClr val="bg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26" y="4165600"/>
            <a:ext cx="3596944" cy="20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5E0E"/>
                </a:solidFill>
                <a:latin typeface="+mj-lt"/>
                <a:ea typeface="Times New Roman"/>
                <a:cs typeface="Times New Roman"/>
                <a:sym typeface="Times New Roman"/>
              </a:rPr>
              <a:t>Tests</a:t>
            </a:r>
            <a:endParaRPr lang="en" dirty="0">
              <a:solidFill>
                <a:srgbClr val="FF5E0E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21127" y="6217625"/>
            <a:ext cx="12000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+mn-lt"/>
              </a:rPr>
              <a:t>12</a:t>
            </a:fld>
            <a:r>
              <a:rPr lang="en" dirty="0">
                <a:solidFill>
                  <a:schemeClr val="bg1"/>
                </a:solidFill>
                <a:latin typeface="+mn-lt"/>
              </a:rPr>
              <a:t> / </a:t>
            </a:r>
            <a:r>
              <a:rPr lang="en" dirty="0" smtClean="0">
                <a:solidFill>
                  <a:schemeClr val="bg1"/>
                </a:solidFill>
                <a:latin typeface="+mn-lt"/>
              </a:rPr>
              <a:t>18</a:t>
            </a:r>
            <a:endParaRPr lang="e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hape 177"/>
          <p:cNvSpPr txBox="1"/>
          <p:nvPr/>
        </p:nvSpPr>
        <p:spPr>
          <a:xfrm>
            <a:off x="0" y="1077348"/>
            <a:ext cx="4419601" cy="770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 lvl="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 b="1" baseline="-250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 = 1.00 A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600" b="1" dirty="0" err="1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600" b="1" baseline="-25000" dirty="0" err="1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 = 3.50 V</a:t>
            </a:r>
          </a:p>
        </p:txBody>
      </p:sp>
      <p:sp>
        <p:nvSpPr>
          <p:cNvPr id="8" name="Shape 123"/>
          <p:cNvSpPr txBox="1"/>
          <p:nvPr/>
        </p:nvSpPr>
        <p:spPr>
          <a:xfrm>
            <a:off x="0" y="0"/>
            <a:ext cx="3886200" cy="7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 smtClean="0">
                <a:latin typeface="+mn-lt"/>
                <a:ea typeface="Times New Roman"/>
                <a:cs typeface="Times New Roman"/>
                <a:sym typeface="Times New Roman"/>
              </a:rPr>
              <a:t>Original Test</a:t>
            </a:r>
            <a:endParaRPr lang="en" sz="3000" dirty="0">
              <a:solidFill>
                <a:schemeClr val="bg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023"/>
            <a:ext cx="4560582" cy="3488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82" y="2488023"/>
            <a:ext cx="4583418" cy="3488301"/>
          </a:xfrm>
          <a:prstGeom prst="rect">
            <a:avLst/>
          </a:prstGeom>
        </p:spPr>
      </p:pic>
      <p:sp>
        <p:nvSpPr>
          <p:cNvPr id="10" name="Shape 177"/>
          <p:cNvSpPr txBox="1"/>
          <p:nvPr/>
        </p:nvSpPr>
        <p:spPr>
          <a:xfrm>
            <a:off x="4601526" y="1077348"/>
            <a:ext cx="4419601" cy="770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 lvl="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 b="1" baseline="-25000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 = 0.95 A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600" b="1" dirty="0" err="1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600" b="1" baseline="-25000" dirty="0" err="1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 = 3.50 V</a:t>
            </a:r>
          </a:p>
        </p:txBody>
      </p:sp>
    </p:spTree>
    <p:extLst>
      <p:ext uri="{BB962C8B-B14F-4D97-AF65-F5344CB8AC3E}">
        <p14:creationId xmlns:p14="http://schemas.microsoft.com/office/powerpoint/2010/main" val="30319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21127" y="6217625"/>
            <a:ext cx="12000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+mn-lt"/>
              </a:rPr>
              <a:t>13</a:t>
            </a:fld>
            <a:r>
              <a:rPr lang="en" dirty="0">
                <a:solidFill>
                  <a:schemeClr val="bg1"/>
                </a:solidFill>
                <a:latin typeface="+mn-lt"/>
              </a:rPr>
              <a:t> / </a:t>
            </a:r>
            <a:r>
              <a:rPr lang="en" dirty="0" smtClean="0">
                <a:solidFill>
                  <a:schemeClr val="bg1"/>
                </a:solidFill>
                <a:latin typeface="+mn-lt"/>
              </a:rPr>
              <a:t>18</a:t>
            </a:r>
            <a:endParaRPr lang="e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hape 177"/>
          <p:cNvSpPr txBox="1"/>
          <p:nvPr/>
        </p:nvSpPr>
        <p:spPr>
          <a:xfrm>
            <a:off x="0" y="1077348"/>
            <a:ext cx="4419601" cy="770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sz="1600" b="1" dirty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 b="1" baseline="-25000" dirty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 = 1.00 A</a:t>
            </a:r>
          </a:p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sz="1600" b="1" dirty="0" err="1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600" b="1" baseline="-25000" dirty="0" err="1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 = 3.45 V</a:t>
            </a:r>
          </a:p>
        </p:txBody>
      </p:sp>
      <p:sp>
        <p:nvSpPr>
          <p:cNvPr id="8" name="Shape 123"/>
          <p:cNvSpPr txBox="1"/>
          <p:nvPr/>
        </p:nvSpPr>
        <p:spPr>
          <a:xfrm>
            <a:off x="0" y="0"/>
            <a:ext cx="3886200" cy="7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 smtClean="0">
                <a:latin typeface="+mn-lt"/>
                <a:ea typeface="Times New Roman"/>
                <a:cs typeface="Times New Roman"/>
                <a:sym typeface="Times New Roman"/>
              </a:rPr>
              <a:t>Original Test</a:t>
            </a:r>
            <a:endParaRPr lang="en" sz="3000" dirty="0">
              <a:solidFill>
                <a:schemeClr val="bg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0427"/>
            <a:ext cx="4560582" cy="3483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53" y="2490427"/>
            <a:ext cx="4601348" cy="3488302"/>
          </a:xfrm>
          <a:prstGeom prst="rect">
            <a:avLst/>
          </a:prstGeom>
        </p:spPr>
      </p:pic>
      <p:sp>
        <p:nvSpPr>
          <p:cNvPr id="10" name="Shape 177"/>
          <p:cNvSpPr txBox="1"/>
          <p:nvPr/>
        </p:nvSpPr>
        <p:spPr>
          <a:xfrm>
            <a:off x="4601526" y="1077348"/>
            <a:ext cx="4419601" cy="770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sz="1600" b="1" dirty="0">
                <a:solidFill>
                  <a:schemeClr val="bg1"/>
                </a:solidFill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 b="1" baseline="-25000" dirty="0">
                <a:solidFill>
                  <a:schemeClr val="bg1"/>
                </a:solidFill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 = 0.95 A</a:t>
            </a:r>
          </a:p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sz="1600" b="1" dirty="0" err="1">
                <a:solidFill>
                  <a:schemeClr val="bg1"/>
                </a:solidFill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600" b="1" baseline="-25000" dirty="0" err="1">
                <a:solidFill>
                  <a:schemeClr val="bg1"/>
                </a:solidFill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1600" b="1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 = 3.45 V</a:t>
            </a:r>
          </a:p>
        </p:txBody>
      </p:sp>
    </p:spTree>
    <p:extLst>
      <p:ext uri="{BB962C8B-B14F-4D97-AF65-F5344CB8AC3E}">
        <p14:creationId xmlns:p14="http://schemas.microsoft.com/office/powerpoint/2010/main" val="108371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21127" y="6217625"/>
            <a:ext cx="12000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+mn-lt"/>
              </a:rPr>
              <a:t>14</a:t>
            </a:fld>
            <a:r>
              <a:rPr lang="en" dirty="0">
                <a:solidFill>
                  <a:schemeClr val="bg1"/>
                </a:solidFill>
                <a:latin typeface="+mn-lt"/>
              </a:rPr>
              <a:t> / </a:t>
            </a:r>
            <a:r>
              <a:rPr lang="en" dirty="0" smtClean="0">
                <a:solidFill>
                  <a:schemeClr val="bg1"/>
                </a:solidFill>
                <a:latin typeface="+mn-lt"/>
              </a:rPr>
              <a:t>18</a:t>
            </a:r>
            <a:endParaRPr lang="e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hape 177"/>
          <p:cNvSpPr txBox="1"/>
          <p:nvPr/>
        </p:nvSpPr>
        <p:spPr>
          <a:xfrm>
            <a:off x="0" y="937648"/>
            <a:ext cx="4419601" cy="1030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0.94 A &lt;= </a:t>
            </a:r>
            <a:r>
              <a:rPr lang="en-US" sz="1600" b="1" dirty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 b="1" baseline="-25000" dirty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 &lt;= 1.00 A</a:t>
            </a:r>
          </a:p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3.44 V &lt;= </a:t>
            </a:r>
            <a:r>
              <a:rPr lang="en-US" sz="1600" b="1" dirty="0" err="1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600" b="1" baseline="-25000" dirty="0" err="1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 &lt;= 3.50 V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0.005 accuracy steps</a:t>
            </a:r>
          </a:p>
        </p:txBody>
      </p:sp>
      <p:sp>
        <p:nvSpPr>
          <p:cNvPr id="8" name="Shape 123"/>
          <p:cNvSpPr txBox="1"/>
          <p:nvPr/>
        </p:nvSpPr>
        <p:spPr>
          <a:xfrm>
            <a:off x="0" y="0"/>
            <a:ext cx="3886200" cy="7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 smtClean="0">
                <a:latin typeface="+mn-lt"/>
                <a:ea typeface="Times New Roman"/>
                <a:cs typeface="Times New Roman"/>
                <a:sym typeface="Times New Roman"/>
              </a:rPr>
              <a:t>New Test</a:t>
            </a:r>
            <a:endParaRPr lang="en" sz="3000" dirty="0">
              <a:solidFill>
                <a:schemeClr val="bg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2758"/>
            <a:ext cx="4560582" cy="3458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82" y="2502757"/>
            <a:ext cx="4583418" cy="34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21127" y="6217625"/>
            <a:ext cx="12000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+mn-lt"/>
              </a:rPr>
              <a:t>15</a:t>
            </a:fld>
            <a:r>
              <a:rPr lang="en" dirty="0">
                <a:solidFill>
                  <a:schemeClr val="bg1"/>
                </a:solidFill>
                <a:latin typeface="+mn-lt"/>
              </a:rPr>
              <a:t> / </a:t>
            </a:r>
            <a:r>
              <a:rPr lang="en" dirty="0" smtClean="0">
                <a:solidFill>
                  <a:schemeClr val="bg1"/>
                </a:solidFill>
                <a:latin typeface="+mn-lt"/>
              </a:rPr>
              <a:t>18</a:t>
            </a:r>
            <a:endParaRPr lang="e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hape 177"/>
          <p:cNvSpPr txBox="1"/>
          <p:nvPr/>
        </p:nvSpPr>
        <p:spPr>
          <a:xfrm>
            <a:off x="0" y="937648"/>
            <a:ext cx="4419601" cy="1030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0.94 A &lt;= </a:t>
            </a:r>
            <a:r>
              <a:rPr lang="en-US" sz="1600" b="1" dirty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 b="1" baseline="-25000" dirty="0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 &lt;= 1.00 A</a:t>
            </a:r>
          </a:p>
          <a:p>
            <a:pPr marL="114300" lvl="0">
              <a:lnSpc>
                <a:spcPct val="150000"/>
              </a:lnSpc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3.44 V &lt;= </a:t>
            </a:r>
            <a:r>
              <a:rPr lang="en-US" sz="1600" b="1" dirty="0" err="1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600" b="1" baseline="-25000" dirty="0" err="1">
                <a:solidFill>
                  <a:srgbClr val="333333"/>
                </a:solidFill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 &lt;= 3.50 V</a:t>
            </a:r>
          </a:p>
          <a:p>
            <a:pPr marL="114300" lvl="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</a:pPr>
            <a:r>
              <a:rPr lang="en-US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0.001 accuracy steps</a:t>
            </a:r>
          </a:p>
        </p:txBody>
      </p:sp>
      <p:sp>
        <p:nvSpPr>
          <p:cNvPr id="8" name="Shape 123"/>
          <p:cNvSpPr txBox="1"/>
          <p:nvPr/>
        </p:nvSpPr>
        <p:spPr>
          <a:xfrm>
            <a:off x="0" y="0"/>
            <a:ext cx="3886200" cy="72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 smtClean="0">
                <a:latin typeface="+mn-lt"/>
                <a:ea typeface="Times New Roman"/>
                <a:cs typeface="Times New Roman"/>
                <a:sym typeface="Times New Roman"/>
              </a:rPr>
              <a:t>New Test</a:t>
            </a:r>
            <a:endParaRPr lang="en" sz="3000" dirty="0">
              <a:solidFill>
                <a:schemeClr val="bg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" y="2502758"/>
            <a:ext cx="4526701" cy="3458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41" y="2502758"/>
            <a:ext cx="4600359" cy="347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5E0E"/>
                </a:solidFill>
                <a:latin typeface="+mj-lt"/>
                <a:ea typeface="Times New Roman"/>
                <a:cs typeface="Times New Roman"/>
                <a:sym typeface="Times New Roman"/>
              </a:rPr>
              <a:t>Summary</a:t>
            </a:r>
            <a:endParaRPr lang="en" dirty="0">
              <a:solidFill>
                <a:srgbClr val="FF5E0E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44"/>
          <p:cNvSpPr txBox="1"/>
          <p:nvPr/>
        </p:nvSpPr>
        <p:spPr>
          <a:xfrm>
            <a:off x="86123" y="914400"/>
            <a:ext cx="8971753" cy="5303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14300" lvl="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" sz="1600" b="1" dirty="0" smtClean="0">
                <a:latin typeface="+mj-lt"/>
                <a:ea typeface="Times New Roman"/>
                <a:cs typeface="Times New Roman"/>
                <a:sym typeface="Times New Roman"/>
              </a:rPr>
              <a:t>Conclusion: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  <a:t>Simulation improvement based on CC-CV model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16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  <a:t>Discharge model can be used with higher estimation accuracy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16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  <a:t>The results show, that only v</a:t>
            </a:r>
            <a:r>
              <a:rPr lang="en" sz="1600" baseline="-25000" dirty="0" smtClean="0">
                <a:latin typeface="+mj-lt"/>
                <a:ea typeface="Times New Roman"/>
                <a:cs typeface="Times New Roman"/>
                <a:sym typeface="Times New Roman"/>
              </a:rPr>
              <a:t>min</a:t>
            </a:r>
            <a: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  <a:t> has any effect in the </a:t>
            </a:r>
            <a: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  <a:t>norm estimation during the CC-CV cycle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16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  <a:t>Otherhand: CC-CV is better than other (PRBS) model</a:t>
            </a:r>
            <a:b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  <a:t/>
            </a:r>
            <a:b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</a:br>
            <a:r>
              <a:rPr lang="en" sz="1200" b="1" i="1" dirty="0" smtClean="0">
                <a:latin typeface="+mj-lt"/>
                <a:ea typeface="Times New Roman"/>
                <a:cs typeface="Times New Roman"/>
                <a:sym typeface="Times New Roman"/>
              </a:rPr>
              <a:t>(PRBS estimation will be presented by Gabor Benyo!)</a:t>
            </a:r>
            <a:endParaRPr lang="en" sz="1600" b="1" i="1" dirty="0" smtClean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16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1600" dirty="0" smtClean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114300" lvl="0" rtl="0">
              <a:spcBef>
                <a:spcPts val="0"/>
              </a:spcBef>
              <a:buSzPct val="100000"/>
            </a:pPr>
            <a:r>
              <a:rPr lang="en" sz="1600" b="1" dirty="0" smtClean="0">
                <a:latin typeface="+mj-lt"/>
                <a:ea typeface="Times New Roman"/>
                <a:cs typeface="Times New Roman"/>
                <a:sym typeface="Times New Roman"/>
              </a:rPr>
              <a:t>Further work:</a:t>
            </a:r>
          </a:p>
          <a:p>
            <a:pPr marL="114300" lvl="0" rtl="0">
              <a:spcBef>
                <a:spcPts val="0"/>
              </a:spcBef>
              <a:buSzPct val="100000"/>
            </a:pPr>
            <a:endParaRPr lang="en" sz="1600" b="1" dirty="0" smtClean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  <a:t>Future work is twofold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16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  <a:t>Involve parameters (E0 and K) to experiment design</a:t>
            </a: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1600" dirty="0" smtClean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+mj-lt"/>
                <a:ea typeface="Times New Roman"/>
                <a:cs typeface="Times New Roman"/>
                <a:sym typeface="Times New Roman"/>
              </a:rPr>
              <a:t>Other: it cannot be stated that this is the best way to estimate parameters for a half-used than a new battery</a:t>
            </a:r>
            <a:endParaRPr lang="en" sz="16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00050" lvl="0" indent="-285750" rtl="0"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16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Shape 176">
            <a:extLst>
              <a:ext uri="{FF2B5EF4-FFF2-40B4-BE49-F238E27FC236}">
                <a16:creationId xmlns:a16="http://schemas.microsoft.com/office/drawing/2014/main" xmlns="" id="{67F99974-E26C-46AB-AE6C-829A00A5076F}"/>
              </a:ext>
            </a:extLst>
          </p:cNvPr>
          <p:cNvSpPr txBox="1"/>
          <p:nvPr/>
        </p:nvSpPr>
        <p:spPr>
          <a:xfrm>
            <a:off x="-1" y="2078"/>
            <a:ext cx="5210827" cy="5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333333"/>
                </a:solidFill>
                <a:latin typeface="+mj-lt"/>
                <a:cs typeface="Times New Roman"/>
                <a:sym typeface="Times New Roman"/>
              </a:rPr>
              <a:t>Conclusion and further work</a:t>
            </a:r>
            <a:endParaRPr lang="en" sz="3000" dirty="0">
              <a:solidFill>
                <a:srgbClr val="333333"/>
              </a:solidFill>
              <a:latin typeface="+mj-lt"/>
              <a:cs typeface="Times New Roman"/>
              <a:sym typeface="Times New Roman"/>
            </a:endParaRPr>
          </a:p>
        </p:txBody>
      </p:sp>
      <p:sp>
        <p:nvSpPr>
          <p:cNvPr id="5" name="Shape 242">
            <a:extLst>
              <a:ext uri="{FF2B5EF4-FFF2-40B4-BE49-F238E27FC236}">
                <a16:creationId xmlns:a16="http://schemas.microsoft.com/office/drawing/2014/main" xmlns="" id="{7F6E3817-6C02-405E-8DE4-A250353B47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26976" y="6217625"/>
            <a:ext cx="830698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+mj-lt"/>
              </a:rPr>
              <a:t>17</a:t>
            </a:fld>
            <a:r>
              <a:rPr lang="en" dirty="0">
                <a:latin typeface="+mj-lt"/>
              </a:rPr>
              <a:t> / </a:t>
            </a:r>
            <a:r>
              <a:rPr lang="en" dirty="0" smtClean="0">
                <a:latin typeface="+mj-lt"/>
              </a:rPr>
              <a:t>18</a:t>
            </a:r>
            <a:endParaRPr lang="e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5E0E"/>
                </a:solidFill>
                <a:latin typeface="+mj-lt"/>
                <a:ea typeface="Times New Roman"/>
                <a:cs typeface="Times New Roman"/>
                <a:sym typeface="Times New Roman"/>
              </a:rPr>
              <a:t>Thank you for your attention</a:t>
            </a:r>
            <a:endParaRPr lang="en" dirty="0">
              <a:solidFill>
                <a:srgbClr val="FF5E0E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8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14944" y="6217622"/>
            <a:ext cx="706213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+mn-lt"/>
              </a:rPr>
              <a:t>2</a:t>
            </a:fld>
            <a:r>
              <a:rPr lang="en" dirty="0">
                <a:latin typeface="+mn-lt"/>
              </a:rPr>
              <a:t> / </a:t>
            </a:r>
            <a:r>
              <a:rPr lang="en" dirty="0" smtClean="0">
                <a:latin typeface="+mn-lt"/>
              </a:rPr>
              <a:t>18</a:t>
            </a:r>
            <a:endParaRPr lang="en" dirty="0">
              <a:latin typeface="+mn-lt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-7877" y="17870"/>
            <a:ext cx="4757700" cy="87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dirty="0" smtClean="0">
                <a:latin typeface="+mn-lt"/>
                <a:ea typeface="Times New Roman"/>
                <a:cs typeface="Times New Roman"/>
                <a:sym typeface="Times New Roman"/>
              </a:rPr>
              <a:t>Contents</a:t>
            </a:r>
            <a:endParaRPr lang="en" sz="3000"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714184" y="1231900"/>
            <a:ext cx="4315975" cy="5082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+mn-lt"/>
                <a:ea typeface="Times New Roman"/>
                <a:cs typeface="Times New Roman"/>
                <a:sym typeface="Times New Roman"/>
              </a:rPr>
              <a:t>Applied Devices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-US"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+mn-lt"/>
                <a:ea typeface="Times New Roman"/>
                <a:cs typeface="Times New Roman"/>
                <a:sym typeface="Times New Roman"/>
              </a:rPr>
              <a:t>System Design</a:t>
            </a:r>
          </a:p>
          <a:p>
            <a:pPr marL="457200" indent="-34290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endParaRPr lang="en" sz="2000" dirty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endParaRPr lang="en" sz="2000" dirty="0" smtClean="0">
              <a:latin typeface="+mn-lt"/>
              <a:ea typeface="Times New Roman"/>
              <a:cs typeface="Times New Roman"/>
              <a:sym typeface="Times New Roman"/>
            </a:endParaRPr>
          </a:p>
          <a:p>
            <a:pPr marL="457200" indent="-34290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+mn-lt"/>
                <a:ea typeface="Times New Roman"/>
                <a:cs typeface="Times New Roman"/>
                <a:sym typeface="Times New Roman"/>
              </a:rPr>
              <a:t>Tests</a:t>
            </a:r>
          </a:p>
          <a:p>
            <a:pPr marL="457200" indent="-34290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" sz="2000" dirty="0" smtClean="0">
                <a:latin typeface="+mn-lt"/>
                <a:ea typeface="Times New Roman"/>
                <a:cs typeface="Times New Roman"/>
                <a:sym typeface="Times New Roman"/>
              </a:rPr>
              <a:t>Summary</a:t>
            </a:r>
          </a:p>
        </p:txBody>
      </p:sp>
      <p:sp>
        <p:nvSpPr>
          <p:cNvPr id="13" name="Shape 71"/>
          <p:cNvSpPr txBox="1"/>
          <p:nvPr/>
        </p:nvSpPr>
        <p:spPr>
          <a:xfrm>
            <a:off x="1255768" y="2203288"/>
            <a:ext cx="4315975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700" dirty="0" smtClean="0">
                <a:latin typeface="+mn-lt"/>
                <a:ea typeface="Times New Roman"/>
                <a:cs typeface="Times New Roman"/>
                <a:sym typeface="Times New Roman"/>
              </a:rPr>
              <a:t>Vehicle Battery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700" dirty="0" smtClean="0">
                <a:latin typeface="+mn-lt"/>
                <a:ea typeface="Times New Roman"/>
                <a:cs typeface="Times New Roman"/>
                <a:sym typeface="Times New Roman"/>
              </a:rPr>
              <a:t>Battery Model</a:t>
            </a:r>
          </a:p>
        </p:txBody>
      </p:sp>
      <p:sp>
        <p:nvSpPr>
          <p:cNvPr id="15" name="Shape 71"/>
          <p:cNvSpPr txBox="1"/>
          <p:nvPr/>
        </p:nvSpPr>
        <p:spPr>
          <a:xfrm>
            <a:off x="1255769" y="3756003"/>
            <a:ext cx="4315975" cy="672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Courier New" panose="02070309020205020404" pitchFamily="49" charset="0"/>
              <a:buChar char="o"/>
            </a:pPr>
            <a:endParaRPr lang="en" sz="2000" dirty="0" smtClean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Shape 71"/>
          <p:cNvSpPr txBox="1"/>
          <p:nvPr/>
        </p:nvSpPr>
        <p:spPr>
          <a:xfrm>
            <a:off x="1255769" y="3609862"/>
            <a:ext cx="4315975" cy="96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700" dirty="0" smtClean="0">
                <a:latin typeface="+mn-lt"/>
                <a:ea typeface="Times New Roman"/>
                <a:cs typeface="Times New Roman"/>
                <a:sym typeface="Times New Roman"/>
              </a:rPr>
              <a:t>Parameter estimation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1700" dirty="0" smtClean="0">
                <a:latin typeface="+mn-lt"/>
                <a:ea typeface="Times New Roman"/>
                <a:cs typeface="Times New Roman"/>
                <a:sym typeface="Times New Roman"/>
              </a:rPr>
              <a:t>Constant Current – Constant Voltage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77" y="456470"/>
            <a:ext cx="4349750" cy="2464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158" y="4476344"/>
            <a:ext cx="2740341" cy="2208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Introduction</a:t>
            </a:r>
            <a:endParaRPr lang="en" dirty="0">
              <a:solidFill>
                <a:srgbClr val="FF5E0E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4671127" y="793376"/>
            <a:ext cx="4350000" cy="503474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Experimental design of parameter estimation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1600" dirty="0" smtClean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Determining measurement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1600" dirty="0" smtClean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CC-CV model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1600" dirty="0" smtClean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6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Test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1600" dirty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MATLAB programming environment should be used for the development</a:t>
            </a:r>
            <a:endParaRPr lang="en" sz="1300" dirty="0" smtClean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1600" dirty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574450" y="14121"/>
            <a:ext cx="4757700" cy="87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3000" dirty="0" smtClean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Task</a:t>
            </a:r>
            <a:endParaRPr lang="en" sz="3000" dirty="0">
              <a:solidFill>
                <a:srgbClr val="FFFFFF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21127" y="6217625"/>
            <a:ext cx="12000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+mn-lt"/>
              </a:rPr>
              <a:t>4</a:t>
            </a:fld>
            <a:r>
              <a:rPr lang="en" dirty="0">
                <a:solidFill>
                  <a:schemeClr val="bg1"/>
                </a:solidFill>
                <a:latin typeface="+mn-lt"/>
              </a:rPr>
              <a:t> / </a:t>
            </a:r>
            <a:r>
              <a:rPr lang="en" dirty="0" smtClean="0">
                <a:solidFill>
                  <a:schemeClr val="bg1"/>
                </a:solidFill>
                <a:latin typeface="+mn-lt"/>
              </a:rPr>
              <a:t>18</a:t>
            </a:r>
            <a:endParaRPr lang="e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Shape 177"/>
          <p:cNvSpPr txBox="1"/>
          <p:nvPr/>
        </p:nvSpPr>
        <p:spPr>
          <a:xfrm>
            <a:off x="0" y="1070998"/>
            <a:ext cx="4465800" cy="4757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Lithium-ion batteries</a:t>
            </a:r>
            <a:r>
              <a:rPr lang="en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:</a:t>
            </a:r>
            <a:endParaRPr lang="en" sz="1600" dirty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opular energy sources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endParaRPr lang="en" sz="1600" dirty="0" smtClean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asic element of EVs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Times New Roman"/>
              <a:buChar char="●"/>
            </a:pPr>
            <a:endParaRPr lang="en" sz="1600" dirty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Times New Roman"/>
              <a:buChar char="●"/>
            </a:pPr>
            <a:endParaRPr lang="en" sz="1600" dirty="0" smtClean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Life and health</a:t>
            </a:r>
            <a:r>
              <a:rPr lang="en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:</a:t>
            </a:r>
            <a:endParaRPr lang="en" sz="1600" dirty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Cannot measure directly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endParaRPr lang="en" sz="1600" dirty="0" smtClean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Possible estimation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endParaRPr lang="en" sz="1600" dirty="0" smtClean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57200" lvl="1" indent="-342900">
              <a:lnSpc>
                <a:spcPct val="150000"/>
              </a:lnSpc>
              <a:buClr>
                <a:srgbClr val="333333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1600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Several modeling techniques</a:t>
            </a:r>
            <a:endParaRPr lang="en" sz="1600" dirty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175"/>
          <p:cNvSpPr txBox="1"/>
          <p:nvPr/>
        </p:nvSpPr>
        <p:spPr>
          <a:xfrm>
            <a:off x="0" y="0"/>
            <a:ext cx="4234500" cy="5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latin typeface="+mj-lt"/>
                <a:ea typeface="Times New Roman"/>
                <a:cs typeface="Times New Roman"/>
                <a:sym typeface="Times New Roman"/>
              </a:rPr>
              <a:t>Introduction</a:t>
            </a:r>
            <a:endParaRPr lang="en" sz="30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32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Applied devices</a:t>
            </a:r>
            <a:endParaRPr lang="en" dirty="0">
              <a:solidFill>
                <a:srgbClr val="FF5E0E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0" y="0"/>
            <a:ext cx="4234500" cy="5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latin typeface="+mj-lt"/>
                <a:ea typeface="Times New Roman"/>
                <a:cs typeface="Times New Roman"/>
                <a:sym typeface="Times New Roman"/>
              </a:rPr>
              <a:t>Vehicle Battery</a:t>
            </a:r>
            <a:endParaRPr lang="en" sz="30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BB1992-734E-479D-A92E-D755462D48DC}"/>
              </a:ext>
            </a:extLst>
          </p:cNvPr>
          <p:cNvSpPr txBox="1"/>
          <p:nvPr/>
        </p:nvSpPr>
        <p:spPr>
          <a:xfrm>
            <a:off x="0" y="814112"/>
            <a:ext cx="7405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Different battery usage in different vehicles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EV batteries different from standard batteries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hu-HU" sz="1600" dirty="0">
              <a:solidFill>
                <a:schemeClr val="bg2"/>
              </a:solidFill>
              <a:latin typeface="+mj-lt"/>
              <a:cs typeface="Times New Roman"/>
            </a:endParaRPr>
          </a:p>
        </p:txBody>
      </p:sp>
      <p:sp>
        <p:nvSpPr>
          <p:cNvPr id="7" name="Shape 69">
            <a:extLst>
              <a:ext uri="{FF2B5EF4-FFF2-40B4-BE49-F238E27FC236}">
                <a16:creationId xmlns:a16="http://schemas.microsoft.com/office/drawing/2014/main" xmlns="" id="{07374833-BEF8-40A5-9FC7-CCB8933A66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14944" y="6217622"/>
            <a:ext cx="706213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+mn-lt"/>
              </a:rPr>
              <a:t>6</a:t>
            </a:fld>
            <a:r>
              <a:rPr lang="en" dirty="0">
                <a:latin typeface="+mn-lt"/>
              </a:rPr>
              <a:t> / </a:t>
            </a:r>
            <a:r>
              <a:rPr lang="en" dirty="0" smtClean="0">
                <a:latin typeface="+mn-lt"/>
              </a:rPr>
              <a:t>18</a:t>
            </a:r>
            <a:endParaRPr lang="en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16" y="4008989"/>
            <a:ext cx="2740341" cy="2208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-25400"/>
            <a:ext cx="4495800" cy="2276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BB1992-734E-479D-A92E-D755462D48DC}"/>
              </a:ext>
            </a:extLst>
          </p:cNvPr>
          <p:cNvSpPr txBox="1"/>
          <p:nvPr/>
        </p:nvSpPr>
        <p:spPr>
          <a:xfrm>
            <a:off x="531815" y="1737245"/>
            <a:ext cx="7405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Deep cycle batteries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High Ah capacity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High power-to-weight ratio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High energy-to-weight ratio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Energy density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Smaller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Lighter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Widely know from laptop batteries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dirty="0" smtClean="0"/>
              <a:t>80 – 90% charge/discharge efficiency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endParaRPr lang="hu-HU" sz="1600" dirty="0">
              <a:solidFill>
                <a:schemeClr val="bg2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26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290560" y="6217622"/>
            <a:ext cx="730597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+mj-lt"/>
              </a:rPr>
              <a:t>7</a:t>
            </a:fld>
            <a:r>
              <a:rPr lang="en" dirty="0">
                <a:solidFill>
                  <a:schemeClr val="bg1"/>
                </a:solidFill>
                <a:latin typeface="+mj-lt"/>
              </a:rPr>
              <a:t> / </a:t>
            </a:r>
            <a:r>
              <a:rPr lang="en" dirty="0" smtClean="0">
                <a:solidFill>
                  <a:schemeClr val="bg1"/>
                </a:solidFill>
                <a:latin typeface="+mj-lt"/>
              </a:rPr>
              <a:t>18</a:t>
            </a:r>
            <a:endParaRPr lang="e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0" y="0"/>
            <a:ext cx="4234500" cy="5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 smtClean="0">
                <a:latin typeface="+mj-lt"/>
                <a:ea typeface="Times New Roman"/>
                <a:cs typeface="Times New Roman"/>
                <a:sym typeface="Times New Roman"/>
              </a:rPr>
              <a:t>Battery Model</a:t>
            </a:r>
            <a:endParaRPr lang="en" sz="3000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0" y="787978"/>
            <a:ext cx="4559300" cy="7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>
                <a:solidFill>
                  <a:srgbClr val="333333"/>
                </a:solidFill>
                <a:latin typeface="+mj-lt"/>
                <a:ea typeface="Times New Roman"/>
                <a:cs typeface="Times New Roman"/>
                <a:sym typeface="Times New Roman"/>
              </a:rPr>
              <a:t>Battery parameters shall be added to the MATLAB model before we use the model</a:t>
            </a:r>
            <a:endParaRPr lang="en" dirty="0">
              <a:solidFill>
                <a:srgbClr val="333333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" y="2322900"/>
            <a:ext cx="8201025" cy="3962400"/>
          </a:xfrm>
          <a:prstGeom prst="rect">
            <a:avLst/>
          </a:prstGeom>
        </p:spPr>
      </p:pic>
      <p:sp>
        <p:nvSpPr>
          <p:cNvPr id="7" name="Shape 177"/>
          <p:cNvSpPr txBox="1"/>
          <p:nvPr/>
        </p:nvSpPr>
        <p:spPr>
          <a:xfrm>
            <a:off x="4559300" y="50800"/>
            <a:ext cx="4584700" cy="215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" b="1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CC-CV test:</a:t>
            </a:r>
            <a:r>
              <a:rPr lang="en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	</a:t>
            </a:r>
            <a:r>
              <a:rPr lang="en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CC phase: 0.94 A – 1.00 A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	</a:t>
            </a:r>
            <a:r>
              <a:rPr lang="en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CV phase: 3.44 V – 3.50 V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</a:pPr>
            <a:endParaRPr lang="en" dirty="0">
              <a:solidFill>
                <a:schemeClr val="bg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</a:pPr>
            <a:r>
              <a:rPr lang="en" dirty="0" smtClean="0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rPr>
              <a:t>Tests based on A.I.Pozna’s and A. Magyar’s study and model about the parameter estimation of lithium-ion batteries</a:t>
            </a:r>
            <a:endParaRPr lang="en" dirty="0">
              <a:solidFill>
                <a:schemeClr val="bg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5E0E"/>
                </a:solidFill>
                <a:latin typeface="+mn-lt"/>
                <a:ea typeface="Times New Roman"/>
                <a:cs typeface="Times New Roman"/>
                <a:sym typeface="Times New Roman"/>
              </a:rPr>
              <a:t>System Design</a:t>
            </a:r>
            <a:endParaRPr lang="en" dirty="0">
              <a:solidFill>
                <a:srgbClr val="FF5E0E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58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242">
            <a:extLst>
              <a:ext uri="{FF2B5EF4-FFF2-40B4-BE49-F238E27FC236}">
                <a16:creationId xmlns:a16="http://schemas.microsoft.com/office/drawing/2014/main" xmlns="" id="{18D587A7-2046-48F0-B62B-65A5F3CB3E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26976" y="6217625"/>
            <a:ext cx="830698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+mn-lt"/>
              </a:rPr>
              <a:t>9</a:t>
            </a:fld>
            <a:r>
              <a:rPr lang="en" dirty="0">
                <a:latin typeface="+mn-lt"/>
              </a:rPr>
              <a:t> / </a:t>
            </a:r>
            <a:r>
              <a:rPr lang="en" dirty="0" smtClean="0">
                <a:latin typeface="+mn-lt"/>
              </a:rPr>
              <a:t>18</a:t>
            </a:r>
            <a:endParaRPr lang="en" dirty="0">
              <a:latin typeface="+mn-lt"/>
            </a:endParaRPr>
          </a:p>
        </p:txBody>
      </p:sp>
      <p:sp>
        <p:nvSpPr>
          <p:cNvPr id="7" name="Shape 176">
            <a:extLst>
              <a:ext uri="{FF2B5EF4-FFF2-40B4-BE49-F238E27FC236}">
                <a16:creationId xmlns:a16="http://schemas.microsoft.com/office/drawing/2014/main" xmlns="" id="{67F99974-E26C-46AB-AE6C-829A00A5076F}"/>
              </a:ext>
            </a:extLst>
          </p:cNvPr>
          <p:cNvSpPr txBox="1"/>
          <p:nvPr/>
        </p:nvSpPr>
        <p:spPr>
          <a:xfrm>
            <a:off x="0" y="2078"/>
            <a:ext cx="4734838" cy="57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000" dirty="0" err="1" smtClean="0">
                <a:solidFill>
                  <a:srgbClr val="333333"/>
                </a:solidFill>
                <a:latin typeface="+mn-lt"/>
                <a:cs typeface="Times New Roman"/>
                <a:sym typeface="Times New Roman"/>
              </a:rPr>
              <a:t>Parametic</a:t>
            </a:r>
            <a:r>
              <a:rPr lang="en-US" sz="3000" dirty="0" smtClean="0">
                <a:solidFill>
                  <a:srgbClr val="333333"/>
                </a:solidFill>
                <a:latin typeface="+mn-lt"/>
                <a:cs typeface="Times New Roman"/>
                <a:sym typeface="Times New Roman"/>
              </a:rPr>
              <a:t> Battery Model</a:t>
            </a:r>
            <a:endParaRPr lang="en" sz="3000" dirty="0">
              <a:solidFill>
                <a:srgbClr val="333333"/>
              </a:solidFill>
              <a:latin typeface="+mn-lt"/>
              <a:cs typeface="Times New Roman"/>
              <a:sym typeface="Times New Roman"/>
            </a:endParaRPr>
          </a:p>
        </p:txBody>
      </p:sp>
      <p:sp>
        <p:nvSpPr>
          <p:cNvPr id="8" name="Shape 116"/>
          <p:cNvSpPr txBox="1"/>
          <p:nvPr/>
        </p:nvSpPr>
        <p:spPr>
          <a:xfrm>
            <a:off x="3975100" y="572377"/>
            <a:ext cx="5168900" cy="35018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+mn-lt"/>
              </a:rPr>
              <a:t>Two models, that differ in their nonlinear terms</a:t>
            </a:r>
          </a:p>
          <a:p>
            <a:pPr marL="285750" lvl="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" sz="1600" dirty="0">
              <a:latin typeface="+mn-lt"/>
            </a:endParaRPr>
          </a:p>
          <a:p>
            <a:pPr marL="285750" lvl="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sz="1600" dirty="0" smtClean="0">
                <a:latin typeface="+mn-lt"/>
              </a:rPr>
              <a:t>i*(t) and x</a:t>
            </a:r>
            <a:r>
              <a:rPr lang="en" sz="1600" baseline="-25000" dirty="0" smtClean="0">
                <a:latin typeface="+mn-lt"/>
              </a:rPr>
              <a:t>soc</a:t>
            </a:r>
            <a:r>
              <a:rPr lang="en" sz="1600" dirty="0" smtClean="0">
                <a:latin typeface="+mn-lt"/>
              </a:rPr>
              <a:t>(t) change according to state equations</a:t>
            </a:r>
          </a:p>
          <a:p>
            <a:pPr marL="285750" lvl="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" sz="1600" dirty="0">
              <a:latin typeface="+mn-lt"/>
            </a:endParaRPr>
          </a:p>
          <a:p>
            <a:pPr marL="285750" lvl="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n-lt"/>
              </a:rPr>
              <a:t>N</a:t>
            </a:r>
            <a:r>
              <a:rPr lang="en" sz="1600" dirty="0" smtClean="0">
                <a:latin typeface="+mn-lt"/>
              </a:rPr>
              <a:t>ominal parameters in the table</a:t>
            </a:r>
          </a:p>
          <a:p>
            <a:pPr marL="285750" lvl="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" sz="1600" dirty="0">
              <a:latin typeface="+mn-lt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/>
              <a:t>θ˜ is the perturbed parameter </a:t>
            </a:r>
            <a:r>
              <a:rPr lang="en-US" sz="1600" dirty="0" smtClean="0"/>
              <a:t>vector in the cost function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endParaRPr lang="en-US" sz="1600" dirty="0">
              <a:latin typeface="+mn-lt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latin typeface="+mn-lt"/>
              </a:rPr>
              <a:t>With the </a:t>
            </a:r>
            <a:r>
              <a:rPr lang="en-US" sz="1600" dirty="0"/>
              <a:t>±10</a:t>
            </a:r>
            <a:r>
              <a:rPr lang="en-US" sz="1600" dirty="0" smtClean="0"/>
              <a:t>% value change we get the highly sensitive parameters: E</a:t>
            </a:r>
            <a:r>
              <a:rPr lang="en-US" sz="1600" baseline="-25000" dirty="0" smtClean="0"/>
              <a:t>0</a:t>
            </a:r>
            <a:r>
              <a:rPr lang="en-US" sz="1600" dirty="0" smtClean="0"/>
              <a:t>, K, Q, R.</a:t>
            </a:r>
            <a:endParaRPr lang="en" sz="1600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43837"/>
            <a:ext cx="3403599" cy="1531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24386"/>
            <a:ext cx="3580726" cy="12116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01" y="3285380"/>
            <a:ext cx="1760067" cy="791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74209"/>
            <a:ext cx="6515100" cy="1956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28724"/>
            <a:ext cx="2808770" cy="5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1339</Words>
  <Application>Microsoft Office PowerPoint</Application>
  <PresentationFormat>On-screen Show (4:3)</PresentationFormat>
  <Paragraphs>233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Proxima Nova</vt:lpstr>
      <vt:lpstr>Times New Roman</vt:lpstr>
      <vt:lpstr>spearmint</vt:lpstr>
      <vt:lpstr>Experimental Design of Accumulators’ Aging and Remaining Lifetime Estimation</vt:lpstr>
      <vt:lpstr>PowerPoint Presentation</vt:lpstr>
      <vt:lpstr>Introduction</vt:lpstr>
      <vt:lpstr>PowerPoint Presentation</vt:lpstr>
      <vt:lpstr>Applied devices</vt:lpstr>
      <vt:lpstr>PowerPoint Presentation</vt:lpstr>
      <vt:lpstr>PowerPoint Presentation</vt:lpstr>
      <vt:lpstr>System Design</vt:lpstr>
      <vt:lpstr>PowerPoint Presentation</vt:lpstr>
      <vt:lpstr>PowerPoint Presentation</vt:lpstr>
      <vt:lpstr>Tests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Automatikus útvonalbejárás kvadrokopterrel 1</dc:title>
  <dc:creator>Patrik Dósa</dc:creator>
  <cp:lastModifiedBy>Dosa, Patrik</cp:lastModifiedBy>
  <cp:revision>432</cp:revision>
  <dcterms:modified xsi:type="dcterms:W3CDTF">2018-05-14T08:09:56Z</dcterms:modified>
</cp:coreProperties>
</file>