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80" d="100"/>
          <a:sy n="180" d="100"/>
        </p:scale>
        <p:origin x="22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historical_panne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982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535400" y="2147251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Hector </a:t>
            </a:r>
            <a:endParaRPr sz="1200" dirty="0"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7571250" y="1763025"/>
            <a:ext cx="1126550" cy="340913"/>
            <a:chOff x="7769850" y="954313"/>
            <a:chExt cx="1126550" cy="340913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7923800" y="954313"/>
              <a:ext cx="972600" cy="3231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Observations</a:t>
              </a:r>
              <a:endParaRPr sz="9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2" name="Google Shape;62;p13" title="legend.png"/>
            <p:cNvPicPr preferRelativeResize="0"/>
            <p:nvPr/>
          </p:nvPicPr>
          <p:blipFill rotWithShape="1">
            <a:blip r:embed="rId4">
              <a:alphaModFix/>
            </a:blip>
            <a:srcRect l="41550" t="57316" r="55511" b="37578"/>
            <a:stretch/>
          </p:blipFill>
          <p:spPr>
            <a:xfrm>
              <a:off x="7769850" y="1032675"/>
              <a:ext cx="226724" cy="2625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oogle Shape;63;p13"/>
          <p:cNvGrpSpPr/>
          <p:nvPr/>
        </p:nvGrpSpPr>
        <p:grpSpPr>
          <a:xfrm>
            <a:off x="2318199" y="2039150"/>
            <a:ext cx="1374846" cy="323088"/>
            <a:chOff x="7635174" y="972138"/>
            <a:chExt cx="1374846" cy="323088"/>
          </a:xfrm>
        </p:grpSpPr>
        <p:sp>
          <p:nvSpPr>
            <p:cNvPr id="64" name="Google Shape;64;p13"/>
            <p:cNvSpPr txBox="1"/>
            <p:nvPr/>
          </p:nvSpPr>
          <p:spPr>
            <a:xfrm>
              <a:off x="7789123" y="972138"/>
              <a:ext cx="1220897" cy="2923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 err="1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Meinshausen</a:t>
              </a:r>
              <a:r>
                <a:rPr lang="en" sz="7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 et al. 2017</a:t>
              </a:r>
              <a:endParaRPr sz="7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5" name="Google Shape;65;p13" title="legend.png"/>
            <p:cNvPicPr preferRelativeResize="0"/>
            <p:nvPr/>
          </p:nvPicPr>
          <p:blipFill rotWithShape="1">
            <a:blip r:embed="rId4">
              <a:alphaModFix/>
            </a:blip>
            <a:srcRect l="41550" t="57316" r="55511" b="37578"/>
            <a:stretch/>
          </p:blipFill>
          <p:spPr>
            <a:xfrm>
              <a:off x="7635174" y="1032675"/>
              <a:ext cx="226724" cy="2625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6080290" y="2039150"/>
            <a:ext cx="1172750" cy="323088"/>
            <a:chOff x="7805290" y="972138"/>
            <a:chExt cx="1172750" cy="323088"/>
          </a:xfrm>
        </p:grpSpPr>
        <p:sp>
          <p:nvSpPr>
            <p:cNvPr id="67" name="Google Shape;67;p13"/>
            <p:cNvSpPr txBox="1"/>
            <p:nvPr/>
          </p:nvSpPr>
          <p:spPr>
            <a:xfrm>
              <a:off x="7959240" y="972138"/>
              <a:ext cx="1018800" cy="2923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 err="1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Kuhlbrodt</a:t>
              </a:r>
              <a:r>
                <a:rPr lang="en" sz="7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 et al. 2023</a:t>
              </a:r>
              <a:endParaRPr sz="7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8" name="Google Shape;68;p13" title="legend.png"/>
            <p:cNvPicPr preferRelativeResize="0"/>
            <p:nvPr/>
          </p:nvPicPr>
          <p:blipFill rotWithShape="1">
            <a:blip r:embed="rId4">
              <a:alphaModFix/>
            </a:blip>
            <a:srcRect l="41550" t="57316" r="55511" b="37578"/>
            <a:stretch/>
          </p:blipFill>
          <p:spPr>
            <a:xfrm>
              <a:off x="7805290" y="1032675"/>
              <a:ext cx="226724" cy="2625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3"/>
          <p:cNvGrpSpPr/>
          <p:nvPr/>
        </p:nvGrpSpPr>
        <p:grpSpPr>
          <a:xfrm>
            <a:off x="6025101" y="4403225"/>
            <a:ext cx="1243250" cy="323088"/>
            <a:chOff x="7784026" y="972138"/>
            <a:chExt cx="1243250" cy="323088"/>
          </a:xfrm>
        </p:grpSpPr>
        <p:sp>
          <p:nvSpPr>
            <p:cNvPr id="70" name="Google Shape;70;p13"/>
            <p:cNvSpPr txBox="1"/>
            <p:nvPr/>
          </p:nvSpPr>
          <p:spPr>
            <a:xfrm>
              <a:off x="7937976" y="972138"/>
              <a:ext cx="1089300" cy="2923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Morice et al. 2021</a:t>
              </a:r>
              <a:endParaRPr sz="7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71" name="Google Shape;71;p13" title="legend.png"/>
            <p:cNvPicPr preferRelativeResize="0"/>
            <p:nvPr/>
          </p:nvPicPr>
          <p:blipFill rotWithShape="1">
            <a:blip r:embed="rId4">
              <a:alphaModFix/>
            </a:blip>
            <a:srcRect l="41550" t="57316" r="55511" b="37578"/>
            <a:stretch/>
          </p:blipFill>
          <p:spPr>
            <a:xfrm>
              <a:off x="7784026" y="1032675"/>
              <a:ext cx="226724" cy="2625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Google Shape;58;p13" title="legend.png">
            <a:extLst>
              <a:ext uri="{FF2B5EF4-FFF2-40B4-BE49-F238E27FC236}">
                <a16:creationId xmlns:a16="http://schemas.microsoft.com/office/drawing/2014/main" id="{9D50728E-E2CB-950F-CF94-5572D3DDA2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550" t="39245" r="55339" b="42229"/>
          <a:stretch/>
        </p:blipFill>
        <p:spPr>
          <a:xfrm>
            <a:off x="7571250" y="2437902"/>
            <a:ext cx="220679" cy="8761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E9A40-F5FA-E7A6-835F-6EC3B78691CF}"/>
              </a:ext>
            </a:extLst>
          </p:cNvPr>
          <p:cNvSpPr txBox="1"/>
          <p:nvPr/>
        </p:nvSpPr>
        <p:spPr>
          <a:xfrm>
            <a:off x="7762450" y="2437902"/>
            <a:ext cx="88357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Default</a:t>
            </a:r>
          </a:p>
          <a:p>
            <a:r>
              <a:rPr lang="en-US" sz="900" dirty="0">
                <a:latin typeface="Helvetica" pitchFamily="2" charset="0"/>
              </a:rPr>
              <a:t>MAE</a:t>
            </a:r>
          </a:p>
          <a:p>
            <a:r>
              <a:rPr lang="en-US" sz="900" dirty="0">
                <a:latin typeface="Helvetica" pitchFamily="2" charset="0"/>
              </a:rPr>
              <a:t>MSE</a:t>
            </a:r>
          </a:p>
          <a:p>
            <a:r>
              <a:rPr lang="en-US" sz="900" dirty="0">
                <a:latin typeface="Helvetica" pitchFamily="2" charset="0"/>
              </a:rPr>
              <a:t>MVSSE</a:t>
            </a:r>
          </a:p>
          <a:p>
            <a:r>
              <a:rPr lang="en-US" sz="900" dirty="0">
                <a:latin typeface="Helvetica" pitchFamily="2" charset="0"/>
              </a:rPr>
              <a:t>NMAE w/ </a:t>
            </a:r>
            <a:r>
              <a:rPr lang="en-US" sz="900" dirty="0" err="1">
                <a:latin typeface="Helvetica" pitchFamily="2" charset="0"/>
              </a:rPr>
              <a:t>unc</a:t>
            </a:r>
            <a:endParaRPr lang="en-US" sz="900" dirty="0">
              <a:latin typeface="Helvetica" pitchFamily="2" charset="0"/>
            </a:endParaRPr>
          </a:p>
          <a:p>
            <a:r>
              <a:rPr lang="en-US" sz="900" dirty="0">
                <a:latin typeface="Helvetica" pitchFamily="2" charset="0"/>
              </a:rPr>
              <a:t>NMSE w/ </a:t>
            </a:r>
            <a:r>
              <a:rPr lang="en-US" sz="900" dirty="0" err="1">
                <a:latin typeface="Helvetica" pitchFamily="2" charset="0"/>
              </a:rPr>
              <a:t>unc</a:t>
            </a:r>
            <a:endParaRPr lang="en-US" sz="9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CC6D2D7-B432-9392-A517-5D191065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" y="269848"/>
            <a:ext cx="8874650" cy="4437325"/>
          </a:xfrm>
          <a:prstGeom prst="rect">
            <a:avLst/>
          </a:prstGeom>
        </p:spPr>
      </p:pic>
      <p:pic>
        <p:nvPicPr>
          <p:cNvPr id="5" name="Google Shape;57;p13" title="legend.png">
            <a:extLst>
              <a:ext uri="{FF2B5EF4-FFF2-40B4-BE49-F238E27FC236}">
                <a16:creationId xmlns:a16="http://schemas.microsoft.com/office/drawing/2014/main" id="{7112609E-7BA7-A792-3E30-32A5944958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723" t="39245" r="41259" b="42229"/>
          <a:stretch/>
        </p:blipFill>
        <p:spPr>
          <a:xfrm>
            <a:off x="785204" y="687289"/>
            <a:ext cx="695926" cy="9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8;p13" title="legend.png">
            <a:extLst>
              <a:ext uri="{FF2B5EF4-FFF2-40B4-BE49-F238E27FC236}">
                <a16:creationId xmlns:a16="http://schemas.microsoft.com/office/drawing/2014/main" id="{11288C14-1A9B-2281-F672-6172902FCD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550" t="39245" r="55339" b="42229"/>
          <a:stretch/>
        </p:blipFill>
        <p:spPr>
          <a:xfrm>
            <a:off x="564524" y="687289"/>
            <a:ext cx="220679" cy="87619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30F7F3-30EF-E68E-8ABA-14F059ECEB7E}"/>
              </a:ext>
            </a:extLst>
          </p:cNvPr>
          <p:cNvSpPr txBox="1"/>
          <p:nvPr/>
        </p:nvSpPr>
        <p:spPr>
          <a:xfrm>
            <a:off x="700623" y="687289"/>
            <a:ext cx="883575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Default</a:t>
            </a:r>
          </a:p>
          <a:p>
            <a:r>
              <a:rPr lang="en-US" sz="900" dirty="0">
                <a:latin typeface="Helvetica" pitchFamily="2" charset="0"/>
              </a:rPr>
              <a:t>MAE</a:t>
            </a:r>
          </a:p>
          <a:p>
            <a:r>
              <a:rPr lang="en-US" sz="900" dirty="0">
                <a:latin typeface="Helvetica" pitchFamily="2" charset="0"/>
              </a:rPr>
              <a:t>MSE</a:t>
            </a:r>
          </a:p>
          <a:p>
            <a:r>
              <a:rPr lang="en-US" sz="900" dirty="0">
                <a:latin typeface="Helvetica" pitchFamily="2" charset="0"/>
              </a:rPr>
              <a:t>MVSSE</a:t>
            </a:r>
          </a:p>
          <a:p>
            <a:r>
              <a:rPr lang="en-US" sz="900" dirty="0">
                <a:latin typeface="Helvetica" pitchFamily="2" charset="0"/>
              </a:rPr>
              <a:t>NMAE w/ </a:t>
            </a:r>
            <a:r>
              <a:rPr lang="en-US" sz="900" dirty="0" err="1">
                <a:latin typeface="Helvetica" pitchFamily="2" charset="0"/>
              </a:rPr>
              <a:t>unc</a:t>
            </a:r>
            <a:endParaRPr lang="en-US" sz="900" dirty="0">
              <a:latin typeface="Helvetica" pitchFamily="2" charset="0"/>
            </a:endParaRPr>
          </a:p>
          <a:p>
            <a:r>
              <a:rPr lang="en-US" sz="900" dirty="0">
                <a:latin typeface="Helvetica" pitchFamily="2" charset="0"/>
              </a:rPr>
              <a:t>NMSE w/ </a:t>
            </a:r>
            <a:r>
              <a:rPr lang="en-US" sz="900" dirty="0" err="1">
                <a:latin typeface="Helvetica" pitchFamily="2" charset="0"/>
              </a:rPr>
              <a:t>unc</a:t>
            </a:r>
            <a:endParaRPr lang="en-US" sz="9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865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Macintosh PowerPoint</Application>
  <PresentationFormat>On-screen Show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kalyn.dorheim@pnnl.gov</cp:lastModifiedBy>
  <cp:revision>3</cp:revision>
  <dcterms:modified xsi:type="dcterms:W3CDTF">2025-04-28T21:45:04Z</dcterms:modified>
</cp:coreProperties>
</file>