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45"/>
  </p:notesMasterIdLst>
  <p:sldIdLst>
    <p:sldId id="256" r:id="rId2"/>
    <p:sldId id="496" r:id="rId3"/>
    <p:sldId id="497" r:id="rId4"/>
    <p:sldId id="498" r:id="rId5"/>
    <p:sldId id="325" r:id="rId6"/>
    <p:sldId id="500" r:id="rId7"/>
    <p:sldId id="501" r:id="rId8"/>
    <p:sldId id="502" r:id="rId9"/>
    <p:sldId id="442" r:id="rId10"/>
    <p:sldId id="503" r:id="rId11"/>
    <p:sldId id="504" r:id="rId12"/>
    <p:sldId id="505" r:id="rId13"/>
    <p:sldId id="506" r:id="rId14"/>
    <p:sldId id="507" r:id="rId15"/>
    <p:sldId id="508" r:id="rId16"/>
    <p:sldId id="509" r:id="rId17"/>
    <p:sldId id="510" r:id="rId18"/>
    <p:sldId id="511" r:id="rId19"/>
    <p:sldId id="512" r:id="rId20"/>
    <p:sldId id="513" r:id="rId21"/>
    <p:sldId id="514" r:id="rId22"/>
    <p:sldId id="515" r:id="rId23"/>
    <p:sldId id="516" r:id="rId24"/>
    <p:sldId id="517" r:id="rId25"/>
    <p:sldId id="518" r:id="rId26"/>
    <p:sldId id="519" r:id="rId27"/>
    <p:sldId id="520" r:id="rId28"/>
    <p:sldId id="521" r:id="rId29"/>
    <p:sldId id="522" r:id="rId30"/>
    <p:sldId id="427" r:id="rId31"/>
    <p:sldId id="478" r:id="rId32"/>
    <p:sldId id="523" r:id="rId33"/>
    <p:sldId id="428" r:id="rId34"/>
    <p:sldId id="524" r:id="rId35"/>
    <p:sldId id="429" r:id="rId36"/>
    <p:sldId id="525" r:id="rId37"/>
    <p:sldId id="526" r:id="rId38"/>
    <p:sldId id="527" r:id="rId39"/>
    <p:sldId id="528" r:id="rId40"/>
    <p:sldId id="529" r:id="rId41"/>
    <p:sldId id="530" r:id="rId42"/>
    <p:sldId id="531" r:id="rId43"/>
    <p:sldId id="309" r:id="rId44"/>
  </p:sldIdLst>
  <p:sldSz cx="9144000" cy="5143500" type="screen16x9"/>
  <p:notesSz cx="6858000" cy="9144000"/>
  <p:embeddedFontLst>
    <p:embeddedFont>
      <p:font typeface="Avenir Next" panose="020B0503020202020204" pitchFamily="34" charset="0"/>
      <p:regular r:id="rId46"/>
      <p:bold r:id="rId47"/>
      <p:italic r:id="rId48"/>
      <p:boldItalic r:id="rId49"/>
    </p:embeddedFont>
    <p:embeddedFont>
      <p:font typeface="Catamaran" panose="020F0502020204030204" pitchFamily="34" charset="0"/>
      <p:regular r:id="rId50"/>
      <p:bold r:id="rId51"/>
      <p:italic r:id="rId52"/>
      <p:boldItalic r:id="rId53"/>
    </p:embeddedFont>
    <p:embeddedFont>
      <p:font typeface="Consolas" panose="020B0609020204030204" pitchFamily="49" charset="0"/>
      <p:regular r:id="rId54"/>
      <p:bold r:id="rId55"/>
      <p:italic r:id="rId56"/>
      <p:boldItalic r:id="rId57"/>
    </p:embeddedFont>
    <p:embeddedFont>
      <p:font typeface="Lexend Deca" panose="020F0502020204030204" pitchFamily="34"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13B4E4-0C55-C34B-8468-12664AE5C21E}" v="81" dt="2023-09-29T13:01:42.633"/>
  </p1510:revLst>
</p1510:revInfo>
</file>

<file path=ppt/tableStyles.xml><?xml version="1.0" encoding="utf-8"?>
<a:tblStyleLst xmlns:a="http://schemas.openxmlformats.org/drawingml/2006/main" def="{D931EBC4-96F3-47AE-8F8A-4DF6812D6DB5}">
  <a:tblStyle styleId="{D931EBC4-96F3-47AE-8F8A-4DF6812D6DB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2"/>
    <p:restoredTop sz="91824"/>
  </p:normalViewPr>
  <p:slideViewPr>
    <p:cSldViewPr snapToGrid="0">
      <p:cViewPr varScale="1">
        <p:scale>
          <a:sx n="134" d="100"/>
          <a:sy n="134" d="100"/>
        </p:scale>
        <p:origin x="1536"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font" Target="fonts/font1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font" Target="fonts/font15.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3bbb6e15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3bbb6e15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3bb83d9c5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3bb83d9c5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5742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3bb83d9c5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3bb83d9c5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1301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2362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36770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TH" sz="1100" dirty="0"/>
              <a:t>Good GUIs also allow the user to click down on a button, temporarily roll off the button, changing the button to the up state, and then, with the mouse button still down, roll back over the image so the button changes back to the down image. If the user clicks down on a button but then rollsthe mouse off and lifts up on the mouse button, that is not considered a click. This means the program takes action only when the user presses down and releases while the mouse is positioned over the image of a button.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563105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26075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TH" sz="1100" dirty="0"/>
              <a:t>__init__(), handleEvent(), and draw(), that implement the behaviors mentioned. The code of the handleEvent() method does get a little tricky, but once you have it working, it’s incredibly easy to use. Feel free to work your way through it, but know that the implementation of the code is not that relevant. The important thing here is to understand the purpose and usage of the different methods.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4753870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639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64100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0160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3bb83d9c52_0_27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3bb83d9c52_0_274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9047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TH" sz="1100" dirty="0"/>
              <a:t>In the main loop, any time any event happens we need to call the handleEvent() method to see if the user has clicked the button. If the user clicks the button, the program should perform some action. Also in the main loop, we need to call the draw() method to make the button show in the window.</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7891766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96908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94543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09172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57996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23624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87927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91393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TH" sz="1100" dirty="0"/>
              <a:t>Explain code: We start by initializing the font system within pygame; we do this before</a:t>
            </a:r>
            <a:r>
              <a:rPr lang="th-TH" sz="1100" dirty="0"/>
              <a:t> </a:t>
            </a:r>
            <a:r>
              <a:rPr lang="en-TH" sz="1100" dirty="0"/>
              <a:t>the main loop starts. Then we tell pygame to load a particular font from the</a:t>
            </a:r>
            <a:r>
              <a:rPr lang="th-TH" sz="1100" dirty="0"/>
              <a:t> </a:t>
            </a:r>
            <a:r>
              <a:rPr lang="en-TH" sz="1100" dirty="0"/>
              <a:t>system by name. Here, we request Comic Sans with a font size of 30. The next step is the key one: we use that font to render our text, which</a:t>
            </a:r>
            <a:r>
              <a:rPr lang="th-TH" sz="1100" dirty="0"/>
              <a:t> </a:t>
            </a:r>
            <a:r>
              <a:rPr lang="en-TH" sz="1100" dirty="0"/>
              <a:t>creates a graphical image of the text, called a surface in pygame. We supply</a:t>
            </a:r>
            <a:r>
              <a:rPr lang="th-TH" sz="1100" dirty="0"/>
              <a:t> </a:t>
            </a:r>
            <a:r>
              <a:rPr lang="en-TH" sz="1100" dirty="0"/>
              <a:t>the text we want to output, a Boolean that says whether we want our text to</a:t>
            </a:r>
            <a:r>
              <a:rPr lang="th-TH" sz="1100" dirty="0"/>
              <a:t> </a:t>
            </a:r>
            <a:r>
              <a:rPr lang="en-TH" sz="1100" dirty="0"/>
              <a:t>be anti-aliased, and a color in RGB format. Here, (0, 0, 0) indicates that</a:t>
            </a:r>
            <a:r>
              <a:rPr lang="th-TH" sz="1100" dirty="0"/>
              <a:t> </a:t>
            </a:r>
            <a:r>
              <a:rPr lang="en-TH" sz="1100" dirty="0"/>
              <a:t>we want our text to be black. Finally, using blit(), we draw the image of</a:t>
            </a:r>
            <a:r>
              <a:rPr lang="th-TH" sz="1100" dirty="0"/>
              <a:t> </a:t>
            </a:r>
            <a:r>
              <a:rPr lang="en-TH" sz="1100" dirty="0"/>
              <a:t>the text into the window at some (x, y) location.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661780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4077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182870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77887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156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6573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38329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40580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72419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TH" sz="1100" dirty="0"/>
              <a:t>As an example, there is a standard GUI package for Python called tkinter. The code needed to create a button with this package is very different from what I have shown—here’s an example: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3915867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buFont typeface="Arial" panose="020B0604020202020204" pitchFamily="34" charset="0"/>
              <a:buChar char="•"/>
            </a:pPr>
            <a:r>
              <a:rPr lang="en-TH" sz="1100" dirty="0"/>
              <a:t>As an additional optional parameter, the caller can provide a function or method of an object to be called back when a click on a SimpleButton object happens. Each instance of SimpleButton remembers the callback in an instance variable. When the user completes a click, the instance of SimpleButton calls the callback.</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032892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72181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6302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122373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3978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3bb83d9c52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3bb83d9c52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349292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13c2006fb7b_4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13c2006fb7b_4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1731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3bb83d9c5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3bb83d9c5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22363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3bb83d9c5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3bb83d9c5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3191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7875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3bb83d9c52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3bb83d9c5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9989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3be8491744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3be8491744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7031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29925"/>
            <a:ext cx="7717500" cy="24747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5300">
                <a:solidFill>
                  <a:srgbClr val="212529"/>
                </a:solidFill>
                <a:latin typeface="Lexend Deca"/>
                <a:ea typeface="Lexend Deca"/>
                <a:cs typeface="Lexend Deca"/>
                <a:sym typeface="Lexend Deca"/>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92500" y="3604075"/>
            <a:ext cx="4359000" cy="40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400"/>
              <a:buNone/>
              <a:defRPr sz="1600">
                <a:latin typeface="Catamaran"/>
                <a:ea typeface="Catamaran"/>
                <a:cs typeface="Catamaran"/>
                <a:sym typeface="Catamaran"/>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1" name="Google Shape;11;p2"/>
          <p:cNvSpPr/>
          <p:nvPr/>
        </p:nvSpPr>
        <p:spPr>
          <a:xfrm>
            <a:off x="-565100" y="-462500"/>
            <a:ext cx="5909100" cy="1002000"/>
          </a:xfrm>
          <a:prstGeom prst="roundRect">
            <a:avLst>
              <a:gd name="adj" fmla="val 50000"/>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3799950" y="4608575"/>
            <a:ext cx="5909100" cy="1002000"/>
          </a:xfrm>
          <a:prstGeom prst="roundRect">
            <a:avLst>
              <a:gd name="adj" fmla="val 50000"/>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00"/>
        <p:cNvGrpSpPr/>
        <p:nvPr/>
      </p:nvGrpSpPr>
      <p:grpSpPr>
        <a:xfrm>
          <a:off x="0" y="0"/>
          <a:ext cx="0" cy="0"/>
          <a:chOff x="0" y="0"/>
          <a:chExt cx="0" cy="0"/>
        </a:xfrm>
      </p:grpSpPr>
      <p:sp>
        <p:nvSpPr>
          <p:cNvPr id="101" name="Google Shape;101;p19"/>
          <p:cNvSpPr txBox="1">
            <a:spLocks noGrp="1"/>
          </p:cNvSpPr>
          <p:nvPr>
            <p:ph type="subTitle" idx="1"/>
          </p:nvPr>
        </p:nvSpPr>
        <p:spPr>
          <a:xfrm>
            <a:off x="1029825" y="1470650"/>
            <a:ext cx="3368100" cy="2274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a:lvl1pPr>
            <a:lvl2pPr lvl="1" rtl="0">
              <a:lnSpc>
                <a:spcPct val="100000"/>
              </a:lnSpc>
              <a:spcBef>
                <a:spcPts val="0"/>
              </a:spcBef>
              <a:spcAft>
                <a:spcPts val="0"/>
              </a:spcAft>
              <a:buSzPts val="1400"/>
              <a:buChar char="○"/>
              <a:defRPr/>
            </a:lvl2pPr>
            <a:lvl3pPr lvl="2" rtl="0">
              <a:lnSpc>
                <a:spcPct val="100000"/>
              </a:lnSpc>
              <a:spcBef>
                <a:spcPts val="1600"/>
              </a:spcBef>
              <a:spcAft>
                <a:spcPts val="0"/>
              </a:spcAft>
              <a:buSzPts val="1400"/>
              <a:buChar char="■"/>
              <a:defRPr/>
            </a:lvl3pPr>
            <a:lvl4pPr lvl="3" rtl="0">
              <a:lnSpc>
                <a:spcPct val="100000"/>
              </a:lnSpc>
              <a:spcBef>
                <a:spcPts val="1600"/>
              </a:spcBef>
              <a:spcAft>
                <a:spcPts val="0"/>
              </a:spcAft>
              <a:buSzPts val="1400"/>
              <a:buChar char="●"/>
              <a:defRPr/>
            </a:lvl4pPr>
            <a:lvl5pPr lvl="4" rtl="0">
              <a:lnSpc>
                <a:spcPct val="100000"/>
              </a:lnSpc>
              <a:spcBef>
                <a:spcPts val="1600"/>
              </a:spcBef>
              <a:spcAft>
                <a:spcPts val="0"/>
              </a:spcAft>
              <a:buSzPts val="1400"/>
              <a:buChar char="○"/>
              <a:defRPr/>
            </a:lvl5pPr>
            <a:lvl6pPr lvl="5" rtl="0">
              <a:lnSpc>
                <a:spcPct val="100000"/>
              </a:lnSpc>
              <a:spcBef>
                <a:spcPts val="1600"/>
              </a:spcBef>
              <a:spcAft>
                <a:spcPts val="0"/>
              </a:spcAft>
              <a:buSzPts val="1400"/>
              <a:buChar char="■"/>
              <a:defRPr/>
            </a:lvl6pPr>
            <a:lvl7pPr lvl="6" rtl="0">
              <a:lnSpc>
                <a:spcPct val="100000"/>
              </a:lnSpc>
              <a:spcBef>
                <a:spcPts val="1600"/>
              </a:spcBef>
              <a:spcAft>
                <a:spcPts val="0"/>
              </a:spcAft>
              <a:buSzPts val="1400"/>
              <a:buChar char="●"/>
              <a:defRPr/>
            </a:lvl7pPr>
            <a:lvl8pPr lvl="7" rtl="0">
              <a:lnSpc>
                <a:spcPct val="100000"/>
              </a:lnSpc>
              <a:spcBef>
                <a:spcPts val="1600"/>
              </a:spcBef>
              <a:spcAft>
                <a:spcPts val="0"/>
              </a:spcAft>
              <a:buSzPts val="1400"/>
              <a:buChar char="○"/>
              <a:defRPr/>
            </a:lvl8pPr>
            <a:lvl9pPr lvl="8" rtl="0">
              <a:lnSpc>
                <a:spcPct val="100000"/>
              </a:lnSpc>
              <a:spcBef>
                <a:spcPts val="1600"/>
              </a:spcBef>
              <a:spcAft>
                <a:spcPts val="1600"/>
              </a:spcAft>
              <a:buSzPts val="1400"/>
              <a:buChar char="■"/>
              <a:defRPr/>
            </a:lvl9pPr>
          </a:lstStyle>
          <a:p>
            <a:endParaRPr/>
          </a:p>
        </p:txBody>
      </p:sp>
      <p:sp>
        <p:nvSpPr>
          <p:cNvPr id="102" name="Google Shape;102;p19"/>
          <p:cNvSpPr txBox="1">
            <a:spLocks noGrp="1"/>
          </p:cNvSpPr>
          <p:nvPr>
            <p:ph type="subTitle" idx="2"/>
          </p:nvPr>
        </p:nvSpPr>
        <p:spPr>
          <a:xfrm>
            <a:off x="4746075" y="2606350"/>
            <a:ext cx="3368100" cy="1139100"/>
          </a:xfrm>
          <a:prstGeom prst="rect">
            <a:avLst/>
          </a:prstGeom>
        </p:spPr>
        <p:txBody>
          <a:bodyPr spcFirstLastPara="1" wrap="square" lIns="91425" tIns="91425" rIns="91425" bIns="91425" anchor="t" anchorCtr="0">
            <a:noAutofit/>
          </a:bodyPr>
          <a:lstStyle>
            <a:lvl1pPr lvl="0" rtl="0">
              <a:lnSpc>
                <a:spcPct val="100000"/>
              </a:lnSpc>
              <a:spcBef>
                <a:spcPts val="800"/>
              </a:spcBef>
              <a:spcAft>
                <a:spcPts val="0"/>
              </a:spcAft>
              <a:buSzPts val="1400"/>
              <a:buChar char="●"/>
              <a:defRPr/>
            </a:lvl1pPr>
            <a:lvl2pPr lvl="1" rtl="0">
              <a:lnSpc>
                <a:spcPct val="100000"/>
              </a:lnSpc>
              <a:spcBef>
                <a:spcPts val="0"/>
              </a:spcBef>
              <a:spcAft>
                <a:spcPts val="0"/>
              </a:spcAft>
              <a:buSzPts val="1400"/>
              <a:buChar char="○"/>
              <a:defRPr/>
            </a:lvl2pPr>
            <a:lvl3pPr lvl="2" rtl="0">
              <a:lnSpc>
                <a:spcPct val="100000"/>
              </a:lnSpc>
              <a:spcBef>
                <a:spcPts val="1600"/>
              </a:spcBef>
              <a:spcAft>
                <a:spcPts val="0"/>
              </a:spcAft>
              <a:buSzPts val="1400"/>
              <a:buChar char="■"/>
              <a:defRPr/>
            </a:lvl3pPr>
            <a:lvl4pPr lvl="3" rtl="0">
              <a:lnSpc>
                <a:spcPct val="100000"/>
              </a:lnSpc>
              <a:spcBef>
                <a:spcPts val="1600"/>
              </a:spcBef>
              <a:spcAft>
                <a:spcPts val="0"/>
              </a:spcAft>
              <a:buSzPts val="1400"/>
              <a:buChar char="●"/>
              <a:defRPr/>
            </a:lvl4pPr>
            <a:lvl5pPr lvl="4" rtl="0">
              <a:lnSpc>
                <a:spcPct val="100000"/>
              </a:lnSpc>
              <a:spcBef>
                <a:spcPts val="1600"/>
              </a:spcBef>
              <a:spcAft>
                <a:spcPts val="0"/>
              </a:spcAft>
              <a:buSzPts val="1400"/>
              <a:buChar char="○"/>
              <a:defRPr/>
            </a:lvl5pPr>
            <a:lvl6pPr lvl="5" rtl="0">
              <a:lnSpc>
                <a:spcPct val="100000"/>
              </a:lnSpc>
              <a:spcBef>
                <a:spcPts val="1600"/>
              </a:spcBef>
              <a:spcAft>
                <a:spcPts val="0"/>
              </a:spcAft>
              <a:buSzPts val="1400"/>
              <a:buChar char="■"/>
              <a:defRPr/>
            </a:lvl6pPr>
            <a:lvl7pPr lvl="6" rtl="0">
              <a:lnSpc>
                <a:spcPct val="100000"/>
              </a:lnSpc>
              <a:spcBef>
                <a:spcPts val="1600"/>
              </a:spcBef>
              <a:spcAft>
                <a:spcPts val="0"/>
              </a:spcAft>
              <a:buSzPts val="1400"/>
              <a:buChar char="●"/>
              <a:defRPr/>
            </a:lvl7pPr>
            <a:lvl8pPr lvl="7" rtl="0">
              <a:lnSpc>
                <a:spcPct val="100000"/>
              </a:lnSpc>
              <a:spcBef>
                <a:spcPts val="1600"/>
              </a:spcBef>
              <a:spcAft>
                <a:spcPts val="0"/>
              </a:spcAft>
              <a:buSzPts val="1400"/>
              <a:buChar char="○"/>
              <a:defRPr/>
            </a:lvl8pPr>
            <a:lvl9pPr lvl="8" rtl="0">
              <a:lnSpc>
                <a:spcPct val="100000"/>
              </a:lnSpc>
              <a:spcBef>
                <a:spcPts val="1600"/>
              </a:spcBef>
              <a:spcAft>
                <a:spcPts val="1600"/>
              </a:spcAft>
              <a:buSzPts val="1400"/>
              <a:buChar char="■"/>
              <a:defRPr/>
            </a:lvl9pPr>
          </a:lstStyle>
          <a:p>
            <a:endParaRPr/>
          </a:p>
        </p:txBody>
      </p:sp>
      <p:sp>
        <p:nvSpPr>
          <p:cNvPr id="103" name="Google Shape;103;p1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4" name="Google Shape;104;p19"/>
          <p:cNvSpPr/>
          <p:nvPr/>
        </p:nvSpPr>
        <p:spPr>
          <a:xfrm rot="5400000">
            <a:off x="-1172500" y="2927825"/>
            <a:ext cx="2359500" cy="1002000"/>
          </a:xfrm>
          <a:prstGeom prst="roundRect">
            <a:avLst>
              <a:gd name="adj" fmla="val 50000"/>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05" name="Google Shape;105;p19"/>
          <p:cNvSpPr/>
          <p:nvPr/>
        </p:nvSpPr>
        <p:spPr>
          <a:xfrm rot="5400000">
            <a:off x="7957000" y="1218250"/>
            <a:ext cx="2359500" cy="1002000"/>
          </a:xfrm>
          <a:prstGeom prst="roundRect">
            <a:avLst>
              <a:gd name="adj" fmla="val 50000"/>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65"/>
        <p:cNvGrpSpPr/>
        <p:nvPr/>
      </p:nvGrpSpPr>
      <p:grpSpPr>
        <a:xfrm>
          <a:off x="0" y="0"/>
          <a:ext cx="0" cy="0"/>
          <a:chOff x="0" y="0"/>
          <a:chExt cx="0" cy="0"/>
        </a:xfrm>
      </p:grpSpPr>
      <p:sp>
        <p:nvSpPr>
          <p:cNvPr id="166" name="Google Shape;166;p25"/>
          <p:cNvSpPr/>
          <p:nvPr/>
        </p:nvSpPr>
        <p:spPr>
          <a:xfrm>
            <a:off x="-565100" y="-462500"/>
            <a:ext cx="5909100" cy="1002000"/>
          </a:xfrm>
          <a:prstGeom prst="roundRect">
            <a:avLst>
              <a:gd name="adj" fmla="val 50000"/>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5"/>
          <p:cNvSpPr/>
          <p:nvPr/>
        </p:nvSpPr>
        <p:spPr>
          <a:xfrm>
            <a:off x="3799950" y="4608575"/>
            <a:ext cx="5909100" cy="1002000"/>
          </a:xfrm>
          <a:prstGeom prst="roundRect">
            <a:avLst>
              <a:gd name="adj" fmla="val 50000"/>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68"/>
        <p:cNvGrpSpPr/>
        <p:nvPr/>
      </p:nvGrpSpPr>
      <p:grpSpPr>
        <a:xfrm>
          <a:off x="0" y="0"/>
          <a:ext cx="0" cy="0"/>
          <a:chOff x="0" y="0"/>
          <a:chExt cx="0" cy="0"/>
        </a:xfrm>
      </p:grpSpPr>
      <p:sp>
        <p:nvSpPr>
          <p:cNvPr id="169" name="Google Shape;169;p26"/>
          <p:cNvSpPr/>
          <p:nvPr/>
        </p:nvSpPr>
        <p:spPr>
          <a:xfrm>
            <a:off x="-808800" y="539500"/>
            <a:ext cx="3037500" cy="1110000"/>
          </a:xfrm>
          <a:prstGeom prst="roundRect">
            <a:avLst>
              <a:gd name="adj" fmla="val 50000"/>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70" name="Google Shape;170;p26"/>
          <p:cNvSpPr/>
          <p:nvPr/>
        </p:nvSpPr>
        <p:spPr>
          <a:xfrm>
            <a:off x="6912025" y="3498575"/>
            <a:ext cx="3037500" cy="1110000"/>
          </a:xfrm>
          <a:prstGeom prst="roundRect">
            <a:avLst>
              <a:gd name="adj" fmla="val 50000"/>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91900" y="2561225"/>
            <a:ext cx="43602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2996550" y="1262225"/>
            <a:ext cx="31509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2391925" y="3361375"/>
            <a:ext cx="4360200" cy="51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7" name="Google Shape;17;p3"/>
          <p:cNvSpPr/>
          <p:nvPr/>
        </p:nvSpPr>
        <p:spPr>
          <a:xfrm>
            <a:off x="-808800" y="539500"/>
            <a:ext cx="3037500" cy="1110000"/>
          </a:xfrm>
          <a:prstGeom prst="roundRect">
            <a:avLst>
              <a:gd name="adj" fmla="val 50000"/>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18" name="Google Shape;18;p3"/>
          <p:cNvSpPr/>
          <p:nvPr/>
        </p:nvSpPr>
        <p:spPr>
          <a:xfrm>
            <a:off x="6912025" y="3498575"/>
            <a:ext cx="3037500" cy="1110000"/>
          </a:xfrm>
          <a:prstGeom prst="roundRect">
            <a:avLst>
              <a:gd name="adj" fmla="val 50000"/>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Tree>
    <p:extLst>
      <p:ext uri="{BB962C8B-B14F-4D97-AF65-F5344CB8AC3E}">
        <p14:creationId xmlns:p14="http://schemas.microsoft.com/office/powerpoint/2010/main" val="2186045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6"/>
        <p:cNvGrpSpPr/>
        <p:nvPr/>
      </p:nvGrpSpPr>
      <p:grpSpPr>
        <a:xfrm>
          <a:off x="0" y="0"/>
          <a:ext cx="0" cy="0"/>
          <a:chOff x="0" y="0"/>
          <a:chExt cx="0" cy="0"/>
        </a:xfrm>
      </p:grpSpPr>
      <p:sp>
        <p:nvSpPr>
          <p:cNvPr id="37" name="Google Shape;37;p7"/>
          <p:cNvSpPr txBox="1">
            <a:spLocks noGrp="1"/>
          </p:cNvSpPr>
          <p:nvPr>
            <p:ph type="subTitle" idx="1"/>
          </p:nvPr>
        </p:nvSpPr>
        <p:spPr>
          <a:xfrm>
            <a:off x="713225" y="1694350"/>
            <a:ext cx="4134900" cy="205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160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
        <p:nvSpPr>
          <p:cNvPr id="38" name="Google Shape;38;p7"/>
          <p:cNvSpPr txBox="1">
            <a:spLocks noGrp="1"/>
          </p:cNvSpPr>
          <p:nvPr>
            <p:ph type="title"/>
          </p:nvPr>
        </p:nvSpPr>
        <p:spPr>
          <a:xfrm>
            <a:off x="713225" y="541125"/>
            <a:ext cx="36048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9" name="Google Shape;39;p7"/>
          <p:cNvSpPr/>
          <p:nvPr/>
        </p:nvSpPr>
        <p:spPr>
          <a:xfrm>
            <a:off x="-1303975" y="-614900"/>
            <a:ext cx="5622000" cy="1002000"/>
          </a:xfrm>
          <a:prstGeom prst="roundRect">
            <a:avLst>
              <a:gd name="adj" fmla="val 50000"/>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p:nvPr/>
        </p:nvSpPr>
        <p:spPr>
          <a:xfrm>
            <a:off x="-1303975" y="4760975"/>
            <a:ext cx="5622000" cy="1002000"/>
          </a:xfrm>
          <a:prstGeom prst="roundRect">
            <a:avLst>
              <a:gd name="adj" fmla="val 50000"/>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9897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0"/>
        <p:cNvGrpSpPr/>
        <p:nvPr/>
      </p:nvGrpSpPr>
      <p:grpSpPr>
        <a:xfrm>
          <a:off x="0" y="0"/>
          <a:ext cx="0" cy="0"/>
          <a:chOff x="0" y="0"/>
          <a:chExt cx="0" cy="0"/>
        </a:xfrm>
      </p:grpSpPr>
      <p:sp>
        <p:nvSpPr>
          <p:cNvPr id="61" name="Google Shape;61;p13"/>
          <p:cNvSpPr txBox="1">
            <a:spLocks noGrp="1"/>
          </p:cNvSpPr>
          <p:nvPr>
            <p:ph type="title"/>
          </p:nvPr>
        </p:nvSpPr>
        <p:spPr>
          <a:xfrm>
            <a:off x="1522713" y="2047575"/>
            <a:ext cx="2838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2" name="Google Shape;62;p13"/>
          <p:cNvSpPr txBox="1">
            <a:spLocks noGrp="1"/>
          </p:cNvSpPr>
          <p:nvPr>
            <p:ph type="title" idx="2" hasCustomPrompt="1"/>
          </p:nvPr>
        </p:nvSpPr>
        <p:spPr>
          <a:xfrm>
            <a:off x="2589974" y="1454400"/>
            <a:ext cx="703800" cy="59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a:spLocks noGrp="1"/>
          </p:cNvSpPr>
          <p:nvPr>
            <p:ph type="subTitle" idx="1"/>
          </p:nvPr>
        </p:nvSpPr>
        <p:spPr>
          <a:xfrm>
            <a:off x="1522713" y="2405500"/>
            <a:ext cx="28383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4" name="Google Shape;64;p13"/>
          <p:cNvSpPr txBox="1">
            <a:spLocks noGrp="1"/>
          </p:cNvSpPr>
          <p:nvPr>
            <p:ph type="title" idx="3"/>
          </p:nvPr>
        </p:nvSpPr>
        <p:spPr>
          <a:xfrm>
            <a:off x="4782992" y="2047575"/>
            <a:ext cx="2838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5" name="Google Shape;65;p13"/>
          <p:cNvSpPr txBox="1">
            <a:spLocks noGrp="1"/>
          </p:cNvSpPr>
          <p:nvPr>
            <p:ph type="title" idx="4" hasCustomPrompt="1"/>
          </p:nvPr>
        </p:nvSpPr>
        <p:spPr>
          <a:xfrm>
            <a:off x="5850246" y="1454400"/>
            <a:ext cx="703800" cy="59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6" name="Google Shape;66;p13"/>
          <p:cNvSpPr txBox="1">
            <a:spLocks noGrp="1"/>
          </p:cNvSpPr>
          <p:nvPr>
            <p:ph type="subTitle" idx="5"/>
          </p:nvPr>
        </p:nvSpPr>
        <p:spPr>
          <a:xfrm>
            <a:off x="4782992" y="2405500"/>
            <a:ext cx="28383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7" name="Google Shape;67;p13"/>
          <p:cNvSpPr txBox="1">
            <a:spLocks noGrp="1"/>
          </p:cNvSpPr>
          <p:nvPr>
            <p:ph type="title" idx="6"/>
          </p:nvPr>
        </p:nvSpPr>
        <p:spPr>
          <a:xfrm>
            <a:off x="1522713" y="3689650"/>
            <a:ext cx="2838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8" name="Google Shape;68;p13"/>
          <p:cNvSpPr txBox="1">
            <a:spLocks noGrp="1"/>
          </p:cNvSpPr>
          <p:nvPr>
            <p:ph type="title" idx="7" hasCustomPrompt="1"/>
          </p:nvPr>
        </p:nvSpPr>
        <p:spPr>
          <a:xfrm>
            <a:off x="2589974" y="3096475"/>
            <a:ext cx="703800" cy="59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 name="Google Shape;69;p13"/>
          <p:cNvSpPr txBox="1">
            <a:spLocks noGrp="1"/>
          </p:cNvSpPr>
          <p:nvPr>
            <p:ph type="subTitle" idx="8"/>
          </p:nvPr>
        </p:nvSpPr>
        <p:spPr>
          <a:xfrm>
            <a:off x="1522713" y="4047575"/>
            <a:ext cx="28383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70" name="Google Shape;70;p13"/>
          <p:cNvSpPr txBox="1">
            <a:spLocks noGrp="1"/>
          </p:cNvSpPr>
          <p:nvPr>
            <p:ph type="title" idx="9"/>
          </p:nvPr>
        </p:nvSpPr>
        <p:spPr>
          <a:xfrm>
            <a:off x="4782992" y="3689650"/>
            <a:ext cx="2838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3"/>
          <p:cNvSpPr txBox="1">
            <a:spLocks noGrp="1"/>
          </p:cNvSpPr>
          <p:nvPr>
            <p:ph type="title" idx="13" hasCustomPrompt="1"/>
          </p:nvPr>
        </p:nvSpPr>
        <p:spPr>
          <a:xfrm>
            <a:off x="5850246" y="3096475"/>
            <a:ext cx="703800" cy="593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 name="Google Shape;72;p13"/>
          <p:cNvSpPr txBox="1">
            <a:spLocks noGrp="1"/>
          </p:cNvSpPr>
          <p:nvPr>
            <p:ph type="subTitle" idx="14"/>
          </p:nvPr>
        </p:nvSpPr>
        <p:spPr>
          <a:xfrm>
            <a:off x="4782992" y="4047575"/>
            <a:ext cx="28383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73" name="Google Shape;73;p13"/>
          <p:cNvSpPr txBox="1">
            <a:spLocks noGrp="1"/>
          </p:cNvSpPr>
          <p:nvPr>
            <p:ph type="title" idx="15"/>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4" name="Google Shape;74;p13"/>
          <p:cNvSpPr/>
          <p:nvPr/>
        </p:nvSpPr>
        <p:spPr>
          <a:xfrm rot="5400000">
            <a:off x="-2062900" y="2056600"/>
            <a:ext cx="4036200" cy="1002000"/>
          </a:xfrm>
          <a:prstGeom prst="roundRect">
            <a:avLst>
              <a:gd name="adj" fmla="val 50000"/>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rot="5400000">
            <a:off x="7170700" y="2056600"/>
            <a:ext cx="4036200" cy="1002000"/>
          </a:xfrm>
          <a:prstGeom prst="roundRect">
            <a:avLst>
              <a:gd name="adj" fmla="val 50000"/>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1314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720000" y="2784563"/>
            <a:ext cx="23364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08" name="Google Shape;108;p20"/>
          <p:cNvSpPr txBox="1">
            <a:spLocks noGrp="1"/>
          </p:cNvSpPr>
          <p:nvPr>
            <p:ph type="subTitle" idx="1"/>
          </p:nvPr>
        </p:nvSpPr>
        <p:spPr>
          <a:xfrm>
            <a:off x="720000" y="3142508"/>
            <a:ext cx="2336400" cy="81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 name="Google Shape;109;p20"/>
          <p:cNvSpPr txBox="1">
            <a:spLocks noGrp="1"/>
          </p:cNvSpPr>
          <p:nvPr>
            <p:ph type="title" idx="2"/>
          </p:nvPr>
        </p:nvSpPr>
        <p:spPr>
          <a:xfrm>
            <a:off x="3403800" y="2784563"/>
            <a:ext cx="23364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0" name="Google Shape;110;p20"/>
          <p:cNvSpPr txBox="1">
            <a:spLocks noGrp="1"/>
          </p:cNvSpPr>
          <p:nvPr>
            <p:ph type="subTitle" idx="3"/>
          </p:nvPr>
        </p:nvSpPr>
        <p:spPr>
          <a:xfrm>
            <a:off x="3403800" y="3142508"/>
            <a:ext cx="2336400" cy="81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 name="Google Shape;111;p20"/>
          <p:cNvSpPr txBox="1">
            <a:spLocks noGrp="1"/>
          </p:cNvSpPr>
          <p:nvPr>
            <p:ph type="title" idx="4"/>
          </p:nvPr>
        </p:nvSpPr>
        <p:spPr>
          <a:xfrm>
            <a:off x="6087600" y="2784563"/>
            <a:ext cx="23364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12" name="Google Shape;112;p20"/>
          <p:cNvSpPr txBox="1">
            <a:spLocks noGrp="1"/>
          </p:cNvSpPr>
          <p:nvPr>
            <p:ph type="subTitle" idx="5"/>
          </p:nvPr>
        </p:nvSpPr>
        <p:spPr>
          <a:xfrm>
            <a:off x="6087600" y="3142508"/>
            <a:ext cx="2336400" cy="813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20"/>
          <p:cNvSpPr txBox="1">
            <a:spLocks noGrp="1"/>
          </p:cNvSpPr>
          <p:nvPr>
            <p:ph type="title" idx="6"/>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4" name="Google Shape;114;p20"/>
          <p:cNvSpPr/>
          <p:nvPr/>
        </p:nvSpPr>
        <p:spPr>
          <a:xfrm>
            <a:off x="-1303975" y="-462500"/>
            <a:ext cx="4034400" cy="1002000"/>
          </a:xfrm>
          <a:prstGeom prst="roundRect">
            <a:avLst>
              <a:gd name="adj" fmla="val 50000"/>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0"/>
          <p:cNvSpPr/>
          <p:nvPr/>
        </p:nvSpPr>
        <p:spPr>
          <a:xfrm>
            <a:off x="6413575" y="4608575"/>
            <a:ext cx="4034400" cy="1002000"/>
          </a:xfrm>
          <a:prstGeom prst="roundRect">
            <a:avLst>
              <a:gd name="adj" fmla="val 50000"/>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2987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Lexend Deca"/>
              <a:buNone/>
              <a:defRPr sz="3500">
                <a:solidFill>
                  <a:schemeClr val="dk1"/>
                </a:solidFill>
                <a:latin typeface="Lexend Deca"/>
                <a:ea typeface="Lexend Deca"/>
                <a:cs typeface="Lexend Deca"/>
                <a:sym typeface="Lexend Deca"/>
              </a:defRPr>
            </a:lvl1pPr>
            <a:lvl2pPr lvl="1" rtl="0">
              <a:spcBef>
                <a:spcPts val="0"/>
              </a:spcBef>
              <a:spcAft>
                <a:spcPts val="0"/>
              </a:spcAft>
              <a:buClr>
                <a:schemeClr val="dk1"/>
              </a:buClr>
              <a:buSzPts val="3500"/>
              <a:buFont typeface="Lexend Deca"/>
              <a:buNone/>
              <a:defRPr sz="3500">
                <a:solidFill>
                  <a:schemeClr val="dk1"/>
                </a:solidFill>
                <a:latin typeface="Lexend Deca"/>
                <a:ea typeface="Lexend Deca"/>
                <a:cs typeface="Lexend Deca"/>
                <a:sym typeface="Lexend Deca"/>
              </a:defRPr>
            </a:lvl2pPr>
            <a:lvl3pPr lvl="2" rtl="0">
              <a:spcBef>
                <a:spcPts val="0"/>
              </a:spcBef>
              <a:spcAft>
                <a:spcPts val="0"/>
              </a:spcAft>
              <a:buClr>
                <a:schemeClr val="dk1"/>
              </a:buClr>
              <a:buSzPts val="3500"/>
              <a:buFont typeface="Lexend Deca"/>
              <a:buNone/>
              <a:defRPr sz="3500">
                <a:solidFill>
                  <a:schemeClr val="dk1"/>
                </a:solidFill>
                <a:latin typeface="Lexend Deca"/>
                <a:ea typeface="Lexend Deca"/>
                <a:cs typeface="Lexend Deca"/>
                <a:sym typeface="Lexend Deca"/>
              </a:defRPr>
            </a:lvl3pPr>
            <a:lvl4pPr lvl="3" rtl="0">
              <a:spcBef>
                <a:spcPts val="0"/>
              </a:spcBef>
              <a:spcAft>
                <a:spcPts val="0"/>
              </a:spcAft>
              <a:buClr>
                <a:schemeClr val="dk1"/>
              </a:buClr>
              <a:buSzPts val="3500"/>
              <a:buFont typeface="Lexend Deca"/>
              <a:buNone/>
              <a:defRPr sz="3500">
                <a:solidFill>
                  <a:schemeClr val="dk1"/>
                </a:solidFill>
                <a:latin typeface="Lexend Deca"/>
                <a:ea typeface="Lexend Deca"/>
                <a:cs typeface="Lexend Deca"/>
                <a:sym typeface="Lexend Deca"/>
              </a:defRPr>
            </a:lvl4pPr>
            <a:lvl5pPr lvl="4" rtl="0">
              <a:spcBef>
                <a:spcPts val="0"/>
              </a:spcBef>
              <a:spcAft>
                <a:spcPts val="0"/>
              </a:spcAft>
              <a:buClr>
                <a:schemeClr val="dk1"/>
              </a:buClr>
              <a:buSzPts val="3500"/>
              <a:buFont typeface="Lexend Deca"/>
              <a:buNone/>
              <a:defRPr sz="3500">
                <a:solidFill>
                  <a:schemeClr val="dk1"/>
                </a:solidFill>
                <a:latin typeface="Lexend Deca"/>
                <a:ea typeface="Lexend Deca"/>
                <a:cs typeface="Lexend Deca"/>
                <a:sym typeface="Lexend Deca"/>
              </a:defRPr>
            </a:lvl5pPr>
            <a:lvl6pPr lvl="5" rtl="0">
              <a:spcBef>
                <a:spcPts val="0"/>
              </a:spcBef>
              <a:spcAft>
                <a:spcPts val="0"/>
              </a:spcAft>
              <a:buClr>
                <a:schemeClr val="dk1"/>
              </a:buClr>
              <a:buSzPts val="3500"/>
              <a:buFont typeface="Lexend Deca"/>
              <a:buNone/>
              <a:defRPr sz="3500">
                <a:solidFill>
                  <a:schemeClr val="dk1"/>
                </a:solidFill>
                <a:latin typeface="Lexend Deca"/>
                <a:ea typeface="Lexend Deca"/>
                <a:cs typeface="Lexend Deca"/>
                <a:sym typeface="Lexend Deca"/>
              </a:defRPr>
            </a:lvl6pPr>
            <a:lvl7pPr lvl="6" rtl="0">
              <a:spcBef>
                <a:spcPts val="0"/>
              </a:spcBef>
              <a:spcAft>
                <a:spcPts val="0"/>
              </a:spcAft>
              <a:buClr>
                <a:schemeClr val="dk1"/>
              </a:buClr>
              <a:buSzPts val="3500"/>
              <a:buFont typeface="Lexend Deca"/>
              <a:buNone/>
              <a:defRPr sz="3500">
                <a:solidFill>
                  <a:schemeClr val="dk1"/>
                </a:solidFill>
                <a:latin typeface="Lexend Deca"/>
                <a:ea typeface="Lexend Deca"/>
                <a:cs typeface="Lexend Deca"/>
                <a:sym typeface="Lexend Deca"/>
              </a:defRPr>
            </a:lvl7pPr>
            <a:lvl8pPr lvl="7" rtl="0">
              <a:spcBef>
                <a:spcPts val="0"/>
              </a:spcBef>
              <a:spcAft>
                <a:spcPts val="0"/>
              </a:spcAft>
              <a:buClr>
                <a:schemeClr val="dk1"/>
              </a:buClr>
              <a:buSzPts val="3500"/>
              <a:buFont typeface="Lexend Deca"/>
              <a:buNone/>
              <a:defRPr sz="3500">
                <a:solidFill>
                  <a:schemeClr val="dk1"/>
                </a:solidFill>
                <a:latin typeface="Lexend Deca"/>
                <a:ea typeface="Lexend Deca"/>
                <a:cs typeface="Lexend Deca"/>
                <a:sym typeface="Lexend Deca"/>
              </a:defRPr>
            </a:lvl8pPr>
            <a:lvl9pPr lvl="8" rtl="0">
              <a:spcBef>
                <a:spcPts val="0"/>
              </a:spcBef>
              <a:spcAft>
                <a:spcPts val="0"/>
              </a:spcAft>
              <a:buClr>
                <a:schemeClr val="dk1"/>
              </a:buClr>
              <a:buSzPts val="3500"/>
              <a:buFont typeface="Lexend Deca"/>
              <a:buNone/>
              <a:defRPr sz="3500">
                <a:solidFill>
                  <a:schemeClr val="dk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713225" y="1152475"/>
            <a:ext cx="76824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marL="914400" lvl="1"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00000"/>
              </a:lnSpc>
              <a:spcBef>
                <a:spcPts val="160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00000"/>
              </a:lnSpc>
              <a:spcBef>
                <a:spcPts val="1600"/>
              </a:spcBef>
              <a:spcAft>
                <a:spcPts val="160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5" r:id="rId3"/>
    <p:sldLayoutId id="2147483671" r:id="rId4"/>
    <p:sldLayoutId id="2147483672" r:id="rId5"/>
    <p:sldLayoutId id="2147483676" r:id="rId6"/>
    <p:sldLayoutId id="2147483677" r:id="rId7"/>
    <p:sldLayoutId id="2147483678" r:id="rId8"/>
    <p:sldLayoutId id="2147483679"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hyperlink" Target="https://www.pygame.org/docs/" TargetMode="External"/><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cxnSp>
        <p:nvCxnSpPr>
          <p:cNvPr id="183" name="Google Shape;183;p30"/>
          <p:cNvCxnSpPr/>
          <p:nvPr/>
        </p:nvCxnSpPr>
        <p:spPr>
          <a:xfrm>
            <a:off x="3017400" y="3562350"/>
            <a:ext cx="3109200" cy="0"/>
          </a:xfrm>
          <a:prstGeom prst="straightConnector1">
            <a:avLst/>
          </a:prstGeom>
          <a:noFill/>
          <a:ln w="38100" cap="flat" cmpd="sng">
            <a:solidFill>
              <a:schemeClr val="accent3"/>
            </a:solidFill>
            <a:prstDash val="solid"/>
            <a:round/>
            <a:headEnd type="none" w="med" len="med"/>
            <a:tailEnd type="none" w="med" len="med"/>
          </a:ln>
        </p:spPr>
      </p:cxnSp>
      <p:sp>
        <p:nvSpPr>
          <p:cNvPr id="4" name="Google Shape;210;p32">
            <a:extLst>
              <a:ext uri="{FF2B5EF4-FFF2-40B4-BE49-F238E27FC236}">
                <a16:creationId xmlns:a16="http://schemas.microsoft.com/office/drawing/2014/main" id="{459D8053-961C-D05A-3A85-24613D9A0C3D}"/>
              </a:ext>
            </a:extLst>
          </p:cNvPr>
          <p:cNvSpPr/>
          <p:nvPr/>
        </p:nvSpPr>
        <p:spPr>
          <a:xfrm>
            <a:off x="5627400" y="1371799"/>
            <a:ext cx="1973550" cy="904675"/>
          </a:xfrm>
          <a:prstGeom prst="roundRect">
            <a:avLst>
              <a:gd name="adj" fmla="val 50000"/>
            </a:avLst>
          </a:prstGeom>
          <a:noFill/>
          <a:ln w="381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81;p30">
            <a:extLst>
              <a:ext uri="{FF2B5EF4-FFF2-40B4-BE49-F238E27FC236}">
                <a16:creationId xmlns:a16="http://schemas.microsoft.com/office/drawing/2014/main" id="{6FEB8C23-FA55-328E-7D9D-CFD2F8BB7C4A}"/>
              </a:ext>
            </a:extLst>
          </p:cNvPr>
          <p:cNvSpPr txBox="1">
            <a:spLocks/>
          </p:cNvSpPr>
          <p:nvPr/>
        </p:nvSpPr>
        <p:spPr>
          <a:xfrm>
            <a:off x="713250" y="1087650"/>
            <a:ext cx="7717500" cy="247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Lexend Deca"/>
              <a:buNone/>
              <a:defRPr sz="5300" b="0" i="0" u="none" strike="noStrike" cap="none">
                <a:solidFill>
                  <a:srgbClr val="212529"/>
                </a:solidFill>
                <a:latin typeface="Lexend Deca"/>
                <a:ea typeface="Lexend Deca"/>
                <a:cs typeface="Lexend Deca"/>
                <a:sym typeface="Lexend Deca"/>
              </a:defRPr>
            </a:lvl1pPr>
            <a:lvl2pPr marR="0" lvl="1" algn="ctr" rtl="0">
              <a:lnSpc>
                <a:spcPct val="100000"/>
              </a:lnSpc>
              <a:spcBef>
                <a:spcPts val="0"/>
              </a:spcBef>
              <a:spcAft>
                <a:spcPts val="0"/>
              </a:spcAft>
              <a:buClr>
                <a:srgbClr val="191919"/>
              </a:buClr>
              <a:buSzPts val="5200"/>
              <a:buFont typeface="Lexend Deca"/>
              <a:buNone/>
              <a:defRPr sz="5200" b="0" i="0" u="none" strike="noStrike" cap="none">
                <a:solidFill>
                  <a:srgbClr val="191919"/>
                </a:solidFill>
                <a:latin typeface="Lexend Deca"/>
                <a:ea typeface="Lexend Deca"/>
                <a:cs typeface="Lexend Deca"/>
                <a:sym typeface="Lexend Deca"/>
              </a:defRPr>
            </a:lvl2pPr>
            <a:lvl3pPr marR="0" lvl="2" algn="ctr" rtl="0">
              <a:lnSpc>
                <a:spcPct val="100000"/>
              </a:lnSpc>
              <a:spcBef>
                <a:spcPts val="0"/>
              </a:spcBef>
              <a:spcAft>
                <a:spcPts val="0"/>
              </a:spcAft>
              <a:buClr>
                <a:srgbClr val="191919"/>
              </a:buClr>
              <a:buSzPts val="5200"/>
              <a:buFont typeface="Lexend Deca"/>
              <a:buNone/>
              <a:defRPr sz="5200" b="0" i="0" u="none" strike="noStrike" cap="none">
                <a:solidFill>
                  <a:srgbClr val="191919"/>
                </a:solidFill>
                <a:latin typeface="Lexend Deca"/>
                <a:ea typeface="Lexend Deca"/>
                <a:cs typeface="Lexend Deca"/>
                <a:sym typeface="Lexend Deca"/>
              </a:defRPr>
            </a:lvl3pPr>
            <a:lvl4pPr marR="0" lvl="3" algn="ctr" rtl="0">
              <a:lnSpc>
                <a:spcPct val="100000"/>
              </a:lnSpc>
              <a:spcBef>
                <a:spcPts val="0"/>
              </a:spcBef>
              <a:spcAft>
                <a:spcPts val="0"/>
              </a:spcAft>
              <a:buClr>
                <a:srgbClr val="191919"/>
              </a:buClr>
              <a:buSzPts val="5200"/>
              <a:buFont typeface="Lexend Deca"/>
              <a:buNone/>
              <a:defRPr sz="5200" b="0" i="0" u="none" strike="noStrike" cap="none">
                <a:solidFill>
                  <a:srgbClr val="191919"/>
                </a:solidFill>
                <a:latin typeface="Lexend Deca"/>
                <a:ea typeface="Lexend Deca"/>
                <a:cs typeface="Lexend Deca"/>
                <a:sym typeface="Lexend Deca"/>
              </a:defRPr>
            </a:lvl4pPr>
            <a:lvl5pPr marR="0" lvl="4" algn="ctr" rtl="0">
              <a:lnSpc>
                <a:spcPct val="100000"/>
              </a:lnSpc>
              <a:spcBef>
                <a:spcPts val="0"/>
              </a:spcBef>
              <a:spcAft>
                <a:spcPts val="0"/>
              </a:spcAft>
              <a:buClr>
                <a:srgbClr val="191919"/>
              </a:buClr>
              <a:buSzPts val="5200"/>
              <a:buFont typeface="Lexend Deca"/>
              <a:buNone/>
              <a:defRPr sz="5200" b="0" i="0" u="none" strike="noStrike" cap="none">
                <a:solidFill>
                  <a:srgbClr val="191919"/>
                </a:solidFill>
                <a:latin typeface="Lexend Deca"/>
                <a:ea typeface="Lexend Deca"/>
                <a:cs typeface="Lexend Deca"/>
                <a:sym typeface="Lexend Deca"/>
              </a:defRPr>
            </a:lvl5pPr>
            <a:lvl6pPr marR="0" lvl="5" algn="ctr" rtl="0">
              <a:lnSpc>
                <a:spcPct val="100000"/>
              </a:lnSpc>
              <a:spcBef>
                <a:spcPts val="0"/>
              </a:spcBef>
              <a:spcAft>
                <a:spcPts val="0"/>
              </a:spcAft>
              <a:buClr>
                <a:srgbClr val="191919"/>
              </a:buClr>
              <a:buSzPts val="5200"/>
              <a:buFont typeface="Lexend Deca"/>
              <a:buNone/>
              <a:defRPr sz="5200" b="0" i="0" u="none" strike="noStrike" cap="none">
                <a:solidFill>
                  <a:srgbClr val="191919"/>
                </a:solidFill>
                <a:latin typeface="Lexend Deca"/>
                <a:ea typeface="Lexend Deca"/>
                <a:cs typeface="Lexend Deca"/>
                <a:sym typeface="Lexend Deca"/>
              </a:defRPr>
            </a:lvl6pPr>
            <a:lvl7pPr marR="0" lvl="6" algn="ctr" rtl="0">
              <a:lnSpc>
                <a:spcPct val="100000"/>
              </a:lnSpc>
              <a:spcBef>
                <a:spcPts val="0"/>
              </a:spcBef>
              <a:spcAft>
                <a:spcPts val="0"/>
              </a:spcAft>
              <a:buClr>
                <a:srgbClr val="191919"/>
              </a:buClr>
              <a:buSzPts val="5200"/>
              <a:buFont typeface="Lexend Deca"/>
              <a:buNone/>
              <a:defRPr sz="5200" b="0" i="0" u="none" strike="noStrike" cap="none">
                <a:solidFill>
                  <a:srgbClr val="191919"/>
                </a:solidFill>
                <a:latin typeface="Lexend Deca"/>
                <a:ea typeface="Lexend Deca"/>
                <a:cs typeface="Lexend Deca"/>
                <a:sym typeface="Lexend Deca"/>
              </a:defRPr>
            </a:lvl7pPr>
            <a:lvl8pPr marR="0" lvl="7" algn="ctr" rtl="0">
              <a:lnSpc>
                <a:spcPct val="100000"/>
              </a:lnSpc>
              <a:spcBef>
                <a:spcPts val="0"/>
              </a:spcBef>
              <a:spcAft>
                <a:spcPts val="0"/>
              </a:spcAft>
              <a:buClr>
                <a:srgbClr val="191919"/>
              </a:buClr>
              <a:buSzPts val="5200"/>
              <a:buFont typeface="Lexend Deca"/>
              <a:buNone/>
              <a:defRPr sz="5200" b="0" i="0" u="none" strike="noStrike" cap="none">
                <a:solidFill>
                  <a:srgbClr val="191919"/>
                </a:solidFill>
                <a:latin typeface="Lexend Deca"/>
                <a:ea typeface="Lexend Deca"/>
                <a:cs typeface="Lexend Deca"/>
                <a:sym typeface="Lexend Deca"/>
              </a:defRPr>
            </a:lvl8pPr>
            <a:lvl9pPr marR="0" lvl="8" algn="ctr" rtl="0">
              <a:lnSpc>
                <a:spcPct val="100000"/>
              </a:lnSpc>
              <a:spcBef>
                <a:spcPts val="0"/>
              </a:spcBef>
              <a:spcAft>
                <a:spcPts val="0"/>
              </a:spcAft>
              <a:buClr>
                <a:srgbClr val="191919"/>
              </a:buClr>
              <a:buSzPts val="5200"/>
              <a:buFont typeface="Lexend Deca"/>
              <a:buNone/>
              <a:defRPr sz="5200" b="0" i="0" u="none" strike="noStrike" cap="none">
                <a:solidFill>
                  <a:srgbClr val="191919"/>
                </a:solidFill>
                <a:latin typeface="Lexend Deca"/>
                <a:ea typeface="Lexend Deca"/>
                <a:cs typeface="Lexend Deca"/>
                <a:sym typeface="Lexend Deca"/>
              </a:defRPr>
            </a:lvl9pPr>
          </a:lstStyle>
          <a:p>
            <a:r>
              <a:rPr lang="en-US" b="1" dirty="0"/>
              <a:t>OPJECT-ORIENTED PYTHON</a:t>
            </a:r>
          </a:p>
        </p:txBody>
      </p:sp>
      <p:sp>
        <p:nvSpPr>
          <p:cNvPr id="9" name="Google Shape;209;p32">
            <a:extLst>
              <a:ext uri="{FF2B5EF4-FFF2-40B4-BE49-F238E27FC236}">
                <a16:creationId xmlns:a16="http://schemas.microsoft.com/office/drawing/2014/main" id="{073EB29C-373D-FDFD-FA0F-B3433334372A}"/>
              </a:ext>
            </a:extLst>
          </p:cNvPr>
          <p:cNvSpPr/>
          <p:nvPr/>
        </p:nvSpPr>
        <p:spPr>
          <a:xfrm>
            <a:off x="-1316850" y="3657800"/>
            <a:ext cx="3260100" cy="593400"/>
          </a:xfrm>
          <a:prstGeom prst="roundRect">
            <a:avLst>
              <a:gd name="adj" fmla="val 50000"/>
            </a:avLst>
          </a:prstGeom>
          <a:noFill/>
          <a:ln w="3810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3" name="TextBox 2">
            <a:extLst>
              <a:ext uri="{FF2B5EF4-FFF2-40B4-BE49-F238E27FC236}">
                <a16:creationId xmlns:a16="http://schemas.microsoft.com/office/drawing/2014/main" id="{8F79EB71-69E0-B6E3-2F82-FA243CD105F9}"/>
              </a:ext>
            </a:extLst>
          </p:cNvPr>
          <p:cNvSpPr txBox="1"/>
          <p:nvPr/>
        </p:nvSpPr>
        <p:spPr>
          <a:xfrm>
            <a:off x="891609" y="288050"/>
            <a:ext cx="5235934" cy="276999"/>
          </a:xfrm>
          <a:prstGeom prst="rect">
            <a:avLst/>
          </a:prstGeom>
          <a:noFill/>
        </p:spPr>
        <p:txBody>
          <a:bodyPr wrap="square">
            <a:spAutoFit/>
          </a:bodyPr>
          <a:lstStyle/>
          <a:p>
            <a:r>
              <a:rPr lang="en-US" sz="1200" b="1" dirty="0"/>
              <a:t>Listing 6-3 (con.)</a:t>
            </a:r>
            <a:endParaRPr lang="en-TH" sz="1200" dirty="0"/>
          </a:p>
        </p:txBody>
      </p:sp>
      <p:sp>
        <p:nvSpPr>
          <p:cNvPr id="4" name="TextBox 3">
            <a:extLst>
              <a:ext uri="{FF2B5EF4-FFF2-40B4-BE49-F238E27FC236}">
                <a16:creationId xmlns:a16="http://schemas.microsoft.com/office/drawing/2014/main" id="{B20B9FF9-3CAA-086A-EC3A-E89EA7FA9879}"/>
              </a:ext>
            </a:extLst>
          </p:cNvPr>
          <p:cNvSpPr txBox="1"/>
          <p:nvPr/>
        </p:nvSpPr>
        <p:spPr>
          <a:xfrm>
            <a:off x="1210961" y="1602254"/>
            <a:ext cx="5751813" cy="1785104"/>
          </a:xfrm>
          <a:prstGeom prst="rect">
            <a:avLst/>
          </a:prstGeom>
          <a:noFill/>
        </p:spPr>
        <p:txBody>
          <a:bodyPr wrap="square">
            <a:spAutoFit/>
          </a:bodyPr>
          <a:lstStyle/>
          <a:p>
            <a:r>
              <a:rPr lang="en-US" sz="1000" b="0" i="1" dirty="0">
                <a:solidFill>
                  <a:srgbClr val="BA9AB9"/>
                </a:solidFill>
                <a:effectLst/>
                <a:latin typeface="Menlo" panose="020B0609030804020204" pitchFamily="49" charset="0"/>
              </a:rPr>
              <a:t># 3 - Initialize the world</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init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window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display</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set_mode</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WINDOW_WIDTH</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WINDOW_HEIGHT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clock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time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Clock</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4 - Load assets: image(s), sound(s), etc.</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5 - Initialize variables</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ballList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for</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oBall</a:t>
            </a:r>
            <a:r>
              <a:rPr lang="en-US" sz="1000" b="0" dirty="0">
                <a:solidFill>
                  <a:srgbClr val="333333"/>
                </a:solidFill>
                <a:effectLst/>
                <a:latin typeface="Menlo" panose="020B0609030804020204" pitchFamily="49" charset="0"/>
              </a:rPr>
              <a:t> </a:t>
            </a:r>
            <a:r>
              <a:rPr lang="en-US" sz="1000" b="0" dirty="0">
                <a:solidFill>
                  <a:srgbClr val="E17092"/>
                </a:solidFill>
                <a:effectLst/>
                <a:latin typeface="Menlo" panose="020B0609030804020204" pitchFamily="49" charset="0"/>
              </a:rPr>
              <a:t>in</a:t>
            </a:r>
            <a:r>
              <a:rPr lang="en-US" sz="1000" b="0" dirty="0">
                <a:solidFill>
                  <a:srgbClr val="333333"/>
                </a:solidFill>
                <a:effectLst/>
                <a:latin typeface="Menlo" panose="020B0609030804020204" pitchFamily="49" charset="0"/>
              </a:rPr>
              <a:t> </a:t>
            </a:r>
            <a:r>
              <a:rPr lang="en-US" sz="1000" b="1" dirty="0">
                <a:solidFill>
                  <a:srgbClr val="9D3C5E"/>
                </a:solidFill>
                <a:effectLst/>
                <a:latin typeface="Menlo" panose="020B0609030804020204" pitchFamily="49" charset="0"/>
              </a:rPr>
              <a:t>range</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N_BALLS</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th-TH" sz="1000" b="0" i="1" dirty="0">
                <a:solidFill>
                  <a:srgbClr val="BA9AB9"/>
                </a:solidFill>
                <a:effectLst/>
                <a:latin typeface="Menlo" panose="020B0609030804020204" pitchFamily="49" charset="0"/>
              </a:rPr>
              <a:t>    </a:t>
            </a:r>
            <a:r>
              <a:rPr lang="en-US" sz="1000" b="0" i="1" dirty="0">
                <a:solidFill>
                  <a:srgbClr val="BA9AB9"/>
                </a:solidFill>
                <a:effectLst/>
                <a:latin typeface="Menlo" panose="020B0609030804020204" pitchFamily="49" charset="0"/>
              </a:rPr>
              <a:t># Each time through the loop, create a Ball object</a:t>
            </a:r>
            <a:endParaRPr lang="en-US" sz="1000" b="0" dirty="0">
              <a:solidFill>
                <a:srgbClr val="333333"/>
              </a:solidFill>
              <a:effectLst/>
              <a:latin typeface="Menlo" panose="020B0609030804020204" pitchFamily="49" charset="0"/>
            </a:endParaRPr>
          </a:p>
          <a:p>
            <a:r>
              <a:rPr lang="th-TH"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oBall</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Ball</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window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WINDOW_WIDTH</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WINDOW_HEIGHT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th-TH"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ballList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append</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oBall</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append the new Ball to the list of Balls</a:t>
            </a:r>
            <a:endParaRPr lang="en-US" sz="1000" b="0" dirty="0">
              <a:solidFill>
                <a:srgbClr val="333333"/>
              </a:solidFill>
              <a:effectLst/>
              <a:latin typeface="Menlo" panose="020B0609030804020204" pitchFamily="49" charset="0"/>
            </a:endParaRPr>
          </a:p>
        </p:txBody>
      </p:sp>
      <p:sp>
        <p:nvSpPr>
          <p:cNvPr id="2" name="Left Bracket 1">
            <a:extLst>
              <a:ext uri="{FF2B5EF4-FFF2-40B4-BE49-F238E27FC236}">
                <a16:creationId xmlns:a16="http://schemas.microsoft.com/office/drawing/2014/main" id="{DB654FE3-95B9-DE0B-C730-EA820FD9A5A7}"/>
              </a:ext>
            </a:extLst>
          </p:cNvPr>
          <p:cNvSpPr/>
          <p:nvPr/>
        </p:nvSpPr>
        <p:spPr>
          <a:xfrm>
            <a:off x="1045914" y="2590799"/>
            <a:ext cx="78036" cy="733425"/>
          </a:xfrm>
          <a:prstGeom prst="lef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TH"/>
          </a:p>
        </p:txBody>
      </p:sp>
    </p:spTree>
    <p:extLst>
      <p:ext uri="{BB962C8B-B14F-4D97-AF65-F5344CB8AC3E}">
        <p14:creationId xmlns:p14="http://schemas.microsoft.com/office/powerpoint/2010/main" val="1703017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3" name="TextBox 2">
            <a:extLst>
              <a:ext uri="{FF2B5EF4-FFF2-40B4-BE49-F238E27FC236}">
                <a16:creationId xmlns:a16="http://schemas.microsoft.com/office/drawing/2014/main" id="{8F79EB71-69E0-B6E3-2F82-FA243CD105F9}"/>
              </a:ext>
            </a:extLst>
          </p:cNvPr>
          <p:cNvSpPr txBox="1"/>
          <p:nvPr/>
        </p:nvSpPr>
        <p:spPr>
          <a:xfrm>
            <a:off x="891609" y="288050"/>
            <a:ext cx="5235934" cy="276999"/>
          </a:xfrm>
          <a:prstGeom prst="rect">
            <a:avLst/>
          </a:prstGeom>
          <a:noFill/>
        </p:spPr>
        <p:txBody>
          <a:bodyPr wrap="square">
            <a:spAutoFit/>
          </a:bodyPr>
          <a:lstStyle/>
          <a:p>
            <a:r>
              <a:rPr lang="en-US" sz="1200" b="1" dirty="0"/>
              <a:t>Listing 6-3 (con.)</a:t>
            </a:r>
            <a:endParaRPr lang="en-TH" sz="1200" dirty="0"/>
          </a:p>
        </p:txBody>
      </p:sp>
      <p:sp>
        <p:nvSpPr>
          <p:cNvPr id="4" name="TextBox 3">
            <a:extLst>
              <a:ext uri="{FF2B5EF4-FFF2-40B4-BE49-F238E27FC236}">
                <a16:creationId xmlns:a16="http://schemas.microsoft.com/office/drawing/2014/main" id="{E0B80030-B5EE-5B3A-9EBC-CBABB20B3FC4}"/>
              </a:ext>
            </a:extLst>
          </p:cNvPr>
          <p:cNvSpPr txBox="1"/>
          <p:nvPr/>
        </p:nvSpPr>
        <p:spPr>
          <a:xfrm>
            <a:off x="1194487" y="1123366"/>
            <a:ext cx="5140410" cy="3016210"/>
          </a:xfrm>
          <a:prstGeom prst="rect">
            <a:avLst/>
          </a:prstGeom>
          <a:noFill/>
        </p:spPr>
        <p:txBody>
          <a:bodyPr wrap="square">
            <a:spAutoFit/>
          </a:bodyPr>
          <a:lstStyle/>
          <a:p>
            <a:r>
              <a:rPr lang="en-US" sz="1000" b="0" i="1" dirty="0">
                <a:solidFill>
                  <a:srgbClr val="BA9AB9"/>
                </a:solidFill>
                <a:effectLst/>
                <a:latin typeface="Menlo" panose="020B0609030804020204" pitchFamily="49" charset="0"/>
              </a:rPr>
              <a:t># 6 - Loop forever</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while</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True</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7 - Check for and handle events</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for</a:t>
            </a:r>
            <a:r>
              <a:rPr lang="en-US" sz="1000" b="0" dirty="0">
                <a:solidFill>
                  <a:srgbClr val="333333"/>
                </a:solidFill>
                <a:effectLst/>
                <a:latin typeface="Menlo" panose="020B0609030804020204" pitchFamily="49" charset="0"/>
              </a:rPr>
              <a:t> event </a:t>
            </a:r>
            <a:r>
              <a:rPr lang="en-US" sz="1000" b="0" dirty="0">
                <a:solidFill>
                  <a:srgbClr val="E17092"/>
                </a:solidFill>
                <a:effectLst/>
                <a:latin typeface="Menlo" panose="020B0609030804020204" pitchFamily="49" charset="0"/>
              </a:rPr>
              <a:t>in</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event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get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if</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event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type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B08B35"/>
                </a:solidFill>
                <a:effectLst/>
                <a:latin typeface="Menlo" panose="020B0609030804020204" pitchFamily="49" charset="0"/>
              </a:rPr>
              <a:t>QUIT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quit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sys</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exit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8 - Do any "per frame" actions</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for</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oBall</a:t>
            </a:r>
            <a:r>
              <a:rPr lang="en-US" sz="1000" b="0" dirty="0">
                <a:solidFill>
                  <a:srgbClr val="333333"/>
                </a:solidFill>
                <a:effectLst/>
                <a:latin typeface="Menlo" panose="020B0609030804020204" pitchFamily="49" charset="0"/>
              </a:rPr>
              <a:t> </a:t>
            </a:r>
            <a:r>
              <a:rPr lang="en-US" sz="1000" b="0" dirty="0">
                <a:solidFill>
                  <a:srgbClr val="E17092"/>
                </a:solidFill>
                <a:effectLst/>
                <a:latin typeface="Menlo" panose="020B0609030804020204" pitchFamily="49" charset="0"/>
              </a:rPr>
              <a:t>in</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ballList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oBall</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update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tell each Ball to update itself</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9 - Clear the window before drawing it again</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window</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fill</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BLACK</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10 - Draw the window elements</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for</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oBall</a:t>
            </a:r>
            <a:r>
              <a:rPr lang="en-US" sz="1000" b="0" dirty="0">
                <a:solidFill>
                  <a:srgbClr val="333333"/>
                </a:solidFill>
                <a:effectLst/>
                <a:latin typeface="Menlo" panose="020B0609030804020204" pitchFamily="49" charset="0"/>
              </a:rPr>
              <a:t> </a:t>
            </a:r>
            <a:r>
              <a:rPr lang="en-US" sz="1000" b="0" dirty="0">
                <a:solidFill>
                  <a:srgbClr val="E17092"/>
                </a:solidFill>
                <a:effectLst/>
                <a:latin typeface="Menlo" panose="020B0609030804020204" pitchFamily="49" charset="0"/>
              </a:rPr>
              <a:t>in</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ballList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oBall</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draw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tell each Ball to draw itself</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11 - Update the window</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display</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update</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12 - Slow things down a bit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clock</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tick</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FRAMES_PER_SECOND</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
        <p:nvSpPr>
          <p:cNvPr id="2" name="Left Bracket 1">
            <a:extLst>
              <a:ext uri="{FF2B5EF4-FFF2-40B4-BE49-F238E27FC236}">
                <a16:creationId xmlns:a16="http://schemas.microsoft.com/office/drawing/2014/main" id="{4318C816-21F2-BE3D-243B-7BBF1D5F2E2E}"/>
              </a:ext>
            </a:extLst>
          </p:cNvPr>
          <p:cNvSpPr/>
          <p:nvPr/>
        </p:nvSpPr>
        <p:spPr>
          <a:xfrm>
            <a:off x="1045914" y="2419350"/>
            <a:ext cx="78036" cy="352426"/>
          </a:xfrm>
          <a:prstGeom prst="lef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TH"/>
          </a:p>
        </p:txBody>
      </p:sp>
      <p:sp>
        <p:nvSpPr>
          <p:cNvPr id="5" name="Left Bracket 4">
            <a:extLst>
              <a:ext uri="{FF2B5EF4-FFF2-40B4-BE49-F238E27FC236}">
                <a16:creationId xmlns:a16="http://schemas.microsoft.com/office/drawing/2014/main" id="{3C1528FD-744C-441F-23B2-3EBC6543AE04}"/>
              </a:ext>
            </a:extLst>
          </p:cNvPr>
          <p:cNvSpPr/>
          <p:nvPr/>
        </p:nvSpPr>
        <p:spPr>
          <a:xfrm>
            <a:off x="1036389" y="3171825"/>
            <a:ext cx="78036" cy="352426"/>
          </a:xfrm>
          <a:prstGeom prst="leftBracket">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TH"/>
          </a:p>
        </p:txBody>
      </p:sp>
    </p:spTree>
    <p:extLst>
      <p:ext uri="{BB962C8B-B14F-4D97-AF65-F5344CB8AC3E}">
        <p14:creationId xmlns:p14="http://schemas.microsoft.com/office/powerpoint/2010/main" val="3052590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4"/>
          <p:cNvSpPr txBox="1">
            <a:spLocks noGrp="1"/>
          </p:cNvSpPr>
          <p:nvPr>
            <p:ph type="title"/>
          </p:nvPr>
        </p:nvSpPr>
        <p:spPr>
          <a:xfrm>
            <a:off x="713225" y="486919"/>
            <a:ext cx="5250253" cy="572700"/>
          </a:xfrm>
          <a:prstGeom prst="rect">
            <a:avLst/>
          </a:prstGeom>
        </p:spPr>
        <p:txBody>
          <a:bodyPr spcFirstLastPara="1" wrap="square" lIns="91425" tIns="91425" rIns="91425" bIns="91425" anchor="b" anchorCtr="0">
            <a:noAutofit/>
          </a:bodyPr>
          <a:lstStyle/>
          <a:p>
            <a:pPr marL="342900" lvl="0" indent="-342900" algn="l" rtl="0">
              <a:spcBef>
                <a:spcPts val="0"/>
              </a:spcBef>
              <a:spcAft>
                <a:spcPts val="0"/>
              </a:spcAft>
              <a:buFont typeface="Courier New" panose="02070309020205020404" pitchFamily="49" charset="0"/>
              <a:buChar char="o"/>
            </a:pPr>
            <a:r>
              <a:rPr lang="en-US" sz="2000" b="1" dirty="0"/>
              <a:t>Creating Many, Many Ball Objects</a:t>
            </a:r>
            <a:endParaRPr sz="2000" b="1" dirty="0"/>
          </a:p>
        </p:txBody>
      </p:sp>
      <p:sp>
        <p:nvSpPr>
          <p:cNvPr id="3" name="TextBox 2">
            <a:extLst>
              <a:ext uri="{FF2B5EF4-FFF2-40B4-BE49-F238E27FC236}">
                <a16:creationId xmlns:a16="http://schemas.microsoft.com/office/drawing/2014/main" id="{1F6DA619-D1C6-4222-DF08-8E8C23D0F9BD}"/>
              </a:ext>
            </a:extLst>
          </p:cNvPr>
          <p:cNvSpPr txBox="1"/>
          <p:nvPr/>
        </p:nvSpPr>
        <p:spPr>
          <a:xfrm>
            <a:off x="836875" y="1123240"/>
            <a:ext cx="6979258" cy="646331"/>
          </a:xfrm>
          <a:prstGeom prst="rect">
            <a:avLst/>
          </a:prstGeom>
          <a:noFill/>
        </p:spPr>
        <p:txBody>
          <a:bodyPr wrap="square">
            <a:spAutoFit/>
          </a:bodyPr>
          <a:lstStyle/>
          <a:p>
            <a:r>
              <a:rPr lang="en-TH" sz="1200" dirty="0"/>
              <a:t>We can change the value of the constant </a:t>
            </a:r>
            <a:r>
              <a:rPr lang="en-TH" sz="1000" dirty="0">
                <a:solidFill>
                  <a:srgbClr val="333333"/>
                </a:solidFill>
                <a:latin typeface="Menlo" panose="020B0609030804020204" pitchFamily="49" charset="0"/>
              </a:rPr>
              <a:t>N_BALLS </a:t>
            </a:r>
            <a:r>
              <a:rPr lang="en-TH" sz="1200" dirty="0"/>
              <a:t>from </a:t>
            </a:r>
            <a:r>
              <a:rPr lang="en-TH" sz="1200" dirty="0">
                <a:solidFill>
                  <a:schemeClr val="tx1"/>
                </a:solidFill>
              </a:rPr>
              <a:t>3</a:t>
            </a:r>
            <a:r>
              <a:rPr lang="en-TH" sz="1200" dirty="0"/>
              <a:t> to some much larger value, like 300, to quickly create that many balls. By changing just a single constant, we make a major change to the behavior of the program. Each ball maintains its own speed and location and draws itself.</a:t>
            </a:r>
          </a:p>
        </p:txBody>
      </p:sp>
      <p:pic>
        <p:nvPicPr>
          <p:cNvPr id="4" name="Picture 3">
            <a:extLst>
              <a:ext uri="{FF2B5EF4-FFF2-40B4-BE49-F238E27FC236}">
                <a16:creationId xmlns:a16="http://schemas.microsoft.com/office/drawing/2014/main" id="{851BCED1-5867-020F-3A50-CF110ED81FFE}"/>
              </a:ext>
            </a:extLst>
          </p:cNvPr>
          <p:cNvPicPr>
            <a:picLocks noChangeAspect="1"/>
          </p:cNvPicPr>
          <p:nvPr/>
        </p:nvPicPr>
        <p:blipFill>
          <a:blip r:embed="rId3"/>
          <a:stretch>
            <a:fillRect/>
          </a:stretch>
        </p:blipFill>
        <p:spPr>
          <a:xfrm>
            <a:off x="5112687" y="2187937"/>
            <a:ext cx="3665551" cy="2675377"/>
          </a:xfrm>
          <a:prstGeom prst="rect">
            <a:avLst/>
          </a:prstGeom>
        </p:spPr>
      </p:pic>
      <p:sp>
        <p:nvSpPr>
          <p:cNvPr id="6" name="TextBox 5">
            <a:extLst>
              <a:ext uri="{FF2B5EF4-FFF2-40B4-BE49-F238E27FC236}">
                <a16:creationId xmlns:a16="http://schemas.microsoft.com/office/drawing/2014/main" id="{BB11C9C0-56E1-BD43-BF22-570B0E07B2EC}"/>
              </a:ext>
            </a:extLst>
          </p:cNvPr>
          <p:cNvSpPr txBox="1"/>
          <p:nvPr/>
        </p:nvSpPr>
        <p:spPr>
          <a:xfrm>
            <a:off x="836875" y="2180892"/>
            <a:ext cx="5235934" cy="461665"/>
          </a:xfrm>
          <a:prstGeom prst="rect">
            <a:avLst/>
          </a:prstGeom>
          <a:noFill/>
        </p:spPr>
        <p:txBody>
          <a:bodyPr wrap="square">
            <a:spAutoFit/>
          </a:bodyPr>
          <a:lstStyle/>
          <a:p>
            <a:r>
              <a:rPr lang="en-TH" sz="1200" b="1" dirty="0"/>
              <a:t>Figure 6-1</a:t>
            </a:r>
            <a:r>
              <a:rPr lang="en-TH" sz="1200" dirty="0"/>
              <a:t>: </a:t>
            </a:r>
          </a:p>
          <a:p>
            <a:r>
              <a:rPr lang="en-TH" sz="1200" dirty="0"/>
              <a:t>Creating, updating, and drawing 300 Ball objects</a:t>
            </a:r>
          </a:p>
        </p:txBody>
      </p:sp>
      <p:sp>
        <p:nvSpPr>
          <p:cNvPr id="8" name="TextBox 7">
            <a:extLst>
              <a:ext uri="{FF2B5EF4-FFF2-40B4-BE49-F238E27FC236}">
                <a16:creationId xmlns:a16="http://schemas.microsoft.com/office/drawing/2014/main" id="{7C5FDE77-5B07-A052-F1AB-A4F616B16A23}"/>
              </a:ext>
            </a:extLst>
          </p:cNvPr>
          <p:cNvSpPr txBox="1"/>
          <p:nvPr/>
        </p:nvSpPr>
        <p:spPr>
          <a:xfrm>
            <a:off x="836875" y="2851740"/>
            <a:ext cx="4053177" cy="1015663"/>
          </a:xfrm>
          <a:prstGeom prst="rect">
            <a:avLst/>
          </a:prstGeom>
          <a:noFill/>
        </p:spPr>
        <p:txBody>
          <a:bodyPr wrap="square">
            <a:spAutoFit/>
          </a:bodyPr>
          <a:lstStyle/>
          <a:p>
            <a:r>
              <a:rPr lang="en-TH" sz="1200" dirty="0"/>
              <a:t>We can instantiate any number of objects from a single script will be vital not only in defining game objects like spaceships, zombies, bullets, treasures, and so on, but also in building GUI controls such as buttons, checkboxes, text input fields, and text outputs.</a:t>
            </a:r>
          </a:p>
        </p:txBody>
      </p:sp>
    </p:spTree>
    <p:extLst>
      <p:ext uri="{BB962C8B-B14F-4D97-AF65-F5344CB8AC3E}">
        <p14:creationId xmlns:p14="http://schemas.microsoft.com/office/powerpoint/2010/main" val="1232409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4"/>
          <p:cNvSpPr txBox="1">
            <a:spLocks noGrp="1"/>
          </p:cNvSpPr>
          <p:nvPr>
            <p:ph type="title"/>
          </p:nvPr>
        </p:nvSpPr>
        <p:spPr>
          <a:xfrm>
            <a:off x="713225" y="879679"/>
            <a:ext cx="5250253"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b="1" dirty="0"/>
              <a:t>Building a Reusable </a:t>
            </a:r>
            <a:br>
              <a:rPr lang="en-US" sz="2800" b="1" dirty="0"/>
            </a:br>
            <a:r>
              <a:rPr lang="en-US" sz="2800" b="1" dirty="0"/>
              <a:t>Object-Oriented Button</a:t>
            </a:r>
            <a:endParaRPr sz="2800" b="1" dirty="0"/>
          </a:p>
        </p:txBody>
      </p:sp>
      <p:cxnSp>
        <p:nvCxnSpPr>
          <p:cNvPr id="430" name="Google Shape;430;p44"/>
          <p:cNvCxnSpPr>
            <a:cxnSpLocks/>
          </p:cNvCxnSpPr>
          <p:nvPr/>
        </p:nvCxnSpPr>
        <p:spPr>
          <a:xfrm>
            <a:off x="829062" y="1446455"/>
            <a:ext cx="3416935" cy="0"/>
          </a:xfrm>
          <a:prstGeom prst="straightConnector1">
            <a:avLst/>
          </a:prstGeom>
          <a:noFill/>
          <a:ln w="38100" cap="flat" cmpd="sng">
            <a:solidFill>
              <a:schemeClr val="lt2"/>
            </a:solidFill>
            <a:prstDash val="solid"/>
            <a:round/>
            <a:headEnd type="none" w="med" len="med"/>
            <a:tailEnd type="none" w="med" len="med"/>
          </a:ln>
        </p:spPr>
      </p:cxnSp>
      <p:sp>
        <p:nvSpPr>
          <p:cNvPr id="3" name="TextBox 2">
            <a:extLst>
              <a:ext uri="{FF2B5EF4-FFF2-40B4-BE49-F238E27FC236}">
                <a16:creationId xmlns:a16="http://schemas.microsoft.com/office/drawing/2014/main" id="{5040FDD3-9816-0B8C-DD11-EBFBD08216B9}"/>
              </a:ext>
            </a:extLst>
          </p:cNvPr>
          <p:cNvSpPr txBox="1"/>
          <p:nvPr/>
        </p:nvSpPr>
        <p:spPr>
          <a:xfrm>
            <a:off x="1062493" y="1919008"/>
            <a:ext cx="7257553" cy="1569660"/>
          </a:xfrm>
          <a:prstGeom prst="rect">
            <a:avLst/>
          </a:prstGeom>
          <a:noFill/>
        </p:spPr>
        <p:txBody>
          <a:bodyPr wrap="square">
            <a:spAutoFit/>
          </a:bodyPr>
          <a:lstStyle/>
          <a:p>
            <a:r>
              <a:rPr lang="en-TH" sz="1200" dirty="0"/>
              <a:t>The standard behavio</a:t>
            </a:r>
            <a:r>
              <a:rPr lang="en-US" sz="1200" dirty="0"/>
              <a:t>u</a:t>
            </a:r>
            <a:r>
              <a:rPr lang="en-TH" sz="1200" dirty="0"/>
              <a:t>r of a button consists of the user using their mouse to click down on the button image and then releasing it.</a:t>
            </a:r>
          </a:p>
          <a:p>
            <a:endParaRPr lang="en-TH" sz="1200" dirty="0"/>
          </a:p>
          <a:p>
            <a:r>
              <a:rPr lang="en-TH" sz="1200" dirty="0"/>
              <a:t>Buttons typically consist of at least two images:</a:t>
            </a:r>
          </a:p>
          <a:p>
            <a:r>
              <a:rPr lang="en-TH" sz="1200" dirty="0"/>
              <a:t> </a:t>
            </a:r>
          </a:p>
          <a:p>
            <a:pPr marL="171450" indent="-171450">
              <a:buFont typeface="Arial" panose="020B0604020202020204" pitchFamily="34" charset="0"/>
              <a:buChar char="•"/>
            </a:pPr>
            <a:r>
              <a:rPr lang="en-TH" sz="1200" dirty="0"/>
              <a:t>to represent the up or normal state of the button and </a:t>
            </a:r>
          </a:p>
          <a:p>
            <a:pPr marL="171450" indent="-171450">
              <a:buFont typeface="Arial" panose="020B0604020202020204" pitchFamily="34" charset="0"/>
              <a:buChar char="•"/>
            </a:pPr>
            <a:r>
              <a:rPr lang="en-TH" sz="1200" dirty="0"/>
              <a:t>to represent the down or pressed state of the button. </a:t>
            </a:r>
          </a:p>
          <a:p>
            <a:endParaRPr lang="en-TH" sz="1200" dirty="0"/>
          </a:p>
        </p:txBody>
      </p:sp>
    </p:spTree>
    <p:extLst>
      <p:ext uri="{BB962C8B-B14F-4D97-AF65-F5344CB8AC3E}">
        <p14:creationId xmlns:p14="http://schemas.microsoft.com/office/powerpoint/2010/main" val="1227030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6" name="TextBox 5">
            <a:extLst>
              <a:ext uri="{FF2B5EF4-FFF2-40B4-BE49-F238E27FC236}">
                <a16:creationId xmlns:a16="http://schemas.microsoft.com/office/drawing/2014/main" id="{5748F6B8-2304-440F-80B7-B3F446E14C82}"/>
              </a:ext>
            </a:extLst>
          </p:cNvPr>
          <p:cNvSpPr txBox="1"/>
          <p:nvPr/>
        </p:nvSpPr>
        <p:spPr>
          <a:xfrm>
            <a:off x="979997" y="1448289"/>
            <a:ext cx="7456338" cy="1938992"/>
          </a:xfrm>
          <a:prstGeom prst="rect">
            <a:avLst/>
          </a:prstGeom>
          <a:noFill/>
        </p:spPr>
        <p:txBody>
          <a:bodyPr wrap="square">
            <a:spAutoFit/>
          </a:bodyPr>
          <a:lstStyle/>
          <a:p>
            <a:r>
              <a:rPr lang="en-TH" sz="1200" dirty="0"/>
              <a:t>The sequence of a click can be broken down into the following steps:</a:t>
            </a:r>
          </a:p>
          <a:p>
            <a:endParaRPr lang="en-TH" sz="1200" dirty="0"/>
          </a:p>
          <a:p>
            <a:r>
              <a:rPr lang="en-TH" sz="1200" dirty="0"/>
              <a:t>. User moves the mouse pointer over the button</a:t>
            </a:r>
          </a:p>
          <a:p>
            <a:r>
              <a:rPr lang="en-TH" sz="1200" dirty="0"/>
              <a:t>. User presses the mouse button down</a:t>
            </a:r>
          </a:p>
          <a:p>
            <a:r>
              <a:rPr lang="en-TH" sz="1200" dirty="0"/>
              <a:t>. Program reacts by changing the image to the down state</a:t>
            </a:r>
          </a:p>
          <a:p>
            <a:r>
              <a:rPr lang="en-TH" sz="1200" dirty="0"/>
              <a:t>. User releases the mouse button</a:t>
            </a:r>
          </a:p>
          <a:p>
            <a:r>
              <a:rPr lang="en-TH" sz="1200" dirty="0"/>
              <a:t>. Program reacts by showing the up image of the button</a:t>
            </a:r>
          </a:p>
          <a:p>
            <a:r>
              <a:rPr lang="en-TH" sz="1200" dirty="0"/>
              <a:t>. Program performs some action based on the button click</a:t>
            </a:r>
          </a:p>
          <a:p>
            <a:endParaRPr lang="en-TH" sz="1200" dirty="0"/>
          </a:p>
          <a:p>
            <a:endParaRPr lang="en-TH" sz="1200" dirty="0"/>
          </a:p>
        </p:txBody>
      </p:sp>
      <p:sp>
        <p:nvSpPr>
          <p:cNvPr id="3" name="TextBox 2">
            <a:extLst>
              <a:ext uri="{FF2B5EF4-FFF2-40B4-BE49-F238E27FC236}">
                <a16:creationId xmlns:a16="http://schemas.microsoft.com/office/drawing/2014/main" id="{E138E847-32E0-59C5-9382-14002BD999DC}"/>
              </a:ext>
            </a:extLst>
          </p:cNvPr>
          <p:cNvSpPr txBox="1"/>
          <p:nvPr/>
        </p:nvSpPr>
        <p:spPr>
          <a:xfrm>
            <a:off x="902493" y="3244275"/>
            <a:ext cx="6860381" cy="1015663"/>
          </a:xfrm>
          <a:prstGeom prst="rect">
            <a:avLst/>
          </a:prstGeom>
          <a:noFill/>
        </p:spPr>
        <p:txBody>
          <a:bodyPr wrap="square">
            <a:spAutoFit/>
          </a:bodyPr>
          <a:lstStyle/>
          <a:p>
            <a:pPr marL="171450" indent="-171450">
              <a:buFont typeface="Arial" panose="020B0604020202020204" pitchFamily="34" charset="0"/>
              <a:buChar char="•"/>
            </a:pPr>
            <a:r>
              <a:rPr lang="en-TH" sz="1200" dirty="0"/>
              <a:t>If the user clicks down on a button but then rolls the mouse off and lifts up on the mouse button, that is not considered a click. </a:t>
            </a:r>
          </a:p>
          <a:p>
            <a:pPr marL="171450" indent="-171450">
              <a:buFont typeface="Arial" panose="020B0604020202020204" pitchFamily="34" charset="0"/>
              <a:buChar char="•"/>
            </a:pPr>
            <a:endParaRPr lang="en-TH" sz="1200" dirty="0"/>
          </a:p>
          <a:p>
            <a:pPr marL="171450" indent="-171450">
              <a:buFont typeface="Arial" panose="020B0604020202020204" pitchFamily="34" charset="0"/>
              <a:buChar char="•"/>
            </a:pPr>
            <a:r>
              <a:rPr lang="en-TH" sz="1200" dirty="0"/>
              <a:t>This means the program takes action only when the user presses down and releases while the mouse is positioned over the image of a button.</a:t>
            </a:r>
          </a:p>
        </p:txBody>
      </p:sp>
    </p:spTree>
    <p:extLst>
      <p:ext uri="{BB962C8B-B14F-4D97-AF65-F5344CB8AC3E}">
        <p14:creationId xmlns:p14="http://schemas.microsoft.com/office/powerpoint/2010/main" val="177443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4"/>
          <p:cNvSpPr txBox="1">
            <a:spLocks noGrp="1"/>
          </p:cNvSpPr>
          <p:nvPr>
            <p:ph type="title"/>
          </p:nvPr>
        </p:nvSpPr>
        <p:spPr>
          <a:xfrm>
            <a:off x="713225" y="486919"/>
            <a:ext cx="5250253" cy="572700"/>
          </a:xfrm>
          <a:prstGeom prst="rect">
            <a:avLst/>
          </a:prstGeom>
        </p:spPr>
        <p:txBody>
          <a:bodyPr spcFirstLastPara="1" wrap="square" lIns="91425" tIns="91425" rIns="91425" bIns="91425" anchor="b" anchorCtr="0">
            <a:noAutofit/>
          </a:bodyPr>
          <a:lstStyle/>
          <a:p>
            <a:pPr marL="342900" lvl="0" indent="-342900" algn="l" rtl="0">
              <a:spcBef>
                <a:spcPts val="0"/>
              </a:spcBef>
              <a:spcAft>
                <a:spcPts val="0"/>
              </a:spcAft>
              <a:buFont typeface="Courier New" panose="02070309020205020404" pitchFamily="49" charset="0"/>
              <a:buChar char="o"/>
            </a:pPr>
            <a:r>
              <a:rPr lang="en-US" sz="2000" b="1" dirty="0"/>
              <a:t>Building a Button Class</a:t>
            </a:r>
            <a:endParaRPr sz="2000" b="1" dirty="0"/>
          </a:p>
        </p:txBody>
      </p:sp>
      <p:sp>
        <p:nvSpPr>
          <p:cNvPr id="3" name="TextBox 2">
            <a:extLst>
              <a:ext uri="{FF2B5EF4-FFF2-40B4-BE49-F238E27FC236}">
                <a16:creationId xmlns:a16="http://schemas.microsoft.com/office/drawing/2014/main" id="{8F2BC97B-12AE-F4EA-115A-63697603EFF9}"/>
              </a:ext>
            </a:extLst>
          </p:cNvPr>
          <p:cNvSpPr txBox="1"/>
          <p:nvPr/>
        </p:nvSpPr>
        <p:spPr>
          <a:xfrm>
            <a:off x="836875" y="1232922"/>
            <a:ext cx="7146234" cy="2308324"/>
          </a:xfrm>
          <a:prstGeom prst="rect">
            <a:avLst/>
          </a:prstGeom>
          <a:noFill/>
        </p:spPr>
        <p:txBody>
          <a:bodyPr wrap="square">
            <a:spAutoFit/>
          </a:bodyPr>
          <a:lstStyle/>
          <a:p>
            <a:r>
              <a:rPr lang="en-TH" sz="1200" dirty="0"/>
              <a:t>The button behavior should be common and consistent for all buttons used in a GUI, so we’ll build a class that takes care of the behavior details. Once we’ve built a simple button class, we can instantiate any number of buttons and they’ll all work exactly the same way.</a:t>
            </a:r>
          </a:p>
          <a:p>
            <a:endParaRPr lang="en-TH" sz="1200" dirty="0"/>
          </a:p>
          <a:p>
            <a:endParaRPr lang="en-TH" sz="1200" dirty="0"/>
          </a:p>
          <a:p>
            <a:r>
              <a:rPr lang="en-TH" sz="1200" dirty="0"/>
              <a:t>Let’s consider what behaviors our button class must support. We’ll need methods to:</a:t>
            </a:r>
          </a:p>
          <a:p>
            <a:endParaRPr lang="en-TH" sz="1200" dirty="0"/>
          </a:p>
          <a:p>
            <a:pPr marL="171450" indent="-171450">
              <a:buFont typeface="Arial" panose="020B0604020202020204" pitchFamily="34" charset="0"/>
              <a:buChar char="•"/>
            </a:pPr>
            <a:r>
              <a:rPr lang="en-TH" sz="1200" dirty="0"/>
              <a:t>Load the images of the up and down states, then initialize any instance variables needed to track the button’s state.</a:t>
            </a:r>
          </a:p>
          <a:p>
            <a:pPr marL="171450" indent="-171450">
              <a:buFont typeface="Arial" panose="020B0604020202020204" pitchFamily="34" charset="0"/>
              <a:buChar char="•"/>
            </a:pPr>
            <a:r>
              <a:rPr lang="en-TH" sz="1200" dirty="0"/>
              <a:t>Tell the button about all events that the main program has detected and check whether there are any that the button needs to react to.</a:t>
            </a:r>
          </a:p>
          <a:p>
            <a:pPr marL="171450" indent="-171450">
              <a:buFont typeface="Arial" panose="020B0604020202020204" pitchFamily="34" charset="0"/>
              <a:buChar char="•"/>
            </a:pPr>
            <a:r>
              <a:rPr lang="en-TH" sz="1200" dirty="0"/>
              <a:t>Draw the current image representing the button.</a:t>
            </a:r>
          </a:p>
        </p:txBody>
      </p:sp>
    </p:spTree>
    <p:extLst>
      <p:ext uri="{BB962C8B-B14F-4D97-AF65-F5344CB8AC3E}">
        <p14:creationId xmlns:p14="http://schemas.microsoft.com/office/powerpoint/2010/main" val="3370347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3" name="TextBox 2">
            <a:extLst>
              <a:ext uri="{FF2B5EF4-FFF2-40B4-BE49-F238E27FC236}">
                <a16:creationId xmlns:a16="http://schemas.microsoft.com/office/drawing/2014/main" id="{5E3DA4A1-77C0-2F2F-AC90-FD7318B2FA95}"/>
              </a:ext>
            </a:extLst>
          </p:cNvPr>
          <p:cNvSpPr txBox="1"/>
          <p:nvPr/>
        </p:nvSpPr>
        <p:spPr>
          <a:xfrm>
            <a:off x="606287" y="632758"/>
            <a:ext cx="7790290" cy="830997"/>
          </a:xfrm>
          <a:prstGeom prst="rect">
            <a:avLst/>
          </a:prstGeom>
          <a:noFill/>
        </p:spPr>
        <p:txBody>
          <a:bodyPr wrap="square">
            <a:spAutoFit/>
          </a:bodyPr>
          <a:lstStyle/>
          <a:p>
            <a:r>
              <a:rPr lang="en-TH" sz="1200" dirty="0"/>
              <a:t>Listing 6-4 presents the code of a SimpleButton class. (We’ll build a more complicated button class in Chapter 7.) This class has three methods,</a:t>
            </a:r>
          </a:p>
          <a:p>
            <a:endParaRPr lang="en-TH" sz="1200" dirty="0"/>
          </a:p>
          <a:p>
            <a:r>
              <a:rPr lang="en-TH" sz="1200" dirty="0"/>
              <a:t>__init__(), handleEvent(), and draw(), that implement the behaviors mentioned. </a:t>
            </a:r>
          </a:p>
        </p:txBody>
      </p:sp>
      <p:sp>
        <p:nvSpPr>
          <p:cNvPr id="5" name="TextBox 4">
            <a:extLst>
              <a:ext uri="{FF2B5EF4-FFF2-40B4-BE49-F238E27FC236}">
                <a16:creationId xmlns:a16="http://schemas.microsoft.com/office/drawing/2014/main" id="{FF7EA5AA-D883-4CB8-50B9-64809CB1F9BE}"/>
              </a:ext>
            </a:extLst>
          </p:cNvPr>
          <p:cNvSpPr txBox="1"/>
          <p:nvPr/>
        </p:nvSpPr>
        <p:spPr>
          <a:xfrm>
            <a:off x="606287" y="1587447"/>
            <a:ext cx="5235934" cy="276999"/>
          </a:xfrm>
          <a:prstGeom prst="rect">
            <a:avLst/>
          </a:prstGeom>
          <a:noFill/>
        </p:spPr>
        <p:txBody>
          <a:bodyPr wrap="square">
            <a:spAutoFit/>
          </a:bodyPr>
          <a:lstStyle/>
          <a:p>
            <a:r>
              <a:rPr lang="en-TH" sz="1200" b="1" dirty="0"/>
              <a:t>Listing 6-4: </a:t>
            </a:r>
            <a:r>
              <a:rPr lang="en-TH" sz="1200" dirty="0"/>
              <a:t>The SimpleButton class</a:t>
            </a:r>
          </a:p>
        </p:txBody>
      </p:sp>
      <p:sp>
        <p:nvSpPr>
          <p:cNvPr id="4" name="TextBox 3">
            <a:extLst>
              <a:ext uri="{FF2B5EF4-FFF2-40B4-BE49-F238E27FC236}">
                <a16:creationId xmlns:a16="http://schemas.microsoft.com/office/drawing/2014/main" id="{E36E9F24-68E3-00F7-9035-24E9FEFB9D97}"/>
              </a:ext>
            </a:extLst>
          </p:cNvPr>
          <p:cNvSpPr txBox="1"/>
          <p:nvPr/>
        </p:nvSpPr>
        <p:spPr>
          <a:xfrm>
            <a:off x="1052384" y="2243372"/>
            <a:ext cx="5235146" cy="1785104"/>
          </a:xfrm>
          <a:prstGeom prst="rect">
            <a:avLst/>
          </a:prstGeom>
          <a:noFill/>
        </p:spPr>
        <p:txBody>
          <a:bodyPr wrap="square">
            <a:spAutoFit/>
          </a:bodyPr>
          <a:lstStyle/>
          <a:p>
            <a:r>
              <a:rPr lang="en-US" sz="1000" b="0" i="1" dirty="0">
                <a:solidFill>
                  <a:srgbClr val="BA9AB9"/>
                </a:solidFill>
                <a:effectLst/>
                <a:latin typeface="Menlo" panose="020B0609030804020204" pitchFamily="49" charset="0"/>
              </a:rPr>
              <a:t># </a:t>
            </a:r>
            <a:r>
              <a:rPr lang="en-US" sz="1000" b="0" i="1" dirty="0" err="1">
                <a:solidFill>
                  <a:srgbClr val="BA9AB9"/>
                </a:solidFill>
                <a:effectLst/>
                <a:latin typeface="Menlo" panose="020B0609030804020204" pitchFamily="49" charset="0"/>
              </a:rPr>
              <a:t>SimpleButton</a:t>
            </a:r>
            <a:r>
              <a:rPr lang="en-US" sz="1000" b="0" i="1" dirty="0">
                <a:solidFill>
                  <a:srgbClr val="BA9AB9"/>
                </a:solidFill>
                <a:effectLst/>
                <a:latin typeface="Menlo" panose="020B0609030804020204" pitchFamily="49" charset="0"/>
              </a:rPr>
              <a:t> class</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Uses a "state machine" approach</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from</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locals</a:t>
            </a:r>
            <a:r>
              <a:rPr lang="en-US" sz="1000" b="0" dirty="0">
                <a:solidFill>
                  <a:srgbClr val="333333"/>
                </a:solidFill>
                <a:effectLst/>
                <a:latin typeface="Menlo" panose="020B0609030804020204" pitchFamily="49" charset="0"/>
              </a:rPr>
              <a:t> </a:t>
            </a:r>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9466AA"/>
                </a:solidFill>
                <a:effectLst/>
                <a:latin typeface="Menlo" panose="020B0609030804020204" pitchFamily="49" charset="0"/>
              </a:rPr>
              <a:t>class</a:t>
            </a:r>
            <a:r>
              <a:rPr lang="en-US" sz="1000" b="0" dirty="0">
                <a:solidFill>
                  <a:srgbClr val="333333"/>
                </a:solidFill>
                <a:effectLst/>
                <a:latin typeface="Menlo" panose="020B0609030804020204" pitchFamily="49" charset="0"/>
              </a:rPr>
              <a:t> </a:t>
            </a:r>
            <a:r>
              <a:rPr lang="en-US" sz="1000" b="1" dirty="0" err="1">
                <a:solidFill>
                  <a:srgbClr val="9466AA"/>
                </a:solidFill>
                <a:effectLst/>
                <a:latin typeface="Menlo" panose="020B0609030804020204" pitchFamily="49" charset="0"/>
              </a:rPr>
              <a:t>SimpleButton</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Used to track the state of the button</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  STATE_IDLE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idle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button is up, mouse not over button</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  STATE_ARMED</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armed</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button is down, mouse over button</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  STATE_DISARMED</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disarmed</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clicked down on button, rolled off</a:t>
            </a:r>
            <a:endParaRPr lang="en-US" sz="10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2421472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5" name="TextBox 4">
            <a:extLst>
              <a:ext uri="{FF2B5EF4-FFF2-40B4-BE49-F238E27FC236}">
                <a16:creationId xmlns:a16="http://schemas.microsoft.com/office/drawing/2014/main" id="{FF7EA5AA-D883-4CB8-50B9-64809CB1F9BE}"/>
              </a:ext>
            </a:extLst>
          </p:cNvPr>
          <p:cNvSpPr txBox="1"/>
          <p:nvPr/>
        </p:nvSpPr>
        <p:spPr>
          <a:xfrm>
            <a:off x="534725" y="633292"/>
            <a:ext cx="5235934" cy="276999"/>
          </a:xfrm>
          <a:prstGeom prst="rect">
            <a:avLst/>
          </a:prstGeom>
          <a:noFill/>
        </p:spPr>
        <p:txBody>
          <a:bodyPr wrap="square">
            <a:spAutoFit/>
          </a:bodyPr>
          <a:lstStyle/>
          <a:p>
            <a:r>
              <a:rPr lang="en-TH" sz="1200" b="1" dirty="0"/>
              <a:t>Listing 6-4 (con.)</a:t>
            </a:r>
            <a:endParaRPr lang="en-TH" sz="1200" dirty="0"/>
          </a:p>
        </p:txBody>
      </p:sp>
      <p:sp>
        <p:nvSpPr>
          <p:cNvPr id="3" name="TextBox 2">
            <a:extLst>
              <a:ext uri="{FF2B5EF4-FFF2-40B4-BE49-F238E27FC236}">
                <a16:creationId xmlns:a16="http://schemas.microsoft.com/office/drawing/2014/main" id="{5C6D1E3F-18FF-75BE-20D9-CB9E299707F6}"/>
              </a:ext>
            </a:extLst>
          </p:cNvPr>
          <p:cNvSpPr txBox="1"/>
          <p:nvPr/>
        </p:nvSpPr>
        <p:spPr>
          <a:xfrm>
            <a:off x="1060621" y="1610947"/>
            <a:ext cx="6320482" cy="1631216"/>
          </a:xfrm>
          <a:prstGeom prst="rect">
            <a:avLst/>
          </a:prstGeom>
          <a:noFill/>
        </p:spPr>
        <p:txBody>
          <a:bodyPr wrap="square">
            <a:spAutoFit/>
          </a:bodyPr>
          <a:lstStyle/>
          <a:p>
            <a:r>
              <a:rPr lang="en-US" sz="1000" b="0" dirty="0">
                <a:solidFill>
                  <a:srgbClr val="9466AA"/>
                </a:solidFill>
                <a:effectLst/>
                <a:latin typeface="Menlo" panose="020B0609030804020204" pitchFamily="49" charset="0"/>
              </a:rPr>
              <a:t>def</a:t>
            </a:r>
            <a:r>
              <a:rPr lang="en-US" sz="1000" b="0" dirty="0">
                <a:solidFill>
                  <a:srgbClr val="333333"/>
                </a:solidFill>
                <a:effectLst/>
                <a:latin typeface="Menlo" panose="020B0609030804020204" pitchFamily="49" charset="0"/>
              </a:rPr>
              <a:t> </a:t>
            </a:r>
            <a:r>
              <a:rPr lang="en-US" sz="1000" b="1" dirty="0">
                <a:solidFill>
                  <a:srgbClr val="9D3C5E"/>
                </a:solidFill>
                <a:effectLst/>
                <a:latin typeface="Menlo" panose="020B0609030804020204" pitchFamily="49" charset="0"/>
              </a:rPr>
              <a:t>__</a:t>
            </a:r>
            <a:r>
              <a:rPr lang="en-US" sz="1000" b="1" dirty="0" err="1">
                <a:solidFill>
                  <a:srgbClr val="9D3C5E"/>
                </a:solidFill>
                <a:effectLst/>
                <a:latin typeface="Menlo" panose="020B0609030804020204" pitchFamily="49" charset="0"/>
              </a:rPr>
              <a:t>init</a:t>
            </a:r>
            <a:r>
              <a:rPr lang="en-US" sz="1000" b="1" dirty="0">
                <a:solidFill>
                  <a:srgbClr val="9D3C5E"/>
                </a:solidFill>
                <a:effectLst/>
                <a:latin typeface="Menlo" panose="020B0609030804020204" pitchFamily="49" charset="0"/>
              </a:rPr>
              <a:t>__</a:t>
            </a:r>
            <a:r>
              <a:rPr lang="en-US" sz="1000" b="0" dirty="0">
                <a:solidFill>
                  <a:srgbClr val="777777"/>
                </a:solidFill>
                <a:effectLst/>
                <a:latin typeface="Menlo" panose="020B0609030804020204" pitchFamily="49" charset="0"/>
              </a:rPr>
              <a:t>(</a:t>
            </a:r>
            <a:r>
              <a:rPr lang="en-US" sz="1000" b="0" dirty="0">
                <a:solidFill>
                  <a:srgbClr val="9466AA"/>
                </a:solidFill>
                <a:effectLst/>
                <a:latin typeface="Menlo" panose="020B0609030804020204" pitchFamily="49" charset="0"/>
              </a:rPr>
              <a:t>self</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window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loc</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up</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down</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p>
          <a:p>
            <a:r>
              <a:rPr lang="en-US" sz="1000" b="0" dirty="0">
                <a:solidFill>
                  <a:srgbClr val="B08B35"/>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window</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window</a:t>
            </a:r>
          </a:p>
          <a:p>
            <a:r>
              <a:rPr lang="en-US" sz="1000" b="0" dirty="0">
                <a:solidFill>
                  <a:srgbClr val="B08B35"/>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loc</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loc</a:t>
            </a:r>
          </a:p>
          <a:p>
            <a:r>
              <a:rPr lang="en-US" sz="1000" b="0" dirty="0">
                <a:solidFill>
                  <a:srgbClr val="B08B35"/>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surfaceUp</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image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load</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up</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surfaceDown</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image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load</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down</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Get the </a:t>
            </a:r>
            <a:r>
              <a:rPr lang="en-US" sz="1000" b="0" i="1" dirty="0" err="1">
                <a:solidFill>
                  <a:srgbClr val="BA9AB9"/>
                </a:solidFill>
                <a:effectLst/>
                <a:latin typeface="Menlo" panose="020B0609030804020204" pitchFamily="49" charset="0"/>
              </a:rPr>
              <a:t>rect</a:t>
            </a:r>
            <a:r>
              <a:rPr lang="en-US" sz="1000" b="0" i="1" dirty="0">
                <a:solidFill>
                  <a:srgbClr val="BA9AB9"/>
                </a:solidFill>
                <a:effectLst/>
                <a:latin typeface="Menlo" panose="020B0609030804020204" pitchFamily="49" charset="0"/>
              </a:rPr>
              <a:t> of the button (used to see if the mouse is over the button)</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rect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surfaceUp</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get_rect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rect</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loc</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rect</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1</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loc</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1</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state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SimpleButton</a:t>
            </a:r>
            <a:r>
              <a:rPr lang="en-US" sz="1000" b="0" dirty="0" err="1">
                <a:solidFill>
                  <a:srgbClr val="777777"/>
                </a:solidFill>
                <a:effectLst/>
                <a:latin typeface="Menlo" panose="020B0609030804020204" pitchFamily="49" charset="0"/>
              </a:rPr>
              <a:t>.</a:t>
            </a:r>
            <a:r>
              <a:rPr lang="en-US" sz="1000" b="0" dirty="0" err="1">
                <a:solidFill>
                  <a:srgbClr val="B08B35"/>
                </a:solidFill>
                <a:effectLst/>
                <a:latin typeface="Menlo" panose="020B0609030804020204" pitchFamily="49" charset="0"/>
              </a:rPr>
              <a:t>STATE_IDLE</a:t>
            </a:r>
            <a:endParaRPr lang="en-US" sz="10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430304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5" name="TextBox 4">
            <a:extLst>
              <a:ext uri="{FF2B5EF4-FFF2-40B4-BE49-F238E27FC236}">
                <a16:creationId xmlns:a16="http://schemas.microsoft.com/office/drawing/2014/main" id="{FF7EA5AA-D883-4CB8-50B9-64809CB1F9BE}"/>
              </a:ext>
            </a:extLst>
          </p:cNvPr>
          <p:cNvSpPr txBox="1"/>
          <p:nvPr/>
        </p:nvSpPr>
        <p:spPr>
          <a:xfrm>
            <a:off x="534725" y="633292"/>
            <a:ext cx="5235934" cy="276999"/>
          </a:xfrm>
          <a:prstGeom prst="rect">
            <a:avLst/>
          </a:prstGeom>
          <a:noFill/>
        </p:spPr>
        <p:txBody>
          <a:bodyPr wrap="square">
            <a:spAutoFit/>
          </a:bodyPr>
          <a:lstStyle/>
          <a:p>
            <a:r>
              <a:rPr lang="en-TH" sz="1200" b="1" dirty="0"/>
              <a:t>Listing 6-4 (con.)</a:t>
            </a:r>
            <a:endParaRPr lang="en-TH" sz="1200" dirty="0"/>
          </a:p>
        </p:txBody>
      </p:sp>
      <p:sp>
        <p:nvSpPr>
          <p:cNvPr id="3" name="TextBox 2">
            <a:extLst>
              <a:ext uri="{FF2B5EF4-FFF2-40B4-BE49-F238E27FC236}">
                <a16:creationId xmlns:a16="http://schemas.microsoft.com/office/drawing/2014/main" id="{5DACF947-6CCB-5A8E-99E8-A932A2E255A5}"/>
              </a:ext>
            </a:extLst>
          </p:cNvPr>
          <p:cNvSpPr txBox="1"/>
          <p:nvPr/>
        </p:nvSpPr>
        <p:spPr>
          <a:xfrm>
            <a:off x="1027670" y="1000909"/>
            <a:ext cx="7103076" cy="3477875"/>
          </a:xfrm>
          <a:prstGeom prst="rect">
            <a:avLst/>
          </a:prstGeom>
          <a:noFill/>
        </p:spPr>
        <p:txBody>
          <a:bodyPr wrap="square">
            <a:spAutoFit/>
          </a:bodyPr>
          <a:lstStyle/>
          <a:p>
            <a:r>
              <a:rPr lang="en-US" sz="1000" b="0" dirty="0">
                <a:solidFill>
                  <a:srgbClr val="9466AA"/>
                </a:solidFill>
                <a:effectLst/>
                <a:latin typeface="Menlo" panose="020B0609030804020204" pitchFamily="49" charset="0"/>
              </a:rPr>
              <a:t>def</a:t>
            </a:r>
            <a:r>
              <a:rPr lang="en-US" sz="1000" b="0" dirty="0">
                <a:solidFill>
                  <a:srgbClr val="333333"/>
                </a:solidFill>
                <a:effectLst/>
                <a:latin typeface="Menlo" panose="020B0609030804020204" pitchFamily="49" charset="0"/>
              </a:rPr>
              <a:t> </a:t>
            </a:r>
            <a:r>
              <a:rPr lang="en-US" sz="1000" b="1" dirty="0" err="1">
                <a:solidFill>
                  <a:srgbClr val="9D3C5E"/>
                </a:solidFill>
                <a:effectLst/>
                <a:latin typeface="Menlo" panose="020B0609030804020204" pitchFamily="49" charset="0"/>
              </a:rPr>
              <a:t>handleEvent</a:t>
            </a:r>
            <a:r>
              <a:rPr lang="en-US" sz="1000" b="0" dirty="0">
                <a:solidFill>
                  <a:srgbClr val="777777"/>
                </a:solidFill>
                <a:effectLst/>
                <a:latin typeface="Menlo" panose="020B0609030804020204" pitchFamily="49" charset="0"/>
              </a:rPr>
              <a:t>(</a:t>
            </a:r>
            <a:r>
              <a:rPr lang="en-US" sz="1000" b="0" dirty="0">
                <a:solidFill>
                  <a:srgbClr val="9466AA"/>
                </a:solidFill>
                <a:effectLst/>
                <a:latin typeface="Menlo" panose="020B0609030804020204" pitchFamily="49" charset="0"/>
              </a:rPr>
              <a:t>self</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9466AA"/>
                </a:solidFill>
                <a:effectLst/>
                <a:latin typeface="Menlo" panose="020B0609030804020204" pitchFamily="49" charset="0"/>
              </a:rPr>
              <a:t>eventObj</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p>
          <a:p>
            <a:r>
              <a:rPr lang="en-US" sz="1000" b="0" i="1" dirty="0">
                <a:solidFill>
                  <a:srgbClr val="BA9AB9"/>
                </a:solidFill>
                <a:effectLst/>
                <a:latin typeface="Menlo" panose="020B0609030804020204" pitchFamily="49" charset="0"/>
              </a:rPr>
              <a:t>  # This method will return True if user clicks the button.</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Normally returns False.</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if</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eventObj</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type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not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in</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MOUSEMOTION</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MOUSEBUTTONUP</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MOUSEBUTTONDOWN</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p>
          <a:p>
            <a:r>
              <a:rPr lang="en-US" sz="1000" b="0" i="1" dirty="0">
                <a:solidFill>
                  <a:srgbClr val="BA9AB9"/>
                </a:solidFill>
                <a:effectLst/>
                <a:latin typeface="Menlo" panose="020B0609030804020204" pitchFamily="49" charset="0"/>
              </a:rPr>
              <a:t>    # The button only cares about mouse-related events</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return</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False</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eventPointInButtonRect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rect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collidepoint</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eventObj</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pos</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if</a:t>
            </a:r>
            <a:r>
              <a:rPr lang="en-US" sz="1000" b="0" dirty="0">
                <a:solidFill>
                  <a:srgbClr val="333333"/>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state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SimpleButton</a:t>
            </a:r>
            <a:r>
              <a:rPr lang="en-US" sz="1000" b="0" dirty="0" err="1">
                <a:solidFill>
                  <a:srgbClr val="777777"/>
                </a:solidFill>
                <a:effectLst/>
                <a:latin typeface="Menlo" panose="020B0609030804020204" pitchFamily="49" charset="0"/>
              </a:rPr>
              <a:t>.</a:t>
            </a:r>
            <a:r>
              <a:rPr lang="en-US" sz="1000" b="0" dirty="0" err="1">
                <a:solidFill>
                  <a:srgbClr val="B08B35"/>
                </a:solidFill>
                <a:effectLst/>
                <a:latin typeface="Menlo" panose="020B0609030804020204" pitchFamily="49" charset="0"/>
              </a:rPr>
              <a:t>STATE_IDLE</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if</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eventObj</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type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MOUSEBUTTONDOWN</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and</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eventPointInButtonRect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state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SimpleButton</a:t>
            </a:r>
            <a:r>
              <a:rPr lang="en-US" sz="1000" b="0" dirty="0" err="1">
                <a:solidFill>
                  <a:srgbClr val="777777"/>
                </a:solidFill>
                <a:effectLst/>
                <a:latin typeface="Menlo" panose="020B0609030804020204" pitchFamily="49" charset="0"/>
              </a:rPr>
              <a:t>.</a:t>
            </a:r>
            <a:r>
              <a:rPr lang="en-US" sz="1000" b="0" dirty="0" err="1">
                <a:solidFill>
                  <a:srgbClr val="B08B35"/>
                </a:solidFill>
                <a:effectLst/>
                <a:latin typeface="Menlo" panose="020B0609030804020204" pitchFamily="49" charset="0"/>
              </a:rPr>
              <a:t>STATE_ARMED</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a:t>
            </a:r>
            <a:r>
              <a:rPr lang="en-US" sz="1000" b="0" dirty="0" err="1">
                <a:solidFill>
                  <a:srgbClr val="E17092"/>
                </a:solidFill>
                <a:effectLst/>
                <a:latin typeface="Menlo" panose="020B0609030804020204" pitchFamily="49" charset="0"/>
              </a:rPr>
              <a:t>elif</a:t>
            </a:r>
            <a:r>
              <a:rPr lang="en-US" sz="1000" b="0" dirty="0">
                <a:solidFill>
                  <a:srgbClr val="333333"/>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state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SimpleButton</a:t>
            </a:r>
            <a:r>
              <a:rPr lang="en-US" sz="1000" b="0" dirty="0" err="1">
                <a:solidFill>
                  <a:srgbClr val="777777"/>
                </a:solidFill>
                <a:effectLst/>
                <a:latin typeface="Menlo" panose="020B0609030804020204" pitchFamily="49" charset="0"/>
              </a:rPr>
              <a:t>.</a:t>
            </a:r>
            <a:r>
              <a:rPr lang="en-US" sz="1000" b="0" dirty="0" err="1">
                <a:solidFill>
                  <a:srgbClr val="B08B35"/>
                </a:solidFill>
                <a:effectLst/>
                <a:latin typeface="Menlo" panose="020B0609030804020204" pitchFamily="49" charset="0"/>
              </a:rPr>
              <a:t>STATE_ARMED</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if</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eventObj</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type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MOUSEBUTTONUP</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and</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eventPointInButtonRect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state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SimpleButton</a:t>
            </a:r>
            <a:r>
              <a:rPr lang="en-US" sz="1000" b="0" dirty="0" err="1">
                <a:solidFill>
                  <a:srgbClr val="777777"/>
                </a:solidFill>
                <a:effectLst/>
                <a:latin typeface="Menlo" panose="020B0609030804020204" pitchFamily="49" charset="0"/>
              </a:rPr>
              <a:t>.</a:t>
            </a:r>
            <a:r>
              <a:rPr lang="en-US" sz="1000" b="0" dirty="0" err="1">
                <a:solidFill>
                  <a:srgbClr val="B08B35"/>
                </a:solidFill>
                <a:effectLst/>
                <a:latin typeface="Menlo" panose="020B0609030804020204" pitchFamily="49" charset="0"/>
              </a:rPr>
              <a:t>STATE_IDLE</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return</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True</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clicked!</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if</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eventObj</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type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MOUSEMOTION</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and</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(not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eventPointInButtonRect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state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SimpleButton</a:t>
            </a:r>
            <a:r>
              <a:rPr lang="en-US" sz="1000" b="0" dirty="0" err="1">
                <a:solidFill>
                  <a:srgbClr val="777777"/>
                </a:solidFill>
                <a:effectLst/>
                <a:latin typeface="Menlo" panose="020B0609030804020204" pitchFamily="49" charset="0"/>
              </a:rPr>
              <a:t>.</a:t>
            </a:r>
            <a:r>
              <a:rPr lang="en-US" sz="1000" b="0" dirty="0" err="1">
                <a:solidFill>
                  <a:srgbClr val="B08B35"/>
                </a:solidFill>
                <a:effectLst/>
                <a:latin typeface="Menlo" panose="020B0609030804020204" pitchFamily="49" charset="0"/>
              </a:rPr>
              <a:t>STATE_DISARMED</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a:t>
            </a:r>
            <a:r>
              <a:rPr lang="en-US" sz="1000" b="0" dirty="0" err="1">
                <a:solidFill>
                  <a:srgbClr val="E17092"/>
                </a:solidFill>
                <a:effectLst/>
                <a:latin typeface="Menlo" panose="020B0609030804020204" pitchFamily="49" charset="0"/>
              </a:rPr>
              <a:t>elif</a:t>
            </a:r>
            <a:r>
              <a:rPr lang="en-US" sz="1000" b="0" dirty="0">
                <a:solidFill>
                  <a:srgbClr val="333333"/>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state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SimpleButton</a:t>
            </a:r>
            <a:r>
              <a:rPr lang="en-US" sz="1000" b="0" dirty="0" err="1">
                <a:solidFill>
                  <a:srgbClr val="777777"/>
                </a:solidFill>
                <a:effectLst/>
                <a:latin typeface="Menlo" panose="020B0609030804020204" pitchFamily="49" charset="0"/>
              </a:rPr>
              <a:t>.</a:t>
            </a:r>
            <a:r>
              <a:rPr lang="en-US" sz="1000" b="0" dirty="0" err="1">
                <a:solidFill>
                  <a:srgbClr val="B08B35"/>
                </a:solidFill>
                <a:effectLst/>
                <a:latin typeface="Menlo" panose="020B0609030804020204" pitchFamily="49" charset="0"/>
              </a:rPr>
              <a:t>STATE_DISARMED</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if</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eventPointInButtonRect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state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SimpleButton</a:t>
            </a:r>
            <a:r>
              <a:rPr lang="en-US" sz="1000" b="0" dirty="0" err="1">
                <a:solidFill>
                  <a:srgbClr val="777777"/>
                </a:solidFill>
                <a:effectLst/>
                <a:latin typeface="Menlo" panose="020B0609030804020204" pitchFamily="49" charset="0"/>
              </a:rPr>
              <a:t>.</a:t>
            </a:r>
            <a:r>
              <a:rPr lang="en-US" sz="1000" b="0" dirty="0" err="1">
                <a:solidFill>
                  <a:srgbClr val="B08B35"/>
                </a:solidFill>
                <a:effectLst/>
                <a:latin typeface="Menlo" panose="020B0609030804020204" pitchFamily="49" charset="0"/>
              </a:rPr>
              <a:t>STATE_ARMED</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a:t>
            </a:r>
            <a:r>
              <a:rPr lang="en-US" sz="1000" b="0" dirty="0" err="1">
                <a:solidFill>
                  <a:srgbClr val="E17092"/>
                </a:solidFill>
                <a:effectLst/>
                <a:latin typeface="Menlo" panose="020B0609030804020204" pitchFamily="49" charset="0"/>
              </a:rPr>
              <a:t>elif</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eventObj</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type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MOUSEBUTTONUP</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state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SimpleButton</a:t>
            </a:r>
            <a:r>
              <a:rPr lang="en-US" sz="1000" b="0" dirty="0" err="1">
                <a:solidFill>
                  <a:srgbClr val="777777"/>
                </a:solidFill>
                <a:effectLst/>
                <a:latin typeface="Menlo" panose="020B0609030804020204" pitchFamily="49" charset="0"/>
              </a:rPr>
              <a:t>.</a:t>
            </a:r>
            <a:r>
              <a:rPr lang="en-US" sz="1000" b="0" dirty="0" err="1">
                <a:solidFill>
                  <a:srgbClr val="B08B35"/>
                </a:solidFill>
                <a:effectLst/>
                <a:latin typeface="Menlo" panose="020B0609030804020204" pitchFamily="49" charset="0"/>
              </a:rPr>
              <a:t>STATE_IDLE</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return</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False</a:t>
            </a:r>
            <a:endParaRPr lang="en-US" sz="1000" b="0" dirty="0">
              <a:solidFill>
                <a:srgbClr val="333333"/>
              </a:solidFill>
              <a:effectLst/>
              <a:latin typeface="Menlo" panose="020B0609030804020204" pitchFamily="49" charset="0"/>
            </a:endParaRPr>
          </a:p>
        </p:txBody>
      </p:sp>
      <p:sp>
        <p:nvSpPr>
          <p:cNvPr id="4" name="TextBox 3">
            <a:extLst>
              <a:ext uri="{FF2B5EF4-FFF2-40B4-BE49-F238E27FC236}">
                <a16:creationId xmlns:a16="http://schemas.microsoft.com/office/drawing/2014/main" id="{35BD14E5-156E-20FF-0260-75FAA128C7B4}"/>
              </a:ext>
            </a:extLst>
          </p:cNvPr>
          <p:cNvSpPr txBox="1"/>
          <p:nvPr/>
        </p:nvSpPr>
        <p:spPr>
          <a:xfrm>
            <a:off x="6769895" y="679331"/>
            <a:ext cx="2259806" cy="4047113"/>
          </a:xfrm>
          <a:prstGeom prst="roundRect">
            <a:avLst>
              <a:gd name="adj" fmla="val 7816"/>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TH" sz="1050" dirty="0"/>
              <a:t>A </a:t>
            </a:r>
            <a:r>
              <a:rPr lang="en-TH" sz="1050" b="1" dirty="0"/>
              <a:t>state machine </a:t>
            </a:r>
            <a:r>
              <a:rPr lang="en-TH" sz="1050" dirty="0"/>
              <a:t>has a set of states, one variable to keep track of which state the program is in, and a set of </a:t>
            </a:r>
            <a:r>
              <a:rPr lang="en-TH" sz="1050" i="1" dirty="0"/>
              <a:t>events</a:t>
            </a:r>
            <a:r>
              <a:rPr lang="en-TH" sz="1050" dirty="0"/>
              <a:t> that cause the program to transition from one state to another. </a:t>
            </a:r>
          </a:p>
          <a:p>
            <a:endParaRPr lang="en-TH" sz="1050" dirty="0"/>
          </a:p>
          <a:p>
            <a:r>
              <a:rPr lang="en-TH" sz="1050" dirty="0"/>
              <a:t>Since there is a single variable that keeps track of the state, </a:t>
            </a:r>
            <a:r>
              <a:rPr lang="en-TH" sz="1050" b="1" dirty="0"/>
              <a:t>the program can be in only one of the states </a:t>
            </a:r>
            <a:r>
              <a:rPr lang="en-TH" sz="1050" dirty="0"/>
              <a:t>at any time. </a:t>
            </a:r>
          </a:p>
          <a:p>
            <a:endParaRPr lang="en-TH" sz="1050" dirty="0"/>
          </a:p>
          <a:p>
            <a:r>
              <a:rPr lang="en-TH" sz="1050" dirty="0"/>
              <a:t>Different actions that the user takes (clicking a button, pressing a key, dragging an item, and so on) or other events (such as a timer running out) can cause the program to transition from one state to another. </a:t>
            </a:r>
          </a:p>
          <a:p>
            <a:endParaRPr lang="en-TH" sz="1050" dirty="0"/>
          </a:p>
          <a:p>
            <a:r>
              <a:rPr lang="en-TH" sz="1050" dirty="0"/>
              <a:t>Depending on which state it is in, the program may listen for different events and will typically execute different code.</a:t>
            </a:r>
          </a:p>
        </p:txBody>
      </p:sp>
    </p:spTree>
    <p:extLst>
      <p:ext uri="{BB962C8B-B14F-4D97-AF65-F5344CB8AC3E}">
        <p14:creationId xmlns:p14="http://schemas.microsoft.com/office/powerpoint/2010/main" val="3707940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5" name="TextBox 4">
            <a:extLst>
              <a:ext uri="{FF2B5EF4-FFF2-40B4-BE49-F238E27FC236}">
                <a16:creationId xmlns:a16="http://schemas.microsoft.com/office/drawing/2014/main" id="{FF7EA5AA-D883-4CB8-50B9-64809CB1F9BE}"/>
              </a:ext>
            </a:extLst>
          </p:cNvPr>
          <p:cNvSpPr txBox="1"/>
          <p:nvPr/>
        </p:nvSpPr>
        <p:spPr>
          <a:xfrm>
            <a:off x="534725" y="633292"/>
            <a:ext cx="5235934" cy="276999"/>
          </a:xfrm>
          <a:prstGeom prst="rect">
            <a:avLst/>
          </a:prstGeom>
          <a:noFill/>
        </p:spPr>
        <p:txBody>
          <a:bodyPr wrap="square">
            <a:spAutoFit/>
          </a:bodyPr>
          <a:lstStyle/>
          <a:p>
            <a:r>
              <a:rPr lang="en-TH" sz="1200" b="1" dirty="0"/>
              <a:t>Listing 6-4 (con.)</a:t>
            </a:r>
            <a:endParaRPr lang="en-TH" sz="1200" dirty="0"/>
          </a:p>
        </p:txBody>
      </p:sp>
      <p:sp>
        <p:nvSpPr>
          <p:cNvPr id="3" name="TextBox 2">
            <a:extLst>
              <a:ext uri="{FF2B5EF4-FFF2-40B4-BE49-F238E27FC236}">
                <a16:creationId xmlns:a16="http://schemas.microsoft.com/office/drawing/2014/main" id="{E0BE5121-56A1-CFA0-C055-58B26C751BD9}"/>
              </a:ext>
            </a:extLst>
          </p:cNvPr>
          <p:cNvSpPr txBox="1"/>
          <p:nvPr/>
        </p:nvSpPr>
        <p:spPr>
          <a:xfrm>
            <a:off x="1266567" y="1407521"/>
            <a:ext cx="5235146" cy="1015663"/>
          </a:xfrm>
          <a:prstGeom prst="rect">
            <a:avLst/>
          </a:prstGeom>
          <a:noFill/>
        </p:spPr>
        <p:txBody>
          <a:bodyPr wrap="square">
            <a:spAutoFit/>
          </a:bodyPr>
          <a:lstStyle/>
          <a:p>
            <a:r>
              <a:rPr lang="en-US" sz="1000" b="0" dirty="0">
                <a:solidFill>
                  <a:srgbClr val="9466AA"/>
                </a:solidFill>
                <a:effectLst/>
                <a:latin typeface="Menlo" panose="020B0609030804020204" pitchFamily="49" charset="0"/>
              </a:rPr>
              <a:t>def</a:t>
            </a:r>
            <a:r>
              <a:rPr lang="en-US" sz="1000" b="0" dirty="0">
                <a:solidFill>
                  <a:srgbClr val="333333"/>
                </a:solidFill>
                <a:effectLst/>
                <a:latin typeface="Menlo" panose="020B0609030804020204" pitchFamily="49" charset="0"/>
              </a:rPr>
              <a:t> </a:t>
            </a:r>
            <a:r>
              <a:rPr lang="en-US" sz="1000" b="1" dirty="0">
                <a:solidFill>
                  <a:srgbClr val="9D3C5E"/>
                </a:solidFill>
                <a:effectLst/>
                <a:latin typeface="Menlo" panose="020B0609030804020204" pitchFamily="49" charset="0"/>
              </a:rPr>
              <a:t>draw</a:t>
            </a:r>
            <a:r>
              <a:rPr lang="en-US" sz="1000" b="0" dirty="0">
                <a:solidFill>
                  <a:srgbClr val="777777"/>
                </a:solidFill>
                <a:effectLst/>
                <a:latin typeface="Menlo" panose="020B0609030804020204" pitchFamily="49" charset="0"/>
              </a:rPr>
              <a:t>(</a:t>
            </a:r>
            <a:r>
              <a:rPr lang="en-US" sz="1000" b="0" dirty="0">
                <a:solidFill>
                  <a:srgbClr val="9466AA"/>
                </a:solidFill>
                <a:effectLst/>
                <a:latin typeface="Menlo" panose="020B0609030804020204" pitchFamily="49" charset="0"/>
              </a:rPr>
              <a:t>self</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th-TH" sz="1000" b="0" i="1" dirty="0">
                <a:solidFill>
                  <a:srgbClr val="BA9AB9"/>
                </a:solidFill>
                <a:effectLst/>
                <a:latin typeface="Menlo" panose="020B0609030804020204" pitchFamily="49" charset="0"/>
              </a:rPr>
              <a:t>  </a:t>
            </a:r>
            <a:r>
              <a:rPr lang="en-US" sz="1000" b="0" i="1" dirty="0">
                <a:solidFill>
                  <a:srgbClr val="BA9AB9"/>
                </a:solidFill>
                <a:effectLst/>
                <a:latin typeface="Menlo" panose="020B0609030804020204" pitchFamily="49" charset="0"/>
              </a:rPr>
              <a:t># Draw the button's current appearance to the window</a:t>
            </a:r>
            <a:endParaRPr lang="en-US" sz="1000" b="0" dirty="0">
              <a:solidFill>
                <a:srgbClr val="333333"/>
              </a:solidFill>
              <a:effectLst/>
              <a:latin typeface="Menlo" panose="020B0609030804020204" pitchFamily="49" charset="0"/>
            </a:endParaRPr>
          </a:p>
          <a:p>
            <a:r>
              <a:rPr lang="th-TH" sz="1000" b="0" dirty="0">
                <a:solidFill>
                  <a:srgbClr val="E17092"/>
                </a:solidFill>
                <a:effectLst/>
                <a:latin typeface="Menlo" panose="020B0609030804020204" pitchFamily="49" charset="0"/>
              </a:rPr>
              <a:t>  </a:t>
            </a:r>
            <a:r>
              <a:rPr lang="en-US" sz="1000" b="0" dirty="0">
                <a:solidFill>
                  <a:srgbClr val="E17092"/>
                </a:solidFill>
                <a:effectLst/>
                <a:latin typeface="Menlo" panose="020B0609030804020204" pitchFamily="49" charset="0"/>
              </a:rPr>
              <a:t>if</a:t>
            </a:r>
            <a:r>
              <a:rPr lang="en-US" sz="1000" b="0" dirty="0">
                <a:solidFill>
                  <a:srgbClr val="333333"/>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state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SimpleButton</a:t>
            </a:r>
            <a:r>
              <a:rPr lang="en-US" sz="1000" b="0" dirty="0" err="1">
                <a:solidFill>
                  <a:srgbClr val="777777"/>
                </a:solidFill>
                <a:effectLst/>
                <a:latin typeface="Menlo" panose="020B0609030804020204" pitchFamily="49" charset="0"/>
              </a:rPr>
              <a:t>.</a:t>
            </a:r>
            <a:r>
              <a:rPr lang="en-US" sz="1000" b="0" dirty="0" err="1">
                <a:solidFill>
                  <a:srgbClr val="B08B35"/>
                </a:solidFill>
                <a:effectLst/>
                <a:latin typeface="Menlo" panose="020B0609030804020204" pitchFamily="49" charset="0"/>
              </a:rPr>
              <a:t>STATE_ARMED</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th-TH" sz="1000" b="0" dirty="0">
                <a:solidFill>
                  <a:srgbClr val="B08B35"/>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window</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blit</a:t>
            </a:r>
            <a:r>
              <a:rPr lang="en-US" sz="1000" b="0" dirty="0">
                <a:solidFill>
                  <a:srgbClr val="777777"/>
                </a:solidFill>
                <a:effectLst/>
                <a:latin typeface="Menlo" panose="020B0609030804020204" pitchFamily="49" charset="0"/>
              </a:rPr>
              <a:t>(</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surfaceDown</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loc</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th-TH" sz="1000" b="0" dirty="0">
                <a:solidFill>
                  <a:srgbClr val="E17092"/>
                </a:solidFill>
                <a:effectLst/>
                <a:latin typeface="Menlo" panose="020B0609030804020204" pitchFamily="49" charset="0"/>
              </a:rPr>
              <a:t>  </a:t>
            </a:r>
            <a:r>
              <a:rPr lang="en-US" sz="1000" b="0" dirty="0">
                <a:solidFill>
                  <a:srgbClr val="E17092"/>
                </a:solidFill>
                <a:effectLst/>
                <a:latin typeface="Menlo" panose="020B0609030804020204" pitchFamily="49" charset="0"/>
              </a:rPr>
              <a:t>else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IDLE or DISARMED</a:t>
            </a:r>
            <a:endParaRPr lang="en-US" sz="1000" b="0" dirty="0">
              <a:solidFill>
                <a:srgbClr val="333333"/>
              </a:solidFill>
              <a:effectLst/>
              <a:latin typeface="Menlo" panose="020B0609030804020204" pitchFamily="49" charset="0"/>
            </a:endParaRPr>
          </a:p>
          <a:p>
            <a:r>
              <a:rPr lang="th-TH" sz="1000" b="0" dirty="0">
                <a:solidFill>
                  <a:srgbClr val="B08B35"/>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window</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blit</a:t>
            </a:r>
            <a:r>
              <a:rPr lang="en-US" sz="1000" b="0" dirty="0">
                <a:solidFill>
                  <a:srgbClr val="777777"/>
                </a:solidFill>
                <a:effectLst/>
                <a:latin typeface="Menlo" panose="020B0609030804020204" pitchFamily="49" charset="0"/>
              </a:rPr>
              <a:t>(</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surfaceUp</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loc</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4096539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p:nvPr/>
        </p:nvSpPr>
        <p:spPr>
          <a:xfrm>
            <a:off x="3638100" y="1262225"/>
            <a:ext cx="1867800" cy="1110000"/>
          </a:xfrm>
          <a:prstGeom prst="roundRect">
            <a:avLst>
              <a:gd name="adj" fmla="val 50000"/>
            </a:avLst>
          </a:prstGeom>
          <a:noFill/>
          <a:ln w="3810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21" name="Google Shape;221;p33"/>
          <p:cNvSpPr txBox="1">
            <a:spLocks noGrp="1"/>
          </p:cNvSpPr>
          <p:nvPr>
            <p:ph type="title"/>
          </p:nvPr>
        </p:nvSpPr>
        <p:spPr>
          <a:xfrm>
            <a:off x="1680979" y="2710939"/>
            <a:ext cx="5782041"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800" b="1" dirty="0"/>
              <a:t>OBJECT-ORIENTED </a:t>
            </a:r>
            <a:br>
              <a:rPr lang="en-US" sz="2800" b="1" dirty="0"/>
            </a:br>
            <a:r>
              <a:rPr lang="en-US" sz="2800" b="1" dirty="0"/>
              <a:t>PYGAME</a:t>
            </a:r>
            <a:endParaRPr sz="2800" b="1" dirty="0"/>
          </a:p>
        </p:txBody>
      </p:sp>
      <p:sp>
        <p:nvSpPr>
          <p:cNvPr id="222" name="Google Shape;222;p33"/>
          <p:cNvSpPr txBox="1">
            <a:spLocks noGrp="1"/>
          </p:cNvSpPr>
          <p:nvPr>
            <p:ph type="title" idx="2"/>
          </p:nvPr>
        </p:nvSpPr>
        <p:spPr>
          <a:xfrm>
            <a:off x="2996550" y="1262225"/>
            <a:ext cx="31509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06</a:t>
            </a:r>
            <a:endParaRPr dirty="0"/>
          </a:p>
        </p:txBody>
      </p:sp>
      <p:cxnSp>
        <p:nvCxnSpPr>
          <p:cNvPr id="224" name="Google Shape;224;p33"/>
          <p:cNvCxnSpPr>
            <a:cxnSpLocks/>
          </p:cNvCxnSpPr>
          <p:nvPr/>
        </p:nvCxnSpPr>
        <p:spPr>
          <a:xfrm>
            <a:off x="2696586" y="3615301"/>
            <a:ext cx="3750825" cy="0"/>
          </a:xfrm>
          <a:prstGeom prst="straightConnector1">
            <a:avLst/>
          </a:prstGeom>
          <a:noFill/>
          <a:ln w="38100"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77601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4"/>
          <p:cNvSpPr txBox="1">
            <a:spLocks noGrp="1"/>
          </p:cNvSpPr>
          <p:nvPr>
            <p:ph type="title"/>
          </p:nvPr>
        </p:nvSpPr>
        <p:spPr>
          <a:xfrm>
            <a:off x="713225" y="486919"/>
            <a:ext cx="5250253" cy="572700"/>
          </a:xfrm>
          <a:prstGeom prst="rect">
            <a:avLst/>
          </a:prstGeom>
        </p:spPr>
        <p:txBody>
          <a:bodyPr spcFirstLastPara="1" wrap="square" lIns="91425" tIns="91425" rIns="91425" bIns="91425" anchor="b" anchorCtr="0">
            <a:noAutofit/>
          </a:bodyPr>
          <a:lstStyle/>
          <a:p>
            <a:pPr marL="342900" lvl="0" indent="-342900" algn="l" rtl="0">
              <a:spcBef>
                <a:spcPts val="0"/>
              </a:spcBef>
              <a:spcAft>
                <a:spcPts val="0"/>
              </a:spcAft>
              <a:buFont typeface="Courier New" panose="02070309020205020404" pitchFamily="49" charset="0"/>
              <a:buChar char="o"/>
            </a:pPr>
            <a:r>
              <a:rPr lang="en-US" sz="2000" b="1" dirty="0"/>
              <a:t>Main Code Using a </a:t>
            </a:r>
            <a:r>
              <a:rPr lang="en-US" sz="2000" b="1" dirty="0" err="1"/>
              <a:t>SimpleButton</a:t>
            </a:r>
            <a:endParaRPr sz="2000" b="1" dirty="0"/>
          </a:p>
        </p:txBody>
      </p:sp>
      <p:sp>
        <p:nvSpPr>
          <p:cNvPr id="3" name="TextBox 2">
            <a:extLst>
              <a:ext uri="{FF2B5EF4-FFF2-40B4-BE49-F238E27FC236}">
                <a16:creationId xmlns:a16="http://schemas.microsoft.com/office/drawing/2014/main" id="{D02CC76E-170F-ADE8-9FE5-43DEC1ACD390}"/>
              </a:ext>
            </a:extLst>
          </p:cNvPr>
          <p:cNvSpPr txBox="1"/>
          <p:nvPr/>
        </p:nvSpPr>
        <p:spPr>
          <a:xfrm>
            <a:off x="789166" y="1071049"/>
            <a:ext cx="7368871" cy="461665"/>
          </a:xfrm>
          <a:prstGeom prst="rect">
            <a:avLst/>
          </a:prstGeom>
          <a:noFill/>
        </p:spPr>
        <p:txBody>
          <a:bodyPr wrap="square">
            <a:spAutoFit/>
          </a:bodyPr>
          <a:lstStyle/>
          <a:p>
            <a:r>
              <a:rPr lang="en-TH" sz="1200" dirty="0"/>
              <a:t>To use a SimpleButton in the main code, we first instantiate one from the SimpleButton class before the main loop starts with a line like this:</a:t>
            </a:r>
          </a:p>
        </p:txBody>
      </p:sp>
      <p:sp>
        <p:nvSpPr>
          <p:cNvPr id="5" name="TextBox 4">
            <a:extLst>
              <a:ext uri="{FF2B5EF4-FFF2-40B4-BE49-F238E27FC236}">
                <a16:creationId xmlns:a16="http://schemas.microsoft.com/office/drawing/2014/main" id="{BEAF47AF-DDDA-610E-60C8-B208C0CCD5F0}"/>
              </a:ext>
            </a:extLst>
          </p:cNvPr>
          <p:cNvSpPr txBox="1"/>
          <p:nvPr/>
        </p:nvSpPr>
        <p:spPr>
          <a:xfrm>
            <a:off x="713225" y="2711223"/>
            <a:ext cx="7702826" cy="461665"/>
          </a:xfrm>
          <a:prstGeom prst="rect">
            <a:avLst/>
          </a:prstGeom>
          <a:noFill/>
        </p:spPr>
        <p:txBody>
          <a:bodyPr wrap="square">
            <a:spAutoFit/>
          </a:bodyPr>
          <a:lstStyle/>
          <a:p>
            <a:r>
              <a:rPr lang="en-TH" sz="1200" dirty="0"/>
              <a:t>This line creates a SimpleButton object, specifying a location to draw it (as usual, the coordinates are for the top-left corner of the bounding rectangle) and providing the paths to both the up and down images of the button. </a:t>
            </a:r>
          </a:p>
        </p:txBody>
      </p:sp>
      <p:sp>
        <p:nvSpPr>
          <p:cNvPr id="7" name="TextBox 6">
            <a:extLst>
              <a:ext uri="{FF2B5EF4-FFF2-40B4-BE49-F238E27FC236}">
                <a16:creationId xmlns:a16="http://schemas.microsoft.com/office/drawing/2014/main" id="{FA1EED54-AC5E-BA10-A9C1-8F4A7CD7F3F8}"/>
              </a:ext>
            </a:extLst>
          </p:cNvPr>
          <p:cNvSpPr txBox="1"/>
          <p:nvPr/>
        </p:nvSpPr>
        <p:spPr>
          <a:xfrm>
            <a:off x="1067462" y="1991907"/>
            <a:ext cx="7702826" cy="246221"/>
          </a:xfrm>
          <a:prstGeom prst="rect">
            <a:avLst/>
          </a:prstGeom>
          <a:noFill/>
        </p:spPr>
        <p:txBody>
          <a:bodyPr wrap="square">
            <a:spAutoFit/>
          </a:bodyPr>
          <a:lstStyle/>
          <a:p>
            <a:r>
              <a:rPr lang="en-US" sz="1000" b="0" dirty="0" err="1">
                <a:solidFill>
                  <a:srgbClr val="333333"/>
                </a:solidFill>
                <a:effectLst/>
                <a:latin typeface="Menlo" panose="020B0609030804020204" pitchFamily="49" charset="0"/>
              </a:rPr>
              <a:t>oButton</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SimpleButton</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window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150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30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images/</a:t>
            </a:r>
            <a:r>
              <a:rPr lang="en-US" sz="1000" b="0" dirty="0" err="1">
                <a:solidFill>
                  <a:srgbClr val="1F6E89"/>
                </a:solidFill>
                <a:effectLst/>
                <a:latin typeface="Menlo" panose="020B0609030804020204" pitchFamily="49" charset="0"/>
              </a:rPr>
              <a:t>buttonUp.png</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images/</a:t>
            </a:r>
            <a:r>
              <a:rPr lang="en-US" sz="1000" b="0" dirty="0" err="1">
                <a:solidFill>
                  <a:srgbClr val="1F6E89"/>
                </a:solidFill>
                <a:effectLst/>
                <a:latin typeface="Menlo" panose="020B0609030804020204" pitchFamily="49" charset="0"/>
              </a:rPr>
              <a:t>buttonDown.png</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
        <p:nvSpPr>
          <p:cNvPr id="8" name="Rounded Rectangle 7">
            <a:extLst>
              <a:ext uri="{FF2B5EF4-FFF2-40B4-BE49-F238E27FC236}">
                <a16:creationId xmlns:a16="http://schemas.microsoft.com/office/drawing/2014/main" id="{0C348745-2352-9333-7A62-07B4F54B1FC1}"/>
              </a:ext>
            </a:extLst>
          </p:cNvPr>
          <p:cNvSpPr/>
          <p:nvPr/>
        </p:nvSpPr>
        <p:spPr>
          <a:xfrm>
            <a:off x="909024" y="1841737"/>
            <a:ext cx="7167513" cy="560463"/>
          </a:xfrm>
          <a:prstGeom prst="roundRect">
            <a:avLst/>
          </a:prstGeom>
          <a:noFill/>
          <a:ln w="38100">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5681791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3" name="TextBox 2">
            <a:extLst>
              <a:ext uri="{FF2B5EF4-FFF2-40B4-BE49-F238E27FC236}">
                <a16:creationId xmlns:a16="http://schemas.microsoft.com/office/drawing/2014/main" id="{5C9153AC-08B8-7649-6C24-859F45DB226D}"/>
              </a:ext>
            </a:extLst>
          </p:cNvPr>
          <p:cNvSpPr txBox="1"/>
          <p:nvPr/>
        </p:nvSpPr>
        <p:spPr>
          <a:xfrm>
            <a:off x="693751" y="727948"/>
            <a:ext cx="7480190" cy="461665"/>
          </a:xfrm>
          <a:prstGeom prst="rect">
            <a:avLst/>
          </a:prstGeom>
          <a:noFill/>
        </p:spPr>
        <p:txBody>
          <a:bodyPr wrap="square">
            <a:spAutoFit/>
          </a:bodyPr>
          <a:lstStyle/>
          <a:p>
            <a:r>
              <a:rPr lang="en-TH" sz="1200" dirty="0"/>
              <a:t>We’ll build a small test program, which will generate a user interface like Figure 6-2, to incorporate one instance of a SimpleButton.</a:t>
            </a:r>
          </a:p>
        </p:txBody>
      </p:sp>
      <p:pic>
        <p:nvPicPr>
          <p:cNvPr id="4" name="Picture 3">
            <a:extLst>
              <a:ext uri="{FF2B5EF4-FFF2-40B4-BE49-F238E27FC236}">
                <a16:creationId xmlns:a16="http://schemas.microsoft.com/office/drawing/2014/main" id="{4236A3AA-F96B-FC18-0779-2462B0A3CAFF}"/>
              </a:ext>
            </a:extLst>
          </p:cNvPr>
          <p:cNvPicPr>
            <a:picLocks noChangeAspect="1"/>
          </p:cNvPicPr>
          <p:nvPr/>
        </p:nvPicPr>
        <p:blipFill>
          <a:blip r:embed="rId3"/>
          <a:stretch>
            <a:fillRect/>
          </a:stretch>
        </p:blipFill>
        <p:spPr>
          <a:xfrm>
            <a:off x="2782955" y="1589817"/>
            <a:ext cx="3303933" cy="746343"/>
          </a:xfrm>
          <a:prstGeom prst="rect">
            <a:avLst/>
          </a:prstGeom>
        </p:spPr>
      </p:pic>
      <p:sp>
        <p:nvSpPr>
          <p:cNvPr id="7" name="TextBox 6">
            <a:extLst>
              <a:ext uri="{FF2B5EF4-FFF2-40B4-BE49-F238E27FC236}">
                <a16:creationId xmlns:a16="http://schemas.microsoft.com/office/drawing/2014/main" id="{A87406C1-A913-5975-A53D-423A3B8E3D87}"/>
              </a:ext>
            </a:extLst>
          </p:cNvPr>
          <p:cNvSpPr txBox="1"/>
          <p:nvPr/>
        </p:nvSpPr>
        <p:spPr>
          <a:xfrm>
            <a:off x="693751" y="3137117"/>
            <a:ext cx="7822096" cy="461665"/>
          </a:xfrm>
          <a:prstGeom prst="rect">
            <a:avLst/>
          </a:prstGeom>
          <a:noFill/>
        </p:spPr>
        <p:txBody>
          <a:bodyPr wrap="square">
            <a:spAutoFit/>
          </a:bodyPr>
          <a:lstStyle/>
          <a:p>
            <a:r>
              <a:rPr lang="en-TH" sz="1200" dirty="0"/>
              <a:t>Whenever the user completes a click on the button, the program outputs a line of text in the shell saying that the button has been clicked. Listing 6-5 contains the main program code.</a:t>
            </a:r>
          </a:p>
        </p:txBody>
      </p:sp>
      <p:sp>
        <p:nvSpPr>
          <p:cNvPr id="11" name="TextBox 10">
            <a:extLst>
              <a:ext uri="{FF2B5EF4-FFF2-40B4-BE49-F238E27FC236}">
                <a16:creationId xmlns:a16="http://schemas.microsoft.com/office/drawing/2014/main" id="{D597F711-48C2-C7BC-6C6C-73DD08AD7F93}"/>
              </a:ext>
            </a:extLst>
          </p:cNvPr>
          <p:cNvSpPr txBox="1"/>
          <p:nvPr/>
        </p:nvSpPr>
        <p:spPr>
          <a:xfrm>
            <a:off x="2689528" y="2452235"/>
            <a:ext cx="5235934" cy="461665"/>
          </a:xfrm>
          <a:prstGeom prst="rect">
            <a:avLst/>
          </a:prstGeom>
          <a:noFill/>
        </p:spPr>
        <p:txBody>
          <a:bodyPr wrap="square">
            <a:spAutoFit/>
          </a:bodyPr>
          <a:lstStyle/>
          <a:p>
            <a:r>
              <a:rPr lang="en-TH" sz="1200" b="1" dirty="0"/>
              <a:t>Figure 6-2: </a:t>
            </a:r>
            <a:r>
              <a:rPr lang="en-TH" sz="1200" dirty="0"/>
              <a:t>The user interface of a program with a </a:t>
            </a:r>
          </a:p>
          <a:p>
            <a:r>
              <a:rPr lang="en-TH" sz="1200" dirty="0"/>
              <a:t>single instance of a SimpleButton</a:t>
            </a:r>
          </a:p>
        </p:txBody>
      </p:sp>
    </p:spTree>
    <p:extLst>
      <p:ext uri="{BB962C8B-B14F-4D97-AF65-F5344CB8AC3E}">
        <p14:creationId xmlns:p14="http://schemas.microsoft.com/office/powerpoint/2010/main" val="146417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2" name="TextBox 1">
            <a:extLst>
              <a:ext uri="{FF2B5EF4-FFF2-40B4-BE49-F238E27FC236}">
                <a16:creationId xmlns:a16="http://schemas.microsoft.com/office/drawing/2014/main" id="{E2311A12-5796-4E17-BCCD-45D91919E701}"/>
              </a:ext>
            </a:extLst>
          </p:cNvPr>
          <p:cNvSpPr txBox="1"/>
          <p:nvPr/>
        </p:nvSpPr>
        <p:spPr>
          <a:xfrm>
            <a:off x="542676" y="589313"/>
            <a:ext cx="5235934" cy="276999"/>
          </a:xfrm>
          <a:prstGeom prst="rect">
            <a:avLst/>
          </a:prstGeom>
          <a:noFill/>
        </p:spPr>
        <p:txBody>
          <a:bodyPr wrap="square">
            <a:spAutoFit/>
          </a:bodyPr>
          <a:lstStyle/>
          <a:p>
            <a:r>
              <a:rPr lang="en-TH" sz="1200" b="1" dirty="0"/>
              <a:t>Listing 6-5: </a:t>
            </a:r>
            <a:r>
              <a:rPr lang="en-TH" sz="1200" dirty="0"/>
              <a:t>The main program that creates and reacts to a SimpleButton</a:t>
            </a:r>
          </a:p>
        </p:txBody>
      </p:sp>
      <p:sp>
        <p:nvSpPr>
          <p:cNvPr id="4" name="TextBox 3">
            <a:extLst>
              <a:ext uri="{FF2B5EF4-FFF2-40B4-BE49-F238E27FC236}">
                <a16:creationId xmlns:a16="http://schemas.microsoft.com/office/drawing/2014/main" id="{DB8BB21C-A4FE-9E39-9240-FC07C0B4B1E3}"/>
              </a:ext>
            </a:extLst>
          </p:cNvPr>
          <p:cNvSpPr txBox="1"/>
          <p:nvPr/>
        </p:nvSpPr>
        <p:spPr>
          <a:xfrm>
            <a:off x="1101811" y="955375"/>
            <a:ext cx="5235146" cy="3631763"/>
          </a:xfrm>
          <a:prstGeom prst="rect">
            <a:avLst/>
          </a:prstGeom>
          <a:noFill/>
        </p:spPr>
        <p:txBody>
          <a:bodyPr wrap="square">
            <a:spAutoFit/>
          </a:bodyPr>
          <a:lstStyle/>
          <a:p>
            <a:r>
              <a:rPr lang="en-US" sz="1000" b="0" i="1" dirty="0">
                <a:solidFill>
                  <a:srgbClr val="BA9AB9"/>
                </a:solidFill>
                <a:effectLst/>
                <a:latin typeface="Menlo" panose="020B0609030804020204" pitchFamily="49" charset="0"/>
              </a:rPr>
              <a:t># </a:t>
            </a:r>
            <a:r>
              <a:rPr lang="en-US" sz="1000" b="0" i="1" dirty="0" err="1">
                <a:solidFill>
                  <a:srgbClr val="BA9AB9"/>
                </a:solidFill>
                <a:effectLst/>
                <a:latin typeface="Menlo" panose="020B0609030804020204" pitchFamily="49" charset="0"/>
              </a:rPr>
              <a:t>Pygame</a:t>
            </a:r>
            <a:r>
              <a:rPr lang="en-US" sz="1000" b="0" i="1" dirty="0">
                <a:solidFill>
                  <a:srgbClr val="BA9AB9"/>
                </a:solidFill>
                <a:effectLst/>
                <a:latin typeface="Menlo" panose="020B0609030804020204" pitchFamily="49" charset="0"/>
              </a:rPr>
              <a:t> demo 7 - </a:t>
            </a:r>
            <a:r>
              <a:rPr lang="en-US" sz="1000" b="0" i="1" dirty="0" err="1">
                <a:solidFill>
                  <a:srgbClr val="BA9AB9"/>
                </a:solidFill>
                <a:effectLst/>
                <a:latin typeface="Menlo" panose="020B0609030804020204" pitchFamily="49" charset="0"/>
              </a:rPr>
              <a:t>SimpleButton</a:t>
            </a:r>
            <a:r>
              <a:rPr lang="en-US" sz="1000" b="0" i="1" dirty="0">
                <a:solidFill>
                  <a:srgbClr val="BA9AB9"/>
                </a:solidFill>
                <a:effectLst/>
                <a:latin typeface="Menlo" panose="020B0609030804020204" pitchFamily="49" charset="0"/>
              </a:rPr>
              <a:t> test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1 - Import packages</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from</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locals</a:t>
            </a:r>
            <a:r>
              <a:rPr lang="en-US" sz="1000" b="0" dirty="0">
                <a:solidFill>
                  <a:srgbClr val="333333"/>
                </a:solidFill>
                <a:effectLst/>
                <a:latin typeface="Menlo" panose="020B0609030804020204" pitchFamily="49" charset="0"/>
              </a:rPr>
              <a:t> </a:t>
            </a:r>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sys</a:t>
            </a:r>
          </a:p>
          <a:p>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random</a:t>
            </a:r>
          </a:p>
          <a:p>
            <a:r>
              <a:rPr lang="en-US" sz="1000" b="0" dirty="0">
                <a:solidFill>
                  <a:srgbClr val="E17092"/>
                </a:solidFill>
                <a:effectLst/>
                <a:latin typeface="Menlo" panose="020B0609030804020204" pitchFamily="49" charset="0"/>
              </a:rPr>
              <a:t>from</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SimpleButton</a:t>
            </a:r>
            <a:r>
              <a:rPr lang="en-US" sz="1000" b="0" dirty="0">
                <a:solidFill>
                  <a:srgbClr val="333333"/>
                </a:solidFill>
                <a:effectLst/>
                <a:latin typeface="Menlo" panose="020B0609030804020204" pitchFamily="49" charset="0"/>
              </a:rPr>
              <a:t> </a:t>
            </a:r>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2 - Define constants</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BLACK</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GRAY</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200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200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200</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WINDOW_WIDTH</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640</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WINDOW_HEIGHT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480</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FRAMES_PER_SECOND</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30</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N_BALLS</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3</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3 - Initialize the world</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init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window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display</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set_mode</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WINDOW_WIDTH</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WINDOW_HEIGHT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clock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time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Clock</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4 - Load assets: image(s), sound(s), etc.</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5 - Initialize variables</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Create an instance of a </a:t>
            </a:r>
            <a:r>
              <a:rPr lang="en-US" sz="1000" b="0" i="1" dirty="0" err="1">
                <a:solidFill>
                  <a:srgbClr val="BA9AB9"/>
                </a:solidFill>
                <a:effectLst/>
                <a:latin typeface="Menlo" panose="020B0609030804020204" pitchFamily="49" charset="0"/>
              </a:rPr>
              <a:t>SimpleButton</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oButton</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SimpleButton</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window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150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30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images/</a:t>
            </a:r>
            <a:r>
              <a:rPr lang="en-US" sz="1000" b="0" dirty="0" err="1">
                <a:solidFill>
                  <a:srgbClr val="1F6E89"/>
                </a:solidFill>
                <a:effectLst/>
                <a:latin typeface="Menlo" panose="020B0609030804020204" pitchFamily="49" charset="0"/>
              </a:rPr>
              <a:t>buttonUp.png</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images/</a:t>
            </a:r>
            <a:r>
              <a:rPr lang="en-US" sz="1000" b="0" dirty="0" err="1">
                <a:solidFill>
                  <a:srgbClr val="1F6E89"/>
                </a:solidFill>
                <a:effectLst/>
                <a:latin typeface="Menlo" panose="020B0609030804020204" pitchFamily="49" charset="0"/>
              </a:rPr>
              <a:t>buttonDown.png</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3165925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2" name="TextBox 1">
            <a:extLst>
              <a:ext uri="{FF2B5EF4-FFF2-40B4-BE49-F238E27FC236}">
                <a16:creationId xmlns:a16="http://schemas.microsoft.com/office/drawing/2014/main" id="{E2311A12-5796-4E17-BCCD-45D91919E701}"/>
              </a:ext>
            </a:extLst>
          </p:cNvPr>
          <p:cNvSpPr txBox="1"/>
          <p:nvPr/>
        </p:nvSpPr>
        <p:spPr>
          <a:xfrm>
            <a:off x="542676" y="589313"/>
            <a:ext cx="5235934" cy="276999"/>
          </a:xfrm>
          <a:prstGeom prst="rect">
            <a:avLst/>
          </a:prstGeom>
          <a:noFill/>
        </p:spPr>
        <p:txBody>
          <a:bodyPr wrap="square">
            <a:spAutoFit/>
          </a:bodyPr>
          <a:lstStyle/>
          <a:p>
            <a:r>
              <a:rPr lang="en-TH" sz="1200" b="1" dirty="0"/>
              <a:t>Listing 6-5</a:t>
            </a:r>
            <a:r>
              <a:rPr lang="th-TH" sz="1200" b="1" dirty="0"/>
              <a:t> </a:t>
            </a:r>
            <a:r>
              <a:rPr lang="en-US" sz="1200" b="1" dirty="0"/>
              <a:t>(con.)</a:t>
            </a:r>
            <a:endParaRPr lang="en-TH" sz="1200" dirty="0"/>
          </a:p>
        </p:txBody>
      </p:sp>
      <p:sp>
        <p:nvSpPr>
          <p:cNvPr id="5" name="TextBox 4">
            <a:extLst>
              <a:ext uri="{FF2B5EF4-FFF2-40B4-BE49-F238E27FC236}">
                <a16:creationId xmlns:a16="http://schemas.microsoft.com/office/drawing/2014/main" id="{B3FC3797-CD60-CEB0-8B03-D70D8B64D989}"/>
              </a:ext>
            </a:extLst>
          </p:cNvPr>
          <p:cNvSpPr txBox="1"/>
          <p:nvPr/>
        </p:nvSpPr>
        <p:spPr>
          <a:xfrm>
            <a:off x="1077097" y="1226339"/>
            <a:ext cx="5235146" cy="3016210"/>
          </a:xfrm>
          <a:prstGeom prst="rect">
            <a:avLst/>
          </a:prstGeom>
          <a:noFill/>
        </p:spPr>
        <p:txBody>
          <a:bodyPr wrap="square">
            <a:spAutoFit/>
          </a:bodyPr>
          <a:lstStyle/>
          <a:p>
            <a:r>
              <a:rPr lang="en-US" sz="1000" b="0" i="1" dirty="0">
                <a:solidFill>
                  <a:srgbClr val="BA9AB9"/>
                </a:solidFill>
                <a:effectLst/>
                <a:latin typeface="Menlo" panose="020B0609030804020204" pitchFamily="49" charset="0"/>
              </a:rPr>
              <a:t># 6 - Loop forever</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while</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True</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7 - Check for and handle events</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for</a:t>
            </a:r>
            <a:r>
              <a:rPr lang="en-US" sz="1000" b="0" dirty="0">
                <a:solidFill>
                  <a:srgbClr val="333333"/>
                </a:solidFill>
                <a:effectLst/>
                <a:latin typeface="Menlo" panose="020B0609030804020204" pitchFamily="49" charset="0"/>
              </a:rPr>
              <a:t> event </a:t>
            </a:r>
            <a:r>
              <a:rPr lang="en-US" sz="1000" b="0" dirty="0">
                <a:solidFill>
                  <a:srgbClr val="E17092"/>
                </a:solidFill>
                <a:effectLst/>
                <a:latin typeface="Menlo" panose="020B0609030804020204" pitchFamily="49" charset="0"/>
              </a:rPr>
              <a:t>in</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event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get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if</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event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type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B08B35"/>
                </a:solidFill>
                <a:effectLst/>
                <a:latin typeface="Menlo" panose="020B0609030804020204" pitchFamily="49" charset="0"/>
              </a:rPr>
              <a:t>QUIT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quit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sys</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exit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Pass the event to the button, see if it has been clicked on</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if</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oButton</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handleEvent</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event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1" dirty="0">
                <a:solidFill>
                  <a:srgbClr val="9D3C5E"/>
                </a:solidFill>
                <a:effectLst/>
                <a:latin typeface="Menlo" panose="020B0609030804020204" pitchFamily="49" charset="0"/>
              </a:rPr>
              <a:t>      print</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User has clicked the button</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8 - Do any "per frame" actions</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9 - Clear the window</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window</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fill</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GRAY</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10 - Draw all window elements</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oButton</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draw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draw the button</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11 - Update the window</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display</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update</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12 - Slow things down a bit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clock</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tick</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FRAMES_PER_SECOND</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4209510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4"/>
          <p:cNvSpPr txBox="1">
            <a:spLocks noGrp="1"/>
          </p:cNvSpPr>
          <p:nvPr>
            <p:ph type="title"/>
          </p:nvPr>
        </p:nvSpPr>
        <p:spPr>
          <a:xfrm>
            <a:off x="713225" y="486919"/>
            <a:ext cx="6530413" cy="572700"/>
          </a:xfrm>
          <a:prstGeom prst="rect">
            <a:avLst/>
          </a:prstGeom>
        </p:spPr>
        <p:txBody>
          <a:bodyPr spcFirstLastPara="1" wrap="square" lIns="91425" tIns="91425" rIns="91425" bIns="91425" anchor="b" anchorCtr="0">
            <a:noAutofit/>
          </a:bodyPr>
          <a:lstStyle/>
          <a:p>
            <a:pPr marL="342900" lvl="0" indent="-342900" algn="l" rtl="0">
              <a:spcBef>
                <a:spcPts val="0"/>
              </a:spcBef>
              <a:spcAft>
                <a:spcPts val="0"/>
              </a:spcAft>
              <a:buFont typeface="Courier New" panose="02070309020205020404" pitchFamily="49" charset="0"/>
              <a:buChar char="o"/>
            </a:pPr>
            <a:r>
              <a:rPr lang="en-US" sz="2000" b="1" dirty="0"/>
              <a:t>Creating a Program with Multiple Buttons</a:t>
            </a:r>
            <a:endParaRPr sz="2000" b="1" dirty="0"/>
          </a:p>
        </p:txBody>
      </p:sp>
      <p:sp>
        <p:nvSpPr>
          <p:cNvPr id="3" name="TextBox 2">
            <a:extLst>
              <a:ext uri="{FF2B5EF4-FFF2-40B4-BE49-F238E27FC236}">
                <a16:creationId xmlns:a16="http://schemas.microsoft.com/office/drawing/2014/main" id="{5543183C-2468-2F12-6885-400FB6B332A0}"/>
              </a:ext>
            </a:extLst>
          </p:cNvPr>
          <p:cNvSpPr txBox="1"/>
          <p:nvPr/>
        </p:nvSpPr>
        <p:spPr>
          <a:xfrm>
            <a:off x="713225" y="1124756"/>
            <a:ext cx="7595888" cy="461665"/>
          </a:xfrm>
          <a:prstGeom prst="rect">
            <a:avLst/>
          </a:prstGeom>
          <a:noFill/>
        </p:spPr>
        <p:txBody>
          <a:bodyPr wrap="square">
            <a:spAutoFit/>
          </a:bodyPr>
          <a:lstStyle/>
          <a:p>
            <a:r>
              <a:rPr lang="en-TH" sz="1200" dirty="0"/>
              <a:t>With our SimpleButton class, we can instantiate as many buttons as we wish. For example, we can modify our main program to incorporate three SimpleButton instances, as shown in Figure 6-3.</a:t>
            </a:r>
          </a:p>
        </p:txBody>
      </p:sp>
      <p:pic>
        <p:nvPicPr>
          <p:cNvPr id="4" name="Picture 3">
            <a:extLst>
              <a:ext uri="{FF2B5EF4-FFF2-40B4-BE49-F238E27FC236}">
                <a16:creationId xmlns:a16="http://schemas.microsoft.com/office/drawing/2014/main" id="{8EEEFBB7-E281-641C-F7E2-FE8FC52EC944}"/>
              </a:ext>
            </a:extLst>
          </p:cNvPr>
          <p:cNvPicPr>
            <a:picLocks noChangeAspect="1"/>
          </p:cNvPicPr>
          <p:nvPr/>
        </p:nvPicPr>
        <p:blipFill rotWithShape="1">
          <a:blip r:embed="rId3"/>
          <a:srcRect l="5137"/>
          <a:stretch/>
        </p:blipFill>
        <p:spPr>
          <a:xfrm>
            <a:off x="2353586" y="1882582"/>
            <a:ext cx="4111265" cy="1006085"/>
          </a:xfrm>
          <a:prstGeom prst="rect">
            <a:avLst/>
          </a:prstGeom>
        </p:spPr>
      </p:pic>
      <p:sp>
        <p:nvSpPr>
          <p:cNvPr id="6" name="TextBox 5">
            <a:extLst>
              <a:ext uri="{FF2B5EF4-FFF2-40B4-BE49-F238E27FC236}">
                <a16:creationId xmlns:a16="http://schemas.microsoft.com/office/drawing/2014/main" id="{083E261C-1C5B-42CF-C537-48A0B634D343}"/>
              </a:ext>
            </a:extLst>
          </p:cNvPr>
          <p:cNvSpPr txBox="1"/>
          <p:nvPr/>
        </p:nvSpPr>
        <p:spPr>
          <a:xfrm>
            <a:off x="2268109" y="2907829"/>
            <a:ext cx="5235934" cy="276999"/>
          </a:xfrm>
          <a:prstGeom prst="rect">
            <a:avLst/>
          </a:prstGeom>
          <a:noFill/>
        </p:spPr>
        <p:txBody>
          <a:bodyPr wrap="square">
            <a:spAutoFit/>
          </a:bodyPr>
          <a:lstStyle/>
          <a:p>
            <a:r>
              <a:rPr lang="en-TH" sz="1200" b="1" dirty="0"/>
              <a:t>Figure 6-3: </a:t>
            </a:r>
            <a:r>
              <a:rPr lang="en-TH" sz="1200" dirty="0"/>
              <a:t>The main program with three SimpleButton objects</a:t>
            </a:r>
          </a:p>
        </p:txBody>
      </p:sp>
      <p:sp>
        <p:nvSpPr>
          <p:cNvPr id="8" name="TextBox 7">
            <a:extLst>
              <a:ext uri="{FF2B5EF4-FFF2-40B4-BE49-F238E27FC236}">
                <a16:creationId xmlns:a16="http://schemas.microsoft.com/office/drawing/2014/main" id="{700EA19F-CABC-C237-FE43-0FE4A36F46D1}"/>
              </a:ext>
            </a:extLst>
          </p:cNvPr>
          <p:cNvSpPr txBox="1"/>
          <p:nvPr/>
        </p:nvSpPr>
        <p:spPr>
          <a:xfrm>
            <a:off x="713224" y="3462439"/>
            <a:ext cx="7428911" cy="461665"/>
          </a:xfrm>
          <a:prstGeom prst="rect">
            <a:avLst/>
          </a:prstGeom>
          <a:noFill/>
        </p:spPr>
        <p:txBody>
          <a:bodyPr wrap="square">
            <a:spAutoFit/>
          </a:bodyPr>
          <a:lstStyle/>
          <a:p>
            <a:r>
              <a:rPr lang="en-TH" sz="1200" dirty="0"/>
              <a:t>We don’t need to make any changes to the SimpleButton class file to do this. We simply modify our main code to instantiate three SimpleButton objects instead of one.</a:t>
            </a:r>
          </a:p>
        </p:txBody>
      </p:sp>
    </p:spTree>
    <p:extLst>
      <p:ext uri="{BB962C8B-B14F-4D97-AF65-F5344CB8AC3E}">
        <p14:creationId xmlns:p14="http://schemas.microsoft.com/office/powerpoint/2010/main" val="2673778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 name="TextBox 3">
            <a:extLst>
              <a:ext uri="{FF2B5EF4-FFF2-40B4-BE49-F238E27FC236}">
                <a16:creationId xmlns:a16="http://schemas.microsoft.com/office/drawing/2014/main" id="{19B0DCD4-F2B2-C5AE-8C1F-A530792B627A}"/>
              </a:ext>
            </a:extLst>
          </p:cNvPr>
          <p:cNvSpPr txBox="1"/>
          <p:nvPr/>
        </p:nvSpPr>
        <p:spPr>
          <a:xfrm>
            <a:off x="847808" y="677965"/>
            <a:ext cx="7448384" cy="553998"/>
          </a:xfrm>
          <a:prstGeom prst="rect">
            <a:avLst/>
          </a:prstGeom>
          <a:noFill/>
        </p:spPr>
        <p:txBody>
          <a:bodyPr wrap="square">
            <a:spAutoFit/>
          </a:bodyPr>
          <a:lstStyle/>
          <a:p>
            <a:r>
              <a:rPr lang="en-US" sz="1000" b="0" dirty="0" err="1">
                <a:solidFill>
                  <a:srgbClr val="333333"/>
                </a:solidFill>
                <a:effectLst/>
                <a:latin typeface="Menlo" panose="020B0609030804020204" pitchFamily="49" charset="0"/>
              </a:rPr>
              <a:t>oButtonA</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SimpleButton</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window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25</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30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images/</a:t>
            </a:r>
            <a:r>
              <a:rPr lang="en-US" sz="1000" b="0" dirty="0" err="1">
                <a:solidFill>
                  <a:srgbClr val="1F6E89"/>
                </a:solidFill>
                <a:effectLst/>
                <a:latin typeface="Menlo" panose="020B0609030804020204" pitchFamily="49" charset="0"/>
              </a:rPr>
              <a:t>buttonAUp.png</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images/</a:t>
            </a:r>
            <a:r>
              <a:rPr lang="en-US" sz="1000" b="0" dirty="0" err="1">
                <a:solidFill>
                  <a:srgbClr val="1F6E89"/>
                </a:solidFill>
                <a:effectLst/>
                <a:latin typeface="Menlo" panose="020B0609030804020204" pitchFamily="49" charset="0"/>
              </a:rPr>
              <a:t>buttonADown.png</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oButtonB</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SimpleButton</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window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150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30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images/</a:t>
            </a:r>
            <a:r>
              <a:rPr lang="en-US" sz="1000" b="0" dirty="0" err="1">
                <a:solidFill>
                  <a:srgbClr val="1F6E89"/>
                </a:solidFill>
                <a:effectLst/>
                <a:latin typeface="Menlo" panose="020B0609030804020204" pitchFamily="49" charset="0"/>
              </a:rPr>
              <a:t>buttonBUp.png</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images/</a:t>
            </a:r>
            <a:r>
              <a:rPr lang="en-US" sz="1000" b="0" dirty="0" err="1">
                <a:solidFill>
                  <a:srgbClr val="1F6E89"/>
                </a:solidFill>
                <a:effectLst/>
                <a:latin typeface="Menlo" panose="020B0609030804020204" pitchFamily="49" charset="0"/>
              </a:rPr>
              <a:t>buttonBDown.png</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oButtonC</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SimpleButton</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window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275</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30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images/</a:t>
            </a:r>
            <a:r>
              <a:rPr lang="en-US" sz="1000" b="0" dirty="0" err="1">
                <a:solidFill>
                  <a:srgbClr val="1F6E89"/>
                </a:solidFill>
                <a:effectLst/>
                <a:latin typeface="Menlo" panose="020B0609030804020204" pitchFamily="49" charset="0"/>
              </a:rPr>
              <a:t>buttonCUp.png</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images/</a:t>
            </a:r>
            <a:r>
              <a:rPr lang="en-US" sz="1000" b="0" dirty="0" err="1">
                <a:solidFill>
                  <a:srgbClr val="1F6E89"/>
                </a:solidFill>
                <a:effectLst/>
                <a:latin typeface="Menlo" panose="020B0609030804020204" pitchFamily="49" charset="0"/>
              </a:rPr>
              <a:t>buttonCDown.png</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
        <p:nvSpPr>
          <p:cNvPr id="6" name="TextBox 5">
            <a:extLst>
              <a:ext uri="{FF2B5EF4-FFF2-40B4-BE49-F238E27FC236}">
                <a16:creationId xmlns:a16="http://schemas.microsoft.com/office/drawing/2014/main" id="{2EF65570-C3D9-97DB-F18D-81C68E4AA5C1}"/>
              </a:ext>
            </a:extLst>
          </p:cNvPr>
          <p:cNvSpPr txBox="1"/>
          <p:nvPr/>
        </p:nvSpPr>
        <p:spPr>
          <a:xfrm>
            <a:off x="847808" y="1816669"/>
            <a:ext cx="7098527" cy="1169551"/>
          </a:xfrm>
          <a:prstGeom prst="rect">
            <a:avLst/>
          </a:prstGeom>
          <a:noFill/>
        </p:spPr>
        <p:txBody>
          <a:bodyPr wrap="square">
            <a:spAutoFit/>
          </a:bodyPr>
          <a:lstStyle/>
          <a:p>
            <a:r>
              <a:rPr lang="en-US" sz="1000" b="0" i="1" dirty="0">
                <a:solidFill>
                  <a:srgbClr val="BA9AB9"/>
                </a:solidFill>
                <a:effectLst/>
                <a:latin typeface="Menlo" panose="020B0609030804020204" pitchFamily="49" charset="0"/>
              </a:rPr>
              <a:t># Pass the event to each button, see if one has been clicked</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if</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oButtonA</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handleEvent</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event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1" dirty="0">
                <a:solidFill>
                  <a:srgbClr val="9D3C5E"/>
                </a:solidFill>
                <a:effectLst/>
                <a:latin typeface="Menlo" panose="020B0609030804020204" pitchFamily="49" charset="0"/>
              </a:rPr>
              <a:t>print</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User clicked button A.</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err="1">
                <a:solidFill>
                  <a:srgbClr val="E17092"/>
                </a:solidFill>
                <a:effectLst/>
                <a:latin typeface="Menlo" panose="020B0609030804020204" pitchFamily="49" charset="0"/>
              </a:rPr>
              <a:t>elif</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oButtonB</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handleEvent</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event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1" dirty="0">
                <a:solidFill>
                  <a:srgbClr val="9D3C5E"/>
                </a:solidFill>
                <a:effectLst/>
                <a:latin typeface="Menlo" panose="020B0609030804020204" pitchFamily="49" charset="0"/>
              </a:rPr>
              <a:t>print</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User clicked button B.</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err="1">
                <a:solidFill>
                  <a:srgbClr val="E17092"/>
                </a:solidFill>
                <a:effectLst/>
                <a:latin typeface="Menlo" panose="020B0609030804020204" pitchFamily="49" charset="0"/>
              </a:rPr>
              <a:t>elif</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oButtonC</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handleEvent</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event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1" dirty="0">
                <a:solidFill>
                  <a:srgbClr val="9D3C5E"/>
                </a:solidFill>
                <a:effectLst/>
                <a:latin typeface="Menlo" panose="020B0609030804020204" pitchFamily="49" charset="0"/>
              </a:rPr>
              <a:t>print</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User clicked button C.</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
        <p:nvSpPr>
          <p:cNvPr id="8" name="TextBox 7">
            <a:extLst>
              <a:ext uri="{FF2B5EF4-FFF2-40B4-BE49-F238E27FC236}">
                <a16:creationId xmlns:a16="http://schemas.microsoft.com/office/drawing/2014/main" id="{9F5DBD70-1BAF-2107-4ED6-A2C64E660486}"/>
              </a:ext>
            </a:extLst>
          </p:cNvPr>
          <p:cNvSpPr txBox="1"/>
          <p:nvPr/>
        </p:nvSpPr>
        <p:spPr>
          <a:xfrm>
            <a:off x="847808" y="3507316"/>
            <a:ext cx="5235934" cy="553998"/>
          </a:xfrm>
          <a:prstGeom prst="rect">
            <a:avLst/>
          </a:prstGeom>
          <a:noFill/>
        </p:spPr>
        <p:txBody>
          <a:bodyPr wrap="square">
            <a:spAutoFit/>
          </a:bodyPr>
          <a:lstStyle/>
          <a:p>
            <a:r>
              <a:rPr lang="en-US" sz="1000" b="0" dirty="0" err="1">
                <a:solidFill>
                  <a:srgbClr val="333333"/>
                </a:solidFill>
                <a:effectLst/>
                <a:latin typeface="Menlo" panose="020B0609030804020204" pitchFamily="49" charset="0"/>
              </a:rPr>
              <a:t>oButtonA</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draw</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oButtonB</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draw</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oButtonC</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draw</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
        <p:nvSpPr>
          <p:cNvPr id="10" name="TextBox 9">
            <a:extLst>
              <a:ext uri="{FF2B5EF4-FFF2-40B4-BE49-F238E27FC236}">
                <a16:creationId xmlns:a16="http://schemas.microsoft.com/office/drawing/2014/main" id="{25CE8E81-D972-6E07-8947-11AC9272A667}"/>
              </a:ext>
            </a:extLst>
          </p:cNvPr>
          <p:cNvSpPr txBox="1"/>
          <p:nvPr/>
        </p:nvSpPr>
        <p:spPr>
          <a:xfrm>
            <a:off x="847808" y="1439782"/>
            <a:ext cx="5235934" cy="276999"/>
          </a:xfrm>
          <a:prstGeom prst="rect">
            <a:avLst/>
          </a:prstGeom>
          <a:noFill/>
        </p:spPr>
        <p:txBody>
          <a:bodyPr wrap="square">
            <a:spAutoFit/>
          </a:bodyPr>
          <a:lstStyle/>
          <a:p>
            <a:r>
              <a:rPr lang="en-TH" sz="1200" dirty="0"/>
              <a:t>We now need to call the handleEvent() method of all three buttons:</a:t>
            </a:r>
          </a:p>
        </p:txBody>
      </p:sp>
      <p:sp>
        <p:nvSpPr>
          <p:cNvPr id="12" name="TextBox 11">
            <a:extLst>
              <a:ext uri="{FF2B5EF4-FFF2-40B4-BE49-F238E27FC236}">
                <a16:creationId xmlns:a16="http://schemas.microsoft.com/office/drawing/2014/main" id="{DA53F9C2-DC92-A5B1-AA43-69055A57E106}"/>
              </a:ext>
            </a:extLst>
          </p:cNvPr>
          <p:cNvSpPr txBox="1"/>
          <p:nvPr/>
        </p:nvSpPr>
        <p:spPr>
          <a:xfrm>
            <a:off x="847808" y="3108268"/>
            <a:ext cx="5235934" cy="276999"/>
          </a:xfrm>
          <a:prstGeom prst="rect">
            <a:avLst/>
          </a:prstGeom>
          <a:noFill/>
        </p:spPr>
        <p:txBody>
          <a:bodyPr wrap="square">
            <a:spAutoFit/>
          </a:bodyPr>
          <a:lstStyle/>
          <a:p>
            <a:r>
              <a:rPr lang="en-TH" sz="1200" dirty="0"/>
              <a:t>Finally, we tell each button to draw itself:</a:t>
            </a:r>
          </a:p>
        </p:txBody>
      </p:sp>
    </p:spTree>
    <p:extLst>
      <p:ext uri="{BB962C8B-B14F-4D97-AF65-F5344CB8AC3E}">
        <p14:creationId xmlns:p14="http://schemas.microsoft.com/office/powerpoint/2010/main" val="3834273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3" name="TextBox 2">
            <a:extLst>
              <a:ext uri="{FF2B5EF4-FFF2-40B4-BE49-F238E27FC236}">
                <a16:creationId xmlns:a16="http://schemas.microsoft.com/office/drawing/2014/main" id="{47C67FBB-124A-5B8F-987A-98552DB51CA2}"/>
              </a:ext>
            </a:extLst>
          </p:cNvPr>
          <p:cNvSpPr txBox="1"/>
          <p:nvPr/>
        </p:nvSpPr>
        <p:spPr>
          <a:xfrm>
            <a:off x="653995" y="959662"/>
            <a:ext cx="7790290" cy="1938992"/>
          </a:xfrm>
          <a:prstGeom prst="rect">
            <a:avLst/>
          </a:prstGeom>
          <a:noFill/>
        </p:spPr>
        <p:txBody>
          <a:bodyPr wrap="square">
            <a:spAutoFit/>
          </a:bodyPr>
          <a:lstStyle/>
          <a:p>
            <a:r>
              <a:rPr lang="en-TH" sz="1200" dirty="0"/>
              <a:t>When you run the program, you’ll see a window with three buttons. Clicking any of the buttons prints a message showing the name of the button that was clicked.</a:t>
            </a:r>
          </a:p>
          <a:p>
            <a:endParaRPr lang="en-TH" sz="1200" dirty="0"/>
          </a:p>
          <a:p>
            <a:r>
              <a:rPr lang="en-TH" sz="1200" dirty="0"/>
              <a:t>The key idea here is: Since we are using three instances of the same SimpleButton class, the behavior of each button will be identical. An important benefit of this approach is that any change to the code in the</a:t>
            </a:r>
          </a:p>
          <a:p>
            <a:r>
              <a:rPr lang="en-TH" sz="1200" dirty="0"/>
              <a:t>SimpleButton class will affect all buttons instantiated from the class. </a:t>
            </a:r>
          </a:p>
          <a:p>
            <a:endParaRPr lang="en-TH" sz="1200" dirty="0"/>
          </a:p>
          <a:p>
            <a:r>
              <a:rPr lang="en-TH" sz="1200" dirty="0"/>
              <a:t>The main program does not need to worry about any details of the inner workings of the button code, needing only to call the handleEvent() method of each button in the main loop. Each button will return True or False to say that it has or has not been clicked.</a:t>
            </a:r>
          </a:p>
        </p:txBody>
      </p:sp>
    </p:spTree>
    <p:extLst>
      <p:ext uri="{BB962C8B-B14F-4D97-AF65-F5344CB8AC3E}">
        <p14:creationId xmlns:p14="http://schemas.microsoft.com/office/powerpoint/2010/main" val="3507871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4"/>
          <p:cNvSpPr txBox="1">
            <a:spLocks noGrp="1"/>
          </p:cNvSpPr>
          <p:nvPr>
            <p:ph type="title"/>
          </p:nvPr>
        </p:nvSpPr>
        <p:spPr>
          <a:xfrm>
            <a:off x="713225" y="831971"/>
            <a:ext cx="6943881"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b="1" dirty="0"/>
              <a:t>Building a Reusable </a:t>
            </a:r>
            <a:br>
              <a:rPr lang="en-US" sz="2800" b="1" dirty="0"/>
            </a:br>
            <a:r>
              <a:rPr lang="en-US" sz="2800" b="1" dirty="0"/>
              <a:t>Object-Oriented Text Display</a:t>
            </a:r>
            <a:endParaRPr sz="2800" b="1" dirty="0"/>
          </a:p>
        </p:txBody>
      </p:sp>
      <p:cxnSp>
        <p:nvCxnSpPr>
          <p:cNvPr id="430" name="Google Shape;430;p44"/>
          <p:cNvCxnSpPr>
            <a:cxnSpLocks/>
          </p:cNvCxnSpPr>
          <p:nvPr/>
        </p:nvCxnSpPr>
        <p:spPr>
          <a:xfrm>
            <a:off x="829062" y="1398747"/>
            <a:ext cx="3416935" cy="0"/>
          </a:xfrm>
          <a:prstGeom prst="straightConnector1">
            <a:avLst/>
          </a:prstGeom>
          <a:noFill/>
          <a:ln w="38100" cap="flat" cmpd="sng">
            <a:solidFill>
              <a:schemeClr val="lt2"/>
            </a:solidFill>
            <a:prstDash val="solid"/>
            <a:round/>
            <a:headEnd type="none" w="med" len="med"/>
            <a:tailEnd type="none" w="med" len="med"/>
          </a:ln>
        </p:spPr>
      </p:cxnSp>
      <p:sp>
        <p:nvSpPr>
          <p:cNvPr id="3" name="TextBox 2">
            <a:extLst>
              <a:ext uri="{FF2B5EF4-FFF2-40B4-BE49-F238E27FC236}">
                <a16:creationId xmlns:a16="http://schemas.microsoft.com/office/drawing/2014/main" id="{80CBAD98-3FA2-255E-D6A8-1CD17153A463}"/>
              </a:ext>
            </a:extLst>
          </p:cNvPr>
          <p:cNvSpPr txBox="1"/>
          <p:nvPr/>
        </p:nvSpPr>
        <p:spPr>
          <a:xfrm>
            <a:off x="773264" y="1620346"/>
            <a:ext cx="6943880" cy="984885"/>
          </a:xfrm>
          <a:prstGeom prst="rect">
            <a:avLst/>
          </a:prstGeom>
          <a:noFill/>
        </p:spPr>
        <p:txBody>
          <a:bodyPr wrap="square">
            <a:spAutoFit/>
          </a:bodyPr>
          <a:lstStyle/>
          <a:p>
            <a:pPr>
              <a:spcAft>
                <a:spcPts val="600"/>
              </a:spcAft>
            </a:pPr>
            <a:r>
              <a:rPr lang="en-TH" sz="1200" dirty="0"/>
              <a:t>There are two different types of text in a pygame program: display text and</a:t>
            </a:r>
            <a:r>
              <a:rPr lang="th-TH" sz="1200" dirty="0"/>
              <a:t> </a:t>
            </a:r>
            <a:r>
              <a:rPr lang="en-TH" sz="1200" dirty="0"/>
              <a:t>input text. </a:t>
            </a:r>
          </a:p>
          <a:p>
            <a:pPr marL="171450" indent="-171450">
              <a:spcAft>
                <a:spcPts val="600"/>
              </a:spcAft>
              <a:buFont typeface="Arial" panose="020B0604020202020204" pitchFamily="34" charset="0"/>
              <a:buChar char="•"/>
            </a:pPr>
            <a:r>
              <a:rPr lang="en-TH" sz="1200" b="1" dirty="0"/>
              <a:t>Display text </a:t>
            </a:r>
            <a:r>
              <a:rPr lang="en-TH" sz="1200" dirty="0"/>
              <a:t>is output from your program, equivalent to a call to</a:t>
            </a:r>
            <a:r>
              <a:rPr lang="th-TH" sz="1200" dirty="0"/>
              <a:t> </a:t>
            </a:r>
            <a:r>
              <a:rPr lang="en-TH" sz="1200" dirty="0"/>
              <a:t>the </a:t>
            </a:r>
            <a:r>
              <a:rPr lang="en-TH" sz="1200" dirty="0">
                <a:latin typeface="Avenir Next" panose="020B0503020202020204" pitchFamily="34" charset="0"/>
              </a:rPr>
              <a:t>print() </a:t>
            </a:r>
            <a:r>
              <a:rPr lang="en-TH" sz="1200" dirty="0"/>
              <a:t>function, except it’s displayed in a pygame window. </a:t>
            </a:r>
          </a:p>
          <a:p>
            <a:pPr marL="171450" indent="-171450">
              <a:spcAft>
                <a:spcPts val="600"/>
              </a:spcAft>
              <a:buFont typeface="Arial" panose="020B0604020202020204" pitchFamily="34" charset="0"/>
              <a:buChar char="•"/>
            </a:pPr>
            <a:r>
              <a:rPr lang="en-TH" sz="1200" b="1" dirty="0"/>
              <a:t>Input text</a:t>
            </a:r>
            <a:r>
              <a:rPr lang="th-TH" sz="1200" b="1" dirty="0"/>
              <a:t> </a:t>
            </a:r>
            <a:r>
              <a:rPr lang="en-TH" sz="1200" dirty="0"/>
              <a:t>is string input from the user, equivalent to a call to </a:t>
            </a:r>
            <a:r>
              <a:rPr lang="en-TH" sz="1200" dirty="0">
                <a:latin typeface="Avenir Next" panose="020B0503020202020204" pitchFamily="34" charset="0"/>
              </a:rPr>
              <a:t>input(). </a:t>
            </a:r>
          </a:p>
        </p:txBody>
      </p:sp>
      <p:sp>
        <p:nvSpPr>
          <p:cNvPr id="4" name="Google Shape;428;p44">
            <a:extLst>
              <a:ext uri="{FF2B5EF4-FFF2-40B4-BE49-F238E27FC236}">
                <a16:creationId xmlns:a16="http://schemas.microsoft.com/office/drawing/2014/main" id="{175EF27C-9ABC-5955-26AD-A23E4FA84C56}"/>
              </a:ext>
            </a:extLst>
          </p:cNvPr>
          <p:cNvSpPr txBox="1">
            <a:spLocks/>
          </p:cNvSpPr>
          <p:nvPr/>
        </p:nvSpPr>
        <p:spPr>
          <a:xfrm>
            <a:off x="773264" y="2702684"/>
            <a:ext cx="6530413"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Lexend Deca"/>
              <a:buNone/>
              <a:defRPr sz="3500" b="0" i="0" u="none" strike="noStrike" cap="none">
                <a:solidFill>
                  <a:schemeClr val="dk1"/>
                </a:solidFill>
                <a:latin typeface="Lexend Deca"/>
                <a:ea typeface="Lexend Deca"/>
                <a:cs typeface="Lexend Deca"/>
                <a:sym typeface="Lexend Deca"/>
              </a:defRPr>
            </a:lvl1pPr>
            <a:lvl2pPr marR="0" lvl="1" algn="l" rtl="0">
              <a:lnSpc>
                <a:spcPct val="100000"/>
              </a:lnSpc>
              <a:spcBef>
                <a:spcPts val="0"/>
              </a:spcBef>
              <a:spcAft>
                <a:spcPts val="0"/>
              </a:spcAft>
              <a:buClr>
                <a:schemeClr val="dk1"/>
              </a:buClr>
              <a:buSzPts val="3500"/>
              <a:buFont typeface="Lexend Deca"/>
              <a:buNone/>
              <a:defRPr sz="3500" b="0" i="0" u="none" strike="noStrike" cap="none">
                <a:solidFill>
                  <a:schemeClr val="dk1"/>
                </a:solidFill>
                <a:latin typeface="Lexend Deca"/>
                <a:ea typeface="Lexend Deca"/>
                <a:cs typeface="Lexend Deca"/>
                <a:sym typeface="Lexend Deca"/>
              </a:defRPr>
            </a:lvl2pPr>
            <a:lvl3pPr marR="0" lvl="2" algn="l" rtl="0">
              <a:lnSpc>
                <a:spcPct val="100000"/>
              </a:lnSpc>
              <a:spcBef>
                <a:spcPts val="0"/>
              </a:spcBef>
              <a:spcAft>
                <a:spcPts val="0"/>
              </a:spcAft>
              <a:buClr>
                <a:schemeClr val="dk1"/>
              </a:buClr>
              <a:buSzPts val="3500"/>
              <a:buFont typeface="Lexend Deca"/>
              <a:buNone/>
              <a:defRPr sz="3500" b="0" i="0" u="none" strike="noStrike" cap="none">
                <a:solidFill>
                  <a:schemeClr val="dk1"/>
                </a:solidFill>
                <a:latin typeface="Lexend Deca"/>
                <a:ea typeface="Lexend Deca"/>
                <a:cs typeface="Lexend Deca"/>
                <a:sym typeface="Lexend Deca"/>
              </a:defRPr>
            </a:lvl3pPr>
            <a:lvl4pPr marR="0" lvl="3" algn="l" rtl="0">
              <a:lnSpc>
                <a:spcPct val="100000"/>
              </a:lnSpc>
              <a:spcBef>
                <a:spcPts val="0"/>
              </a:spcBef>
              <a:spcAft>
                <a:spcPts val="0"/>
              </a:spcAft>
              <a:buClr>
                <a:schemeClr val="dk1"/>
              </a:buClr>
              <a:buSzPts val="3500"/>
              <a:buFont typeface="Lexend Deca"/>
              <a:buNone/>
              <a:defRPr sz="3500" b="0" i="0" u="none" strike="noStrike" cap="none">
                <a:solidFill>
                  <a:schemeClr val="dk1"/>
                </a:solidFill>
                <a:latin typeface="Lexend Deca"/>
                <a:ea typeface="Lexend Deca"/>
                <a:cs typeface="Lexend Deca"/>
                <a:sym typeface="Lexend Deca"/>
              </a:defRPr>
            </a:lvl4pPr>
            <a:lvl5pPr marR="0" lvl="4" algn="l" rtl="0">
              <a:lnSpc>
                <a:spcPct val="100000"/>
              </a:lnSpc>
              <a:spcBef>
                <a:spcPts val="0"/>
              </a:spcBef>
              <a:spcAft>
                <a:spcPts val="0"/>
              </a:spcAft>
              <a:buClr>
                <a:schemeClr val="dk1"/>
              </a:buClr>
              <a:buSzPts val="3500"/>
              <a:buFont typeface="Lexend Deca"/>
              <a:buNone/>
              <a:defRPr sz="3500" b="0" i="0" u="none" strike="noStrike" cap="none">
                <a:solidFill>
                  <a:schemeClr val="dk1"/>
                </a:solidFill>
                <a:latin typeface="Lexend Deca"/>
                <a:ea typeface="Lexend Deca"/>
                <a:cs typeface="Lexend Deca"/>
                <a:sym typeface="Lexend Deca"/>
              </a:defRPr>
            </a:lvl5pPr>
            <a:lvl6pPr marR="0" lvl="5" algn="l" rtl="0">
              <a:lnSpc>
                <a:spcPct val="100000"/>
              </a:lnSpc>
              <a:spcBef>
                <a:spcPts val="0"/>
              </a:spcBef>
              <a:spcAft>
                <a:spcPts val="0"/>
              </a:spcAft>
              <a:buClr>
                <a:schemeClr val="dk1"/>
              </a:buClr>
              <a:buSzPts val="3500"/>
              <a:buFont typeface="Lexend Deca"/>
              <a:buNone/>
              <a:defRPr sz="3500" b="0" i="0" u="none" strike="noStrike" cap="none">
                <a:solidFill>
                  <a:schemeClr val="dk1"/>
                </a:solidFill>
                <a:latin typeface="Lexend Deca"/>
                <a:ea typeface="Lexend Deca"/>
                <a:cs typeface="Lexend Deca"/>
                <a:sym typeface="Lexend Deca"/>
              </a:defRPr>
            </a:lvl6pPr>
            <a:lvl7pPr marR="0" lvl="6" algn="l" rtl="0">
              <a:lnSpc>
                <a:spcPct val="100000"/>
              </a:lnSpc>
              <a:spcBef>
                <a:spcPts val="0"/>
              </a:spcBef>
              <a:spcAft>
                <a:spcPts val="0"/>
              </a:spcAft>
              <a:buClr>
                <a:schemeClr val="dk1"/>
              </a:buClr>
              <a:buSzPts val="3500"/>
              <a:buFont typeface="Lexend Deca"/>
              <a:buNone/>
              <a:defRPr sz="3500" b="0" i="0" u="none" strike="noStrike" cap="none">
                <a:solidFill>
                  <a:schemeClr val="dk1"/>
                </a:solidFill>
                <a:latin typeface="Lexend Deca"/>
                <a:ea typeface="Lexend Deca"/>
                <a:cs typeface="Lexend Deca"/>
                <a:sym typeface="Lexend Deca"/>
              </a:defRPr>
            </a:lvl7pPr>
            <a:lvl8pPr marR="0" lvl="7" algn="l" rtl="0">
              <a:lnSpc>
                <a:spcPct val="100000"/>
              </a:lnSpc>
              <a:spcBef>
                <a:spcPts val="0"/>
              </a:spcBef>
              <a:spcAft>
                <a:spcPts val="0"/>
              </a:spcAft>
              <a:buClr>
                <a:schemeClr val="dk1"/>
              </a:buClr>
              <a:buSzPts val="3500"/>
              <a:buFont typeface="Lexend Deca"/>
              <a:buNone/>
              <a:defRPr sz="3500" b="0" i="0" u="none" strike="noStrike" cap="none">
                <a:solidFill>
                  <a:schemeClr val="dk1"/>
                </a:solidFill>
                <a:latin typeface="Lexend Deca"/>
                <a:ea typeface="Lexend Deca"/>
                <a:cs typeface="Lexend Deca"/>
                <a:sym typeface="Lexend Deca"/>
              </a:defRPr>
            </a:lvl8pPr>
            <a:lvl9pPr marR="0" lvl="8" algn="l" rtl="0">
              <a:lnSpc>
                <a:spcPct val="100000"/>
              </a:lnSpc>
              <a:spcBef>
                <a:spcPts val="0"/>
              </a:spcBef>
              <a:spcAft>
                <a:spcPts val="0"/>
              </a:spcAft>
              <a:buClr>
                <a:schemeClr val="dk1"/>
              </a:buClr>
              <a:buSzPts val="3500"/>
              <a:buFont typeface="Lexend Deca"/>
              <a:buNone/>
              <a:defRPr sz="3500" b="0" i="0" u="none" strike="noStrike" cap="none">
                <a:solidFill>
                  <a:schemeClr val="dk1"/>
                </a:solidFill>
                <a:latin typeface="Lexend Deca"/>
                <a:ea typeface="Lexend Deca"/>
                <a:cs typeface="Lexend Deca"/>
                <a:sym typeface="Lexend Deca"/>
              </a:defRPr>
            </a:lvl9pPr>
          </a:lstStyle>
          <a:p>
            <a:pPr marL="342900" indent="-342900">
              <a:buFont typeface="Courier New" panose="02070309020205020404" pitchFamily="49" charset="0"/>
              <a:buChar char="o"/>
            </a:pPr>
            <a:r>
              <a:rPr lang="en-US" sz="2000" b="1" dirty="0"/>
              <a:t>Steps to Display Text</a:t>
            </a:r>
          </a:p>
        </p:txBody>
      </p:sp>
      <p:sp>
        <p:nvSpPr>
          <p:cNvPr id="6" name="TextBox 5">
            <a:extLst>
              <a:ext uri="{FF2B5EF4-FFF2-40B4-BE49-F238E27FC236}">
                <a16:creationId xmlns:a16="http://schemas.microsoft.com/office/drawing/2014/main" id="{56A59306-3700-AF87-5BF4-2D7523992D05}"/>
              </a:ext>
            </a:extLst>
          </p:cNvPr>
          <p:cNvSpPr txBox="1"/>
          <p:nvPr/>
        </p:nvSpPr>
        <p:spPr>
          <a:xfrm>
            <a:off x="773264" y="3460050"/>
            <a:ext cx="7209846" cy="461665"/>
          </a:xfrm>
          <a:prstGeom prst="rect">
            <a:avLst/>
          </a:prstGeom>
          <a:noFill/>
        </p:spPr>
        <p:txBody>
          <a:bodyPr wrap="square">
            <a:spAutoFit/>
          </a:bodyPr>
          <a:lstStyle/>
          <a:p>
            <a:r>
              <a:rPr lang="en-TH" sz="1200" dirty="0"/>
              <a:t>Displaying text in a window is a fairly complicated process in pygame</a:t>
            </a:r>
            <a:r>
              <a:rPr lang="th-TH" sz="1200" dirty="0"/>
              <a:t> </a:t>
            </a:r>
            <a:r>
              <a:rPr lang="en-TH" sz="1200" dirty="0"/>
              <a:t>because it’s not simply displayed as a string in the shell, but requires you to</a:t>
            </a:r>
            <a:r>
              <a:rPr lang="th-TH" sz="1200" dirty="0"/>
              <a:t> </a:t>
            </a:r>
            <a:r>
              <a:rPr lang="en-TH" sz="1200" b="1" dirty="0"/>
              <a:t>choose a location</a:t>
            </a:r>
            <a:r>
              <a:rPr lang="en-TH" sz="1200" dirty="0"/>
              <a:t>, </a:t>
            </a:r>
            <a:r>
              <a:rPr lang="en-TH" sz="1200" b="1" dirty="0"/>
              <a:t>fonts</a:t>
            </a:r>
            <a:r>
              <a:rPr lang="en-TH" sz="1200" dirty="0"/>
              <a:t> and </a:t>
            </a:r>
            <a:r>
              <a:rPr lang="en-TH" sz="1200" b="1" dirty="0"/>
              <a:t>sizes</a:t>
            </a:r>
            <a:r>
              <a:rPr lang="en-TH" sz="1200" dirty="0"/>
              <a:t>, and </a:t>
            </a:r>
            <a:r>
              <a:rPr lang="en-TH" sz="1200" b="1" dirty="0"/>
              <a:t>other attributes</a:t>
            </a:r>
            <a:r>
              <a:rPr lang="en-TH" sz="1200" dirty="0"/>
              <a:t>.</a:t>
            </a:r>
          </a:p>
        </p:txBody>
      </p:sp>
    </p:spTree>
    <p:extLst>
      <p:ext uri="{BB962C8B-B14F-4D97-AF65-F5344CB8AC3E}">
        <p14:creationId xmlns:p14="http://schemas.microsoft.com/office/powerpoint/2010/main" val="4988310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 name="TextBox 3">
            <a:extLst>
              <a:ext uri="{FF2B5EF4-FFF2-40B4-BE49-F238E27FC236}">
                <a16:creationId xmlns:a16="http://schemas.microsoft.com/office/drawing/2014/main" id="{D6BFD500-0F69-D923-2A2D-D9111700A809}"/>
              </a:ext>
            </a:extLst>
          </p:cNvPr>
          <p:cNvSpPr txBox="1"/>
          <p:nvPr/>
        </p:nvSpPr>
        <p:spPr>
          <a:xfrm>
            <a:off x="590385" y="620985"/>
            <a:ext cx="5235934" cy="276999"/>
          </a:xfrm>
          <a:prstGeom prst="rect">
            <a:avLst/>
          </a:prstGeom>
          <a:noFill/>
        </p:spPr>
        <p:txBody>
          <a:bodyPr wrap="square">
            <a:spAutoFit/>
          </a:bodyPr>
          <a:lstStyle/>
          <a:p>
            <a:r>
              <a:rPr lang="en-TH" sz="1200" dirty="0"/>
              <a:t>For example, you</a:t>
            </a:r>
            <a:r>
              <a:rPr lang="th-TH" sz="1200" dirty="0"/>
              <a:t> </a:t>
            </a:r>
            <a:r>
              <a:rPr lang="en-TH" sz="1200" dirty="0"/>
              <a:t>might use code like the following:</a:t>
            </a:r>
          </a:p>
        </p:txBody>
      </p:sp>
      <p:sp>
        <p:nvSpPr>
          <p:cNvPr id="6" name="TextBox 5">
            <a:extLst>
              <a:ext uri="{FF2B5EF4-FFF2-40B4-BE49-F238E27FC236}">
                <a16:creationId xmlns:a16="http://schemas.microsoft.com/office/drawing/2014/main" id="{2E3B8B19-03D0-2E9B-5A90-7B56ED6B590B}"/>
              </a:ext>
            </a:extLst>
          </p:cNvPr>
          <p:cNvSpPr txBox="1"/>
          <p:nvPr/>
        </p:nvSpPr>
        <p:spPr>
          <a:xfrm>
            <a:off x="2233474" y="1727334"/>
            <a:ext cx="5235934" cy="707886"/>
          </a:xfrm>
          <a:prstGeom prst="rect">
            <a:avLst/>
          </a:prstGeom>
          <a:noFill/>
        </p:spPr>
        <p:txBody>
          <a:bodyPr wrap="square">
            <a:spAutoFit/>
          </a:bodyPr>
          <a:lstStyle/>
          <a:p>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font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init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myFont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font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SysFont</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Comic Sans MS</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30</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textSurface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myfont</a:t>
            </a:r>
            <a:r>
              <a:rPr lang="en-US" sz="1000" b="0" dirty="0" err="1">
                <a:solidFill>
                  <a:srgbClr val="777777"/>
                </a:solidFill>
                <a:effectLst/>
                <a:latin typeface="Menlo" panose="020B0609030804020204" pitchFamily="49" charset="0"/>
              </a:rPr>
              <a:t>.</a:t>
            </a:r>
            <a:r>
              <a:rPr lang="en-US" sz="1000" b="0" dirty="0" err="1">
                <a:solidFill>
                  <a:schemeClr val="tx1"/>
                </a:solidFill>
                <a:effectLst/>
                <a:latin typeface="Menlo" panose="020B0609030804020204" pitchFamily="49" charset="0"/>
              </a:rPr>
              <a:t>render</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Some text</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True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window</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blit</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textSurface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10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10</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
        <p:nvSpPr>
          <p:cNvPr id="7" name="Rounded Rectangle 6">
            <a:extLst>
              <a:ext uri="{FF2B5EF4-FFF2-40B4-BE49-F238E27FC236}">
                <a16:creationId xmlns:a16="http://schemas.microsoft.com/office/drawing/2014/main" id="{4A7C4AAF-B4F3-9CE7-9963-F2A8E6ABE413}"/>
              </a:ext>
            </a:extLst>
          </p:cNvPr>
          <p:cNvSpPr/>
          <p:nvPr/>
        </p:nvSpPr>
        <p:spPr>
          <a:xfrm>
            <a:off x="1808667" y="1597881"/>
            <a:ext cx="5235935" cy="1036636"/>
          </a:xfrm>
          <a:prstGeom prst="roundRect">
            <a:avLst/>
          </a:prstGeom>
          <a:noFill/>
          <a:ln w="38100">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11" name="TextBox 10">
            <a:extLst>
              <a:ext uri="{FF2B5EF4-FFF2-40B4-BE49-F238E27FC236}">
                <a16:creationId xmlns:a16="http://schemas.microsoft.com/office/drawing/2014/main" id="{5E61F6B3-D932-CFDC-5A5E-DE25D7ADE2F9}"/>
              </a:ext>
            </a:extLst>
          </p:cNvPr>
          <p:cNvSpPr txBox="1"/>
          <p:nvPr/>
        </p:nvSpPr>
        <p:spPr>
          <a:xfrm>
            <a:off x="590385" y="3119553"/>
            <a:ext cx="7488140" cy="1169551"/>
          </a:xfrm>
          <a:prstGeom prst="rect">
            <a:avLst/>
          </a:prstGeom>
          <a:noFill/>
        </p:spPr>
        <p:txBody>
          <a:bodyPr wrap="square">
            <a:spAutoFit/>
          </a:bodyPr>
          <a:lstStyle/>
          <a:p>
            <a:pPr marL="171450" indent="-171450">
              <a:spcAft>
                <a:spcPts val="600"/>
              </a:spcAft>
              <a:buFont typeface="Arial" panose="020B0604020202020204" pitchFamily="34" charset="0"/>
              <a:buChar char="•"/>
            </a:pPr>
            <a:r>
              <a:rPr lang="en-TH" sz="1200" dirty="0"/>
              <a:t>This code works well to show the provided text in the window at the</a:t>
            </a:r>
            <a:r>
              <a:rPr lang="th-TH" sz="1200" dirty="0"/>
              <a:t> </a:t>
            </a:r>
            <a:r>
              <a:rPr lang="en-TH" sz="1200" dirty="0"/>
              <a:t>given location. </a:t>
            </a:r>
          </a:p>
          <a:p>
            <a:pPr marL="171450" indent="-171450">
              <a:spcAft>
                <a:spcPts val="600"/>
              </a:spcAft>
              <a:buFont typeface="Arial" panose="020B0604020202020204" pitchFamily="34" charset="0"/>
              <a:buChar char="•"/>
            </a:pPr>
            <a:r>
              <a:rPr lang="en-TH" sz="1200" dirty="0"/>
              <a:t>However, if the text doesn’t change, there will be a lot of</a:t>
            </a:r>
            <a:r>
              <a:rPr lang="th-TH" sz="1200" dirty="0"/>
              <a:t> </a:t>
            </a:r>
            <a:r>
              <a:rPr lang="en-TH" sz="1200" dirty="0"/>
              <a:t>wasted work done re-creating the </a:t>
            </a:r>
            <a:r>
              <a:rPr lang="en-TH" sz="1000" dirty="0">
                <a:solidFill>
                  <a:srgbClr val="333333"/>
                </a:solidFill>
                <a:latin typeface="Menlo" panose="020B0609030804020204" pitchFamily="49" charset="0"/>
              </a:rPr>
              <a:t>textSurface</a:t>
            </a:r>
            <a:r>
              <a:rPr lang="en-TH" sz="1200" dirty="0"/>
              <a:t> on each iteration through the main loop. </a:t>
            </a:r>
            <a:r>
              <a:rPr lang="en-TH" sz="1200" i="1" dirty="0"/>
              <a:t>There are also a lot of details to remember, and you must get</a:t>
            </a:r>
            <a:r>
              <a:rPr lang="th-TH" sz="1200" i="1" dirty="0"/>
              <a:t> </a:t>
            </a:r>
            <a:r>
              <a:rPr lang="en-TH" sz="1200" i="1" dirty="0"/>
              <a:t>them all correct to draw the text properly. </a:t>
            </a:r>
          </a:p>
          <a:p>
            <a:pPr marL="171450" indent="-171450">
              <a:spcAft>
                <a:spcPts val="600"/>
              </a:spcAft>
              <a:buFont typeface="Arial" panose="020B0604020202020204" pitchFamily="34" charset="0"/>
              <a:buChar char="•"/>
            </a:pPr>
            <a:r>
              <a:rPr lang="en-TH" sz="1200" dirty="0"/>
              <a:t>We can hide most of this</a:t>
            </a:r>
            <a:r>
              <a:rPr lang="th-TH" sz="1200" dirty="0"/>
              <a:t> </a:t>
            </a:r>
            <a:r>
              <a:rPr lang="en-TH" sz="1200" dirty="0"/>
              <a:t>complexity by building a class.</a:t>
            </a:r>
          </a:p>
        </p:txBody>
      </p:sp>
      <p:sp>
        <p:nvSpPr>
          <p:cNvPr id="2" name="TextBox 1">
            <a:extLst>
              <a:ext uri="{FF2B5EF4-FFF2-40B4-BE49-F238E27FC236}">
                <a16:creationId xmlns:a16="http://schemas.microsoft.com/office/drawing/2014/main" id="{7358DE34-1613-47D0-C864-5E5586F70F09}"/>
              </a:ext>
            </a:extLst>
          </p:cNvPr>
          <p:cNvSpPr txBox="1"/>
          <p:nvPr/>
        </p:nvSpPr>
        <p:spPr>
          <a:xfrm>
            <a:off x="7274156" y="1784193"/>
            <a:ext cx="1608738" cy="664012"/>
          </a:xfrm>
          <a:prstGeom prst="round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marL="342900" indent="-342900">
              <a:buAutoNum type="arabicPeriod"/>
            </a:pPr>
            <a:r>
              <a:rPr lang="en-TH" sz="1100" dirty="0"/>
              <a:t>Font loading</a:t>
            </a:r>
          </a:p>
          <a:p>
            <a:pPr marL="342900" indent="-342900">
              <a:buAutoNum type="arabicPeriod"/>
            </a:pPr>
            <a:r>
              <a:rPr lang="en-TH" sz="1100" dirty="0"/>
              <a:t>Text rendering</a:t>
            </a:r>
          </a:p>
          <a:p>
            <a:pPr marL="342900" indent="-342900">
              <a:buAutoNum type="arabicPeriod"/>
            </a:pPr>
            <a:r>
              <a:rPr lang="en-TH" sz="1100" dirty="0"/>
              <a:t>Drawing the text</a:t>
            </a:r>
          </a:p>
        </p:txBody>
      </p:sp>
    </p:spTree>
    <p:extLst>
      <p:ext uri="{BB962C8B-B14F-4D97-AF65-F5344CB8AC3E}">
        <p14:creationId xmlns:p14="http://schemas.microsoft.com/office/powerpoint/2010/main" val="37620838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4"/>
          <p:cNvSpPr txBox="1">
            <a:spLocks noGrp="1"/>
          </p:cNvSpPr>
          <p:nvPr>
            <p:ph type="title"/>
          </p:nvPr>
        </p:nvSpPr>
        <p:spPr>
          <a:xfrm>
            <a:off x="713225" y="277369"/>
            <a:ext cx="6530413" cy="572700"/>
          </a:xfrm>
          <a:prstGeom prst="rect">
            <a:avLst/>
          </a:prstGeom>
        </p:spPr>
        <p:txBody>
          <a:bodyPr spcFirstLastPara="1" wrap="square" lIns="91425" tIns="91425" rIns="91425" bIns="91425" anchor="b" anchorCtr="0">
            <a:noAutofit/>
          </a:bodyPr>
          <a:lstStyle/>
          <a:p>
            <a:pPr marL="342900" lvl="0" indent="-342900" algn="l" rtl="0">
              <a:spcBef>
                <a:spcPts val="0"/>
              </a:spcBef>
              <a:spcAft>
                <a:spcPts val="0"/>
              </a:spcAft>
              <a:buFont typeface="Courier New" panose="02070309020205020404" pitchFamily="49" charset="0"/>
              <a:buChar char="o"/>
            </a:pPr>
            <a:r>
              <a:rPr lang="en-US" sz="2000" b="1" dirty="0"/>
              <a:t>Creating a SimpleText Class</a:t>
            </a:r>
            <a:endParaRPr sz="2000" b="1" dirty="0"/>
          </a:p>
        </p:txBody>
      </p:sp>
      <p:sp>
        <p:nvSpPr>
          <p:cNvPr id="3" name="TextBox 2">
            <a:extLst>
              <a:ext uri="{FF2B5EF4-FFF2-40B4-BE49-F238E27FC236}">
                <a16:creationId xmlns:a16="http://schemas.microsoft.com/office/drawing/2014/main" id="{2DEB5A07-5EBB-0F4B-DE68-E2220B64A35C}"/>
              </a:ext>
            </a:extLst>
          </p:cNvPr>
          <p:cNvSpPr txBox="1"/>
          <p:nvPr/>
        </p:nvSpPr>
        <p:spPr>
          <a:xfrm>
            <a:off x="713224" y="850069"/>
            <a:ext cx="8002407" cy="461665"/>
          </a:xfrm>
          <a:prstGeom prst="rect">
            <a:avLst/>
          </a:prstGeom>
          <a:noFill/>
        </p:spPr>
        <p:txBody>
          <a:bodyPr wrap="square">
            <a:spAutoFit/>
          </a:bodyPr>
          <a:lstStyle/>
          <a:p>
            <a:r>
              <a:rPr lang="en-TH" sz="1200" dirty="0"/>
              <a:t>To build a set of methods that take care of </a:t>
            </a:r>
            <a:r>
              <a:rPr lang="en-TH" sz="1200" b="1" dirty="0"/>
              <a:t>font loading </a:t>
            </a:r>
            <a:r>
              <a:rPr lang="en-TH" sz="1200" dirty="0"/>
              <a:t>and </a:t>
            </a:r>
            <a:r>
              <a:rPr lang="en-TH" sz="1200" b="1" dirty="0"/>
              <a:t>text</a:t>
            </a:r>
            <a:r>
              <a:rPr lang="th-TH" sz="1200" b="1" dirty="0"/>
              <a:t> </a:t>
            </a:r>
            <a:r>
              <a:rPr lang="en-TH" sz="1200" b="1" dirty="0"/>
              <a:t>rendering </a:t>
            </a:r>
            <a:r>
              <a:rPr lang="en-TH" sz="1200" dirty="0"/>
              <a:t>in pygame, we </a:t>
            </a:r>
            <a:r>
              <a:rPr lang="en-TH" sz="1200" i="1" dirty="0"/>
              <a:t>no longer have to remember the details</a:t>
            </a:r>
            <a:r>
              <a:rPr lang="th-TH" sz="1200" i="1" dirty="0"/>
              <a:t> </a:t>
            </a:r>
            <a:r>
              <a:rPr lang="en-TH" sz="1200" i="1" dirty="0"/>
              <a:t>of the implementation.</a:t>
            </a:r>
            <a:r>
              <a:rPr lang="en-TH" sz="1200" dirty="0"/>
              <a:t> </a:t>
            </a:r>
          </a:p>
        </p:txBody>
      </p:sp>
      <p:sp>
        <p:nvSpPr>
          <p:cNvPr id="5" name="TextBox 4">
            <a:extLst>
              <a:ext uri="{FF2B5EF4-FFF2-40B4-BE49-F238E27FC236}">
                <a16:creationId xmlns:a16="http://schemas.microsoft.com/office/drawing/2014/main" id="{13AA42EB-B17C-2A49-456D-280212B57FAF}"/>
              </a:ext>
            </a:extLst>
          </p:cNvPr>
          <p:cNvSpPr txBox="1"/>
          <p:nvPr/>
        </p:nvSpPr>
        <p:spPr>
          <a:xfrm>
            <a:off x="713224" y="1311734"/>
            <a:ext cx="5235934" cy="276999"/>
          </a:xfrm>
          <a:prstGeom prst="rect">
            <a:avLst/>
          </a:prstGeom>
          <a:noFill/>
        </p:spPr>
        <p:txBody>
          <a:bodyPr wrap="square">
            <a:spAutoFit/>
          </a:bodyPr>
          <a:lstStyle/>
          <a:p>
            <a:r>
              <a:rPr lang="en-TH" sz="1200" b="1" dirty="0"/>
              <a:t>Listing 6-6: </a:t>
            </a:r>
            <a:r>
              <a:rPr lang="en-TH" sz="1200" dirty="0"/>
              <a:t>The SimpleText class for displaying text</a:t>
            </a:r>
          </a:p>
        </p:txBody>
      </p:sp>
      <p:sp>
        <p:nvSpPr>
          <p:cNvPr id="7" name="Rectangle 6">
            <a:extLst>
              <a:ext uri="{FF2B5EF4-FFF2-40B4-BE49-F238E27FC236}">
                <a16:creationId xmlns:a16="http://schemas.microsoft.com/office/drawing/2014/main" id="{4D30254C-9FF7-7FAF-7BC6-EEF5BA30F0C4}"/>
              </a:ext>
            </a:extLst>
          </p:cNvPr>
          <p:cNvSpPr/>
          <p:nvPr/>
        </p:nvSpPr>
        <p:spPr>
          <a:xfrm>
            <a:off x="8238" y="4298236"/>
            <a:ext cx="5165124" cy="832022"/>
          </a:xfrm>
          <a:prstGeom prst="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9" name="TextBox 8">
            <a:extLst>
              <a:ext uri="{FF2B5EF4-FFF2-40B4-BE49-F238E27FC236}">
                <a16:creationId xmlns:a16="http://schemas.microsoft.com/office/drawing/2014/main" id="{5506E0B0-4A74-BFD3-D679-1FE4A2C4E212}"/>
              </a:ext>
            </a:extLst>
          </p:cNvPr>
          <p:cNvSpPr txBox="1"/>
          <p:nvPr/>
        </p:nvSpPr>
        <p:spPr>
          <a:xfrm>
            <a:off x="1257708" y="1596066"/>
            <a:ext cx="7743417" cy="3477875"/>
          </a:xfrm>
          <a:prstGeom prst="rect">
            <a:avLst/>
          </a:prstGeom>
          <a:noFill/>
        </p:spPr>
        <p:txBody>
          <a:bodyPr wrap="square">
            <a:spAutoFit/>
          </a:bodyPr>
          <a:lstStyle/>
          <a:p>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from</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locals</a:t>
            </a:r>
            <a:r>
              <a:rPr lang="en-US" sz="1000" b="0" dirty="0">
                <a:solidFill>
                  <a:srgbClr val="333333"/>
                </a:solidFill>
                <a:effectLst/>
                <a:latin typeface="Menlo" panose="020B0609030804020204" pitchFamily="49" charset="0"/>
              </a:rPr>
              <a:t> </a:t>
            </a:r>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p>
          <a:p>
            <a:endParaRPr lang="en-US" sz="1000" b="0" dirty="0">
              <a:solidFill>
                <a:srgbClr val="333333"/>
              </a:solidFill>
              <a:effectLst/>
              <a:latin typeface="Menlo" panose="020B0609030804020204" pitchFamily="49" charset="0"/>
            </a:endParaRPr>
          </a:p>
          <a:p>
            <a:r>
              <a:rPr lang="en-US" sz="1000" b="0" dirty="0">
                <a:solidFill>
                  <a:srgbClr val="9466AA"/>
                </a:solidFill>
                <a:effectLst/>
                <a:latin typeface="Menlo" panose="020B0609030804020204" pitchFamily="49" charset="0"/>
              </a:rPr>
              <a:t>class</a:t>
            </a:r>
            <a:r>
              <a:rPr lang="en-US" sz="1000" b="0" dirty="0">
                <a:solidFill>
                  <a:srgbClr val="333333"/>
                </a:solidFill>
                <a:effectLst/>
                <a:latin typeface="Menlo" panose="020B0609030804020204" pitchFamily="49" charset="0"/>
              </a:rPr>
              <a:t> </a:t>
            </a:r>
            <a:r>
              <a:rPr lang="en-US" sz="1000" b="1" dirty="0">
                <a:solidFill>
                  <a:srgbClr val="9466AA"/>
                </a:solidFill>
                <a:effectLst/>
                <a:latin typeface="Menlo" panose="020B0609030804020204" pitchFamily="49" charset="0"/>
              </a:rPr>
              <a:t>SimpleText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9466AA"/>
                </a:solidFill>
                <a:effectLst/>
                <a:latin typeface="Menlo" panose="020B0609030804020204" pitchFamily="49" charset="0"/>
              </a:rPr>
              <a:t>  def</a:t>
            </a:r>
            <a:r>
              <a:rPr lang="en-US" sz="1000" b="0" dirty="0">
                <a:solidFill>
                  <a:srgbClr val="333333"/>
                </a:solidFill>
                <a:effectLst/>
                <a:latin typeface="Menlo" panose="020B0609030804020204" pitchFamily="49" charset="0"/>
              </a:rPr>
              <a:t> </a:t>
            </a:r>
            <a:r>
              <a:rPr lang="en-US" sz="1000" b="1" dirty="0">
                <a:solidFill>
                  <a:srgbClr val="9D3C5E"/>
                </a:solidFill>
                <a:effectLst/>
                <a:latin typeface="Menlo" panose="020B0609030804020204" pitchFamily="49" charset="0"/>
              </a:rPr>
              <a:t>__</a:t>
            </a:r>
            <a:r>
              <a:rPr lang="en-US" sz="1000" b="1" dirty="0" err="1">
                <a:solidFill>
                  <a:srgbClr val="9D3C5E"/>
                </a:solidFill>
                <a:effectLst/>
                <a:latin typeface="Menlo" panose="020B0609030804020204" pitchFamily="49" charset="0"/>
              </a:rPr>
              <a:t>init</a:t>
            </a:r>
            <a:r>
              <a:rPr lang="en-US" sz="1000" b="1" dirty="0">
                <a:solidFill>
                  <a:srgbClr val="9D3C5E"/>
                </a:solidFill>
                <a:effectLst/>
                <a:latin typeface="Menlo" panose="020B0609030804020204" pitchFamily="49" charset="0"/>
              </a:rPr>
              <a:t>__</a:t>
            </a:r>
            <a:r>
              <a:rPr lang="en-US" sz="1000" b="0" dirty="0">
                <a:solidFill>
                  <a:srgbClr val="777777"/>
                </a:solidFill>
                <a:effectLst/>
                <a:latin typeface="Menlo" panose="020B0609030804020204" pitchFamily="49" charset="0"/>
              </a:rPr>
              <a:t>(</a:t>
            </a:r>
            <a:r>
              <a:rPr lang="en-US" sz="1000" b="0" dirty="0">
                <a:solidFill>
                  <a:srgbClr val="9466AA"/>
                </a:solidFill>
                <a:effectLst/>
                <a:latin typeface="Menlo" panose="020B0609030804020204" pitchFamily="49" charset="0"/>
              </a:rPr>
              <a:t>self</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window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loc</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value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9466AA"/>
                </a:solidFill>
                <a:effectLst/>
                <a:latin typeface="Menlo" panose="020B0609030804020204" pitchFamily="49" charset="0"/>
              </a:rPr>
              <a:t>textColor</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font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init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window</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window</a:t>
            </a:r>
          </a:p>
          <a:p>
            <a:r>
              <a:rPr lang="en-US" sz="1000" b="0" dirty="0">
                <a:solidFill>
                  <a:srgbClr val="B08B35"/>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loc</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loc</a:t>
            </a:r>
          </a:p>
          <a:p>
            <a:r>
              <a:rPr lang="en-US" sz="1000" b="0" dirty="0">
                <a:solidFill>
                  <a:srgbClr val="B08B35"/>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font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font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SysFont</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None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30</a:t>
            </a:r>
            <a:r>
              <a:rPr lang="en-US" sz="1000" b="0" dirty="0">
                <a:solidFill>
                  <a:srgbClr val="777777"/>
                </a:solidFill>
                <a:effectLst/>
                <a:latin typeface="Menlo" panose="020B0609030804020204" pitchFamily="49" charset="0"/>
              </a:rPr>
              <a:t>) # None indicates the use of the standard system font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textColor</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textColor</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text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None</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so that the call to </a:t>
            </a:r>
            <a:r>
              <a:rPr lang="en-US" sz="1000" b="0" i="1" dirty="0" err="1">
                <a:solidFill>
                  <a:srgbClr val="BA9AB9"/>
                </a:solidFill>
                <a:effectLst/>
                <a:latin typeface="Menlo" panose="020B0609030804020204" pitchFamily="49" charset="0"/>
              </a:rPr>
              <a:t>setText</a:t>
            </a:r>
            <a:r>
              <a:rPr lang="en-US" sz="1000" b="0" i="1" dirty="0">
                <a:solidFill>
                  <a:srgbClr val="BA9AB9"/>
                </a:solidFill>
                <a:effectLst/>
                <a:latin typeface="Menlo" panose="020B0609030804020204" pitchFamily="49" charset="0"/>
              </a:rPr>
              <a:t> below will</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force the creation of the text image</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setValue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value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set the initial text for drawing</a:t>
            </a:r>
          </a:p>
          <a:p>
            <a:endParaRPr lang="en-US" sz="1000" b="0" dirty="0">
              <a:solidFill>
                <a:srgbClr val="333333"/>
              </a:solidFill>
              <a:effectLst/>
              <a:latin typeface="Menlo" panose="020B0609030804020204" pitchFamily="49" charset="0"/>
            </a:endParaRPr>
          </a:p>
          <a:p>
            <a:r>
              <a:rPr lang="en-US" sz="1000" b="0" dirty="0">
                <a:solidFill>
                  <a:srgbClr val="9466AA"/>
                </a:solidFill>
                <a:effectLst/>
                <a:latin typeface="Menlo" panose="020B0609030804020204" pitchFamily="49" charset="0"/>
              </a:rPr>
              <a:t>  def</a:t>
            </a:r>
            <a:r>
              <a:rPr lang="en-US" sz="1000" b="0" dirty="0">
                <a:solidFill>
                  <a:srgbClr val="333333"/>
                </a:solidFill>
                <a:effectLst/>
                <a:latin typeface="Menlo" panose="020B0609030804020204" pitchFamily="49" charset="0"/>
              </a:rPr>
              <a:t> </a:t>
            </a:r>
            <a:r>
              <a:rPr lang="en-US" sz="1000" b="1" dirty="0" err="1">
                <a:solidFill>
                  <a:srgbClr val="9D3C5E"/>
                </a:solidFill>
                <a:effectLst/>
                <a:latin typeface="Menlo" panose="020B0609030804020204" pitchFamily="49" charset="0"/>
              </a:rPr>
              <a:t>setValue</a:t>
            </a:r>
            <a:r>
              <a:rPr lang="en-US" sz="1000" b="0" dirty="0">
                <a:solidFill>
                  <a:srgbClr val="777777"/>
                </a:solidFill>
                <a:effectLst/>
                <a:latin typeface="Menlo" panose="020B0609030804020204" pitchFamily="49" charset="0"/>
              </a:rPr>
              <a:t>(</a:t>
            </a:r>
            <a:r>
              <a:rPr lang="en-US" sz="1000" b="0" dirty="0">
                <a:solidFill>
                  <a:srgbClr val="9466AA"/>
                </a:solidFill>
                <a:effectLst/>
                <a:latin typeface="Menlo" panose="020B0609030804020204" pitchFamily="49" charset="0"/>
              </a:rPr>
              <a:t>self</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9466AA"/>
                </a:solidFill>
                <a:effectLst/>
                <a:latin typeface="Menlo" panose="020B0609030804020204" pitchFamily="49" charset="0"/>
              </a:rPr>
              <a:t>newText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if</a:t>
            </a:r>
            <a:r>
              <a:rPr lang="en-US" sz="1000" b="0" dirty="0">
                <a:solidFill>
                  <a:srgbClr val="333333"/>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text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newText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return</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nothing to change</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text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newText</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save the new text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textSurface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font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render</a:t>
            </a:r>
            <a:r>
              <a:rPr lang="en-US" sz="1000" b="0" dirty="0">
                <a:solidFill>
                  <a:srgbClr val="777777"/>
                </a:solidFill>
                <a:effectLst/>
                <a:latin typeface="Menlo" panose="020B0609030804020204" pitchFamily="49" charset="0"/>
              </a:rPr>
              <a:t>(</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text</a:t>
            </a:r>
            <a:r>
              <a:rPr lang="en-US" sz="1000" b="0" dirty="0">
                <a:solidFill>
                  <a:srgbClr val="777777"/>
                </a:solidFill>
                <a:effectLst/>
                <a:latin typeface="Menlo" panose="020B0609030804020204" pitchFamily="49" charset="0"/>
              </a:rPr>
              <a:t>,</a:t>
            </a:r>
            <a:r>
              <a:rPr lang="en-US" sz="1000" dirty="0">
                <a:solidFill>
                  <a:srgbClr val="333333"/>
                </a:solidFill>
                <a:latin typeface="Menlo" panose="020B0609030804020204" pitchFamily="49" charset="0"/>
              </a:rPr>
              <a:t> </a:t>
            </a:r>
            <a:r>
              <a:rPr lang="en-US" sz="1000" b="0" dirty="0" err="1">
                <a:solidFill>
                  <a:srgbClr val="B08B35"/>
                </a:solidFill>
                <a:effectLst/>
                <a:latin typeface="Menlo" panose="020B0609030804020204" pitchFamily="49" charset="0"/>
              </a:rPr>
              <a:t>True</a:t>
            </a:r>
            <a:r>
              <a:rPr lang="en-US" sz="1000" b="0" dirty="0" err="1">
                <a:solidFill>
                  <a:srgbClr val="777777"/>
                </a:solidFill>
                <a:effectLst/>
                <a:latin typeface="Menlo" panose="020B0609030804020204" pitchFamily="49" charset="0"/>
              </a:rPr>
              <a:t>,</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textColor</a:t>
            </a:r>
            <a:r>
              <a:rPr lang="en-US" sz="1000" b="0" dirty="0">
                <a:solidFill>
                  <a:srgbClr val="777777"/>
                </a:solidFill>
                <a:effectLst/>
                <a:latin typeface="Menlo" panose="020B0609030804020204" pitchFamily="49" charset="0"/>
              </a:rPr>
              <a:t>)</a:t>
            </a:r>
          </a:p>
          <a:p>
            <a:endParaRPr lang="en-US" sz="1000" b="0" dirty="0">
              <a:solidFill>
                <a:srgbClr val="333333"/>
              </a:solidFill>
              <a:effectLst/>
              <a:latin typeface="Menlo" panose="020B0609030804020204" pitchFamily="49" charset="0"/>
            </a:endParaRPr>
          </a:p>
          <a:p>
            <a:r>
              <a:rPr lang="en-US" sz="1000" b="0" dirty="0">
                <a:solidFill>
                  <a:srgbClr val="9466AA"/>
                </a:solidFill>
                <a:effectLst/>
                <a:latin typeface="Menlo" panose="020B0609030804020204" pitchFamily="49" charset="0"/>
              </a:rPr>
              <a:t>  def</a:t>
            </a:r>
            <a:r>
              <a:rPr lang="en-US" sz="1000" b="0" dirty="0">
                <a:solidFill>
                  <a:srgbClr val="333333"/>
                </a:solidFill>
                <a:effectLst/>
                <a:latin typeface="Menlo" panose="020B0609030804020204" pitchFamily="49" charset="0"/>
              </a:rPr>
              <a:t> </a:t>
            </a:r>
            <a:r>
              <a:rPr lang="en-US" sz="1000" b="1" dirty="0">
                <a:solidFill>
                  <a:srgbClr val="9D3C5E"/>
                </a:solidFill>
                <a:effectLst/>
                <a:latin typeface="Menlo" panose="020B0609030804020204" pitchFamily="49" charset="0"/>
              </a:rPr>
              <a:t>draw</a:t>
            </a:r>
            <a:r>
              <a:rPr lang="en-US" sz="1000" b="0" dirty="0">
                <a:solidFill>
                  <a:srgbClr val="777777"/>
                </a:solidFill>
                <a:effectLst/>
                <a:latin typeface="Menlo" panose="020B0609030804020204" pitchFamily="49" charset="0"/>
              </a:rPr>
              <a:t>(</a:t>
            </a:r>
            <a:r>
              <a:rPr lang="en-US" sz="1000" b="0" dirty="0">
                <a:solidFill>
                  <a:srgbClr val="9466AA"/>
                </a:solidFill>
                <a:effectLst/>
                <a:latin typeface="Menlo" panose="020B0609030804020204" pitchFamily="49" charset="0"/>
              </a:rPr>
              <a:t>self</a:t>
            </a:r>
            <a:r>
              <a:rPr lang="en-US" sz="1000" b="0" dirty="0">
                <a:solidFill>
                  <a:srgbClr val="777777"/>
                </a:solidFill>
                <a:effectLst/>
                <a:latin typeface="Menlo" panose="020B0609030804020204" pitchFamily="49" charset="0"/>
              </a:rPr>
              <a:t>): # </a:t>
            </a:r>
            <a:r>
              <a:rPr lang="en-TH" sz="1000" dirty="0">
                <a:solidFill>
                  <a:srgbClr val="777777"/>
                </a:solidFill>
                <a:latin typeface="Menlo" panose="020B0609030804020204" pitchFamily="49" charset="0"/>
              </a:rPr>
              <a:t>This method should be called in every frame.</a:t>
            </a:r>
            <a:endParaRPr lang="en-US" sz="1000" dirty="0">
              <a:solidFill>
                <a:srgbClr val="777777"/>
              </a:solidFill>
              <a:latin typeface="Menlo" panose="020B0609030804020204" pitchFamily="49" charset="0"/>
            </a:endParaRPr>
          </a:p>
          <a:p>
            <a:r>
              <a:rPr lang="en-US" sz="1000" b="0" dirty="0">
                <a:solidFill>
                  <a:srgbClr val="B08B35"/>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window</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blit</a:t>
            </a:r>
            <a:r>
              <a:rPr lang="en-US" sz="1000" b="0" dirty="0">
                <a:solidFill>
                  <a:srgbClr val="777777"/>
                </a:solidFill>
                <a:effectLst/>
                <a:latin typeface="Menlo" panose="020B0609030804020204" pitchFamily="49" charset="0"/>
              </a:rPr>
              <a:t>(</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textSurface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loc</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81052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4"/>
          <p:cNvSpPr txBox="1">
            <a:spLocks noGrp="1"/>
          </p:cNvSpPr>
          <p:nvPr>
            <p:ph type="title"/>
          </p:nvPr>
        </p:nvSpPr>
        <p:spPr>
          <a:xfrm>
            <a:off x="713225" y="879680"/>
            <a:ext cx="7601713"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b="1" dirty="0"/>
              <a:t>Building the Screensaver Ball </a:t>
            </a:r>
            <a:br>
              <a:rPr lang="en-US" sz="2800" b="1" dirty="0"/>
            </a:br>
            <a:r>
              <a:rPr lang="en-US" sz="2800" b="1" dirty="0"/>
              <a:t>with OOP </a:t>
            </a:r>
            <a:r>
              <a:rPr lang="en-US" sz="2800" b="1" dirty="0" err="1"/>
              <a:t>Pygame</a:t>
            </a:r>
            <a:endParaRPr sz="2800" b="1" dirty="0"/>
          </a:p>
        </p:txBody>
      </p:sp>
      <p:cxnSp>
        <p:nvCxnSpPr>
          <p:cNvPr id="430" name="Google Shape;430;p44"/>
          <p:cNvCxnSpPr>
            <a:cxnSpLocks/>
          </p:cNvCxnSpPr>
          <p:nvPr/>
        </p:nvCxnSpPr>
        <p:spPr>
          <a:xfrm>
            <a:off x="829062" y="1446456"/>
            <a:ext cx="3416935" cy="0"/>
          </a:xfrm>
          <a:prstGeom prst="straightConnector1">
            <a:avLst/>
          </a:prstGeom>
          <a:noFill/>
          <a:ln w="38100" cap="flat" cmpd="sng">
            <a:solidFill>
              <a:schemeClr val="lt2"/>
            </a:solidFill>
            <a:prstDash val="solid"/>
            <a:round/>
            <a:headEnd type="none" w="med" len="med"/>
            <a:tailEnd type="none" w="med" len="med"/>
          </a:ln>
        </p:spPr>
      </p:cxnSp>
      <p:sp>
        <p:nvSpPr>
          <p:cNvPr id="3" name="TextBox 2">
            <a:extLst>
              <a:ext uri="{FF2B5EF4-FFF2-40B4-BE49-F238E27FC236}">
                <a16:creationId xmlns:a16="http://schemas.microsoft.com/office/drawing/2014/main" id="{828DDB83-518F-99FE-476D-2B588B93A139}"/>
              </a:ext>
            </a:extLst>
          </p:cNvPr>
          <p:cNvSpPr txBox="1"/>
          <p:nvPr/>
        </p:nvSpPr>
        <p:spPr>
          <a:xfrm>
            <a:off x="829061" y="1799663"/>
            <a:ext cx="7344880" cy="2123658"/>
          </a:xfrm>
          <a:prstGeom prst="rect">
            <a:avLst/>
          </a:prstGeom>
          <a:noFill/>
        </p:spPr>
        <p:txBody>
          <a:bodyPr wrap="square">
            <a:spAutoFit/>
          </a:bodyPr>
          <a:lstStyle/>
          <a:p>
            <a:r>
              <a:rPr lang="en-TH" sz="1200" dirty="0"/>
              <a:t>In Chapter 5, we created an old-school screensaver where a ball bounced</a:t>
            </a:r>
            <a:r>
              <a:rPr lang="th-TH" sz="1200" dirty="0"/>
              <a:t> </a:t>
            </a:r>
            <a:r>
              <a:rPr lang="en-TH" sz="1200" dirty="0"/>
              <a:t>around inside a window </a:t>
            </a:r>
            <a:endParaRPr lang="th-TH" sz="1200" dirty="0"/>
          </a:p>
          <a:p>
            <a:r>
              <a:rPr lang="en-TH" sz="1200" dirty="0"/>
              <a:t>(Listing 5-6, if you need to refresh your memory).</a:t>
            </a:r>
          </a:p>
          <a:p>
            <a:endParaRPr lang="th-TH" sz="1200" dirty="0"/>
          </a:p>
          <a:p>
            <a:r>
              <a:rPr lang="en-TH" sz="1200" dirty="0"/>
              <a:t>That code works, but the data for the ball and the code to manipulate the</a:t>
            </a:r>
            <a:r>
              <a:rPr lang="th-TH" sz="1200" dirty="0"/>
              <a:t> </a:t>
            </a:r>
            <a:r>
              <a:rPr lang="en-TH" sz="1200" dirty="0"/>
              <a:t>ball are intertwined, meaning there’s a lot of initialization code, and the</a:t>
            </a:r>
            <a:r>
              <a:rPr lang="th-TH" sz="1200" dirty="0"/>
              <a:t> </a:t>
            </a:r>
            <a:r>
              <a:rPr lang="en-TH" sz="1200" dirty="0"/>
              <a:t>code to update and draw the ball are embedded in the </a:t>
            </a:r>
            <a:r>
              <a:rPr lang="en-TH" sz="1200" b="1" dirty="0"/>
              <a:t>12-step framework</a:t>
            </a:r>
            <a:r>
              <a:rPr lang="en-TH" sz="1200" dirty="0"/>
              <a:t>.</a:t>
            </a:r>
          </a:p>
          <a:p>
            <a:endParaRPr lang="en-TH" sz="1200" dirty="0"/>
          </a:p>
          <a:p>
            <a:r>
              <a:rPr lang="en-TH" sz="1200" dirty="0"/>
              <a:t>A more modular approach is to </a:t>
            </a:r>
            <a:r>
              <a:rPr lang="en-TH" sz="1200" b="1" dirty="0"/>
              <a:t>split the code into a Ball class and a</a:t>
            </a:r>
            <a:r>
              <a:rPr lang="th-TH" sz="1200" b="1" dirty="0"/>
              <a:t> </a:t>
            </a:r>
            <a:r>
              <a:rPr lang="en-TH" sz="1200" b="1" dirty="0"/>
              <a:t>main program</a:t>
            </a:r>
            <a:r>
              <a:rPr lang="en-TH" sz="1200" dirty="0"/>
              <a:t> that instantiates a Ball object and makes calls to its methods.</a:t>
            </a:r>
          </a:p>
          <a:p>
            <a:endParaRPr lang="th-TH" sz="1200" dirty="0"/>
          </a:p>
          <a:p>
            <a:r>
              <a:rPr lang="en-TH" sz="1200" dirty="0"/>
              <a:t>In this section we’ll make this split, and I’ll show you how to create</a:t>
            </a:r>
            <a:r>
              <a:rPr lang="th-TH" sz="1200" dirty="0"/>
              <a:t> </a:t>
            </a:r>
            <a:r>
              <a:rPr lang="en-TH" sz="1200" dirty="0"/>
              <a:t>multiple balls from the Ball class.</a:t>
            </a:r>
          </a:p>
        </p:txBody>
      </p:sp>
    </p:spTree>
    <p:extLst>
      <p:ext uri="{BB962C8B-B14F-4D97-AF65-F5344CB8AC3E}">
        <p14:creationId xmlns:p14="http://schemas.microsoft.com/office/powerpoint/2010/main" val="6533979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4"/>
          <p:cNvSpPr txBox="1">
            <a:spLocks noGrp="1"/>
          </p:cNvSpPr>
          <p:nvPr>
            <p:ph type="title"/>
          </p:nvPr>
        </p:nvSpPr>
        <p:spPr>
          <a:xfrm>
            <a:off x="713225" y="816069"/>
            <a:ext cx="5250253"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b="1" dirty="0"/>
              <a:t>Demo Ball with SimpleText and </a:t>
            </a:r>
            <a:r>
              <a:rPr lang="en-US" sz="2800" b="1" dirty="0" err="1"/>
              <a:t>SimpleButton</a:t>
            </a:r>
            <a:endParaRPr sz="2800" b="1" dirty="0"/>
          </a:p>
        </p:txBody>
      </p:sp>
      <p:cxnSp>
        <p:nvCxnSpPr>
          <p:cNvPr id="430" name="Google Shape;430;p44"/>
          <p:cNvCxnSpPr>
            <a:cxnSpLocks/>
          </p:cNvCxnSpPr>
          <p:nvPr/>
        </p:nvCxnSpPr>
        <p:spPr>
          <a:xfrm>
            <a:off x="829062" y="1382845"/>
            <a:ext cx="3416935" cy="0"/>
          </a:xfrm>
          <a:prstGeom prst="straightConnector1">
            <a:avLst/>
          </a:prstGeom>
          <a:noFill/>
          <a:ln w="38100" cap="flat" cmpd="sng">
            <a:solidFill>
              <a:schemeClr val="lt2"/>
            </a:solidFill>
            <a:prstDash val="solid"/>
            <a:round/>
            <a:headEnd type="none" w="med" len="med"/>
            <a:tailEnd type="none" w="med" len="med"/>
          </a:ln>
        </p:spPr>
      </p:cxnSp>
      <p:sp>
        <p:nvSpPr>
          <p:cNvPr id="3" name="TextBox 2">
            <a:extLst>
              <a:ext uri="{FF2B5EF4-FFF2-40B4-BE49-F238E27FC236}">
                <a16:creationId xmlns:a16="http://schemas.microsoft.com/office/drawing/2014/main" id="{381AB961-5DF6-1E7F-FB75-45F5E6864423}"/>
              </a:ext>
            </a:extLst>
          </p:cNvPr>
          <p:cNvSpPr txBox="1"/>
          <p:nvPr/>
        </p:nvSpPr>
        <p:spPr>
          <a:xfrm>
            <a:off x="829061" y="1559566"/>
            <a:ext cx="7456197" cy="338554"/>
          </a:xfrm>
          <a:prstGeom prst="rect">
            <a:avLst/>
          </a:prstGeom>
          <a:noFill/>
        </p:spPr>
        <p:txBody>
          <a:bodyPr wrap="square">
            <a:spAutoFit/>
          </a:bodyPr>
          <a:lstStyle/>
          <a:p>
            <a:r>
              <a:rPr lang="en-US" sz="1600" dirty="0">
                <a:solidFill>
                  <a:schemeClr val="accent3">
                    <a:lumMod val="75000"/>
                  </a:schemeClr>
                </a:solidFill>
              </a:rPr>
              <a:t>What does the program Listing 6-7 do?</a:t>
            </a:r>
            <a:endParaRPr lang="en-TH" sz="1600" dirty="0">
              <a:solidFill>
                <a:schemeClr val="accent3">
                  <a:lumMod val="75000"/>
                </a:schemeClr>
              </a:solidFill>
            </a:endParaRPr>
          </a:p>
        </p:txBody>
      </p:sp>
      <p:sp>
        <p:nvSpPr>
          <p:cNvPr id="5" name="TextBox 4">
            <a:extLst>
              <a:ext uri="{FF2B5EF4-FFF2-40B4-BE49-F238E27FC236}">
                <a16:creationId xmlns:a16="http://schemas.microsoft.com/office/drawing/2014/main" id="{F9BCCE03-544E-6918-F817-E4559A05C812}"/>
              </a:ext>
            </a:extLst>
          </p:cNvPr>
          <p:cNvSpPr txBox="1"/>
          <p:nvPr/>
        </p:nvSpPr>
        <p:spPr>
          <a:xfrm>
            <a:off x="829061" y="2207567"/>
            <a:ext cx="6613360" cy="276999"/>
          </a:xfrm>
          <a:prstGeom prst="rect">
            <a:avLst/>
          </a:prstGeom>
          <a:noFill/>
        </p:spPr>
        <p:txBody>
          <a:bodyPr wrap="square">
            <a:spAutoFit/>
          </a:bodyPr>
          <a:lstStyle/>
          <a:p>
            <a:r>
              <a:rPr lang="en-TH" sz="1200" b="1" dirty="0"/>
              <a:t>Listing 6-7: </a:t>
            </a:r>
            <a:r>
              <a:rPr lang="en-TH" sz="1200" dirty="0"/>
              <a:t>An example main program to show Ball, SimpleText, and SimpleButton</a:t>
            </a:r>
          </a:p>
        </p:txBody>
      </p:sp>
      <p:sp>
        <p:nvSpPr>
          <p:cNvPr id="4" name="TextBox 3">
            <a:extLst>
              <a:ext uri="{FF2B5EF4-FFF2-40B4-BE49-F238E27FC236}">
                <a16:creationId xmlns:a16="http://schemas.microsoft.com/office/drawing/2014/main" id="{7C7219AC-B388-E988-B08B-07B0C91F98AA}"/>
              </a:ext>
            </a:extLst>
          </p:cNvPr>
          <p:cNvSpPr txBox="1"/>
          <p:nvPr/>
        </p:nvSpPr>
        <p:spPr>
          <a:xfrm>
            <a:off x="829061" y="2716753"/>
            <a:ext cx="5235146" cy="1477328"/>
          </a:xfrm>
          <a:prstGeom prst="rect">
            <a:avLst/>
          </a:prstGeom>
          <a:noFill/>
        </p:spPr>
        <p:txBody>
          <a:bodyPr wrap="square">
            <a:spAutoFit/>
          </a:bodyPr>
          <a:lstStyle/>
          <a:p>
            <a:r>
              <a:rPr lang="en-US" sz="1000" b="0" i="1" dirty="0">
                <a:solidFill>
                  <a:srgbClr val="BA9AB9"/>
                </a:solidFill>
                <a:effectLst/>
                <a:latin typeface="Menlo" panose="020B0609030804020204" pitchFamily="49" charset="0"/>
              </a:rPr>
              <a:t># </a:t>
            </a:r>
            <a:r>
              <a:rPr lang="en-US" sz="1000" b="0" i="1" dirty="0" err="1">
                <a:solidFill>
                  <a:srgbClr val="BA9AB9"/>
                </a:solidFill>
                <a:effectLst/>
                <a:latin typeface="Menlo" panose="020B0609030804020204" pitchFamily="49" charset="0"/>
              </a:rPr>
              <a:t>pygame</a:t>
            </a:r>
            <a:r>
              <a:rPr lang="en-US" sz="1000" b="0" i="1" dirty="0">
                <a:solidFill>
                  <a:srgbClr val="BA9AB9"/>
                </a:solidFill>
                <a:effectLst/>
                <a:latin typeface="Menlo" panose="020B0609030804020204" pitchFamily="49" charset="0"/>
              </a:rPr>
              <a:t> demo 8 - SimpleText, </a:t>
            </a:r>
            <a:r>
              <a:rPr lang="en-US" sz="1000" b="0" i="1" dirty="0" err="1">
                <a:solidFill>
                  <a:srgbClr val="BA9AB9"/>
                </a:solidFill>
                <a:effectLst/>
                <a:latin typeface="Menlo" panose="020B0609030804020204" pitchFamily="49" charset="0"/>
              </a:rPr>
              <a:t>SimpleButton</a:t>
            </a:r>
            <a:r>
              <a:rPr lang="en-US" sz="1000" b="0" i="1" dirty="0">
                <a:solidFill>
                  <a:srgbClr val="BA9AB9"/>
                </a:solidFill>
                <a:effectLst/>
                <a:latin typeface="Menlo" panose="020B0609030804020204" pitchFamily="49" charset="0"/>
              </a:rPr>
              <a:t>, and Ball</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1 - Import packages</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from</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locals</a:t>
            </a:r>
            <a:r>
              <a:rPr lang="en-US" sz="1000" b="0" dirty="0">
                <a:solidFill>
                  <a:srgbClr val="333333"/>
                </a:solidFill>
                <a:effectLst/>
                <a:latin typeface="Menlo" panose="020B0609030804020204" pitchFamily="49" charset="0"/>
              </a:rPr>
              <a:t> </a:t>
            </a:r>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sys</a:t>
            </a:r>
          </a:p>
          <a:p>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random</a:t>
            </a:r>
          </a:p>
          <a:p>
            <a:r>
              <a:rPr lang="en-US" sz="1000" b="0" dirty="0">
                <a:solidFill>
                  <a:srgbClr val="E17092"/>
                </a:solidFill>
                <a:effectLst/>
                <a:latin typeface="Menlo" panose="020B0609030804020204" pitchFamily="49" charset="0"/>
              </a:rPr>
              <a:t>from</a:t>
            </a:r>
            <a:r>
              <a:rPr lang="en-US" sz="1000" b="0" dirty="0">
                <a:solidFill>
                  <a:srgbClr val="333333"/>
                </a:solidFill>
                <a:effectLst/>
                <a:latin typeface="Menlo" panose="020B0609030804020204" pitchFamily="49" charset="0"/>
              </a:rPr>
              <a:t> Ball </a:t>
            </a:r>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bring in the Ball class code</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from</a:t>
            </a:r>
            <a:r>
              <a:rPr lang="en-US" sz="1000" b="0" dirty="0">
                <a:solidFill>
                  <a:srgbClr val="333333"/>
                </a:solidFill>
                <a:effectLst/>
                <a:latin typeface="Menlo" panose="020B0609030804020204" pitchFamily="49" charset="0"/>
              </a:rPr>
              <a:t> SimpleText </a:t>
            </a:r>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from</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SimpleButton</a:t>
            </a:r>
            <a:r>
              <a:rPr lang="en-US" sz="1000" b="0" dirty="0">
                <a:solidFill>
                  <a:srgbClr val="333333"/>
                </a:solidFill>
                <a:effectLst/>
                <a:latin typeface="Menlo" panose="020B0609030804020204" pitchFamily="49" charset="0"/>
              </a:rPr>
              <a:t> </a:t>
            </a:r>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968198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2" name="TextBox 1">
            <a:extLst>
              <a:ext uri="{FF2B5EF4-FFF2-40B4-BE49-F238E27FC236}">
                <a16:creationId xmlns:a16="http://schemas.microsoft.com/office/drawing/2014/main" id="{7A8A80EC-DE45-3DD4-69DA-C80BA97352BD}"/>
              </a:ext>
            </a:extLst>
          </p:cNvPr>
          <p:cNvSpPr txBox="1"/>
          <p:nvPr/>
        </p:nvSpPr>
        <p:spPr>
          <a:xfrm>
            <a:off x="661945" y="637021"/>
            <a:ext cx="5235934" cy="276999"/>
          </a:xfrm>
          <a:prstGeom prst="rect">
            <a:avLst/>
          </a:prstGeom>
          <a:noFill/>
        </p:spPr>
        <p:txBody>
          <a:bodyPr wrap="square">
            <a:spAutoFit/>
          </a:bodyPr>
          <a:lstStyle/>
          <a:p>
            <a:r>
              <a:rPr lang="en-TH" sz="1200" b="1" dirty="0"/>
              <a:t>Listing</a:t>
            </a:r>
            <a:r>
              <a:rPr lang="th-TH" sz="1200" b="1" dirty="0"/>
              <a:t> </a:t>
            </a:r>
            <a:r>
              <a:rPr lang="en-US" sz="1200" b="1" dirty="0"/>
              <a:t>6-7 (con.)</a:t>
            </a:r>
            <a:endParaRPr lang="en-TH" sz="1200" dirty="0"/>
          </a:p>
        </p:txBody>
      </p:sp>
      <p:sp>
        <p:nvSpPr>
          <p:cNvPr id="4" name="TextBox 3">
            <a:extLst>
              <a:ext uri="{FF2B5EF4-FFF2-40B4-BE49-F238E27FC236}">
                <a16:creationId xmlns:a16="http://schemas.microsoft.com/office/drawing/2014/main" id="{C93D8028-727B-8A36-F3BE-D7D29D5F830E}"/>
              </a:ext>
            </a:extLst>
          </p:cNvPr>
          <p:cNvSpPr txBox="1"/>
          <p:nvPr/>
        </p:nvSpPr>
        <p:spPr>
          <a:xfrm>
            <a:off x="661945" y="1217533"/>
            <a:ext cx="8847438" cy="2708434"/>
          </a:xfrm>
          <a:prstGeom prst="rect">
            <a:avLst/>
          </a:prstGeom>
          <a:noFill/>
        </p:spPr>
        <p:txBody>
          <a:bodyPr wrap="square">
            <a:spAutoFit/>
          </a:bodyPr>
          <a:lstStyle/>
          <a:p>
            <a:r>
              <a:rPr lang="en-US" sz="1000" b="0" i="1" dirty="0">
                <a:solidFill>
                  <a:srgbClr val="BA9AB9"/>
                </a:solidFill>
                <a:effectLst/>
                <a:latin typeface="Menlo" panose="020B0609030804020204" pitchFamily="49" charset="0"/>
              </a:rPr>
              <a:t># 2 - Define constants</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BLACK</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WHITE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255</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255</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255</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WINDOW_WIDTH</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640</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WINDOW_HEIGHT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480</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FRAMES_PER_SECOND</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30</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3 - Initialize the world</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init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window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display</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set_mode</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WINDOW_WIDTH</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WINDOW_HEIGHT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clock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time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Clock</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4 - Load assets: image(s), sound(s), etc.</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5 - Initialize variables</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oBall</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Ball</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window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WINDOW_WIDTH</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WINDOW_HEIGHT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oFrameCountLabel</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SimpleText</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window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60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20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Program has run through this many loops: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WHITE</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oFrameCountDisplay</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SimpleText</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window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500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20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WHITE</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oRestartButton</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SimpleButton</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window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280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60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images/</a:t>
            </a:r>
            <a:r>
              <a:rPr lang="en-US" sz="1000" b="0" dirty="0" err="1">
                <a:solidFill>
                  <a:srgbClr val="1F6E89"/>
                </a:solidFill>
                <a:effectLst/>
                <a:latin typeface="Menlo" panose="020B0609030804020204" pitchFamily="49" charset="0"/>
              </a:rPr>
              <a:t>restartUp.png</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images/</a:t>
            </a:r>
            <a:r>
              <a:rPr lang="en-US" sz="1000" b="0" dirty="0" err="1">
                <a:solidFill>
                  <a:srgbClr val="1F6E89"/>
                </a:solidFill>
                <a:effectLst/>
                <a:latin typeface="Menlo" panose="020B0609030804020204" pitchFamily="49" charset="0"/>
              </a:rPr>
              <a:t>restartDown.png</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frameCounter</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0</a:t>
            </a:r>
            <a:endParaRPr lang="en-US" sz="10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38616814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2" name="TextBox 1">
            <a:extLst>
              <a:ext uri="{FF2B5EF4-FFF2-40B4-BE49-F238E27FC236}">
                <a16:creationId xmlns:a16="http://schemas.microsoft.com/office/drawing/2014/main" id="{7A8A80EC-DE45-3DD4-69DA-C80BA97352BD}"/>
              </a:ext>
            </a:extLst>
          </p:cNvPr>
          <p:cNvSpPr txBox="1"/>
          <p:nvPr/>
        </p:nvSpPr>
        <p:spPr>
          <a:xfrm>
            <a:off x="661945" y="637021"/>
            <a:ext cx="5235934" cy="276999"/>
          </a:xfrm>
          <a:prstGeom prst="rect">
            <a:avLst/>
          </a:prstGeom>
          <a:noFill/>
        </p:spPr>
        <p:txBody>
          <a:bodyPr wrap="square">
            <a:spAutoFit/>
          </a:bodyPr>
          <a:lstStyle/>
          <a:p>
            <a:r>
              <a:rPr lang="en-TH" sz="1200" b="1" dirty="0"/>
              <a:t>Listing</a:t>
            </a:r>
            <a:r>
              <a:rPr lang="th-TH" sz="1200" b="1" dirty="0"/>
              <a:t> </a:t>
            </a:r>
            <a:r>
              <a:rPr lang="en-US" sz="1200" b="1" dirty="0"/>
              <a:t>6-7 (con.)</a:t>
            </a:r>
            <a:endParaRPr lang="en-TH" sz="1200" dirty="0"/>
          </a:p>
        </p:txBody>
      </p:sp>
      <p:sp>
        <p:nvSpPr>
          <p:cNvPr id="4" name="TextBox 3">
            <a:extLst>
              <a:ext uri="{FF2B5EF4-FFF2-40B4-BE49-F238E27FC236}">
                <a16:creationId xmlns:a16="http://schemas.microsoft.com/office/drawing/2014/main" id="{5753F4C7-8508-2B7F-0647-C6ADBD9C1315}"/>
              </a:ext>
            </a:extLst>
          </p:cNvPr>
          <p:cNvSpPr txBox="1"/>
          <p:nvPr/>
        </p:nvSpPr>
        <p:spPr>
          <a:xfrm>
            <a:off x="678076" y="914020"/>
            <a:ext cx="7053649" cy="3785652"/>
          </a:xfrm>
          <a:prstGeom prst="rect">
            <a:avLst/>
          </a:prstGeom>
          <a:noFill/>
        </p:spPr>
        <p:txBody>
          <a:bodyPr wrap="square">
            <a:spAutoFit/>
          </a:bodyPr>
          <a:lstStyle/>
          <a:p>
            <a:r>
              <a:rPr lang="en-US" sz="1000" b="0" i="1" dirty="0">
                <a:solidFill>
                  <a:srgbClr val="BA9AB9"/>
                </a:solidFill>
                <a:effectLst/>
                <a:latin typeface="Menlo" panose="020B0609030804020204" pitchFamily="49" charset="0"/>
              </a:rPr>
              <a:t># 6 - Loop forever</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while</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True</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7 - Check for and handle events</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for</a:t>
            </a:r>
            <a:r>
              <a:rPr lang="en-US" sz="1000" b="0" dirty="0">
                <a:solidFill>
                  <a:srgbClr val="333333"/>
                </a:solidFill>
                <a:effectLst/>
                <a:latin typeface="Menlo" panose="020B0609030804020204" pitchFamily="49" charset="0"/>
              </a:rPr>
              <a:t> event </a:t>
            </a:r>
            <a:r>
              <a:rPr lang="en-US" sz="1000" b="0" dirty="0">
                <a:solidFill>
                  <a:srgbClr val="E17092"/>
                </a:solidFill>
                <a:effectLst/>
                <a:latin typeface="Menlo" panose="020B0609030804020204" pitchFamily="49" charset="0"/>
              </a:rPr>
              <a:t>in</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event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get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if</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event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type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B08B35"/>
                </a:solidFill>
                <a:effectLst/>
                <a:latin typeface="Menlo" panose="020B0609030804020204" pitchFamily="49" charset="0"/>
              </a:rPr>
              <a:t>QUIT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quit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sys</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exit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if</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oRestartButton</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handleEvent</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event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frameCounter</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0</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clicked button, reset counter</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8 - Do any "per frame" actions</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oBall</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update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tell the ball to update itself</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frameCounter</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frameCounter</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1</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increment each frame</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oFrameCountDisplay</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setValue</a:t>
            </a:r>
            <a:r>
              <a:rPr lang="en-US" sz="1000" b="0" dirty="0">
                <a:solidFill>
                  <a:srgbClr val="777777"/>
                </a:solidFill>
                <a:effectLst/>
                <a:latin typeface="Menlo" panose="020B0609030804020204" pitchFamily="49" charset="0"/>
              </a:rPr>
              <a:t>(</a:t>
            </a:r>
            <a:r>
              <a:rPr lang="en-US" sz="1000" b="0" dirty="0">
                <a:solidFill>
                  <a:srgbClr val="9466AA"/>
                </a:solidFill>
                <a:effectLst/>
                <a:latin typeface="Menlo" panose="020B0609030804020204" pitchFamily="49" charset="0"/>
              </a:rPr>
              <a:t>str</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frameCounter</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9 - Clear the window before drawing it again</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window</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fill</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BLACK</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10 - Draw the window elements</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oBall</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draw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tell the ball to draw itself</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oFrameCountLabel</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draw</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oFrameCountDisplay</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draw</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oRestartButton</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draw</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11 - Update the window</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display</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update</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12 - Slow things down a bit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clock</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tick</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FRAMES_PER_SECOND</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11749727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4"/>
          <p:cNvSpPr txBox="1">
            <a:spLocks noGrp="1"/>
          </p:cNvSpPr>
          <p:nvPr>
            <p:ph type="title"/>
          </p:nvPr>
        </p:nvSpPr>
        <p:spPr>
          <a:xfrm>
            <a:off x="713225" y="505969"/>
            <a:ext cx="6951832"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b="1" dirty="0"/>
              <a:t>Interface vs. Implementation</a:t>
            </a:r>
            <a:endParaRPr sz="2800" b="1" dirty="0"/>
          </a:p>
        </p:txBody>
      </p:sp>
      <p:cxnSp>
        <p:nvCxnSpPr>
          <p:cNvPr id="430" name="Google Shape;430;p44"/>
          <p:cNvCxnSpPr>
            <a:cxnSpLocks/>
          </p:cNvCxnSpPr>
          <p:nvPr/>
        </p:nvCxnSpPr>
        <p:spPr>
          <a:xfrm>
            <a:off x="829062" y="1072745"/>
            <a:ext cx="3416935" cy="0"/>
          </a:xfrm>
          <a:prstGeom prst="straightConnector1">
            <a:avLst/>
          </a:prstGeom>
          <a:noFill/>
          <a:ln w="38100" cap="flat" cmpd="sng">
            <a:solidFill>
              <a:schemeClr val="lt2"/>
            </a:solidFill>
            <a:prstDash val="solid"/>
            <a:round/>
            <a:headEnd type="none" w="med" len="med"/>
            <a:tailEnd type="none" w="med" len="med"/>
          </a:ln>
        </p:spPr>
      </p:cxnSp>
      <p:sp>
        <p:nvSpPr>
          <p:cNvPr id="3" name="TextBox 2">
            <a:extLst>
              <a:ext uri="{FF2B5EF4-FFF2-40B4-BE49-F238E27FC236}">
                <a16:creationId xmlns:a16="http://schemas.microsoft.com/office/drawing/2014/main" id="{2840C809-1700-CA90-833E-53E6FA59105C}"/>
              </a:ext>
            </a:extLst>
          </p:cNvPr>
          <p:cNvSpPr txBox="1"/>
          <p:nvPr/>
        </p:nvSpPr>
        <p:spPr>
          <a:xfrm>
            <a:off x="713225" y="1442786"/>
            <a:ext cx="7961648" cy="3231654"/>
          </a:xfrm>
          <a:prstGeom prst="rect">
            <a:avLst/>
          </a:prstGeom>
          <a:noFill/>
        </p:spPr>
        <p:txBody>
          <a:bodyPr wrap="square">
            <a:spAutoFit/>
          </a:bodyPr>
          <a:lstStyle/>
          <a:p>
            <a:r>
              <a:rPr lang="en-TH" sz="1200" dirty="0"/>
              <a:t>The SimpleButton and SimpleText examples bring up the important topic of interface versus implementation. </a:t>
            </a:r>
          </a:p>
          <a:p>
            <a:pPr marL="171450" indent="-171450">
              <a:buFont typeface="Arial" panose="020B0604020202020204" pitchFamily="34" charset="0"/>
              <a:buChar char="•"/>
            </a:pPr>
            <a:r>
              <a:rPr lang="en-TH" sz="1200" dirty="0"/>
              <a:t>The interface refers to how something is used.</a:t>
            </a:r>
          </a:p>
          <a:p>
            <a:pPr marL="171450" indent="-171450">
              <a:buFont typeface="Arial" panose="020B0604020202020204" pitchFamily="34" charset="0"/>
              <a:buChar char="•"/>
            </a:pPr>
            <a:r>
              <a:rPr lang="en-TH" sz="1200" dirty="0"/>
              <a:t>The implementation refers to how something works (internally).</a:t>
            </a:r>
          </a:p>
          <a:p>
            <a:endParaRPr lang="en-TH" sz="1200" dirty="0"/>
          </a:p>
          <a:p>
            <a:r>
              <a:rPr lang="en-TH" sz="1200" dirty="0"/>
              <a:t>In an OOP environment, </a:t>
            </a:r>
          </a:p>
          <a:p>
            <a:pPr marL="171450" indent="-171450">
              <a:buFont typeface="Arial" panose="020B0604020202020204" pitchFamily="34" charset="0"/>
              <a:buChar char="•"/>
            </a:pPr>
            <a:r>
              <a:rPr lang="en-TH" sz="1200" dirty="0"/>
              <a:t>The interface is the set of methods in a class and their related parameters—also known as the application programming interface (</a:t>
            </a:r>
            <a:r>
              <a:rPr lang="en-TH" sz="1200" b="1" dirty="0"/>
              <a:t>API</a:t>
            </a:r>
            <a:r>
              <a:rPr lang="en-TH" sz="1200" dirty="0"/>
              <a:t>). </a:t>
            </a:r>
          </a:p>
          <a:p>
            <a:pPr marL="171450" indent="-171450">
              <a:buFont typeface="Arial" panose="020B0604020202020204" pitchFamily="34" charset="0"/>
              <a:buChar char="•"/>
            </a:pPr>
            <a:r>
              <a:rPr lang="en-TH" sz="1200" dirty="0"/>
              <a:t>The implementation is the actual code of all the methods in the class.</a:t>
            </a:r>
          </a:p>
          <a:p>
            <a:pPr marL="171450" indent="-171450">
              <a:buFont typeface="Arial" panose="020B0604020202020204" pitchFamily="34" charset="0"/>
              <a:buChar char="•"/>
            </a:pPr>
            <a:endParaRPr lang="en-TH" sz="1200" dirty="0"/>
          </a:p>
          <a:p>
            <a:endParaRPr lang="en-TH" sz="1200" dirty="0"/>
          </a:p>
          <a:p>
            <a:r>
              <a:rPr lang="en-TH" sz="1200" dirty="0"/>
              <a:t>An external package such as </a:t>
            </a:r>
            <a:r>
              <a:rPr lang="en-TH" sz="1200" i="1" dirty="0"/>
              <a:t>pygame</a:t>
            </a:r>
            <a:r>
              <a:rPr lang="en-TH" sz="1200" dirty="0"/>
              <a:t> and </a:t>
            </a:r>
            <a:r>
              <a:rPr lang="en-TH" sz="1200" i="1" dirty="0"/>
              <a:t>pygwidgets</a:t>
            </a:r>
            <a:r>
              <a:rPr lang="en-TH" sz="1200" dirty="0"/>
              <a:t> will most likely come with documentation of the API that explains the calls that are available and the arguments you are expected to pass with each call. </a:t>
            </a:r>
          </a:p>
          <a:p>
            <a:endParaRPr lang="en-TH" sz="1200" dirty="0"/>
          </a:p>
          <a:p>
            <a:r>
              <a:rPr lang="en-TH" sz="1200" dirty="0"/>
              <a:t>References:</a:t>
            </a:r>
          </a:p>
          <a:p>
            <a:pPr marL="171450" indent="-171450">
              <a:buFont typeface="Arial" panose="020B0604020202020204" pitchFamily="34" charset="0"/>
              <a:buChar char="•"/>
            </a:pPr>
            <a:r>
              <a:rPr lang="en-TH" sz="1200" i="1" u="sng" dirty="0">
                <a:hlinkClick r:id="rId3"/>
              </a:rPr>
              <a:t>https://www.pygame.org/docs/</a:t>
            </a:r>
            <a:r>
              <a:rPr lang="en-TH" sz="1200" i="1" u="sng" dirty="0"/>
              <a:t>.</a:t>
            </a:r>
          </a:p>
          <a:p>
            <a:pPr marL="171450" indent="-171450">
              <a:buFont typeface="Arial" panose="020B0604020202020204" pitchFamily="34" charset="0"/>
              <a:buChar char="•"/>
            </a:pPr>
            <a:r>
              <a:rPr lang="en-TH" sz="1200" i="1" u="sng" dirty="0"/>
              <a:t>https://pygwidgets.readthedocs.io/en/latest/.</a:t>
            </a:r>
          </a:p>
          <a:p>
            <a:endParaRPr lang="en-TH" sz="1200" i="1" u="sng" dirty="0"/>
          </a:p>
        </p:txBody>
      </p:sp>
    </p:spTree>
    <p:extLst>
      <p:ext uri="{BB962C8B-B14F-4D97-AF65-F5344CB8AC3E}">
        <p14:creationId xmlns:p14="http://schemas.microsoft.com/office/powerpoint/2010/main" val="29778276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4"/>
          <p:cNvSpPr txBox="1">
            <a:spLocks noGrp="1"/>
          </p:cNvSpPr>
          <p:nvPr>
            <p:ph type="title"/>
          </p:nvPr>
        </p:nvSpPr>
        <p:spPr>
          <a:xfrm>
            <a:off x="713225" y="505969"/>
            <a:ext cx="6951832"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b="1" dirty="0"/>
              <a:t>Interface vs. Implementation</a:t>
            </a:r>
            <a:endParaRPr sz="2800" b="1" dirty="0"/>
          </a:p>
        </p:txBody>
      </p:sp>
      <p:cxnSp>
        <p:nvCxnSpPr>
          <p:cNvPr id="430" name="Google Shape;430;p44"/>
          <p:cNvCxnSpPr>
            <a:cxnSpLocks/>
          </p:cNvCxnSpPr>
          <p:nvPr/>
        </p:nvCxnSpPr>
        <p:spPr>
          <a:xfrm>
            <a:off x="829062" y="1072745"/>
            <a:ext cx="3416935" cy="0"/>
          </a:xfrm>
          <a:prstGeom prst="straightConnector1">
            <a:avLst/>
          </a:prstGeom>
          <a:noFill/>
          <a:ln w="38100" cap="flat" cmpd="sng">
            <a:solidFill>
              <a:schemeClr val="lt2"/>
            </a:solidFill>
            <a:prstDash val="solid"/>
            <a:round/>
            <a:headEnd type="none" w="med" len="med"/>
            <a:tailEnd type="none" w="med" len="med"/>
          </a:ln>
        </p:spPr>
      </p:cxnSp>
      <p:sp>
        <p:nvSpPr>
          <p:cNvPr id="4" name="TextBox 3">
            <a:extLst>
              <a:ext uri="{FF2B5EF4-FFF2-40B4-BE49-F238E27FC236}">
                <a16:creationId xmlns:a16="http://schemas.microsoft.com/office/drawing/2014/main" id="{95C8D0F4-0A97-B250-F633-40D46DB0372C}"/>
              </a:ext>
            </a:extLst>
          </p:cNvPr>
          <p:cNvSpPr txBox="1"/>
          <p:nvPr/>
        </p:nvSpPr>
        <p:spPr>
          <a:xfrm>
            <a:off x="733577" y="1346980"/>
            <a:ext cx="7591273" cy="2862322"/>
          </a:xfrm>
          <a:prstGeom prst="rect">
            <a:avLst/>
          </a:prstGeom>
          <a:noFill/>
        </p:spPr>
        <p:txBody>
          <a:bodyPr wrap="square">
            <a:spAutoFit/>
          </a:bodyPr>
          <a:lstStyle/>
          <a:p>
            <a:r>
              <a:rPr lang="en-TH" sz="1200" b="1" dirty="0"/>
              <a:t>When you write code that makes calls to pygame, you don’t need to worry about the implementation of the methods you are using</a:t>
            </a:r>
            <a:r>
              <a:rPr lang="en-TH" sz="1200" dirty="0"/>
              <a:t>. </a:t>
            </a:r>
          </a:p>
          <a:p>
            <a:endParaRPr lang="en-TH" sz="1200" dirty="0"/>
          </a:p>
          <a:p>
            <a:pPr marL="171450" indent="-171450">
              <a:buFont typeface="Arial" panose="020B0604020202020204" pitchFamily="34" charset="0"/>
              <a:buChar char="•"/>
            </a:pPr>
            <a:r>
              <a:rPr lang="en-TH" sz="1200" dirty="0"/>
              <a:t>For example,when you make a call to </a:t>
            </a:r>
            <a:r>
              <a:rPr lang="en-TH" sz="1200" dirty="0">
                <a:latin typeface="Consolas" panose="020B0609020204030204" pitchFamily="49" charset="0"/>
                <a:cs typeface="Consolas" panose="020B0609020204030204" pitchFamily="49" charset="0"/>
              </a:rPr>
              <a:t>blit() </a:t>
            </a:r>
            <a:r>
              <a:rPr lang="en-TH" sz="1200" dirty="0"/>
              <a:t>to draw image, you really don’t care how </a:t>
            </a:r>
            <a:r>
              <a:rPr lang="en-TH" sz="1200" dirty="0">
                <a:latin typeface="Consolas" panose="020B0609020204030204" pitchFamily="49" charset="0"/>
                <a:cs typeface="Consolas" panose="020B0609020204030204" pitchFamily="49" charset="0"/>
              </a:rPr>
              <a:t>blit()</a:t>
            </a:r>
            <a:r>
              <a:rPr lang="en-TH" sz="1200" dirty="0"/>
              <a:t> does what it does; you just need to know what the call does and what arguments need to be passed in. </a:t>
            </a:r>
          </a:p>
          <a:p>
            <a:pPr marL="171450" indent="-171450">
              <a:buFont typeface="Arial" panose="020B0604020202020204" pitchFamily="34" charset="0"/>
              <a:buChar char="•"/>
            </a:pPr>
            <a:r>
              <a:rPr lang="en-TH" sz="1200" dirty="0"/>
              <a:t>On the other side, you can trust that the implementer(s) who wrote the </a:t>
            </a:r>
            <a:r>
              <a:rPr lang="en-TH" sz="1200" dirty="0">
                <a:latin typeface="Consolas" panose="020B0609020204030204" pitchFamily="49" charset="0"/>
                <a:cs typeface="Consolas" panose="020B0609020204030204" pitchFamily="49" charset="0"/>
              </a:rPr>
              <a:t>blit()</a:t>
            </a:r>
            <a:r>
              <a:rPr lang="en-TH" sz="1200" dirty="0"/>
              <a:t> method have thought extensively about how to make </a:t>
            </a:r>
            <a:r>
              <a:rPr lang="en-TH" sz="1200" dirty="0">
                <a:latin typeface="Consolas" panose="020B0609020204030204" pitchFamily="49" charset="0"/>
                <a:cs typeface="Consolas" panose="020B0609020204030204" pitchFamily="49" charset="0"/>
              </a:rPr>
              <a:t>blit() </a:t>
            </a:r>
            <a:r>
              <a:rPr lang="en-TH" sz="1200" dirty="0"/>
              <a:t>work most efficiently.</a:t>
            </a:r>
          </a:p>
          <a:p>
            <a:endParaRPr lang="en-TH" sz="1200" dirty="0"/>
          </a:p>
          <a:p>
            <a:endParaRPr lang="en-TH" sz="1200" dirty="0"/>
          </a:p>
          <a:p>
            <a:r>
              <a:rPr lang="en-TH" sz="1200" b="1" dirty="0"/>
              <a:t>We often wear two hats as both the implementer and the application developer.</a:t>
            </a:r>
            <a:endParaRPr lang="en-TH" sz="1200" dirty="0"/>
          </a:p>
          <a:p>
            <a:endParaRPr lang="en-TH" sz="1200" dirty="0"/>
          </a:p>
          <a:p>
            <a:pPr marL="171450" indent="-171450">
              <a:buFont typeface="Arial" panose="020B0604020202020204" pitchFamily="34" charset="0"/>
              <a:buChar char="•"/>
            </a:pPr>
            <a:r>
              <a:rPr lang="en-TH" sz="1200" dirty="0"/>
              <a:t>So, we need to make an effort to design APIs that not only make sense in the current situation, but also are general enough to be used by future programs of our own and by programs written by other people. </a:t>
            </a:r>
          </a:p>
          <a:p>
            <a:pPr marL="171450" indent="-171450">
              <a:buFont typeface="Arial" panose="020B0604020202020204" pitchFamily="34" charset="0"/>
              <a:buChar char="•"/>
            </a:pPr>
            <a:r>
              <a:rPr lang="en-TH" sz="1200" dirty="0"/>
              <a:t>Our </a:t>
            </a:r>
            <a:r>
              <a:rPr lang="en-TH" sz="1200" dirty="0">
                <a:latin typeface="Consolas" panose="020B0609020204030204" pitchFamily="49" charset="0"/>
                <a:cs typeface="Consolas" panose="020B0609020204030204" pitchFamily="49" charset="0"/>
              </a:rPr>
              <a:t>SimpleButton</a:t>
            </a:r>
            <a:r>
              <a:rPr lang="en-TH" sz="1200" dirty="0"/>
              <a:t> and </a:t>
            </a:r>
            <a:r>
              <a:rPr lang="en-TH" sz="1200" dirty="0">
                <a:latin typeface="Consolas" panose="020B0609020204030204" pitchFamily="49" charset="0"/>
                <a:cs typeface="Consolas" panose="020B0609020204030204" pitchFamily="49" charset="0"/>
              </a:rPr>
              <a:t>SimpleText</a:t>
            </a:r>
            <a:r>
              <a:rPr lang="en-TH" sz="1200" dirty="0"/>
              <a:t> classes are good examples, as they are written in a general way so that they can be reused easily. </a:t>
            </a:r>
          </a:p>
        </p:txBody>
      </p:sp>
    </p:spTree>
    <p:extLst>
      <p:ext uri="{BB962C8B-B14F-4D97-AF65-F5344CB8AC3E}">
        <p14:creationId xmlns:p14="http://schemas.microsoft.com/office/powerpoint/2010/main" val="19091097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4"/>
          <p:cNvSpPr txBox="1">
            <a:spLocks noGrp="1"/>
          </p:cNvSpPr>
          <p:nvPr>
            <p:ph type="title"/>
          </p:nvPr>
        </p:nvSpPr>
        <p:spPr>
          <a:xfrm>
            <a:off x="713225" y="505969"/>
            <a:ext cx="5250253"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800" b="1" dirty="0"/>
              <a:t>Callbacks</a:t>
            </a:r>
            <a:endParaRPr sz="2800" b="1" dirty="0"/>
          </a:p>
        </p:txBody>
      </p:sp>
      <p:cxnSp>
        <p:nvCxnSpPr>
          <p:cNvPr id="430" name="Google Shape;430;p44"/>
          <p:cNvCxnSpPr>
            <a:cxnSpLocks/>
          </p:cNvCxnSpPr>
          <p:nvPr/>
        </p:nvCxnSpPr>
        <p:spPr>
          <a:xfrm>
            <a:off x="829062" y="1072745"/>
            <a:ext cx="3416935" cy="0"/>
          </a:xfrm>
          <a:prstGeom prst="straightConnector1">
            <a:avLst/>
          </a:prstGeom>
          <a:noFill/>
          <a:ln w="38100" cap="flat" cmpd="sng">
            <a:solidFill>
              <a:schemeClr val="lt2"/>
            </a:solidFill>
            <a:prstDash val="solid"/>
            <a:round/>
            <a:headEnd type="none" w="med" len="med"/>
            <a:tailEnd type="none" w="med" len="med"/>
          </a:ln>
        </p:spPr>
      </p:cxnSp>
      <p:sp>
        <p:nvSpPr>
          <p:cNvPr id="3" name="TextBox 2">
            <a:extLst>
              <a:ext uri="{FF2B5EF4-FFF2-40B4-BE49-F238E27FC236}">
                <a16:creationId xmlns:a16="http://schemas.microsoft.com/office/drawing/2014/main" id="{F2B44A3C-64DE-39A6-F0F5-F4CF81C834C4}"/>
              </a:ext>
            </a:extLst>
          </p:cNvPr>
          <p:cNvSpPr txBox="1"/>
          <p:nvPr/>
        </p:nvSpPr>
        <p:spPr>
          <a:xfrm>
            <a:off x="727544" y="1177857"/>
            <a:ext cx="7231712" cy="276999"/>
          </a:xfrm>
          <a:prstGeom prst="rect">
            <a:avLst/>
          </a:prstGeom>
          <a:noFill/>
        </p:spPr>
        <p:txBody>
          <a:bodyPr wrap="square">
            <a:spAutoFit/>
          </a:bodyPr>
          <a:lstStyle/>
          <a:p>
            <a:r>
              <a:rPr lang="en-TH" sz="1200" dirty="0"/>
              <a:t>When using a SimpleButton object, we handle checking for and reacting to a button click like this:</a:t>
            </a:r>
          </a:p>
        </p:txBody>
      </p:sp>
      <p:sp>
        <p:nvSpPr>
          <p:cNvPr id="5" name="TextBox 4">
            <a:extLst>
              <a:ext uri="{FF2B5EF4-FFF2-40B4-BE49-F238E27FC236}">
                <a16:creationId xmlns:a16="http://schemas.microsoft.com/office/drawing/2014/main" id="{53BFF214-52F7-DE1C-EF3D-CF29BA242B08}"/>
              </a:ext>
            </a:extLst>
          </p:cNvPr>
          <p:cNvSpPr txBox="1"/>
          <p:nvPr/>
        </p:nvSpPr>
        <p:spPr>
          <a:xfrm>
            <a:off x="713225" y="2468983"/>
            <a:ext cx="7826476" cy="1015663"/>
          </a:xfrm>
          <a:prstGeom prst="rect">
            <a:avLst/>
          </a:prstGeom>
          <a:noFill/>
        </p:spPr>
        <p:txBody>
          <a:bodyPr wrap="square">
            <a:spAutoFit/>
          </a:bodyPr>
          <a:lstStyle/>
          <a:p>
            <a:r>
              <a:rPr lang="en-TH" sz="1200" dirty="0"/>
              <a:t>This approach to handling events works well with the </a:t>
            </a:r>
            <a:r>
              <a:rPr lang="en-TH" sz="1200" dirty="0">
                <a:latin typeface="Consolas" panose="020B0609020204030204" pitchFamily="49" charset="0"/>
                <a:cs typeface="Consolas" panose="020B0609020204030204" pitchFamily="49" charset="0"/>
              </a:rPr>
              <a:t>SimpleButton</a:t>
            </a:r>
            <a:r>
              <a:rPr lang="en-TH" sz="1200" dirty="0"/>
              <a:t> class. </a:t>
            </a:r>
          </a:p>
          <a:p>
            <a:endParaRPr lang="en-TH" sz="1200" dirty="0"/>
          </a:p>
          <a:p>
            <a:endParaRPr lang="en-TH" sz="1200" dirty="0"/>
          </a:p>
          <a:p>
            <a:r>
              <a:rPr lang="en-TH" sz="1200" dirty="0"/>
              <a:t>However, some other Python packages and many other programming languages handle events in a different way: with a </a:t>
            </a:r>
            <a:r>
              <a:rPr lang="en-TH" sz="1200" b="1" dirty="0"/>
              <a:t>callback</a:t>
            </a:r>
            <a:r>
              <a:rPr lang="en-TH" sz="1200" dirty="0"/>
              <a:t>.</a:t>
            </a:r>
          </a:p>
        </p:txBody>
      </p:sp>
      <p:sp>
        <p:nvSpPr>
          <p:cNvPr id="7" name="TextBox 6">
            <a:extLst>
              <a:ext uri="{FF2B5EF4-FFF2-40B4-BE49-F238E27FC236}">
                <a16:creationId xmlns:a16="http://schemas.microsoft.com/office/drawing/2014/main" id="{3CCC31C6-AC29-8513-187C-CB21F0FD03C2}"/>
              </a:ext>
            </a:extLst>
          </p:cNvPr>
          <p:cNvSpPr txBox="1"/>
          <p:nvPr/>
        </p:nvSpPr>
        <p:spPr>
          <a:xfrm>
            <a:off x="2124986" y="1848242"/>
            <a:ext cx="5235934" cy="400110"/>
          </a:xfrm>
          <a:prstGeom prst="rect">
            <a:avLst/>
          </a:prstGeom>
          <a:noFill/>
        </p:spPr>
        <p:txBody>
          <a:bodyPr wrap="square">
            <a:spAutoFit/>
          </a:bodyPr>
          <a:lstStyle/>
          <a:p>
            <a:r>
              <a:rPr lang="en-US" sz="1000" b="0" dirty="0">
                <a:solidFill>
                  <a:srgbClr val="E17092"/>
                </a:solidFill>
                <a:effectLst/>
                <a:latin typeface="Menlo" panose="020B0609030804020204" pitchFamily="49" charset="0"/>
              </a:rPr>
              <a:t>if</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oButton</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handleEvent</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event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1" dirty="0">
                <a:solidFill>
                  <a:srgbClr val="9D3C5E"/>
                </a:solidFill>
                <a:effectLst/>
                <a:latin typeface="Menlo" panose="020B0609030804020204" pitchFamily="49" charset="0"/>
              </a:rPr>
              <a:t>  print</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The button was clicked</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
        <p:nvSpPr>
          <p:cNvPr id="8" name="Rounded Rectangle 7">
            <a:extLst>
              <a:ext uri="{FF2B5EF4-FFF2-40B4-BE49-F238E27FC236}">
                <a16:creationId xmlns:a16="http://schemas.microsoft.com/office/drawing/2014/main" id="{28061EC7-A185-51F0-05C9-F98318CFED05}"/>
              </a:ext>
            </a:extLst>
          </p:cNvPr>
          <p:cNvSpPr/>
          <p:nvPr/>
        </p:nvSpPr>
        <p:spPr>
          <a:xfrm>
            <a:off x="1948070" y="1739221"/>
            <a:ext cx="5235934" cy="608400"/>
          </a:xfrm>
          <a:prstGeom prst="roundRect">
            <a:avLst/>
          </a:prstGeom>
          <a:noFill/>
          <a:ln w="38100">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10" name="TextBox 9">
            <a:extLst>
              <a:ext uri="{FF2B5EF4-FFF2-40B4-BE49-F238E27FC236}">
                <a16:creationId xmlns:a16="http://schemas.microsoft.com/office/drawing/2014/main" id="{6ED68D41-84E4-8165-540B-AFA59A629045}"/>
              </a:ext>
            </a:extLst>
          </p:cNvPr>
          <p:cNvSpPr txBox="1"/>
          <p:nvPr/>
        </p:nvSpPr>
        <p:spPr>
          <a:xfrm>
            <a:off x="2216426" y="3677681"/>
            <a:ext cx="5235934" cy="461665"/>
          </a:xfrm>
          <a:prstGeom prst="rect">
            <a:avLst/>
          </a:prstGeom>
          <a:noFill/>
        </p:spPr>
        <p:txBody>
          <a:bodyPr wrap="square">
            <a:spAutoFit/>
          </a:bodyPr>
          <a:lstStyle/>
          <a:p>
            <a:r>
              <a:rPr lang="en-TH" sz="1200" b="1" dirty="0"/>
              <a:t>Callback: </a:t>
            </a:r>
            <a:r>
              <a:rPr lang="en-TH" sz="1200" dirty="0"/>
              <a:t>A function or method of an object that is called when a</a:t>
            </a:r>
          </a:p>
          <a:p>
            <a:r>
              <a:rPr lang="en-TH" sz="1200" dirty="0"/>
              <a:t>particular action, event, or condition happens.</a:t>
            </a:r>
          </a:p>
        </p:txBody>
      </p:sp>
      <p:sp>
        <p:nvSpPr>
          <p:cNvPr id="11" name="Rounded Rectangle 10">
            <a:extLst>
              <a:ext uri="{FF2B5EF4-FFF2-40B4-BE49-F238E27FC236}">
                <a16:creationId xmlns:a16="http://schemas.microsoft.com/office/drawing/2014/main" id="{2BCF888B-B447-0AD4-B98D-E09298FF9C5E}"/>
              </a:ext>
            </a:extLst>
          </p:cNvPr>
          <p:cNvSpPr/>
          <p:nvPr/>
        </p:nvSpPr>
        <p:spPr>
          <a:xfrm>
            <a:off x="1948070" y="3582337"/>
            <a:ext cx="5235934" cy="678371"/>
          </a:xfrm>
          <a:prstGeom prst="roundRect">
            <a:avLst/>
          </a:prstGeom>
          <a:noFill/>
          <a:ln w="38100">
            <a:solidFill>
              <a:schemeClr val="bg1">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40308501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4"/>
          <p:cNvSpPr txBox="1">
            <a:spLocks noGrp="1"/>
          </p:cNvSpPr>
          <p:nvPr>
            <p:ph type="title"/>
          </p:nvPr>
        </p:nvSpPr>
        <p:spPr>
          <a:xfrm>
            <a:off x="713225" y="382144"/>
            <a:ext cx="6530413" cy="572700"/>
          </a:xfrm>
          <a:prstGeom prst="rect">
            <a:avLst/>
          </a:prstGeom>
        </p:spPr>
        <p:txBody>
          <a:bodyPr spcFirstLastPara="1" wrap="square" lIns="91425" tIns="91425" rIns="91425" bIns="91425" anchor="b" anchorCtr="0">
            <a:noAutofit/>
          </a:bodyPr>
          <a:lstStyle/>
          <a:p>
            <a:pPr marL="342900" lvl="0" indent="-342900" algn="l" rtl="0">
              <a:spcBef>
                <a:spcPts val="0"/>
              </a:spcBef>
              <a:spcAft>
                <a:spcPts val="0"/>
              </a:spcAft>
              <a:buFont typeface="Courier New" panose="02070309020205020404" pitchFamily="49" charset="0"/>
              <a:buChar char="o"/>
            </a:pPr>
            <a:r>
              <a:rPr lang="en-US" sz="2000" b="1" dirty="0"/>
              <a:t>Creating a Callback</a:t>
            </a:r>
            <a:endParaRPr sz="2000" b="1" dirty="0"/>
          </a:p>
        </p:txBody>
      </p:sp>
      <p:sp>
        <p:nvSpPr>
          <p:cNvPr id="3" name="TextBox 2">
            <a:extLst>
              <a:ext uri="{FF2B5EF4-FFF2-40B4-BE49-F238E27FC236}">
                <a16:creationId xmlns:a16="http://schemas.microsoft.com/office/drawing/2014/main" id="{B4670C9D-CD46-6292-6C46-0E1196291AAB}"/>
              </a:ext>
            </a:extLst>
          </p:cNvPr>
          <p:cNvSpPr txBox="1"/>
          <p:nvPr/>
        </p:nvSpPr>
        <p:spPr>
          <a:xfrm>
            <a:off x="713225" y="1662721"/>
            <a:ext cx="7882135" cy="461665"/>
          </a:xfrm>
          <a:prstGeom prst="rect">
            <a:avLst/>
          </a:prstGeom>
          <a:noFill/>
        </p:spPr>
        <p:txBody>
          <a:bodyPr wrap="square">
            <a:spAutoFit/>
          </a:bodyPr>
          <a:lstStyle/>
          <a:p>
            <a:r>
              <a:rPr lang="en-TH" sz="1200" dirty="0"/>
              <a:t>To set up a callback, when you create an object or call one of an object’s methods, you pass the name of a function or a method of an object to be called.</a:t>
            </a:r>
          </a:p>
        </p:txBody>
      </p:sp>
      <p:sp>
        <p:nvSpPr>
          <p:cNvPr id="5" name="TextBox 4">
            <a:extLst>
              <a:ext uri="{FF2B5EF4-FFF2-40B4-BE49-F238E27FC236}">
                <a16:creationId xmlns:a16="http://schemas.microsoft.com/office/drawing/2014/main" id="{99F05D5C-BF82-BE93-BA28-5D405869E7D5}"/>
              </a:ext>
            </a:extLst>
          </p:cNvPr>
          <p:cNvSpPr txBox="1"/>
          <p:nvPr/>
        </p:nvSpPr>
        <p:spPr>
          <a:xfrm>
            <a:off x="2210445" y="2210023"/>
            <a:ext cx="5235934" cy="861774"/>
          </a:xfrm>
          <a:prstGeom prst="rect">
            <a:avLst/>
          </a:prstGeom>
          <a:noFill/>
        </p:spPr>
        <p:txBody>
          <a:bodyPr wrap="square">
            <a:spAutoFit/>
          </a:bodyPr>
          <a:lstStyle/>
          <a:p>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tkinter</a:t>
            </a:r>
            <a:endParaRPr lang="en-US" sz="1000" b="0" dirty="0">
              <a:solidFill>
                <a:srgbClr val="333333"/>
              </a:solidFill>
              <a:effectLst/>
              <a:latin typeface="Menlo" panose="020B0609030804020204" pitchFamily="49" charset="0"/>
            </a:endParaRPr>
          </a:p>
          <a:p>
            <a:r>
              <a:rPr lang="en-US" sz="1000" b="0" dirty="0">
                <a:solidFill>
                  <a:srgbClr val="9466AA"/>
                </a:solidFill>
                <a:effectLst/>
                <a:latin typeface="Menlo" panose="020B0609030804020204" pitchFamily="49" charset="0"/>
              </a:rPr>
              <a:t>def</a:t>
            </a:r>
            <a:r>
              <a:rPr lang="en-US" sz="1000" b="0" dirty="0">
                <a:solidFill>
                  <a:srgbClr val="333333"/>
                </a:solidFill>
                <a:effectLst/>
                <a:latin typeface="Menlo" panose="020B0609030804020204" pitchFamily="49" charset="0"/>
              </a:rPr>
              <a:t> </a:t>
            </a:r>
            <a:r>
              <a:rPr lang="en-US" sz="1000" b="1" dirty="0" err="1">
                <a:solidFill>
                  <a:srgbClr val="9D3C5E"/>
                </a:solidFill>
                <a:effectLst/>
                <a:latin typeface="Menlo" panose="020B0609030804020204" pitchFamily="49" charset="0"/>
              </a:rPr>
              <a:t>myFunction</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1" dirty="0">
                <a:solidFill>
                  <a:srgbClr val="9D3C5E"/>
                </a:solidFill>
                <a:effectLst/>
                <a:latin typeface="Menlo" panose="020B0609030804020204" pitchFamily="49" charset="0"/>
              </a:rPr>
              <a:t>  print</a:t>
            </a:r>
            <a:r>
              <a:rPr lang="en-US" sz="1000" b="0" dirty="0">
                <a:solidFill>
                  <a:srgbClr val="777777"/>
                </a:solidFill>
                <a:effectLst/>
                <a:latin typeface="Menlo" panose="020B0609030804020204" pitchFamily="49" charset="0"/>
              </a:rPr>
              <a:t>('</a:t>
            </a:r>
            <a:r>
              <a:rPr lang="en-US" sz="1000" b="0" dirty="0" err="1">
                <a:solidFill>
                  <a:srgbClr val="1F6E89"/>
                </a:solidFill>
                <a:effectLst/>
                <a:latin typeface="Menlo" panose="020B0609030804020204" pitchFamily="49" charset="0"/>
              </a:rPr>
              <a:t>myCallBackFunction</a:t>
            </a:r>
            <a:r>
              <a:rPr lang="en-US" sz="1000" b="0" dirty="0">
                <a:solidFill>
                  <a:srgbClr val="1F6E89"/>
                </a:solidFill>
                <a:effectLst/>
                <a:latin typeface="Menlo" panose="020B0609030804020204" pitchFamily="49" charset="0"/>
              </a:rPr>
              <a:t> was called</a:t>
            </a:r>
            <a:r>
              <a:rPr lang="en-US" sz="1000" b="0" dirty="0">
                <a:solidFill>
                  <a:srgbClr val="777777"/>
                </a:solidFill>
                <a:effectLst/>
                <a:latin typeface="Menlo" panose="020B0609030804020204" pitchFamily="49" charset="0"/>
              </a:rPr>
              <a:t>’)</a:t>
            </a:r>
          </a:p>
          <a:p>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oButton</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tkinter</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Button</a:t>
            </a:r>
            <a:r>
              <a:rPr lang="en-US" sz="1000" b="0" dirty="0">
                <a:solidFill>
                  <a:srgbClr val="777777"/>
                </a:solidFill>
                <a:effectLst/>
                <a:latin typeface="Menlo" panose="020B0609030804020204" pitchFamily="49" charset="0"/>
              </a:rPr>
              <a:t>(</a:t>
            </a:r>
            <a:r>
              <a:rPr lang="en-US" sz="1000" b="0" dirty="0">
                <a:solidFill>
                  <a:srgbClr val="9466AA"/>
                </a:solidFill>
                <a:effectLst/>
                <a:latin typeface="Menlo" panose="020B0609030804020204" pitchFamily="49" charset="0"/>
              </a:rPr>
              <a:t>text</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Click me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command</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myFunction</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
        <p:nvSpPr>
          <p:cNvPr id="7" name="Rounded Rectangle 6">
            <a:extLst>
              <a:ext uri="{FF2B5EF4-FFF2-40B4-BE49-F238E27FC236}">
                <a16:creationId xmlns:a16="http://schemas.microsoft.com/office/drawing/2014/main" id="{B7A7EDB3-AFC3-C4B0-8739-3A59D81BC9C6}"/>
              </a:ext>
            </a:extLst>
          </p:cNvPr>
          <p:cNvSpPr/>
          <p:nvPr/>
        </p:nvSpPr>
        <p:spPr>
          <a:xfrm>
            <a:off x="1977869" y="2170981"/>
            <a:ext cx="5295569" cy="998665"/>
          </a:xfrm>
          <a:prstGeom prst="roundRect">
            <a:avLst/>
          </a:prstGeom>
          <a:noFill/>
          <a:ln w="38100">
            <a:solidFill>
              <a:schemeClr val="accent3">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4" name="TextBox 3">
            <a:extLst>
              <a:ext uri="{FF2B5EF4-FFF2-40B4-BE49-F238E27FC236}">
                <a16:creationId xmlns:a16="http://schemas.microsoft.com/office/drawing/2014/main" id="{D1EC6A31-8987-DAA1-207B-4E415E100B1F}"/>
              </a:ext>
            </a:extLst>
          </p:cNvPr>
          <p:cNvSpPr txBox="1"/>
          <p:nvPr/>
        </p:nvSpPr>
        <p:spPr>
          <a:xfrm>
            <a:off x="713225" y="944037"/>
            <a:ext cx="8002150" cy="646331"/>
          </a:xfrm>
          <a:prstGeom prst="rect">
            <a:avLst/>
          </a:prstGeom>
          <a:noFill/>
        </p:spPr>
        <p:txBody>
          <a:bodyPr wrap="square">
            <a:spAutoFit/>
          </a:bodyPr>
          <a:lstStyle/>
          <a:p>
            <a:r>
              <a:rPr lang="en-TH" sz="1200" dirty="0"/>
              <a:t>As an example, consider a button object that is initialized to have a callback. When the user clicks the button, the button will call the callback function or method. That function or method executes whatever code is needed to react to the button click.</a:t>
            </a:r>
          </a:p>
        </p:txBody>
      </p:sp>
      <p:sp>
        <p:nvSpPr>
          <p:cNvPr id="8" name="TextBox 7">
            <a:extLst>
              <a:ext uri="{FF2B5EF4-FFF2-40B4-BE49-F238E27FC236}">
                <a16:creationId xmlns:a16="http://schemas.microsoft.com/office/drawing/2014/main" id="{05A93520-F65B-56B9-6FEE-0E321BF01F21}"/>
              </a:ext>
            </a:extLst>
          </p:cNvPr>
          <p:cNvSpPr txBox="1"/>
          <p:nvPr/>
        </p:nvSpPr>
        <p:spPr>
          <a:xfrm>
            <a:off x="713224" y="3245274"/>
            <a:ext cx="8002149" cy="430887"/>
          </a:xfrm>
          <a:prstGeom prst="rect">
            <a:avLst/>
          </a:prstGeom>
          <a:noFill/>
        </p:spPr>
        <p:txBody>
          <a:bodyPr wrap="square">
            <a:spAutoFit/>
          </a:bodyPr>
          <a:lstStyle/>
          <a:p>
            <a:r>
              <a:rPr lang="en-TH" sz="1100" dirty="0"/>
              <a:t>When you create a button with tkinter, you must pass in a function (or a method of an object), which will be called back when the user </a:t>
            </a:r>
            <a:r>
              <a:rPr lang="en-TH" sz="1100" b="1" dirty="0"/>
              <a:t>clicks the button</a:t>
            </a:r>
            <a:r>
              <a:rPr lang="en-TH" sz="1100" dirty="0"/>
              <a:t>. Here, we are passing </a:t>
            </a:r>
            <a:r>
              <a:rPr lang="en-TH" sz="1000" dirty="0">
                <a:solidFill>
                  <a:srgbClr val="333333"/>
                </a:solidFill>
                <a:latin typeface="Menlo" panose="020B0609030804020204" pitchFamily="49" charset="0"/>
              </a:rPr>
              <a:t>myFunction</a:t>
            </a:r>
            <a:r>
              <a:rPr lang="en-TH" sz="1100" dirty="0"/>
              <a:t> as </a:t>
            </a:r>
            <a:r>
              <a:rPr lang="en-TH" sz="1100" b="1" dirty="0"/>
              <a:t>the function to be called back</a:t>
            </a:r>
            <a:r>
              <a:rPr lang="en-TH" sz="1100" dirty="0"/>
              <a:t>.</a:t>
            </a:r>
          </a:p>
        </p:txBody>
      </p:sp>
      <p:sp>
        <p:nvSpPr>
          <p:cNvPr id="9" name="TextBox 8">
            <a:extLst>
              <a:ext uri="{FF2B5EF4-FFF2-40B4-BE49-F238E27FC236}">
                <a16:creationId xmlns:a16="http://schemas.microsoft.com/office/drawing/2014/main" id="{76FA35D7-6D50-E759-F0CE-EE2AC8E4407C}"/>
              </a:ext>
            </a:extLst>
          </p:cNvPr>
          <p:cNvSpPr txBox="1"/>
          <p:nvPr/>
        </p:nvSpPr>
        <p:spPr>
          <a:xfrm>
            <a:off x="713224" y="3837513"/>
            <a:ext cx="7882136" cy="715089"/>
          </a:xfrm>
          <a:prstGeom prst="round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TH" sz="1200" dirty="0"/>
              <a:t>You can also use a callback when you initiate some action that may take some time. Instead of waiting for the action to finish and causing the program appear to freeze for a period of time, you provide a </a:t>
            </a:r>
            <a:r>
              <a:rPr lang="en-TH" sz="1200" b="1" dirty="0"/>
              <a:t>callback to be called when the action is completed</a:t>
            </a:r>
            <a:r>
              <a:rPr lang="en-TH" sz="1200" dirty="0"/>
              <a:t>. This often involves multiple Python </a:t>
            </a:r>
            <a:r>
              <a:rPr lang="en-TH" sz="1200" b="1" dirty="0"/>
              <a:t>threads</a:t>
            </a:r>
            <a:r>
              <a:rPr lang="en-TH" sz="1200" dirty="0"/>
              <a:t>.</a:t>
            </a:r>
          </a:p>
        </p:txBody>
      </p:sp>
    </p:spTree>
    <p:extLst>
      <p:ext uri="{BB962C8B-B14F-4D97-AF65-F5344CB8AC3E}">
        <p14:creationId xmlns:p14="http://schemas.microsoft.com/office/powerpoint/2010/main" val="2515572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4"/>
          <p:cNvSpPr txBox="1">
            <a:spLocks noGrp="1"/>
          </p:cNvSpPr>
          <p:nvPr>
            <p:ph type="title"/>
          </p:nvPr>
        </p:nvSpPr>
        <p:spPr>
          <a:xfrm>
            <a:off x="713225" y="486919"/>
            <a:ext cx="6530413" cy="572700"/>
          </a:xfrm>
          <a:prstGeom prst="rect">
            <a:avLst/>
          </a:prstGeom>
        </p:spPr>
        <p:txBody>
          <a:bodyPr spcFirstLastPara="1" wrap="square" lIns="91425" tIns="91425" rIns="91425" bIns="91425" anchor="b" anchorCtr="0">
            <a:noAutofit/>
          </a:bodyPr>
          <a:lstStyle/>
          <a:p>
            <a:pPr marL="342900" lvl="0" indent="-342900" algn="l" rtl="0">
              <a:spcBef>
                <a:spcPts val="0"/>
              </a:spcBef>
              <a:spcAft>
                <a:spcPts val="0"/>
              </a:spcAft>
              <a:buFont typeface="Courier New" panose="02070309020205020404" pitchFamily="49" charset="0"/>
              <a:buChar char="o"/>
            </a:pPr>
            <a:r>
              <a:rPr lang="en-US" sz="2000" b="1" dirty="0"/>
              <a:t>Using a Callback with </a:t>
            </a:r>
            <a:r>
              <a:rPr lang="en-US" sz="2000" b="1" dirty="0" err="1"/>
              <a:t>SimpleButton</a:t>
            </a:r>
            <a:endParaRPr sz="2000" b="1" dirty="0"/>
          </a:p>
        </p:txBody>
      </p:sp>
      <p:sp>
        <p:nvSpPr>
          <p:cNvPr id="3" name="TextBox 2">
            <a:extLst>
              <a:ext uri="{FF2B5EF4-FFF2-40B4-BE49-F238E27FC236}">
                <a16:creationId xmlns:a16="http://schemas.microsoft.com/office/drawing/2014/main" id="{D07D53DC-C348-B708-DA20-DAA0CCEF0C43}"/>
              </a:ext>
            </a:extLst>
          </p:cNvPr>
          <p:cNvSpPr txBox="1"/>
          <p:nvPr/>
        </p:nvSpPr>
        <p:spPr>
          <a:xfrm>
            <a:off x="736489" y="1245909"/>
            <a:ext cx="7671021" cy="1200329"/>
          </a:xfrm>
          <a:prstGeom prst="rect">
            <a:avLst/>
          </a:prstGeom>
          <a:noFill/>
        </p:spPr>
        <p:txBody>
          <a:bodyPr wrap="square">
            <a:spAutoFit/>
          </a:bodyPr>
          <a:lstStyle/>
          <a:p>
            <a:r>
              <a:rPr lang="en-TH" sz="1200" dirty="0"/>
              <a:t>To demonstrate this concept, we’ll make a minor modification to the SimpleButton class to allow it to accept a callback. </a:t>
            </a:r>
          </a:p>
          <a:p>
            <a:endParaRPr lang="en-TH" sz="1200" dirty="0"/>
          </a:p>
          <a:p>
            <a:r>
              <a:rPr lang="en-TH" sz="1200" dirty="0"/>
              <a:t>The main program in Listing 6-8 creates three instances of the SimpleButton class, each of which handles the button click in a different way. The first button, oButtonA, provides no callback; oButtonB provides a</a:t>
            </a:r>
          </a:p>
          <a:p>
            <a:r>
              <a:rPr lang="en-TH" sz="1200" dirty="0"/>
              <a:t>callback to a function; and oButtonC specifies a callback to a method of an object.</a:t>
            </a:r>
          </a:p>
        </p:txBody>
      </p:sp>
      <p:sp>
        <p:nvSpPr>
          <p:cNvPr id="2" name="TextBox 1">
            <a:extLst>
              <a:ext uri="{FF2B5EF4-FFF2-40B4-BE49-F238E27FC236}">
                <a16:creationId xmlns:a16="http://schemas.microsoft.com/office/drawing/2014/main" id="{280F505E-51D4-DF4C-DA58-29C6DBA32969}"/>
              </a:ext>
            </a:extLst>
          </p:cNvPr>
          <p:cNvSpPr txBox="1"/>
          <p:nvPr/>
        </p:nvSpPr>
        <p:spPr>
          <a:xfrm>
            <a:off x="736489" y="2494028"/>
            <a:ext cx="6764573" cy="276999"/>
          </a:xfrm>
          <a:prstGeom prst="rect">
            <a:avLst/>
          </a:prstGeom>
          <a:noFill/>
        </p:spPr>
        <p:txBody>
          <a:bodyPr wrap="square">
            <a:spAutoFit/>
          </a:bodyPr>
          <a:lstStyle/>
          <a:p>
            <a:r>
              <a:rPr lang="en-TH" sz="1200" b="1" dirty="0"/>
              <a:t>Listing 6-8: </a:t>
            </a:r>
            <a:r>
              <a:rPr lang="en-TH" sz="1200" dirty="0"/>
              <a:t>A version of the main program that handles button clicks three different ways</a:t>
            </a:r>
          </a:p>
        </p:txBody>
      </p:sp>
      <p:sp>
        <p:nvSpPr>
          <p:cNvPr id="5" name="TextBox 4">
            <a:extLst>
              <a:ext uri="{FF2B5EF4-FFF2-40B4-BE49-F238E27FC236}">
                <a16:creationId xmlns:a16="http://schemas.microsoft.com/office/drawing/2014/main" id="{B1472609-8DF2-F0D7-FADB-ED241880405E}"/>
              </a:ext>
            </a:extLst>
          </p:cNvPr>
          <p:cNvSpPr txBox="1"/>
          <p:nvPr/>
        </p:nvSpPr>
        <p:spPr>
          <a:xfrm>
            <a:off x="754534" y="3146335"/>
            <a:ext cx="5235146" cy="1015663"/>
          </a:xfrm>
          <a:prstGeom prst="rect">
            <a:avLst/>
          </a:prstGeom>
          <a:noFill/>
        </p:spPr>
        <p:txBody>
          <a:bodyPr wrap="square">
            <a:spAutoFit/>
          </a:bodyPr>
          <a:lstStyle/>
          <a:p>
            <a:r>
              <a:rPr lang="en-US" sz="1000" b="0" i="1" dirty="0">
                <a:solidFill>
                  <a:srgbClr val="BA9AB9"/>
                </a:solidFill>
                <a:effectLst/>
                <a:latin typeface="Menlo" panose="020B0609030804020204" pitchFamily="49" charset="0"/>
              </a:rPr>
              <a:t># </a:t>
            </a:r>
            <a:r>
              <a:rPr lang="en-US" sz="1000" b="0" i="1" dirty="0" err="1">
                <a:solidFill>
                  <a:srgbClr val="BA9AB9"/>
                </a:solidFill>
                <a:effectLst/>
                <a:latin typeface="Menlo" panose="020B0609030804020204" pitchFamily="49" charset="0"/>
              </a:rPr>
              <a:t>pygame</a:t>
            </a:r>
            <a:r>
              <a:rPr lang="en-US" sz="1000" b="0" i="1" dirty="0">
                <a:solidFill>
                  <a:srgbClr val="BA9AB9"/>
                </a:solidFill>
                <a:effectLst/>
                <a:latin typeface="Menlo" panose="020B0609030804020204" pitchFamily="49" charset="0"/>
              </a:rPr>
              <a:t> demo 9 - 3-button test with callbacks</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1 - Import packages</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from</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locals</a:t>
            </a:r>
            <a:r>
              <a:rPr lang="en-US" sz="1000" b="0" dirty="0">
                <a:solidFill>
                  <a:srgbClr val="333333"/>
                </a:solidFill>
                <a:effectLst/>
                <a:latin typeface="Menlo" panose="020B0609030804020204" pitchFamily="49" charset="0"/>
              </a:rPr>
              <a:t> </a:t>
            </a:r>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from</a:t>
            </a:r>
            <a:r>
              <a:rPr lang="en-US" sz="1000" b="0" dirty="0">
                <a:solidFill>
                  <a:srgbClr val="333333"/>
                </a:solidFill>
                <a:effectLst/>
                <a:latin typeface="Menlo" panose="020B0609030804020204" pitchFamily="49" charset="0"/>
              </a:rPr>
              <a:t> SimpleButtonV2 </a:t>
            </a:r>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sys</a:t>
            </a:r>
          </a:p>
        </p:txBody>
      </p:sp>
      <p:sp>
        <p:nvSpPr>
          <p:cNvPr id="4" name="Right Arrow 3">
            <a:extLst>
              <a:ext uri="{FF2B5EF4-FFF2-40B4-BE49-F238E27FC236}">
                <a16:creationId xmlns:a16="http://schemas.microsoft.com/office/drawing/2014/main" id="{C96B0371-6EC1-8F4A-69CA-17894EC2B30E}"/>
              </a:ext>
            </a:extLst>
          </p:cNvPr>
          <p:cNvSpPr/>
          <p:nvPr/>
        </p:nvSpPr>
        <p:spPr>
          <a:xfrm>
            <a:off x="373389" y="3797578"/>
            <a:ext cx="352425" cy="18097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pic>
        <p:nvPicPr>
          <p:cNvPr id="7" name="Picture 6">
            <a:extLst>
              <a:ext uri="{FF2B5EF4-FFF2-40B4-BE49-F238E27FC236}">
                <a16:creationId xmlns:a16="http://schemas.microsoft.com/office/drawing/2014/main" id="{13083033-0B40-0BD2-11E0-1D3D2F1034A1}"/>
              </a:ext>
            </a:extLst>
          </p:cNvPr>
          <p:cNvPicPr>
            <a:picLocks noChangeAspect="1"/>
          </p:cNvPicPr>
          <p:nvPr/>
        </p:nvPicPr>
        <p:blipFill>
          <a:blip r:embed="rId3"/>
          <a:stretch>
            <a:fillRect/>
          </a:stretch>
        </p:blipFill>
        <p:spPr>
          <a:xfrm>
            <a:off x="4714875" y="4046119"/>
            <a:ext cx="4329237" cy="90759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8">
            <a:extLst>
              <a:ext uri="{FF2B5EF4-FFF2-40B4-BE49-F238E27FC236}">
                <a16:creationId xmlns:a16="http://schemas.microsoft.com/office/drawing/2014/main" id="{31C96DE8-F5F2-FF60-A3B5-6A4E528531EF}"/>
              </a:ext>
            </a:extLst>
          </p:cNvPr>
          <p:cNvPicPr>
            <a:picLocks noChangeAspect="1"/>
          </p:cNvPicPr>
          <p:nvPr/>
        </p:nvPicPr>
        <p:blipFill>
          <a:blip r:embed="rId4"/>
          <a:stretch>
            <a:fillRect/>
          </a:stretch>
        </p:blipFill>
        <p:spPr>
          <a:xfrm>
            <a:off x="4714875" y="2935540"/>
            <a:ext cx="4329237" cy="96205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4387979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2" name="TextBox 1">
            <a:extLst>
              <a:ext uri="{FF2B5EF4-FFF2-40B4-BE49-F238E27FC236}">
                <a16:creationId xmlns:a16="http://schemas.microsoft.com/office/drawing/2014/main" id="{3630A97A-F820-F3E6-E2DB-2AECC69520AF}"/>
              </a:ext>
            </a:extLst>
          </p:cNvPr>
          <p:cNvSpPr txBox="1"/>
          <p:nvPr/>
        </p:nvSpPr>
        <p:spPr>
          <a:xfrm>
            <a:off x="661945" y="637021"/>
            <a:ext cx="5235934" cy="276999"/>
          </a:xfrm>
          <a:prstGeom prst="rect">
            <a:avLst/>
          </a:prstGeom>
          <a:noFill/>
        </p:spPr>
        <p:txBody>
          <a:bodyPr wrap="square">
            <a:spAutoFit/>
          </a:bodyPr>
          <a:lstStyle/>
          <a:p>
            <a:r>
              <a:rPr lang="en-TH" sz="1200" b="1" dirty="0"/>
              <a:t>Listing</a:t>
            </a:r>
            <a:r>
              <a:rPr lang="th-TH" sz="1200" b="1" dirty="0"/>
              <a:t> </a:t>
            </a:r>
            <a:r>
              <a:rPr lang="en-US" sz="1200" b="1" dirty="0"/>
              <a:t>6-8 (con.)</a:t>
            </a:r>
            <a:endParaRPr lang="en-TH" sz="1200" dirty="0"/>
          </a:p>
        </p:txBody>
      </p:sp>
      <p:sp>
        <p:nvSpPr>
          <p:cNvPr id="4" name="TextBox 3">
            <a:extLst>
              <a:ext uri="{FF2B5EF4-FFF2-40B4-BE49-F238E27FC236}">
                <a16:creationId xmlns:a16="http://schemas.microsoft.com/office/drawing/2014/main" id="{9605F11A-DE07-A6DA-7ED0-E5306EEE6A62}"/>
              </a:ext>
            </a:extLst>
          </p:cNvPr>
          <p:cNvSpPr txBox="1"/>
          <p:nvPr/>
        </p:nvSpPr>
        <p:spPr>
          <a:xfrm>
            <a:off x="684255" y="1424677"/>
            <a:ext cx="6913605" cy="2708434"/>
          </a:xfrm>
          <a:prstGeom prst="rect">
            <a:avLst/>
          </a:prstGeom>
          <a:noFill/>
        </p:spPr>
        <p:txBody>
          <a:bodyPr wrap="square">
            <a:spAutoFit/>
          </a:bodyPr>
          <a:lstStyle/>
          <a:p>
            <a:r>
              <a:rPr lang="en-US" sz="1000" b="0" i="1" dirty="0">
                <a:solidFill>
                  <a:srgbClr val="BA9AB9"/>
                </a:solidFill>
                <a:effectLst/>
                <a:latin typeface="Menlo" panose="020B0609030804020204" pitchFamily="49" charset="0"/>
              </a:rPr>
              <a:t># #2 - Define constants</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GRAY</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200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200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200</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WINDOW_WIDTH</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400</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WINDOW_HEIGHT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100</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FRAMES_PER_SECOND</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30</a:t>
            </a:r>
            <a:endParaRPr lang="en-US" sz="1000" b="0" dirty="0">
              <a:solidFill>
                <a:srgbClr val="333333"/>
              </a:solidFill>
              <a:effectLst/>
              <a:latin typeface="Menlo" panose="020B0609030804020204" pitchFamily="49" charset="0"/>
            </a:endParaRPr>
          </a:p>
          <a:p>
            <a:endParaRPr lang="en-US" sz="1000" b="0" i="1" dirty="0">
              <a:solidFill>
                <a:srgbClr val="BA9AB9"/>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Define a function to be used as a "callback"</a:t>
            </a:r>
            <a:endParaRPr lang="en-US" sz="1000" b="0" dirty="0">
              <a:solidFill>
                <a:srgbClr val="333333"/>
              </a:solidFill>
              <a:effectLst/>
              <a:latin typeface="Menlo" panose="020B0609030804020204" pitchFamily="49" charset="0"/>
            </a:endParaRPr>
          </a:p>
          <a:p>
            <a:r>
              <a:rPr lang="en-US" sz="1000" b="0" dirty="0">
                <a:solidFill>
                  <a:srgbClr val="9466AA"/>
                </a:solidFill>
                <a:effectLst/>
                <a:latin typeface="Menlo" panose="020B0609030804020204" pitchFamily="49" charset="0"/>
              </a:rPr>
              <a:t>def</a:t>
            </a:r>
            <a:r>
              <a:rPr lang="en-US" sz="1000" b="0" dirty="0">
                <a:solidFill>
                  <a:srgbClr val="333333"/>
                </a:solidFill>
                <a:effectLst/>
                <a:latin typeface="Menlo" panose="020B0609030804020204" pitchFamily="49" charset="0"/>
              </a:rPr>
              <a:t> </a:t>
            </a:r>
            <a:r>
              <a:rPr lang="en-US" sz="1000" b="1" dirty="0" err="1">
                <a:solidFill>
                  <a:srgbClr val="9D3C5E"/>
                </a:solidFill>
                <a:effectLst/>
                <a:latin typeface="Menlo" panose="020B0609030804020204" pitchFamily="49" charset="0"/>
              </a:rPr>
              <a:t>myCallBackFunction</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p>
          <a:p>
            <a:r>
              <a:rPr lang="en-US" sz="1000" b="1" dirty="0">
                <a:solidFill>
                  <a:srgbClr val="9D3C5E"/>
                </a:solidFill>
                <a:effectLst/>
                <a:latin typeface="Menlo" panose="020B0609030804020204" pitchFamily="49" charset="0"/>
              </a:rPr>
              <a:t>  print</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User pressed Button B, called </a:t>
            </a:r>
            <a:r>
              <a:rPr lang="en-US" sz="1000" b="0" dirty="0" err="1">
                <a:solidFill>
                  <a:srgbClr val="1F6E89"/>
                </a:solidFill>
                <a:effectLst/>
                <a:latin typeface="Menlo" panose="020B0609030804020204" pitchFamily="49" charset="0"/>
              </a:rPr>
              <a:t>myCallBackFunction</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endParaRPr lang="en-US" sz="1000" b="0" i="1" dirty="0">
              <a:solidFill>
                <a:srgbClr val="BA9AB9"/>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Define a class with a method to be used as a "callback"</a:t>
            </a:r>
            <a:endParaRPr lang="en-US" sz="1000" b="0" dirty="0">
              <a:solidFill>
                <a:srgbClr val="333333"/>
              </a:solidFill>
              <a:effectLst/>
              <a:latin typeface="Menlo" panose="020B0609030804020204" pitchFamily="49" charset="0"/>
            </a:endParaRPr>
          </a:p>
          <a:p>
            <a:r>
              <a:rPr lang="en-US" sz="1000" b="0" dirty="0">
                <a:solidFill>
                  <a:srgbClr val="9466AA"/>
                </a:solidFill>
                <a:effectLst/>
                <a:latin typeface="Menlo" panose="020B0609030804020204" pitchFamily="49" charset="0"/>
              </a:rPr>
              <a:t>class</a:t>
            </a:r>
            <a:r>
              <a:rPr lang="en-US" sz="1000" b="0" dirty="0">
                <a:solidFill>
                  <a:srgbClr val="333333"/>
                </a:solidFill>
                <a:effectLst/>
                <a:latin typeface="Menlo" panose="020B0609030804020204" pitchFamily="49" charset="0"/>
              </a:rPr>
              <a:t> </a:t>
            </a:r>
            <a:r>
              <a:rPr lang="en-US" sz="1000" b="1" dirty="0" err="1">
                <a:solidFill>
                  <a:srgbClr val="9466AA"/>
                </a:solidFill>
                <a:effectLst/>
                <a:latin typeface="Menlo" panose="020B0609030804020204" pitchFamily="49" charset="0"/>
              </a:rPr>
              <a:t>CallBackTest</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p>
          <a:p>
            <a:br>
              <a:rPr lang="en-US" sz="1000" b="0" dirty="0">
                <a:solidFill>
                  <a:srgbClr val="333333"/>
                </a:solidFill>
                <a:effectLst/>
                <a:latin typeface="Menlo" panose="020B0609030804020204" pitchFamily="49" charset="0"/>
              </a:rPr>
            </a:br>
            <a:r>
              <a:rPr lang="en-US" sz="1000" b="0" i="1" dirty="0">
                <a:solidFill>
                  <a:srgbClr val="BA9AB9"/>
                </a:solidFill>
                <a:effectLst/>
                <a:latin typeface="Menlo" panose="020B0609030804020204" pitchFamily="49" charset="0"/>
              </a:rPr>
              <a:t># --- snipped any other methods in this class ---</a:t>
            </a:r>
            <a:endParaRPr lang="en-US" sz="1000" b="0" dirty="0">
              <a:solidFill>
                <a:srgbClr val="333333"/>
              </a:solidFill>
              <a:effectLst/>
              <a:latin typeface="Menlo" panose="020B0609030804020204" pitchFamily="49" charset="0"/>
            </a:endParaRPr>
          </a:p>
          <a:p>
            <a:br>
              <a:rPr lang="en-US" sz="1000" b="0" dirty="0">
                <a:solidFill>
                  <a:srgbClr val="333333"/>
                </a:solidFill>
                <a:effectLst/>
                <a:latin typeface="Menlo" panose="020B0609030804020204" pitchFamily="49" charset="0"/>
              </a:rPr>
            </a:br>
            <a:r>
              <a:rPr lang="th-TH"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def</a:t>
            </a:r>
            <a:r>
              <a:rPr lang="en-US" sz="1000" b="0" dirty="0">
                <a:solidFill>
                  <a:srgbClr val="333333"/>
                </a:solidFill>
                <a:effectLst/>
                <a:latin typeface="Menlo" panose="020B0609030804020204" pitchFamily="49" charset="0"/>
              </a:rPr>
              <a:t> </a:t>
            </a:r>
            <a:r>
              <a:rPr lang="en-US" sz="1000" b="1" dirty="0" err="1">
                <a:solidFill>
                  <a:srgbClr val="9D3C5E"/>
                </a:solidFill>
                <a:effectLst/>
                <a:latin typeface="Menlo" panose="020B0609030804020204" pitchFamily="49" charset="0"/>
              </a:rPr>
              <a:t>myMethod</a:t>
            </a:r>
            <a:r>
              <a:rPr lang="en-US" sz="1000" b="0" dirty="0">
                <a:solidFill>
                  <a:srgbClr val="777777"/>
                </a:solidFill>
                <a:effectLst/>
                <a:latin typeface="Menlo" panose="020B0609030804020204" pitchFamily="49" charset="0"/>
              </a:rPr>
              <a:t>(</a:t>
            </a:r>
            <a:r>
              <a:rPr lang="en-US" sz="1000" b="0" dirty="0">
                <a:solidFill>
                  <a:srgbClr val="9466AA"/>
                </a:solidFill>
                <a:effectLst/>
                <a:latin typeface="Menlo" panose="020B0609030804020204" pitchFamily="49" charset="0"/>
              </a:rPr>
              <a:t>self</a:t>
            </a:r>
            <a:r>
              <a:rPr lang="en-US" sz="1000" b="0" dirty="0">
                <a:solidFill>
                  <a:srgbClr val="777777"/>
                </a:solidFill>
                <a:effectLst/>
                <a:latin typeface="Menlo" panose="020B0609030804020204" pitchFamily="49" charset="0"/>
              </a:rPr>
              <a:t>):</a:t>
            </a:r>
          </a:p>
          <a:p>
            <a:r>
              <a:rPr lang="th-TH" sz="1000" b="1" dirty="0">
                <a:solidFill>
                  <a:srgbClr val="9D3C5E"/>
                </a:solidFill>
                <a:effectLst/>
                <a:latin typeface="Menlo" panose="020B0609030804020204" pitchFamily="49" charset="0"/>
              </a:rPr>
              <a:t>         </a:t>
            </a:r>
            <a:r>
              <a:rPr lang="en-US" sz="1000" b="1" dirty="0">
                <a:solidFill>
                  <a:srgbClr val="9D3C5E"/>
                </a:solidFill>
                <a:effectLst/>
                <a:latin typeface="Menlo" panose="020B0609030804020204" pitchFamily="49" charset="0"/>
              </a:rPr>
              <a:t>print</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User pressed </a:t>
            </a:r>
            <a:r>
              <a:rPr lang="en-US" sz="1000" b="0" dirty="0" err="1">
                <a:solidFill>
                  <a:srgbClr val="1F6E89"/>
                </a:solidFill>
                <a:effectLst/>
                <a:latin typeface="Menlo" panose="020B0609030804020204" pitchFamily="49" charset="0"/>
              </a:rPr>
              <a:t>ButtonC</a:t>
            </a:r>
            <a:r>
              <a:rPr lang="en-US" sz="1000" b="0" dirty="0">
                <a:solidFill>
                  <a:srgbClr val="1F6E89"/>
                </a:solidFill>
                <a:effectLst/>
                <a:latin typeface="Menlo" panose="020B0609030804020204" pitchFamily="49" charset="0"/>
              </a:rPr>
              <a:t>, called </a:t>
            </a:r>
            <a:r>
              <a:rPr lang="en-US" sz="1000" b="0" dirty="0" err="1">
                <a:solidFill>
                  <a:srgbClr val="1F6E89"/>
                </a:solidFill>
                <a:effectLst/>
                <a:latin typeface="Menlo" panose="020B0609030804020204" pitchFamily="49" charset="0"/>
              </a:rPr>
              <a:t>myMethod</a:t>
            </a:r>
            <a:r>
              <a:rPr lang="en-US" sz="1000" b="0" dirty="0">
                <a:solidFill>
                  <a:srgbClr val="1F6E89"/>
                </a:solidFill>
                <a:effectLst/>
                <a:latin typeface="Menlo" panose="020B0609030804020204" pitchFamily="49" charset="0"/>
              </a:rPr>
              <a:t> of the </a:t>
            </a:r>
            <a:r>
              <a:rPr lang="en-US" sz="1000" b="0" dirty="0" err="1">
                <a:solidFill>
                  <a:srgbClr val="1F6E89"/>
                </a:solidFill>
                <a:effectLst/>
                <a:latin typeface="Menlo" panose="020B0609030804020204" pitchFamily="49" charset="0"/>
              </a:rPr>
              <a:t>CallBackTest</a:t>
            </a:r>
            <a:r>
              <a:rPr lang="en-US" sz="1000" b="0" dirty="0">
                <a:solidFill>
                  <a:srgbClr val="1F6E89"/>
                </a:solidFill>
                <a:effectLst/>
                <a:latin typeface="Menlo" panose="020B0609030804020204" pitchFamily="49" charset="0"/>
              </a:rPr>
              <a:t> object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30904735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2" name="TextBox 1">
            <a:extLst>
              <a:ext uri="{FF2B5EF4-FFF2-40B4-BE49-F238E27FC236}">
                <a16:creationId xmlns:a16="http://schemas.microsoft.com/office/drawing/2014/main" id="{7A8A80EC-DE45-3DD4-69DA-C80BA97352BD}"/>
              </a:ext>
            </a:extLst>
          </p:cNvPr>
          <p:cNvSpPr txBox="1"/>
          <p:nvPr/>
        </p:nvSpPr>
        <p:spPr>
          <a:xfrm>
            <a:off x="661945" y="637021"/>
            <a:ext cx="5235934" cy="276999"/>
          </a:xfrm>
          <a:prstGeom prst="rect">
            <a:avLst/>
          </a:prstGeom>
          <a:noFill/>
        </p:spPr>
        <p:txBody>
          <a:bodyPr wrap="square">
            <a:spAutoFit/>
          </a:bodyPr>
          <a:lstStyle/>
          <a:p>
            <a:r>
              <a:rPr lang="en-TH" sz="1200" b="1" dirty="0"/>
              <a:t>Listing</a:t>
            </a:r>
            <a:r>
              <a:rPr lang="th-TH" sz="1200" b="1" dirty="0"/>
              <a:t> </a:t>
            </a:r>
            <a:r>
              <a:rPr lang="en-US" sz="1200" b="1" dirty="0"/>
              <a:t>6-8 (con.)</a:t>
            </a:r>
            <a:endParaRPr lang="en-TH" sz="1200" dirty="0"/>
          </a:p>
        </p:txBody>
      </p:sp>
      <p:sp>
        <p:nvSpPr>
          <p:cNvPr id="6" name="TextBox 5">
            <a:extLst>
              <a:ext uri="{FF2B5EF4-FFF2-40B4-BE49-F238E27FC236}">
                <a16:creationId xmlns:a16="http://schemas.microsoft.com/office/drawing/2014/main" id="{7272E723-D40E-424D-4E1B-33B3B9051661}"/>
              </a:ext>
            </a:extLst>
          </p:cNvPr>
          <p:cNvSpPr txBox="1"/>
          <p:nvPr/>
        </p:nvSpPr>
        <p:spPr>
          <a:xfrm>
            <a:off x="691206" y="1297960"/>
            <a:ext cx="7523206" cy="2862322"/>
          </a:xfrm>
          <a:prstGeom prst="rect">
            <a:avLst/>
          </a:prstGeom>
          <a:noFill/>
        </p:spPr>
        <p:txBody>
          <a:bodyPr wrap="square">
            <a:spAutoFit/>
          </a:bodyPr>
          <a:lstStyle/>
          <a:p>
            <a:r>
              <a:rPr lang="en-US" sz="1000" b="0" i="1" dirty="0">
                <a:solidFill>
                  <a:srgbClr val="BA9AB9"/>
                </a:solidFill>
                <a:effectLst/>
                <a:latin typeface="Menlo" panose="020B0609030804020204" pitchFamily="49" charset="0"/>
              </a:rPr>
              <a:t># 3 - Initialize the world</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init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window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display</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set_mode</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WINDOW_WIDTH</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WINDOW_HEIGHT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clock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time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Clock</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4 - Load assets: image(s), sound(s), etc.</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5 - Initialize variables</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oCallBackTest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CallBackTest</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p>
          <a:p>
            <a:endParaRPr lang="th-TH" sz="1000" b="0" i="1" dirty="0">
              <a:solidFill>
                <a:srgbClr val="BA9AB9"/>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Create instances of </a:t>
            </a:r>
            <a:r>
              <a:rPr lang="en-US" sz="1000" b="0" i="1" dirty="0" err="1">
                <a:solidFill>
                  <a:srgbClr val="BA9AB9"/>
                </a:solidFill>
                <a:effectLst/>
                <a:latin typeface="Menlo" panose="020B0609030804020204" pitchFamily="49" charset="0"/>
              </a:rPr>
              <a:t>SimpleButton</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No call back</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oButtonA</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SimpleButton</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window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25</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30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images/</a:t>
            </a:r>
            <a:r>
              <a:rPr lang="en-US" sz="1000" b="0" dirty="0" err="1">
                <a:solidFill>
                  <a:srgbClr val="1F6E89"/>
                </a:solidFill>
                <a:effectLst/>
                <a:latin typeface="Menlo" panose="020B0609030804020204" pitchFamily="49" charset="0"/>
              </a:rPr>
              <a:t>buttonAUp.png</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images/</a:t>
            </a:r>
            <a:r>
              <a:rPr lang="en-US" sz="1000" b="0" dirty="0" err="1">
                <a:solidFill>
                  <a:srgbClr val="1F6E89"/>
                </a:solidFill>
                <a:effectLst/>
                <a:latin typeface="Menlo" panose="020B0609030804020204" pitchFamily="49" charset="0"/>
              </a:rPr>
              <a:t>buttonADown.png</a:t>
            </a:r>
            <a:r>
              <a:rPr lang="en-US" sz="1000" b="0" dirty="0">
                <a:solidFill>
                  <a:srgbClr val="777777"/>
                </a:solidFill>
                <a:effectLst/>
                <a:latin typeface="Menlo" panose="020B0609030804020204" pitchFamily="49" charset="0"/>
              </a:rPr>
              <a:t>’)</a:t>
            </a:r>
            <a:endParaRPr lang="th-TH" sz="1000" b="0" i="1" dirty="0">
              <a:solidFill>
                <a:srgbClr val="BA9AB9"/>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Specifying a function to call back</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oButtonB</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SimpleButton</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window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150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30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images/</a:t>
            </a:r>
            <a:r>
              <a:rPr lang="en-US" sz="1000" b="0" dirty="0" err="1">
                <a:solidFill>
                  <a:srgbClr val="1F6E89"/>
                </a:solidFill>
                <a:effectLst/>
                <a:latin typeface="Menlo" panose="020B0609030804020204" pitchFamily="49" charset="0"/>
              </a:rPr>
              <a:t>buttonBUp.png</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images/</a:t>
            </a:r>
            <a:r>
              <a:rPr lang="en-US" sz="1000" b="0" dirty="0" err="1">
                <a:solidFill>
                  <a:srgbClr val="1F6E89"/>
                </a:solidFill>
                <a:effectLst/>
                <a:latin typeface="Menlo" panose="020B0609030804020204" pitchFamily="49" charset="0"/>
              </a:rPr>
              <a:t>buttonBDown.png</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th-TH" sz="1000" b="0" dirty="0">
                <a:solidFill>
                  <a:srgbClr val="333333"/>
                </a:solidFill>
                <a:effectLst/>
                <a:latin typeface="Menlo" panose="020B0609030804020204" pitchFamily="49" charset="0"/>
              </a:rPr>
              <a:t>         </a:t>
            </a:r>
            <a:br>
              <a:rPr lang="th-TH" sz="1000" b="0" dirty="0">
                <a:solidFill>
                  <a:srgbClr val="333333"/>
                </a:solidFill>
                <a:effectLst/>
                <a:latin typeface="Menlo" panose="020B0609030804020204" pitchFamily="49" charset="0"/>
              </a:rPr>
            </a:br>
            <a:r>
              <a:rPr lang="th-TH" sz="1000" b="0" dirty="0">
                <a:solidFill>
                  <a:srgbClr val="333333"/>
                </a:solidFill>
                <a:effectLst/>
                <a:latin typeface="Menlo" panose="020B0609030804020204" pitchFamily="49" charset="0"/>
              </a:rPr>
              <a:t>                                                    </a:t>
            </a:r>
            <a:r>
              <a:rPr lang="en-US" sz="1000" b="0" dirty="0" err="1">
                <a:solidFill>
                  <a:srgbClr val="9466AA"/>
                </a:solidFill>
                <a:effectLst/>
                <a:latin typeface="Menlo" panose="020B0609030804020204" pitchFamily="49" charset="0"/>
              </a:rPr>
              <a:t>callBack</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myCallBackFunction</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Specifying a method of an object to call back</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oButtonC</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SimpleButton</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window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275</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30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images/</a:t>
            </a:r>
            <a:r>
              <a:rPr lang="en-US" sz="1000" b="0" dirty="0" err="1">
                <a:solidFill>
                  <a:srgbClr val="1F6E89"/>
                </a:solidFill>
                <a:effectLst/>
                <a:latin typeface="Menlo" panose="020B0609030804020204" pitchFamily="49" charset="0"/>
              </a:rPr>
              <a:t>buttonCUp.png</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images/</a:t>
            </a:r>
            <a:r>
              <a:rPr lang="en-US" sz="1000" b="0" dirty="0" err="1">
                <a:solidFill>
                  <a:srgbClr val="1F6E89"/>
                </a:solidFill>
                <a:effectLst/>
                <a:latin typeface="Menlo" panose="020B0609030804020204" pitchFamily="49" charset="0"/>
              </a:rPr>
              <a:t>buttonCDown.png</a:t>
            </a:r>
            <a:r>
              <a:rPr lang="en-US" sz="1000" b="0" dirty="0">
                <a:solidFill>
                  <a:srgbClr val="777777"/>
                </a:solidFill>
                <a:effectLst/>
                <a:latin typeface="Menlo" panose="020B0609030804020204" pitchFamily="49" charset="0"/>
              </a:rPr>
              <a:t>’,</a:t>
            </a:r>
            <a:r>
              <a:rPr lang="th-TH" sz="1000" dirty="0">
                <a:solidFill>
                  <a:srgbClr val="333333"/>
                </a:solidFill>
                <a:latin typeface="Menlo" panose="020B0609030804020204" pitchFamily="49" charset="0"/>
              </a:rPr>
              <a:t> </a:t>
            </a:r>
            <a:br>
              <a:rPr lang="th-TH" sz="1000" dirty="0">
                <a:solidFill>
                  <a:srgbClr val="333333"/>
                </a:solidFill>
                <a:latin typeface="Menlo" panose="020B0609030804020204" pitchFamily="49" charset="0"/>
              </a:rPr>
            </a:br>
            <a:r>
              <a:rPr lang="th-TH" sz="1000" dirty="0">
                <a:solidFill>
                  <a:srgbClr val="333333"/>
                </a:solidFill>
                <a:latin typeface="Menlo" panose="020B0609030804020204" pitchFamily="49" charset="0"/>
              </a:rPr>
              <a:t>                                                    </a:t>
            </a:r>
            <a:r>
              <a:rPr lang="en-US" sz="1000" b="0" dirty="0" err="1">
                <a:solidFill>
                  <a:srgbClr val="9466AA"/>
                </a:solidFill>
                <a:effectLst/>
                <a:latin typeface="Menlo" panose="020B0609030804020204" pitchFamily="49" charset="0"/>
              </a:rPr>
              <a:t>callBack</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oCallBackTest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myMethod</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counter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0</a:t>
            </a:r>
            <a:endParaRPr lang="en-US" sz="10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1003033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4"/>
          <p:cNvSpPr txBox="1">
            <a:spLocks noGrp="1"/>
          </p:cNvSpPr>
          <p:nvPr>
            <p:ph type="title"/>
          </p:nvPr>
        </p:nvSpPr>
        <p:spPr>
          <a:xfrm>
            <a:off x="713225" y="486919"/>
            <a:ext cx="5250253" cy="572700"/>
          </a:xfrm>
          <a:prstGeom prst="rect">
            <a:avLst/>
          </a:prstGeom>
        </p:spPr>
        <p:txBody>
          <a:bodyPr spcFirstLastPara="1" wrap="square" lIns="91425" tIns="91425" rIns="91425" bIns="91425" anchor="b" anchorCtr="0">
            <a:noAutofit/>
          </a:bodyPr>
          <a:lstStyle/>
          <a:p>
            <a:pPr marL="342900" lvl="0" indent="-342900" algn="l" rtl="0">
              <a:spcBef>
                <a:spcPts val="0"/>
              </a:spcBef>
              <a:spcAft>
                <a:spcPts val="0"/>
              </a:spcAft>
              <a:buFont typeface="Courier New" panose="02070309020205020404" pitchFamily="49" charset="0"/>
              <a:buChar char="o"/>
            </a:pPr>
            <a:r>
              <a:rPr lang="en-US" sz="2000" b="1" dirty="0"/>
              <a:t>Creating a Ball Class</a:t>
            </a:r>
            <a:endParaRPr sz="2000" b="1" dirty="0"/>
          </a:p>
        </p:txBody>
      </p:sp>
      <p:sp>
        <p:nvSpPr>
          <p:cNvPr id="3" name="TextBox 2">
            <a:extLst>
              <a:ext uri="{FF2B5EF4-FFF2-40B4-BE49-F238E27FC236}">
                <a16:creationId xmlns:a16="http://schemas.microsoft.com/office/drawing/2014/main" id="{63DDCC6B-3EDF-F12A-D19B-8DCA7AFAD855}"/>
              </a:ext>
            </a:extLst>
          </p:cNvPr>
          <p:cNvSpPr txBox="1"/>
          <p:nvPr/>
        </p:nvSpPr>
        <p:spPr>
          <a:xfrm>
            <a:off x="813020" y="1242498"/>
            <a:ext cx="7933416" cy="3046988"/>
          </a:xfrm>
          <a:prstGeom prst="rect">
            <a:avLst/>
          </a:prstGeom>
          <a:noFill/>
        </p:spPr>
        <p:txBody>
          <a:bodyPr wrap="square">
            <a:spAutoFit/>
          </a:bodyPr>
          <a:lstStyle/>
          <a:p>
            <a:r>
              <a:rPr lang="en-TH" sz="1200" dirty="0"/>
              <a:t>Start by extracting all code relating to the ball from the main program</a:t>
            </a:r>
            <a:r>
              <a:rPr lang="th-TH" sz="1200" dirty="0"/>
              <a:t> </a:t>
            </a:r>
            <a:r>
              <a:rPr lang="en-TH" sz="1200" dirty="0"/>
              <a:t>and moving it into a separate Ball class. Looking at the original code, we</a:t>
            </a:r>
            <a:r>
              <a:rPr lang="th-TH" sz="1200" dirty="0"/>
              <a:t> </a:t>
            </a:r>
            <a:r>
              <a:rPr lang="en-TH" sz="1200" dirty="0"/>
              <a:t>can see that the sections that deal with the ball are:</a:t>
            </a:r>
            <a:endParaRPr lang="th-TH" sz="1200" dirty="0"/>
          </a:p>
          <a:p>
            <a:endParaRPr lang="en-TH" sz="1200" dirty="0"/>
          </a:p>
          <a:p>
            <a:r>
              <a:rPr lang="en-TH" sz="1200" dirty="0"/>
              <a:t>Section #4, which loads the image of the ball</a:t>
            </a:r>
          </a:p>
          <a:p>
            <a:r>
              <a:rPr lang="en-TH" sz="1200" dirty="0"/>
              <a:t>Section #5, which creates and initializes all the variables that havesomething to do with the ball</a:t>
            </a:r>
          </a:p>
          <a:p>
            <a:r>
              <a:rPr lang="en-TH" sz="1200" dirty="0"/>
              <a:t>Section #8, which includes code for moving the ball, detecting an edgebounce, and changing speed and direction</a:t>
            </a:r>
          </a:p>
          <a:p>
            <a:r>
              <a:rPr lang="en-TH" sz="1200" dirty="0"/>
              <a:t>Section #10, which draws the ball</a:t>
            </a:r>
            <a:endParaRPr lang="th-TH" sz="1200" dirty="0"/>
          </a:p>
          <a:p>
            <a:endParaRPr lang="en-TH" sz="1200" dirty="0"/>
          </a:p>
          <a:p>
            <a:r>
              <a:rPr lang="en-TH" sz="1200" dirty="0"/>
              <a:t>From this we can conclude that our Ball class will require the following</a:t>
            </a:r>
            <a:r>
              <a:rPr lang="th-TH" sz="1200" dirty="0"/>
              <a:t> </a:t>
            </a:r>
            <a:r>
              <a:rPr lang="en-TH" sz="1200" dirty="0"/>
              <a:t>methods:</a:t>
            </a:r>
            <a:endParaRPr lang="th-TH" sz="1200" dirty="0"/>
          </a:p>
          <a:p>
            <a:endParaRPr lang="en-TH" sz="1200" dirty="0"/>
          </a:p>
          <a:p>
            <a:pPr marL="171450" indent="-171450">
              <a:buFont typeface="Arial" panose="020B0604020202020204" pitchFamily="34" charset="0"/>
              <a:buChar char="•"/>
            </a:pPr>
            <a:r>
              <a:rPr lang="en-TH" sz="1000" dirty="0">
                <a:solidFill>
                  <a:srgbClr val="333333"/>
                </a:solidFill>
                <a:latin typeface="Menlo" panose="020B0609030804020204" pitchFamily="49" charset="0"/>
              </a:rPr>
              <a:t>create()</a:t>
            </a:r>
            <a:r>
              <a:rPr lang="en-TH" sz="1200" dirty="0"/>
              <a:t> Loads an image, sets a location, and initializes all instance</a:t>
            </a:r>
            <a:r>
              <a:rPr lang="th-TH" sz="1200" dirty="0"/>
              <a:t> </a:t>
            </a:r>
            <a:r>
              <a:rPr lang="en-TH" sz="1200" dirty="0"/>
              <a:t>variables</a:t>
            </a:r>
          </a:p>
          <a:p>
            <a:pPr marL="171450" indent="-171450">
              <a:buFont typeface="Arial" panose="020B0604020202020204" pitchFamily="34" charset="0"/>
              <a:buChar char="•"/>
            </a:pPr>
            <a:r>
              <a:rPr lang="en-TH" sz="1000" dirty="0">
                <a:solidFill>
                  <a:srgbClr val="333333"/>
                </a:solidFill>
                <a:latin typeface="Menlo" panose="020B0609030804020204" pitchFamily="49" charset="0"/>
              </a:rPr>
              <a:t>update()</a:t>
            </a:r>
            <a:r>
              <a:rPr lang="en-TH" sz="1200" dirty="0"/>
              <a:t> Changes the location of the ball in every frame, based on the x</a:t>
            </a:r>
            <a:r>
              <a:rPr lang="th-TH" sz="1200" dirty="0"/>
              <a:t> </a:t>
            </a:r>
            <a:r>
              <a:rPr lang="en-TH" sz="1200" dirty="0"/>
              <a:t>speed and y speed of the ball</a:t>
            </a:r>
          </a:p>
          <a:p>
            <a:pPr marL="171450" indent="-171450">
              <a:buFont typeface="Arial" panose="020B0604020202020204" pitchFamily="34" charset="0"/>
              <a:buChar char="•"/>
            </a:pPr>
            <a:r>
              <a:rPr lang="en-TH" sz="1000" dirty="0">
                <a:solidFill>
                  <a:srgbClr val="333333"/>
                </a:solidFill>
                <a:latin typeface="Menlo" panose="020B0609030804020204" pitchFamily="49" charset="0"/>
              </a:rPr>
              <a:t>draw()</a:t>
            </a:r>
            <a:r>
              <a:rPr lang="en-TH" sz="1200" dirty="0"/>
              <a:t> Draws the ball in the window</a:t>
            </a:r>
          </a:p>
          <a:p>
            <a:endParaRPr lang="th-TH" sz="1200" dirty="0"/>
          </a:p>
          <a:p>
            <a:r>
              <a:rPr lang="en-TH" sz="1200" dirty="0"/>
              <a:t>The first step is to create a project folder, in which you need a </a:t>
            </a:r>
            <a:r>
              <a:rPr lang="en-TH" sz="1000" dirty="0">
                <a:solidFill>
                  <a:srgbClr val="333333"/>
                </a:solidFill>
                <a:latin typeface="Menlo" panose="020B0609030804020204" pitchFamily="49" charset="0"/>
              </a:rPr>
              <a:t>Ball.py </a:t>
            </a:r>
            <a:r>
              <a:rPr lang="en-TH" sz="1200" dirty="0"/>
              <a:t>for</a:t>
            </a:r>
            <a:r>
              <a:rPr lang="th-TH" sz="1200" dirty="0"/>
              <a:t> </a:t>
            </a:r>
            <a:r>
              <a:rPr lang="en-TH" sz="1200" dirty="0"/>
              <a:t>the new Ball class, the main code file </a:t>
            </a:r>
            <a:r>
              <a:rPr lang="en-TH" sz="1000" dirty="0">
                <a:solidFill>
                  <a:srgbClr val="333333"/>
                </a:solidFill>
                <a:latin typeface="Menlo" panose="020B0609030804020204" pitchFamily="49" charset="0"/>
              </a:rPr>
              <a:t>Main_BallBounce.py</a:t>
            </a:r>
            <a:r>
              <a:rPr lang="en-TH" sz="1200" dirty="0"/>
              <a:t>, and an images</a:t>
            </a:r>
            <a:r>
              <a:rPr lang="th-TH" sz="1200" dirty="0"/>
              <a:t> </a:t>
            </a:r>
            <a:r>
              <a:rPr lang="en-TH" sz="1200" dirty="0"/>
              <a:t>folder containing the ball.png image file.</a:t>
            </a:r>
          </a:p>
        </p:txBody>
      </p:sp>
    </p:spTree>
    <p:extLst>
      <p:ext uri="{BB962C8B-B14F-4D97-AF65-F5344CB8AC3E}">
        <p14:creationId xmlns:p14="http://schemas.microsoft.com/office/powerpoint/2010/main" val="5735256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2" name="TextBox 1">
            <a:extLst>
              <a:ext uri="{FF2B5EF4-FFF2-40B4-BE49-F238E27FC236}">
                <a16:creationId xmlns:a16="http://schemas.microsoft.com/office/drawing/2014/main" id="{7A8A80EC-DE45-3DD4-69DA-C80BA97352BD}"/>
              </a:ext>
            </a:extLst>
          </p:cNvPr>
          <p:cNvSpPr txBox="1"/>
          <p:nvPr/>
        </p:nvSpPr>
        <p:spPr>
          <a:xfrm>
            <a:off x="513664" y="520533"/>
            <a:ext cx="5235934" cy="276999"/>
          </a:xfrm>
          <a:prstGeom prst="rect">
            <a:avLst/>
          </a:prstGeom>
          <a:noFill/>
        </p:spPr>
        <p:txBody>
          <a:bodyPr wrap="square">
            <a:spAutoFit/>
          </a:bodyPr>
          <a:lstStyle/>
          <a:p>
            <a:r>
              <a:rPr lang="en-TH" sz="1200" b="1" dirty="0"/>
              <a:t>Listing</a:t>
            </a:r>
            <a:r>
              <a:rPr lang="th-TH" sz="1200" b="1" dirty="0"/>
              <a:t> </a:t>
            </a:r>
            <a:r>
              <a:rPr lang="en-US" sz="1200" b="1" dirty="0"/>
              <a:t>6-8 (con.)</a:t>
            </a:r>
            <a:endParaRPr lang="en-TH" sz="1200" dirty="0"/>
          </a:p>
        </p:txBody>
      </p:sp>
      <p:sp>
        <p:nvSpPr>
          <p:cNvPr id="5" name="Rectangle 4">
            <a:extLst>
              <a:ext uri="{FF2B5EF4-FFF2-40B4-BE49-F238E27FC236}">
                <a16:creationId xmlns:a16="http://schemas.microsoft.com/office/drawing/2014/main" id="{564CDC68-E441-E338-60D8-9370E88CFD85}"/>
              </a:ext>
            </a:extLst>
          </p:cNvPr>
          <p:cNvSpPr/>
          <p:nvPr/>
        </p:nvSpPr>
        <p:spPr>
          <a:xfrm>
            <a:off x="0" y="4423720"/>
            <a:ext cx="4629665" cy="700216"/>
          </a:xfrm>
          <a:prstGeom prst="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7" name="TextBox 6">
            <a:extLst>
              <a:ext uri="{FF2B5EF4-FFF2-40B4-BE49-F238E27FC236}">
                <a16:creationId xmlns:a16="http://schemas.microsoft.com/office/drawing/2014/main" id="{1F2BAABA-8434-8600-EF87-1FA2512414A5}"/>
              </a:ext>
            </a:extLst>
          </p:cNvPr>
          <p:cNvSpPr txBox="1"/>
          <p:nvPr/>
        </p:nvSpPr>
        <p:spPr>
          <a:xfrm>
            <a:off x="523874" y="788392"/>
            <a:ext cx="6617043" cy="4247317"/>
          </a:xfrm>
          <a:prstGeom prst="rect">
            <a:avLst/>
          </a:prstGeom>
          <a:noFill/>
        </p:spPr>
        <p:txBody>
          <a:bodyPr wrap="square">
            <a:spAutoFit/>
          </a:bodyPr>
          <a:lstStyle/>
          <a:p>
            <a:r>
              <a:rPr lang="en-US" sz="1000" b="0" i="1" dirty="0">
                <a:solidFill>
                  <a:srgbClr val="BA9AB9"/>
                </a:solidFill>
                <a:effectLst/>
                <a:latin typeface="Menlo" panose="020B0609030804020204" pitchFamily="49" charset="0"/>
              </a:rPr>
              <a:t># 6 - Loop forever</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while</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True</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th-TH" sz="1000" b="0" i="1" dirty="0">
                <a:solidFill>
                  <a:srgbClr val="BA9AB9"/>
                </a:solidFill>
                <a:effectLst/>
                <a:latin typeface="Menlo" panose="020B0609030804020204" pitchFamily="49" charset="0"/>
              </a:rPr>
              <a:t>  </a:t>
            </a:r>
            <a:r>
              <a:rPr lang="en-US" sz="1000" b="0" i="1" dirty="0">
                <a:solidFill>
                  <a:srgbClr val="BA9AB9"/>
                </a:solidFill>
                <a:effectLst/>
                <a:latin typeface="Menlo" panose="020B0609030804020204" pitchFamily="49" charset="0"/>
              </a:rPr>
              <a:t># 7 - Check for and handle events</a:t>
            </a:r>
            <a:endParaRPr lang="en-US" sz="1000" b="0" dirty="0">
              <a:solidFill>
                <a:srgbClr val="333333"/>
              </a:solidFill>
              <a:effectLst/>
              <a:latin typeface="Menlo" panose="020B0609030804020204" pitchFamily="49" charset="0"/>
            </a:endParaRPr>
          </a:p>
          <a:p>
            <a:r>
              <a:rPr lang="th-TH" sz="1000" b="0" dirty="0">
                <a:solidFill>
                  <a:srgbClr val="E17092"/>
                </a:solidFill>
                <a:effectLst/>
                <a:latin typeface="Menlo" panose="020B0609030804020204" pitchFamily="49" charset="0"/>
              </a:rPr>
              <a:t>  </a:t>
            </a:r>
            <a:r>
              <a:rPr lang="en-US" sz="1000" b="0" dirty="0">
                <a:solidFill>
                  <a:srgbClr val="E17092"/>
                </a:solidFill>
                <a:effectLst/>
                <a:latin typeface="Menlo" panose="020B0609030804020204" pitchFamily="49" charset="0"/>
              </a:rPr>
              <a:t>for</a:t>
            </a:r>
            <a:r>
              <a:rPr lang="en-US" sz="1000" b="0" dirty="0">
                <a:solidFill>
                  <a:srgbClr val="333333"/>
                </a:solidFill>
                <a:effectLst/>
                <a:latin typeface="Menlo" panose="020B0609030804020204" pitchFamily="49" charset="0"/>
              </a:rPr>
              <a:t> event </a:t>
            </a:r>
            <a:r>
              <a:rPr lang="en-US" sz="1000" b="0" dirty="0">
                <a:solidFill>
                  <a:srgbClr val="E17092"/>
                </a:solidFill>
                <a:effectLst/>
                <a:latin typeface="Menlo" panose="020B0609030804020204" pitchFamily="49" charset="0"/>
              </a:rPr>
              <a:t>in</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event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get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th-TH" sz="1000" b="0" dirty="0">
                <a:solidFill>
                  <a:srgbClr val="E17092"/>
                </a:solidFill>
                <a:effectLst/>
                <a:latin typeface="Menlo" panose="020B0609030804020204" pitchFamily="49" charset="0"/>
              </a:rPr>
              <a:t>      </a:t>
            </a:r>
            <a:r>
              <a:rPr lang="en-US" sz="1000" b="0" dirty="0">
                <a:solidFill>
                  <a:srgbClr val="E17092"/>
                </a:solidFill>
                <a:effectLst/>
                <a:latin typeface="Menlo" panose="020B0609030804020204" pitchFamily="49" charset="0"/>
              </a:rPr>
              <a:t>if</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event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type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B08B35"/>
                </a:solidFill>
                <a:effectLst/>
                <a:latin typeface="Menlo" panose="020B0609030804020204" pitchFamily="49" charset="0"/>
              </a:rPr>
              <a:t>QUIT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th-TH"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quit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th-TH"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sys</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exit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th-TH" sz="1000" b="0" i="1" dirty="0">
                <a:solidFill>
                  <a:srgbClr val="BA9AB9"/>
                </a:solidFill>
                <a:effectLst/>
                <a:latin typeface="Menlo" panose="020B0609030804020204" pitchFamily="49" charset="0"/>
              </a:rPr>
              <a:t>      </a:t>
            </a:r>
            <a:r>
              <a:rPr lang="en-US" sz="1000" b="0" i="1" dirty="0">
                <a:solidFill>
                  <a:srgbClr val="BA9AB9"/>
                </a:solidFill>
                <a:effectLst/>
                <a:latin typeface="Menlo" panose="020B0609030804020204" pitchFamily="49" charset="0"/>
              </a:rPr>
              <a:t># Pass the event to the button, see if it has been clicked on</a:t>
            </a:r>
            <a:endParaRPr lang="en-US" sz="1000" b="0" dirty="0">
              <a:solidFill>
                <a:srgbClr val="333333"/>
              </a:solidFill>
              <a:effectLst/>
              <a:latin typeface="Menlo" panose="020B0609030804020204" pitchFamily="49" charset="0"/>
            </a:endParaRPr>
          </a:p>
          <a:p>
            <a:r>
              <a:rPr lang="th-TH" sz="1000" b="0" dirty="0">
                <a:solidFill>
                  <a:srgbClr val="E17092"/>
                </a:solidFill>
                <a:effectLst/>
                <a:latin typeface="Menlo" panose="020B0609030804020204" pitchFamily="49" charset="0"/>
              </a:rPr>
              <a:t>      </a:t>
            </a:r>
            <a:r>
              <a:rPr lang="en-US" sz="1000" b="0" dirty="0">
                <a:solidFill>
                  <a:srgbClr val="E17092"/>
                </a:solidFill>
                <a:effectLst/>
                <a:latin typeface="Menlo" panose="020B0609030804020204" pitchFamily="49" charset="0"/>
              </a:rPr>
              <a:t>if</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oButtonA</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handleEvent</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event</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p>
          <a:p>
            <a:r>
              <a:rPr lang="th-TH" sz="1000" b="1" dirty="0">
                <a:solidFill>
                  <a:srgbClr val="9D3C5E"/>
                </a:solidFill>
                <a:effectLst/>
                <a:latin typeface="Menlo" panose="020B0609030804020204" pitchFamily="49" charset="0"/>
              </a:rPr>
              <a:t>          </a:t>
            </a:r>
            <a:r>
              <a:rPr lang="en-US" sz="1000" b="1" dirty="0">
                <a:solidFill>
                  <a:srgbClr val="9D3C5E"/>
                </a:solidFill>
                <a:effectLst/>
                <a:latin typeface="Menlo" panose="020B0609030804020204" pitchFamily="49" charset="0"/>
              </a:rPr>
              <a:t>print</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User pressed button A, handled in the main loop</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th-TH" sz="1000" b="0" i="1" dirty="0">
                <a:solidFill>
                  <a:srgbClr val="BA9AB9"/>
                </a:solidFill>
                <a:effectLst/>
                <a:latin typeface="Menlo" panose="020B0609030804020204" pitchFamily="49" charset="0"/>
              </a:rPr>
              <a:t>      </a:t>
            </a:r>
            <a:r>
              <a:rPr lang="en-US" sz="1000" b="0" i="1" dirty="0">
                <a:solidFill>
                  <a:srgbClr val="BA9AB9"/>
                </a:solidFill>
                <a:effectLst/>
                <a:latin typeface="Menlo" panose="020B0609030804020204" pitchFamily="49" charset="0"/>
              </a:rPr>
              <a:t># </a:t>
            </a:r>
            <a:r>
              <a:rPr lang="en-US" sz="1000" b="0" i="1" dirty="0" err="1">
                <a:solidFill>
                  <a:srgbClr val="BA9AB9"/>
                </a:solidFill>
                <a:effectLst/>
                <a:latin typeface="Menlo" panose="020B0609030804020204" pitchFamily="49" charset="0"/>
              </a:rPr>
              <a:t>oButtonB</a:t>
            </a:r>
            <a:r>
              <a:rPr lang="en-US" sz="1000" b="0" i="1" dirty="0">
                <a:solidFill>
                  <a:srgbClr val="BA9AB9"/>
                </a:solidFill>
                <a:effectLst/>
                <a:latin typeface="Menlo" panose="020B0609030804020204" pitchFamily="49" charset="0"/>
              </a:rPr>
              <a:t> and </a:t>
            </a:r>
            <a:r>
              <a:rPr lang="en-US" sz="1000" b="0" i="1" dirty="0" err="1">
                <a:solidFill>
                  <a:srgbClr val="BA9AB9"/>
                </a:solidFill>
                <a:effectLst/>
                <a:latin typeface="Menlo" panose="020B0609030804020204" pitchFamily="49" charset="0"/>
              </a:rPr>
              <a:t>oButtonC</a:t>
            </a:r>
            <a:r>
              <a:rPr lang="en-US" sz="1000" b="0" i="1" dirty="0">
                <a:solidFill>
                  <a:srgbClr val="BA9AB9"/>
                </a:solidFill>
                <a:effectLst/>
                <a:latin typeface="Menlo" panose="020B0609030804020204" pitchFamily="49" charset="0"/>
              </a:rPr>
              <a:t> have callbacks,</a:t>
            </a:r>
            <a:endParaRPr lang="en-US" sz="1000" b="0" dirty="0">
              <a:solidFill>
                <a:srgbClr val="333333"/>
              </a:solidFill>
              <a:effectLst/>
              <a:latin typeface="Menlo" panose="020B0609030804020204" pitchFamily="49" charset="0"/>
            </a:endParaRPr>
          </a:p>
          <a:p>
            <a:r>
              <a:rPr lang="th-TH" sz="1000" b="0" i="1" dirty="0">
                <a:solidFill>
                  <a:srgbClr val="BA9AB9"/>
                </a:solidFill>
                <a:effectLst/>
                <a:latin typeface="Menlo" panose="020B0609030804020204" pitchFamily="49" charset="0"/>
              </a:rPr>
              <a:t>      </a:t>
            </a:r>
            <a:r>
              <a:rPr lang="en-US" sz="1000" b="0" i="1" dirty="0">
                <a:solidFill>
                  <a:srgbClr val="BA9AB9"/>
                </a:solidFill>
                <a:effectLst/>
                <a:latin typeface="Menlo" panose="020B0609030804020204" pitchFamily="49" charset="0"/>
              </a:rPr>
              <a:t># no need to check result of these calls</a:t>
            </a:r>
            <a:endParaRPr lang="en-US" sz="1000" b="0" dirty="0">
              <a:solidFill>
                <a:srgbClr val="333333"/>
              </a:solidFill>
              <a:effectLst/>
              <a:latin typeface="Menlo" panose="020B0609030804020204" pitchFamily="49" charset="0"/>
            </a:endParaRPr>
          </a:p>
          <a:p>
            <a:r>
              <a:rPr lang="th-TH"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oButtonB</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handleEvent</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event</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p>
          <a:p>
            <a:r>
              <a:rPr lang="th-TH"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oButtonC</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handleEvent</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event</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p>
          <a:p>
            <a:r>
              <a:rPr lang="th-TH" sz="1000" b="0" i="1" dirty="0">
                <a:solidFill>
                  <a:srgbClr val="BA9AB9"/>
                </a:solidFill>
                <a:effectLst/>
                <a:latin typeface="Menlo" panose="020B0609030804020204" pitchFamily="49" charset="0"/>
              </a:rPr>
              <a:t>    </a:t>
            </a:r>
          </a:p>
          <a:p>
            <a:r>
              <a:rPr lang="th-TH" sz="1000" i="1" dirty="0">
                <a:solidFill>
                  <a:srgbClr val="BA9AB9"/>
                </a:solidFill>
                <a:latin typeface="Menlo" panose="020B0609030804020204" pitchFamily="49" charset="0"/>
              </a:rPr>
              <a:t>    </a:t>
            </a:r>
            <a:r>
              <a:rPr lang="en-US" sz="1000" b="0" i="1" dirty="0">
                <a:solidFill>
                  <a:srgbClr val="BA9AB9"/>
                </a:solidFill>
                <a:effectLst/>
                <a:latin typeface="Menlo" panose="020B0609030804020204" pitchFamily="49" charset="0"/>
              </a:rPr>
              <a:t># 8 - Do any "per frame" actions</a:t>
            </a:r>
            <a:endParaRPr lang="en-US" sz="1000" b="0" dirty="0">
              <a:solidFill>
                <a:srgbClr val="333333"/>
              </a:solidFill>
              <a:effectLst/>
              <a:latin typeface="Menlo" panose="020B0609030804020204" pitchFamily="49" charset="0"/>
            </a:endParaRPr>
          </a:p>
          <a:p>
            <a:r>
              <a:rPr lang="th-TH" sz="1000" b="0" dirty="0">
                <a:solidFill>
                  <a:srgbClr val="333333"/>
                </a:solidFill>
                <a:effectLst/>
                <a:latin typeface="Menlo" panose="020B0609030804020204" pitchFamily="49" charset="0"/>
              </a:rPr>
              <a:t>    </a:t>
            </a:r>
            <a:r>
              <a:rPr lang="en-US" sz="1000" b="0" dirty="0">
                <a:solidFill>
                  <a:srgbClr val="333333"/>
                </a:solidFill>
                <a:effectLst/>
                <a:latin typeface="Menlo" panose="020B0609030804020204" pitchFamily="49" charset="0"/>
              </a:rPr>
              <a:t>counter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counter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1</a:t>
            </a:r>
            <a:endParaRPr lang="en-US" sz="1000" b="0" dirty="0">
              <a:solidFill>
                <a:srgbClr val="333333"/>
              </a:solidFill>
              <a:effectLst/>
              <a:latin typeface="Menlo" panose="020B0609030804020204" pitchFamily="49" charset="0"/>
            </a:endParaRPr>
          </a:p>
          <a:p>
            <a:r>
              <a:rPr lang="th-TH" sz="1000" b="0" i="1" dirty="0">
                <a:solidFill>
                  <a:srgbClr val="BA9AB9"/>
                </a:solidFill>
                <a:effectLst/>
                <a:latin typeface="Menlo" panose="020B0609030804020204" pitchFamily="49" charset="0"/>
              </a:rPr>
              <a:t>    </a:t>
            </a:r>
            <a:r>
              <a:rPr lang="en-US" sz="1000" b="0" i="1" dirty="0">
                <a:solidFill>
                  <a:srgbClr val="BA9AB9"/>
                </a:solidFill>
                <a:effectLst/>
                <a:latin typeface="Menlo" panose="020B0609030804020204" pitchFamily="49" charset="0"/>
              </a:rPr>
              <a:t># 9 - Clear the window</a:t>
            </a:r>
            <a:endParaRPr lang="en-US" sz="1000" b="0" dirty="0">
              <a:solidFill>
                <a:srgbClr val="333333"/>
              </a:solidFill>
              <a:effectLst/>
              <a:latin typeface="Menlo" panose="020B0609030804020204" pitchFamily="49" charset="0"/>
            </a:endParaRPr>
          </a:p>
          <a:p>
            <a:r>
              <a:rPr lang="th-TH"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window</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fill</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GRAY</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th-TH" sz="1000" b="0" i="1" dirty="0">
                <a:solidFill>
                  <a:srgbClr val="BA9AB9"/>
                </a:solidFill>
                <a:effectLst/>
                <a:latin typeface="Menlo" panose="020B0609030804020204" pitchFamily="49" charset="0"/>
              </a:rPr>
              <a:t>    </a:t>
            </a:r>
            <a:r>
              <a:rPr lang="en-US" sz="1000" b="0" i="1" dirty="0">
                <a:solidFill>
                  <a:srgbClr val="BA9AB9"/>
                </a:solidFill>
                <a:effectLst/>
                <a:latin typeface="Menlo" panose="020B0609030804020204" pitchFamily="49" charset="0"/>
              </a:rPr>
              <a:t># 10 - Draw all window elements</a:t>
            </a:r>
            <a:endParaRPr lang="en-US" sz="1000" b="0" dirty="0">
              <a:solidFill>
                <a:srgbClr val="333333"/>
              </a:solidFill>
              <a:effectLst/>
              <a:latin typeface="Menlo" panose="020B0609030804020204" pitchFamily="49" charset="0"/>
            </a:endParaRPr>
          </a:p>
          <a:p>
            <a:r>
              <a:rPr lang="th-TH"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oButtonA</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draw</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th-TH"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oButtonB</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draw</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th-TH"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oButtonC</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draw</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th-TH" sz="1000" b="0" i="1" dirty="0">
                <a:solidFill>
                  <a:srgbClr val="BA9AB9"/>
                </a:solidFill>
                <a:effectLst/>
                <a:latin typeface="Menlo" panose="020B0609030804020204" pitchFamily="49" charset="0"/>
              </a:rPr>
              <a:t>    </a:t>
            </a:r>
            <a:r>
              <a:rPr lang="en-US" sz="1000" b="0" i="1" dirty="0">
                <a:solidFill>
                  <a:srgbClr val="BA9AB9"/>
                </a:solidFill>
                <a:effectLst/>
                <a:latin typeface="Menlo" panose="020B0609030804020204" pitchFamily="49" charset="0"/>
              </a:rPr>
              <a:t># 11 - Update the window</a:t>
            </a:r>
            <a:endParaRPr lang="en-US" sz="1000" b="0" dirty="0">
              <a:solidFill>
                <a:srgbClr val="333333"/>
              </a:solidFill>
              <a:effectLst/>
              <a:latin typeface="Menlo" panose="020B0609030804020204" pitchFamily="49" charset="0"/>
            </a:endParaRPr>
          </a:p>
          <a:p>
            <a:r>
              <a:rPr lang="th-TH"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display</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update</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th-TH" sz="1000" b="0" i="1" dirty="0">
                <a:solidFill>
                  <a:srgbClr val="BA9AB9"/>
                </a:solidFill>
                <a:effectLst/>
                <a:latin typeface="Menlo" panose="020B0609030804020204" pitchFamily="49" charset="0"/>
              </a:rPr>
              <a:t>    </a:t>
            </a:r>
            <a:r>
              <a:rPr lang="en-US" sz="1000" b="0" i="1" dirty="0">
                <a:solidFill>
                  <a:srgbClr val="BA9AB9"/>
                </a:solidFill>
                <a:effectLst/>
                <a:latin typeface="Menlo" panose="020B0609030804020204" pitchFamily="49" charset="0"/>
              </a:rPr>
              <a:t># 12 - Slow things down a bit</a:t>
            </a:r>
            <a:endParaRPr lang="en-US" sz="1000" b="0" dirty="0">
              <a:solidFill>
                <a:srgbClr val="333333"/>
              </a:solidFill>
              <a:effectLst/>
              <a:latin typeface="Menlo" panose="020B0609030804020204" pitchFamily="49" charset="0"/>
            </a:endParaRPr>
          </a:p>
          <a:p>
            <a:r>
              <a:rPr lang="th-TH"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clock</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tick</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FRAMES_PER_SECOND</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make </a:t>
            </a:r>
            <a:r>
              <a:rPr lang="en-US" sz="1000" b="0" i="1" dirty="0" err="1">
                <a:solidFill>
                  <a:srgbClr val="BA9AB9"/>
                </a:solidFill>
                <a:effectLst/>
                <a:latin typeface="Menlo" panose="020B0609030804020204" pitchFamily="49" charset="0"/>
              </a:rPr>
              <a:t>pygame</a:t>
            </a:r>
            <a:r>
              <a:rPr lang="en-US" sz="1000" b="0" i="1" dirty="0">
                <a:solidFill>
                  <a:srgbClr val="BA9AB9"/>
                </a:solidFill>
                <a:effectLst/>
                <a:latin typeface="Menlo" panose="020B0609030804020204" pitchFamily="49" charset="0"/>
              </a:rPr>
              <a:t> wait</a:t>
            </a:r>
            <a:endParaRPr lang="en-US" sz="10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27019100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5"/>
          <p:cNvSpPr txBox="1">
            <a:spLocks noGrp="1"/>
          </p:cNvSpPr>
          <p:nvPr>
            <p:ph type="title" idx="6"/>
          </p:nvPr>
        </p:nvSpPr>
        <p:spPr>
          <a:xfrm>
            <a:off x="719999" y="49501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b="1"/>
              <a:t>summary</a:t>
            </a:r>
            <a:endParaRPr sz="3200" b="1"/>
          </a:p>
        </p:txBody>
      </p:sp>
      <p:sp>
        <p:nvSpPr>
          <p:cNvPr id="243" name="Google Shape;243;p35"/>
          <p:cNvSpPr/>
          <p:nvPr/>
        </p:nvSpPr>
        <p:spPr>
          <a:xfrm>
            <a:off x="210709" y="1187693"/>
            <a:ext cx="8722581" cy="3193476"/>
          </a:xfrm>
          <a:prstGeom prst="roundRect">
            <a:avLst>
              <a:gd name="adj" fmla="val 50000"/>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3" name="TextBox 2">
            <a:extLst>
              <a:ext uri="{FF2B5EF4-FFF2-40B4-BE49-F238E27FC236}">
                <a16:creationId xmlns:a16="http://schemas.microsoft.com/office/drawing/2014/main" id="{79513F10-A087-E0C6-B4E3-29E1EF147F3E}"/>
              </a:ext>
            </a:extLst>
          </p:cNvPr>
          <p:cNvSpPr txBox="1"/>
          <p:nvPr/>
        </p:nvSpPr>
        <p:spPr>
          <a:xfrm>
            <a:off x="1542552" y="1728295"/>
            <a:ext cx="6321288" cy="1754326"/>
          </a:xfrm>
          <a:prstGeom prst="rect">
            <a:avLst/>
          </a:prstGeom>
          <a:noFill/>
        </p:spPr>
        <p:txBody>
          <a:bodyPr wrap="square">
            <a:spAutoFit/>
          </a:bodyPr>
          <a:lstStyle/>
          <a:p>
            <a:r>
              <a:rPr lang="en-US" sz="1200" dirty="0"/>
              <a:t>In this chapter, </a:t>
            </a:r>
          </a:p>
          <a:p>
            <a:endParaRPr lang="th-TH" sz="1200" dirty="0"/>
          </a:p>
          <a:p>
            <a:pPr marL="171450" indent="-171450">
              <a:buFont typeface="Arial" panose="020B0604020202020204" pitchFamily="34" charset="0"/>
              <a:buChar char="•"/>
            </a:pPr>
            <a:r>
              <a:rPr lang="en-US" sz="1200" dirty="0"/>
              <a:t>We turned procedural code into a class, like the Ball class, simplifying our main</a:t>
            </a:r>
            <a:r>
              <a:rPr lang="th-TH" sz="1200" dirty="0"/>
              <a:t> </a:t>
            </a:r>
            <a:r>
              <a:rPr lang="en-US" sz="1200" dirty="0"/>
              <a:t>code. This approach enables us to manage multiple objects effortlessly.</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We crafted the </a:t>
            </a:r>
            <a:r>
              <a:rPr lang="en-US" sz="1200" dirty="0" err="1"/>
              <a:t>SimpleButton</a:t>
            </a:r>
            <a:r>
              <a:rPr lang="en-US" sz="1200" dirty="0"/>
              <a:t> and SimpleText classes for reusable, streamlined code. </a:t>
            </a:r>
            <a:endParaRPr lang="th-TH" sz="1200" dirty="0"/>
          </a:p>
          <a:p>
            <a:endParaRPr lang="en-US" sz="1200" dirty="0"/>
          </a:p>
          <a:p>
            <a:pPr marL="171450" indent="-171450">
              <a:buFont typeface="Arial" panose="020B0604020202020204" pitchFamily="34" charset="0"/>
              <a:buChar char="•"/>
            </a:pPr>
            <a:r>
              <a:rPr lang="en-US" sz="1200" dirty="0"/>
              <a:t>We introduced callbacks, where functions or methods are triggered when events or actions occur.</a:t>
            </a:r>
          </a:p>
        </p:txBody>
      </p:sp>
    </p:spTree>
    <p:extLst>
      <p:ext uri="{BB962C8B-B14F-4D97-AF65-F5344CB8AC3E}">
        <p14:creationId xmlns:p14="http://schemas.microsoft.com/office/powerpoint/2010/main" val="16426983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AFFA83-1991-4DE8-AAFD-431AED194F76}"/>
              </a:ext>
            </a:extLst>
          </p:cNvPr>
          <p:cNvPicPr>
            <a:picLocks noChangeAspect="1"/>
          </p:cNvPicPr>
          <p:nvPr/>
        </p:nvPicPr>
        <p:blipFill>
          <a:blip r:embed="rId2"/>
          <a:stretch>
            <a:fillRect/>
          </a:stretch>
        </p:blipFill>
        <p:spPr>
          <a:xfrm>
            <a:off x="4567932" y="0"/>
            <a:ext cx="4576068" cy="5143500"/>
          </a:xfrm>
          <a:prstGeom prst="rect">
            <a:avLst/>
          </a:prstGeom>
        </p:spPr>
      </p:pic>
      <p:pic>
        <p:nvPicPr>
          <p:cNvPr id="1026" name="Picture 2" descr="Object-Oriented Python by Irv Kalb - Penguin Books New Zealand">
            <a:extLst>
              <a:ext uri="{FF2B5EF4-FFF2-40B4-BE49-F238E27FC236}">
                <a16:creationId xmlns:a16="http://schemas.microsoft.com/office/drawing/2014/main" id="{36C2F7B8-C963-4EF7-469B-3CC5781D61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89255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8463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54"/>
          <p:cNvSpPr txBox="1">
            <a:spLocks noGrp="1"/>
          </p:cNvSpPr>
          <p:nvPr>
            <p:ph type="title"/>
          </p:nvPr>
        </p:nvSpPr>
        <p:spPr>
          <a:xfrm>
            <a:off x="720000" y="96028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Reference</a:t>
            </a:r>
            <a:endParaRPr/>
          </a:p>
        </p:txBody>
      </p:sp>
      <p:sp>
        <p:nvSpPr>
          <p:cNvPr id="614" name="Google Shape;614;p54"/>
          <p:cNvSpPr txBox="1">
            <a:spLocks noGrp="1"/>
          </p:cNvSpPr>
          <p:nvPr>
            <p:ph type="subTitle" idx="1"/>
          </p:nvPr>
        </p:nvSpPr>
        <p:spPr>
          <a:xfrm>
            <a:off x="2235130" y="1855719"/>
            <a:ext cx="4673740" cy="2274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a:t>OBJECT-ORIENTED PYTHON</a:t>
            </a:r>
          </a:p>
          <a:p>
            <a:pPr marL="0" lvl="0" indent="0" algn="ctr" rtl="0">
              <a:spcBef>
                <a:spcPts val="0"/>
              </a:spcBef>
              <a:spcAft>
                <a:spcPts val="0"/>
              </a:spcAft>
              <a:buNone/>
            </a:pPr>
            <a:endParaRPr lang="en-US" sz="2000"/>
          </a:p>
          <a:p>
            <a:pPr marL="0" lvl="0" indent="0" algn="ctr" rtl="0">
              <a:spcBef>
                <a:spcPts val="0"/>
              </a:spcBef>
              <a:spcAft>
                <a:spcPts val="0"/>
              </a:spcAft>
              <a:buNone/>
            </a:pPr>
            <a:r>
              <a:rPr lang="en-US" sz="2000"/>
              <a:t>MASTER OOP BY</a:t>
            </a:r>
          </a:p>
          <a:p>
            <a:pPr marL="0" lvl="0" indent="0" algn="ctr" rtl="0">
              <a:spcBef>
                <a:spcPts val="0"/>
              </a:spcBef>
              <a:spcAft>
                <a:spcPts val="0"/>
              </a:spcAft>
              <a:buNone/>
            </a:pPr>
            <a:r>
              <a:rPr lang="en-US" sz="2000"/>
              <a:t>BUILDING GAMES AND GUIS,</a:t>
            </a:r>
          </a:p>
          <a:p>
            <a:pPr marL="0" lvl="0" indent="0" algn="ctr" rtl="0">
              <a:spcBef>
                <a:spcPts val="0"/>
              </a:spcBef>
              <a:spcAft>
                <a:spcPts val="0"/>
              </a:spcAft>
              <a:buNone/>
            </a:pPr>
            <a:r>
              <a:rPr lang="en-US" sz="2000"/>
              <a:t>IRV KALB</a:t>
            </a:r>
            <a:endParaRPr sz="2000"/>
          </a:p>
        </p:txBody>
      </p:sp>
    </p:spTree>
    <p:extLst>
      <p:ext uri="{BB962C8B-B14F-4D97-AF65-F5344CB8AC3E}">
        <p14:creationId xmlns:p14="http://schemas.microsoft.com/office/powerpoint/2010/main" val="2535230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3" name="TextBox 2">
            <a:extLst>
              <a:ext uri="{FF2B5EF4-FFF2-40B4-BE49-F238E27FC236}">
                <a16:creationId xmlns:a16="http://schemas.microsoft.com/office/drawing/2014/main" id="{8F79EB71-69E0-B6E3-2F82-FA243CD105F9}"/>
              </a:ext>
            </a:extLst>
          </p:cNvPr>
          <p:cNvSpPr txBox="1"/>
          <p:nvPr/>
        </p:nvSpPr>
        <p:spPr>
          <a:xfrm>
            <a:off x="891609" y="288050"/>
            <a:ext cx="5235934" cy="276999"/>
          </a:xfrm>
          <a:prstGeom prst="rect">
            <a:avLst/>
          </a:prstGeom>
          <a:noFill/>
        </p:spPr>
        <p:txBody>
          <a:bodyPr wrap="square">
            <a:spAutoFit/>
          </a:bodyPr>
          <a:lstStyle/>
          <a:p>
            <a:r>
              <a:rPr lang="en-US" sz="1200" b="1" dirty="0"/>
              <a:t>Listing 6-1</a:t>
            </a:r>
            <a:r>
              <a:rPr lang="en-US" sz="1200" dirty="0"/>
              <a:t>: The Ball class</a:t>
            </a:r>
            <a:endParaRPr lang="en-TH" sz="1200" dirty="0"/>
          </a:p>
        </p:txBody>
      </p:sp>
      <p:sp>
        <p:nvSpPr>
          <p:cNvPr id="6" name="TextBox 5">
            <a:extLst>
              <a:ext uri="{FF2B5EF4-FFF2-40B4-BE49-F238E27FC236}">
                <a16:creationId xmlns:a16="http://schemas.microsoft.com/office/drawing/2014/main" id="{16B16C83-4D6E-D5F1-2B9C-11BA650B3826}"/>
              </a:ext>
            </a:extLst>
          </p:cNvPr>
          <p:cNvSpPr txBox="1"/>
          <p:nvPr/>
        </p:nvSpPr>
        <p:spPr>
          <a:xfrm>
            <a:off x="1243914" y="1003045"/>
            <a:ext cx="6285470" cy="3785652"/>
          </a:xfrm>
          <a:prstGeom prst="rect">
            <a:avLst/>
          </a:prstGeom>
          <a:noFill/>
        </p:spPr>
        <p:txBody>
          <a:bodyPr wrap="square">
            <a:spAutoFit/>
          </a:bodyPr>
          <a:lstStyle/>
          <a:p>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from</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locals</a:t>
            </a:r>
            <a:r>
              <a:rPr lang="en-US" sz="1000" b="0" dirty="0">
                <a:solidFill>
                  <a:srgbClr val="333333"/>
                </a:solidFill>
                <a:effectLst/>
                <a:latin typeface="Menlo" panose="020B0609030804020204" pitchFamily="49" charset="0"/>
              </a:rPr>
              <a:t> </a:t>
            </a:r>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random</a:t>
            </a:r>
          </a:p>
          <a:p>
            <a:endParaRPr lang="en-US" sz="1000" b="0" dirty="0">
              <a:solidFill>
                <a:srgbClr val="333333"/>
              </a:solidFill>
              <a:effectLst/>
              <a:latin typeface="Menlo" panose="020B0609030804020204" pitchFamily="49" charset="0"/>
            </a:endParaRPr>
          </a:p>
          <a:p>
            <a:r>
              <a:rPr lang="en-US" sz="1000" b="0" dirty="0">
                <a:solidFill>
                  <a:srgbClr val="9466AA"/>
                </a:solidFill>
                <a:effectLst/>
                <a:latin typeface="Menlo" panose="020B0609030804020204" pitchFamily="49" charset="0"/>
              </a:rPr>
              <a:t>class</a:t>
            </a:r>
            <a:r>
              <a:rPr lang="en-US" sz="1000" b="0" dirty="0">
                <a:solidFill>
                  <a:srgbClr val="333333"/>
                </a:solidFill>
                <a:effectLst/>
                <a:latin typeface="Menlo" panose="020B0609030804020204" pitchFamily="49" charset="0"/>
              </a:rPr>
              <a:t> </a:t>
            </a:r>
            <a:r>
              <a:rPr lang="en-US" sz="1000" b="1" dirty="0">
                <a:solidFill>
                  <a:srgbClr val="9466AA"/>
                </a:solidFill>
                <a:effectLst/>
                <a:latin typeface="Menlo" panose="020B0609030804020204" pitchFamily="49" charset="0"/>
              </a:rPr>
              <a:t>Ball</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9466AA"/>
                </a:solidFill>
                <a:effectLst/>
                <a:latin typeface="Menlo" panose="020B0609030804020204" pitchFamily="49" charset="0"/>
              </a:rPr>
              <a:t>  def</a:t>
            </a:r>
            <a:r>
              <a:rPr lang="en-US" sz="1000" b="0" dirty="0">
                <a:solidFill>
                  <a:srgbClr val="333333"/>
                </a:solidFill>
                <a:effectLst/>
                <a:latin typeface="Menlo" panose="020B0609030804020204" pitchFamily="49" charset="0"/>
              </a:rPr>
              <a:t> </a:t>
            </a:r>
            <a:r>
              <a:rPr lang="en-US" sz="1000" b="1" dirty="0">
                <a:solidFill>
                  <a:srgbClr val="9D3C5E"/>
                </a:solidFill>
                <a:effectLst/>
                <a:latin typeface="Menlo" panose="020B0609030804020204" pitchFamily="49" charset="0"/>
              </a:rPr>
              <a:t>__</a:t>
            </a:r>
            <a:r>
              <a:rPr lang="en-US" sz="1000" b="1" dirty="0" err="1">
                <a:solidFill>
                  <a:srgbClr val="9D3C5E"/>
                </a:solidFill>
                <a:effectLst/>
                <a:latin typeface="Menlo" panose="020B0609030804020204" pitchFamily="49" charset="0"/>
              </a:rPr>
              <a:t>init</a:t>
            </a:r>
            <a:r>
              <a:rPr lang="en-US" sz="1000" b="1" dirty="0">
                <a:solidFill>
                  <a:srgbClr val="9D3C5E"/>
                </a:solidFill>
                <a:effectLst/>
                <a:latin typeface="Menlo" panose="020B0609030804020204" pitchFamily="49" charset="0"/>
              </a:rPr>
              <a:t>__</a:t>
            </a:r>
            <a:r>
              <a:rPr lang="en-US" sz="1000" b="0" dirty="0">
                <a:solidFill>
                  <a:srgbClr val="777777"/>
                </a:solidFill>
                <a:effectLst/>
                <a:latin typeface="Menlo" panose="020B0609030804020204" pitchFamily="49" charset="0"/>
              </a:rPr>
              <a:t>(</a:t>
            </a:r>
            <a:r>
              <a:rPr lang="en-US" sz="1000" b="0" dirty="0">
                <a:solidFill>
                  <a:srgbClr val="9466AA"/>
                </a:solidFill>
                <a:effectLst/>
                <a:latin typeface="Menlo" panose="020B0609030804020204" pitchFamily="49" charset="0"/>
              </a:rPr>
              <a:t>self</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9466AA"/>
                </a:solidFill>
                <a:effectLst/>
                <a:latin typeface="Menlo" panose="020B0609030804020204" pitchFamily="49" charset="0"/>
              </a:rPr>
              <a:t>window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9466AA"/>
                </a:solidFill>
                <a:effectLst/>
                <a:latin typeface="Menlo" panose="020B0609030804020204" pitchFamily="49" charset="0"/>
              </a:rPr>
              <a:t>windowWidth</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9466AA"/>
                </a:solidFill>
                <a:effectLst/>
                <a:latin typeface="Menlo" panose="020B0609030804020204" pitchFamily="49" charset="0"/>
              </a:rPr>
              <a:t>windowHeight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window</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window </a:t>
            </a:r>
            <a:r>
              <a:rPr lang="en-US" sz="1000" b="0" i="1" dirty="0">
                <a:solidFill>
                  <a:srgbClr val="BA9AB9"/>
                </a:solidFill>
                <a:effectLst/>
                <a:latin typeface="Menlo" panose="020B0609030804020204" pitchFamily="49" charset="0"/>
              </a:rPr>
              <a:t># remember the window, so we can draw later</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windowWidth</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windowWidth</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windowHeight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windowHeight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image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image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load</a:t>
            </a:r>
            <a:r>
              <a:rPr lang="en-US" sz="1000" b="0" dirty="0">
                <a:solidFill>
                  <a:srgbClr val="777777"/>
                </a:solidFill>
                <a:effectLst/>
                <a:latin typeface="Menlo" panose="020B0609030804020204" pitchFamily="49" charset="0"/>
              </a:rPr>
              <a:t>('</a:t>
            </a:r>
            <a:r>
              <a:rPr lang="en-US" sz="1000" b="0" dirty="0">
                <a:solidFill>
                  <a:srgbClr val="1F6E89"/>
                </a:solidFill>
                <a:effectLst/>
                <a:latin typeface="Menlo" panose="020B0609030804020204" pitchFamily="49" charset="0"/>
              </a:rPr>
              <a:t>images/</a:t>
            </a:r>
            <a:r>
              <a:rPr lang="en-US" sz="1000" b="0" dirty="0" err="1">
                <a:solidFill>
                  <a:srgbClr val="1F6E89"/>
                </a:solidFill>
                <a:effectLst/>
                <a:latin typeface="Menlo" panose="020B0609030804020204" pitchFamily="49" charset="0"/>
              </a:rPr>
              <a:t>ball.png</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A </a:t>
            </a:r>
            <a:r>
              <a:rPr lang="en-US" sz="1000" b="0" i="1" dirty="0" err="1">
                <a:solidFill>
                  <a:srgbClr val="BA9AB9"/>
                </a:solidFill>
                <a:effectLst/>
                <a:latin typeface="Menlo" panose="020B0609030804020204" pitchFamily="49" charset="0"/>
              </a:rPr>
              <a:t>rect</a:t>
            </a:r>
            <a:r>
              <a:rPr lang="en-US" sz="1000" b="0" i="1" dirty="0">
                <a:solidFill>
                  <a:srgbClr val="BA9AB9"/>
                </a:solidFill>
                <a:effectLst/>
                <a:latin typeface="Menlo" panose="020B0609030804020204" pitchFamily="49" charset="0"/>
              </a:rPr>
              <a:t> is made up of [x, y, width, height]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ballRect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image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get_rect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width</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ballRect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width</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height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ballRect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height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maxWidth</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windowWidth</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width</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maxHeight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windowHeight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height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Pick a random starting position</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x</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random</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randrange</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maxWidth</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y</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random</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randrange</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maxHeight</a:t>
            </a:r>
            <a:r>
              <a:rPr lang="en-US" sz="1000" b="0" dirty="0">
                <a:solidFill>
                  <a:srgbClr val="777777"/>
                </a:solidFill>
                <a:effectLst/>
                <a:latin typeface="Menlo" panose="020B0609030804020204" pitchFamily="49" charset="0"/>
              </a:rPr>
              <a:t>)</a:t>
            </a:r>
            <a:endParaRPr lang="th-TH" sz="1000" b="0" dirty="0">
              <a:solidFill>
                <a:srgbClr val="777777"/>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a:t>
            </a:r>
            <a:r>
              <a:rPr lang="th-TH" sz="1000" b="0" i="1" dirty="0">
                <a:solidFill>
                  <a:srgbClr val="BA9AB9"/>
                </a:solidFill>
                <a:effectLst/>
                <a:latin typeface="Menlo" panose="020B0609030804020204" pitchFamily="49" charset="0"/>
              </a:rPr>
              <a:t>      </a:t>
            </a:r>
            <a:r>
              <a:rPr lang="en-US" sz="1000" b="0" i="1" dirty="0">
                <a:solidFill>
                  <a:srgbClr val="BA9AB9"/>
                </a:solidFill>
                <a:effectLst/>
                <a:latin typeface="Menlo" panose="020B0609030804020204" pitchFamily="49" charset="0"/>
              </a:rPr>
              <a:t># Choose a random speed between -4 and 4, but not zero,</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a:t>
            </a:r>
            <a:r>
              <a:rPr lang="th-TH" sz="1000" b="0" i="1" dirty="0">
                <a:solidFill>
                  <a:srgbClr val="BA9AB9"/>
                </a:solidFill>
                <a:effectLst/>
                <a:latin typeface="Menlo" panose="020B0609030804020204" pitchFamily="49" charset="0"/>
              </a:rPr>
              <a:t>    </a:t>
            </a:r>
            <a:r>
              <a:rPr lang="en-US" sz="1000" b="0" i="1" dirty="0">
                <a:solidFill>
                  <a:srgbClr val="BA9AB9"/>
                </a:solidFill>
                <a:effectLst/>
                <a:latin typeface="Menlo" panose="020B0609030804020204" pitchFamily="49" charset="0"/>
              </a:rPr>
              <a:t> # in both the x and y directions</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th-TH"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speedsList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4</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3</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2</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1</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1</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2</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3</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4</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 </a:t>
            </a:r>
            <a:r>
              <a:rPr lang="th-TH" sz="1000" b="0" dirty="0">
                <a:solidFill>
                  <a:srgbClr val="B08B35"/>
                </a:solidFill>
                <a:effectLst/>
                <a:latin typeface="Menlo" panose="020B0609030804020204" pitchFamily="49" charset="0"/>
              </a:rPr>
              <a:t>    </a:t>
            </a:r>
            <a:r>
              <a:rPr lang="en-US" sz="1000" b="0" dirty="0">
                <a:solidFill>
                  <a:srgbClr val="B08B35"/>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xSpeed</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random</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choice</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speedsList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  </a:t>
            </a:r>
            <a:r>
              <a:rPr lang="th-TH" sz="1000" b="0" dirty="0">
                <a:solidFill>
                  <a:srgbClr val="B08B35"/>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ySpeed</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random</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choice</a:t>
            </a:r>
            <a:r>
              <a:rPr lang="en-US" sz="1000" b="0" dirty="0">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speedsList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3681205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3" name="TextBox 2">
            <a:extLst>
              <a:ext uri="{FF2B5EF4-FFF2-40B4-BE49-F238E27FC236}">
                <a16:creationId xmlns:a16="http://schemas.microsoft.com/office/drawing/2014/main" id="{8F79EB71-69E0-B6E3-2F82-FA243CD105F9}"/>
              </a:ext>
            </a:extLst>
          </p:cNvPr>
          <p:cNvSpPr txBox="1"/>
          <p:nvPr/>
        </p:nvSpPr>
        <p:spPr>
          <a:xfrm>
            <a:off x="891609" y="288050"/>
            <a:ext cx="5235934" cy="276999"/>
          </a:xfrm>
          <a:prstGeom prst="rect">
            <a:avLst/>
          </a:prstGeom>
          <a:noFill/>
        </p:spPr>
        <p:txBody>
          <a:bodyPr wrap="square">
            <a:spAutoFit/>
          </a:bodyPr>
          <a:lstStyle/>
          <a:p>
            <a:r>
              <a:rPr lang="en-US" sz="1200" b="1" dirty="0"/>
              <a:t>Listing 6-1 (con.)</a:t>
            </a:r>
            <a:endParaRPr lang="en-TH" sz="1200" dirty="0"/>
          </a:p>
        </p:txBody>
      </p:sp>
      <p:sp>
        <p:nvSpPr>
          <p:cNvPr id="5" name="TextBox 4">
            <a:extLst>
              <a:ext uri="{FF2B5EF4-FFF2-40B4-BE49-F238E27FC236}">
                <a16:creationId xmlns:a16="http://schemas.microsoft.com/office/drawing/2014/main" id="{F132ADDB-2F7F-BD70-149B-FDCF948BE130}"/>
              </a:ext>
            </a:extLst>
          </p:cNvPr>
          <p:cNvSpPr txBox="1"/>
          <p:nvPr/>
        </p:nvSpPr>
        <p:spPr>
          <a:xfrm>
            <a:off x="1252152" y="1461747"/>
            <a:ext cx="5140410" cy="1938992"/>
          </a:xfrm>
          <a:prstGeom prst="rect">
            <a:avLst/>
          </a:prstGeom>
          <a:noFill/>
        </p:spPr>
        <p:txBody>
          <a:bodyPr wrap="square">
            <a:spAutoFit/>
          </a:bodyPr>
          <a:lstStyle/>
          <a:p>
            <a:r>
              <a:rPr lang="en-US" sz="1000" b="0" dirty="0">
                <a:solidFill>
                  <a:srgbClr val="9466AA"/>
                </a:solidFill>
                <a:effectLst/>
                <a:latin typeface="Menlo" panose="020B0609030804020204" pitchFamily="49" charset="0"/>
              </a:rPr>
              <a:t>def</a:t>
            </a:r>
            <a:r>
              <a:rPr lang="en-US" sz="1000" b="0" dirty="0">
                <a:solidFill>
                  <a:srgbClr val="333333"/>
                </a:solidFill>
                <a:effectLst/>
                <a:latin typeface="Menlo" panose="020B0609030804020204" pitchFamily="49" charset="0"/>
              </a:rPr>
              <a:t> </a:t>
            </a:r>
            <a:r>
              <a:rPr lang="en-US" sz="1000" b="1" dirty="0">
                <a:solidFill>
                  <a:srgbClr val="9D3C5E"/>
                </a:solidFill>
                <a:effectLst/>
                <a:latin typeface="Menlo" panose="020B0609030804020204" pitchFamily="49" charset="0"/>
              </a:rPr>
              <a:t>update</a:t>
            </a:r>
            <a:r>
              <a:rPr lang="en-US" sz="1000" b="0" dirty="0">
                <a:solidFill>
                  <a:srgbClr val="777777"/>
                </a:solidFill>
                <a:effectLst/>
                <a:latin typeface="Menlo" panose="020B0609030804020204" pitchFamily="49" charset="0"/>
              </a:rPr>
              <a:t>(</a:t>
            </a:r>
            <a:r>
              <a:rPr lang="en-US" sz="1000" b="0" dirty="0">
                <a:solidFill>
                  <a:srgbClr val="9466AA"/>
                </a:solidFill>
                <a:effectLst/>
                <a:latin typeface="Menlo" panose="020B0609030804020204" pitchFamily="49" charset="0"/>
              </a:rPr>
              <a:t>self</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Check for hitting a wall. If so, change that direction.</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if</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x</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&lt;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or</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x</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&gt;=</a:t>
            </a:r>
            <a:r>
              <a:rPr lang="en-US" sz="1000" b="0" dirty="0">
                <a:solidFill>
                  <a:srgbClr val="333333"/>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maxWidth</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xSpeed</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xSpeed</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if</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y</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&lt;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or</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y</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&gt;=</a:t>
            </a:r>
            <a:r>
              <a:rPr lang="en-US" sz="1000" b="0" dirty="0">
                <a:solidFill>
                  <a:srgbClr val="333333"/>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maxHeight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ySpeed</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ySpeed</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Update the Ball's x and y, using the speed in two directions</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x</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x</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xSpeed</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y</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y</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ySpeed</a:t>
            </a:r>
            <a:endParaRPr lang="en-US" sz="1000" b="0" dirty="0">
              <a:solidFill>
                <a:srgbClr val="333333"/>
              </a:solidFill>
              <a:effectLst/>
              <a:latin typeface="Menlo" panose="020B0609030804020204" pitchFamily="49" charset="0"/>
            </a:endParaRPr>
          </a:p>
          <a:p>
            <a:endParaRPr lang="th-TH" sz="1000" b="0" dirty="0">
              <a:solidFill>
                <a:srgbClr val="9466AA"/>
              </a:solidFill>
              <a:effectLst/>
              <a:latin typeface="Menlo" panose="020B0609030804020204" pitchFamily="49" charset="0"/>
            </a:endParaRPr>
          </a:p>
          <a:p>
            <a:r>
              <a:rPr lang="en-US" sz="1000" b="0" dirty="0">
                <a:solidFill>
                  <a:srgbClr val="9466AA"/>
                </a:solidFill>
                <a:effectLst/>
                <a:latin typeface="Menlo" panose="020B0609030804020204" pitchFamily="49" charset="0"/>
              </a:rPr>
              <a:t>def</a:t>
            </a:r>
            <a:r>
              <a:rPr lang="en-US" sz="1000" b="0" dirty="0">
                <a:solidFill>
                  <a:srgbClr val="333333"/>
                </a:solidFill>
                <a:effectLst/>
                <a:latin typeface="Menlo" panose="020B0609030804020204" pitchFamily="49" charset="0"/>
              </a:rPr>
              <a:t> </a:t>
            </a:r>
            <a:r>
              <a:rPr lang="en-US" sz="1000" b="1" dirty="0">
                <a:solidFill>
                  <a:srgbClr val="9D3C5E"/>
                </a:solidFill>
                <a:effectLst/>
                <a:latin typeface="Menlo" panose="020B0609030804020204" pitchFamily="49" charset="0"/>
              </a:rPr>
              <a:t>draw</a:t>
            </a:r>
            <a:r>
              <a:rPr lang="en-US" sz="1000" b="0" dirty="0">
                <a:solidFill>
                  <a:srgbClr val="777777"/>
                </a:solidFill>
                <a:effectLst/>
                <a:latin typeface="Menlo" panose="020B0609030804020204" pitchFamily="49" charset="0"/>
              </a:rPr>
              <a:t>(</a:t>
            </a:r>
            <a:r>
              <a:rPr lang="en-US" sz="1000" b="0" dirty="0">
                <a:solidFill>
                  <a:srgbClr val="9466AA"/>
                </a:solidFill>
                <a:effectLst/>
                <a:latin typeface="Menlo" panose="020B0609030804020204" pitchFamily="49" charset="0"/>
              </a:rPr>
              <a:t>self</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window</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blit</a:t>
            </a:r>
            <a:r>
              <a:rPr lang="en-US" sz="1000" b="0" dirty="0">
                <a:solidFill>
                  <a:srgbClr val="777777"/>
                </a:solidFill>
                <a:effectLst/>
                <a:latin typeface="Menlo" panose="020B0609030804020204" pitchFamily="49" charset="0"/>
              </a:rPr>
              <a:t>(</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image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x</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B08B35"/>
                </a:solidFill>
                <a:effectLst/>
                <a:latin typeface="Menlo" panose="020B0609030804020204" pitchFamily="49" charset="0"/>
              </a:rPr>
              <a:t>self</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y</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39723536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4"/>
          <p:cNvSpPr txBox="1">
            <a:spLocks noGrp="1"/>
          </p:cNvSpPr>
          <p:nvPr>
            <p:ph type="title"/>
          </p:nvPr>
        </p:nvSpPr>
        <p:spPr>
          <a:xfrm>
            <a:off x="713225" y="486919"/>
            <a:ext cx="5250253" cy="572700"/>
          </a:xfrm>
          <a:prstGeom prst="rect">
            <a:avLst/>
          </a:prstGeom>
        </p:spPr>
        <p:txBody>
          <a:bodyPr spcFirstLastPara="1" wrap="square" lIns="91425" tIns="91425" rIns="91425" bIns="91425" anchor="b" anchorCtr="0">
            <a:noAutofit/>
          </a:bodyPr>
          <a:lstStyle/>
          <a:p>
            <a:pPr marL="342900" lvl="0" indent="-342900" algn="l" rtl="0">
              <a:spcBef>
                <a:spcPts val="0"/>
              </a:spcBef>
              <a:spcAft>
                <a:spcPts val="0"/>
              </a:spcAft>
              <a:buFont typeface="Courier New" panose="02070309020205020404" pitchFamily="49" charset="0"/>
              <a:buChar char="o"/>
            </a:pPr>
            <a:r>
              <a:rPr lang="en-US" sz="2000" b="1" dirty="0"/>
              <a:t>Using the Ball Class</a:t>
            </a:r>
            <a:endParaRPr sz="2000" b="1" dirty="0"/>
          </a:p>
        </p:txBody>
      </p:sp>
      <p:sp>
        <p:nvSpPr>
          <p:cNvPr id="3" name="TextBox 2">
            <a:extLst>
              <a:ext uri="{FF2B5EF4-FFF2-40B4-BE49-F238E27FC236}">
                <a16:creationId xmlns:a16="http://schemas.microsoft.com/office/drawing/2014/main" id="{FB6B76C5-1C9C-B5E7-D2E4-255B3C7F40AA}"/>
              </a:ext>
            </a:extLst>
          </p:cNvPr>
          <p:cNvSpPr txBox="1"/>
          <p:nvPr/>
        </p:nvSpPr>
        <p:spPr>
          <a:xfrm>
            <a:off x="820972" y="1059619"/>
            <a:ext cx="7114430" cy="646331"/>
          </a:xfrm>
          <a:prstGeom prst="rect">
            <a:avLst/>
          </a:prstGeom>
          <a:noFill/>
        </p:spPr>
        <p:txBody>
          <a:bodyPr wrap="square">
            <a:spAutoFit/>
          </a:bodyPr>
          <a:lstStyle/>
          <a:p>
            <a:r>
              <a:rPr lang="en-TH" sz="1200" dirty="0"/>
              <a:t>Now all functionality associated with a ball has been placed in the Ball</a:t>
            </a:r>
            <a:r>
              <a:rPr lang="th-TH" sz="1200" dirty="0"/>
              <a:t> </a:t>
            </a:r>
            <a:r>
              <a:rPr lang="en-TH" sz="1200" dirty="0"/>
              <a:t>class code. All the main program needs to do is create the ball, then call its</a:t>
            </a:r>
            <a:r>
              <a:rPr lang="th-TH" sz="1200" dirty="0"/>
              <a:t> </a:t>
            </a:r>
            <a:r>
              <a:rPr lang="en-TH" sz="1000" dirty="0">
                <a:solidFill>
                  <a:srgbClr val="333333"/>
                </a:solidFill>
                <a:latin typeface="Menlo" panose="020B0609030804020204" pitchFamily="49" charset="0"/>
              </a:rPr>
              <a:t>update()</a:t>
            </a:r>
            <a:r>
              <a:rPr lang="en-TH" sz="1200" dirty="0"/>
              <a:t> and </a:t>
            </a:r>
            <a:r>
              <a:rPr lang="en-TH" sz="1000" dirty="0">
                <a:solidFill>
                  <a:srgbClr val="333333"/>
                </a:solidFill>
                <a:latin typeface="Menlo" panose="020B0609030804020204" pitchFamily="49" charset="0"/>
              </a:rPr>
              <a:t>draw()</a:t>
            </a:r>
            <a:r>
              <a:rPr lang="en-TH" sz="1200" dirty="0"/>
              <a:t> methods in every frame. </a:t>
            </a:r>
            <a:endParaRPr lang="th-TH" sz="1200" dirty="0"/>
          </a:p>
          <a:p>
            <a:endParaRPr lang="en-TH" sz="1200" dirty="0"/>
          </a:p>
        </p:txBody>
      </p:sp>
      <p:sp>
        <p:nvSpPr>
          <p:cNvPr id="5" name="TextBox 4">
            <a:extLst>
              <a:ext uri="{FF2B5EF4-FFF2-40B4-BE49-F238E27FC236}">
                <a16:creationId xmlns:a16="http://schemas.microsoft.com/office/drawing/2014/main" id="{1142D007-4196-1672-5785-7B2777AB3D54}"/>
              </a:ext>
            </a:extLst>
          </p:cNvPr>
          <p:cNvSpPr txBox="1"/>
          <p:nvPr/>
        </p:nvSpPr>
        <p:spPr>
          <a:xfrm>
            <a:off x="820972" y="1761618"/>
            <a:ext cx="6979258" cy="276999"/>
          </a:xfrm>
          <a:prstGeom prst="rect">
            <a:avLst/>
          </a:prstGeom>
          <a:noFill/>
        </p:spPr>
        <p:txBody>
          <a:bodyPr wrap="square">
            <a:spAutoFit/>
          </a:bodyPr>
          <a:lstStyle/>
          <a:p>
            <a:r>
              <a:rPr lang="en-TH" sz="1200" b="1" dirty="0"/>
              <a:t>Listing 6-2: </a:t>
            </a:r>
            <a:r>
              <a:rPr lang="en-TH" sz="1200" dirty="0"/>
              <a:t>The new main program that instantiates a Ball and makes</a:t>
            </a:r>
            <a:r>
              <a:rPr lang="th-TH" sz="1200" dirty="0"/>
              <a:t> </a:t>
            </a:r>
            <a:r>
              <a:rPr lang="en-TH" sz="1200" dirty="0"/>
              <a:t>calls to its methods</a:t>
            </a:r>
          </a:p>
        </p:txBody>
      </p:sp>
      <p:sp>
        <p:nvSpPr>
          <p:cNvPr id="2" name="TextBox 1">
            <a:extLst>
              <a:ext uri="{FF2B5EF4-FFF2-40B4-BE49-F238E27FC236}">
                <a16:creationId xmlns:a16="http://schemas.microsoft.com/office/drawing/2014/main" id="{C47D3E07-14D7-DBF5-08DC-0ACC8B77928B}"/>
              </a:ext>
            </a:extLst>
          </p:cNvPr>
          <p:cNvSpPr txBox="1"/>
          <p:nvPr/>
        </p:nvSpPr>
        <p:spPr>
          <a:xfrm>
            <a:off x="1169773" y="2122629"/>
            <a:ext cx="5140410" cy="2554545"/>
          </a:xfrm>
          <a:prstGeom prst="rect">
            <a:avLst/>
          </a:prstGeom>
          <a:noFill/>
        </p:spPr>
        <p:txBody>
          <a:bodyPr wrap="square">
            <a:spAutoFit/>
          </a:bodyPr>
          <a:lstStyle/>
          <a:p>
            <a:r>
              <a:rPr lang="en-US" sz="1000" b="0" i="1" dirty="0">
                <a:solidFill>
                  <a:srgbClr val="BA9AB9"/>
                </a:solidFill>
                <a:effectLst/>
                <a:latin typeface="Menlo" panose="020B0609030804020204" pitchFamily="49" charset="0"/>
              </a:rPr>
              <a:t># </a:t>
            </a:r>
            <a:r>
              <a:rPr lang="en-US" sz="1000" b="0" i="1" dirty="0" err="1">
                <a:solidFill>
                  <a:srgbClr val="BA9AB9"/>
                </a:solidFill>
                <a:effectLst/>
                <a:latin typeface="Menlo" panose="020B0609030804020204" pitchFamily="49" charset="0"/>
              </a:rPr>
              <a:t>pygame</a:t>
            </a:r>
            <a:r>
              <a:rPr lang="en-US" sz="1000" b="0" i="1" dirty="0">
                <a:solidFill>
                  <a:srgbClr val="BA9AB9"/>
                </a:solidFill>
                <a:effectLst/>
                <a:latin typeface="Menlo" panose="020B0609030804020204" pitchFamily="49" charset="0"/>
              </a:rPr>
              <a:t> demo 6(a) - using the Ball class, bounce one ball</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1 - Import packages</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from</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locals</a:t>
            </a:r>
            <a:r>
              <a:rPr lang="en-US" sz="1000" b="0" dirty="0">
                <a:solidFill>
                  <a:srgbClr val="333333"/>
                </a:solidFill>
                <a:effectLst/>
                <a:latin typeface="Menlo" panose="020B0609030804020204" pitchFamily="49" charset="0"/>
              </a:rPr>
              <a:t> </a:t>
            </a:r>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sys</a:t>
            </a:r>
          </a:p>
          <a:p>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random</a:t>
            </a:r>
          </a:p>
          <a:p>
            <a:r>
              <a:rPr lang="en-US" sz="1000" b="0" dirty="0">
                <a:solidFill>
                  <a:srgbClr val="E17092"/>
                </a:solidFill>
                <a:effectLst/>
                <a:latin typeface="Menlo" panose="020B0609030804020204" pitchFamily="49" charset="0"/>
              </a:rPr>
              <a:t>from</a:t>
            </a:r>
            <a:r>
              <a:rPr lang="en-US" sz="1000" b="0" dirty="0">
                <a:solidFill>
                  <a:srgbClr val="333333"/>
                </a:solidFill>
                <a:effectLst/>
                <a:latin typeface="Menlo" panose="020B0609030804020204" pitchFamily="49" charset="0"/>
              </a:rPr>
              <a:t> Ball </a:t>
            </a:r>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bring in the Ball class code</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2 - Define constants</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BLACK</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WINDOW_WIDTH</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640</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WINDOW_HEIGHT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480</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FRAMES_PER_SECOND</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30</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3 - Initialize the world</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init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window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display</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set_mode</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WINDOW_WIDTH</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WINDOW_HEIGHT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clock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time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Clock</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4087413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3" name="TextBox 2">
            <a:extLst>
              <a:ext uri="{FF2B5EF4-FFF2-40B4-BE49-F238E27FC236}">
                <a16:creationId xmlns:a16="http://schemas.microsoft.com/office/drawing/2014/main" id="{8F79EB71-69E0-B6E3-2F82-FA243CD105F9}"/>
              </a:ext>
            </a:extLst>
          </p:cNvPr>
          <p:cNvSpPr txBox="1"/>
          <p:nvPr/>
        </p:nvSpPr>
        <p:spPr>
          <a:xfrm>
            <a:off x="891609" y="288050"/>
            <a:ext cx="5235934" cy="276999"/>
          </a:xfrm>
          <a:prstGeom prst="rect">
            <a:avLst/>
          </a:prstGeom>
          <a:noFill/>
        </p:spPr>
        <p:txBody>
          <a:bodyPr wrap="square">
            <a:spAutoFit/>
          </a:bodyPr>
          <a:lstStyle/>
          <a:p>
            <a:r>
              <a:rPr lang="en-US" sz="1200" b="1" dirty="0"/>
              <a:t>Listing 6-2 (con.)</a:t>
            </a:r>
            <a:endParaRPr lang="en-TH" sz="1200" dirty="0"/>
          </a:p>
        </p:txBody>
      </p:sp>
      <p:sp>
        <p:nvSpPr>
          <p:cNvPr id="2" name="TextBox 1">
            <a:extLst>
              <a:ext uri="{FF2B5EF4-FFF2-40B4-BE49-F238E27FC236}">
                <a16:creationId xmlns:a16="http://schemas.microsoft.com/office/drawing/2014/main" id="{05A40073-8F05-0BD1-0BA2-B3ED174EB20D}"/>
              </a:ext>
            </a:extLst>
          </p:cNvPr>
          <p:cNvSpPr txBox="1"/>
          <p:nvPr/>
        </p:nvSpPr>
        <p:spPr>
          <a:xfrm>
            <a:off x="1235676" y="1140589"/>
            <a:ext cx="5140410" cy="3170099"/>
          </a:xfrm>
          <a:prstGeom prst="rect">
            <a:avLst/>
          </a:prstGeom>
          <a:noFill/>
        </p:spPr>
        <p:txBody>
          <a:bodyPr wrap="square">
            <a:spAutoFit/>
          </a:bodyPr>
          <a:lstStyle/>
          <a:p>
            <a:r>
              <a:rPr lang="en-US" sz="1000" b="0" i="1" dirty="0">
                <a:solidFill>
                  <a:srgbClr val="BA9AB9"/>
                </a:solidFill>
                <a:effectLst/>
                <a:latin typeface="Menlo" panose="020B0609030804020204" pitchFamily="49" charset="0"/>
              </a:rPr>
              <a:t># 4 - Load assets: image(s), sound(s), etc.</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5 - Initialize variables</a:t>
            </a:r>
            <a:endParaRPr lang="en-US" sz="1000" b="0" dirty="0">
              <a:solidFill>
                <a:srgbClr val="333333"/>
              </a:solidFill>
              <a:effectLst/>
              <a:latin typeface="Menlo" panose="020B0609030804020204" pitchFamily="49" charset="0"/>
            </a:endParaRPr>
          </a:p>
          <a:p>
            <a:r>
              <a:rPr lang="en-US" sz="1000" b="0" dirty="0" err="1">
                <a:solidFill>
                  <a:srgbClr val="333333"/>
                </a:solidFill>
                <a:effectLst/>
                <a:latin typeface="Menlo" panose="020B0609030804020204" pitchFamily="49" charset="0"/>
              </a:rPr>
              <a:t>oBall</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Ball</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window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WINDOW_WIDTH</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WINDOW_HEIGHT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6 - Loop forever</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while</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True</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7 - Check for and handle events</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for</a:t>
            </a:r>
            <a:r>
              <a:rPr lang="en-US" sz="1000" b="0" dirty="0">
                <a:solidFill>
                  <a:srgbClr val="333333"/>
                </a:solidFill>
                <a:effectLst/>
                <a:latin typeface="Menlo" panose="020B0609030804020204" pitchFamily="49" charset="0"/>
              </a:rPr>
              <a:t> event </a:t>
            </a:r>
            <a:r>
              <a:rPr lang="en-US" sz="1000" b="0" dirty="0">
                <a:solidFill>
                  <a:srgbClr val="E17092"/>
                </a:solidFill>
                <a:effectLst/>
                <a:latin typeface="Menlo" panose="020B0609030804020204" pitchFamily="49" charset="0"/>
              </a:rPr>
              <a:t>in</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event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get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    if</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event</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type</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B08B35"/>
                </a:solidFill>
                <a:effectLst/>
                <a:latin typeface="Menlo" panose="020B0609030804020204" pitchFamily="49" charset="0"/>
              </a:rPr>
              <a:t>QUIT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quit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sys</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exit</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8 - Do any "per frame" actions</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oBall</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update</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tell the Ball to update itself</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9 - Clear the window before drawing it again</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window</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fill</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BLACK</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10 - Draw the window elements</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oBall</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draw</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tell the Ball to draw itself</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11 - Update the window</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display</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update</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 12 - Slow things down a bit</a:t>
            </a:r>
            <a:endParaRPr lang="en-US" sz="1000" b="0" dirty="0">
              <a:solidFill>
                <a:srgbClr val="333333"/>
              </a:solidFill>
              <a:effectLst/>
              <a:latin typeface="Menlo" panose="020B0609030804020204" pitchFamily="49" charset="0"/>
            </a:endParaRPr>
          </a:p>
          <a:p>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clock</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tick</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FRAMES_PER_SECOND</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p:txBody>
      </p:sp>
      <p:sp>
        <p:nvSpPr>
          <p:cNvPr id="4" name="Right Arrow 3">
            <a:extLst>
              <a:ext uri="{FF2B5EF4-FFF2-40B4-BE49-F238E27FC236}">
                <a16:creationId xmlns:a16="http://schemas.microsoft.com/office/drawing/2014/main" id="{E09A22EC-6A96-D6F5-3C8C-04EA26D06DDE}"/>
              </a:ext>
            </a:extLst>
          </p:cNvPr>
          <p:cNvSpPr/>
          <p:nvPr/>
        </p:nvSpPr>
        <p:spPr>
          <a:xfrm>
            <a:off x="883251" y="1492528"/>
            <a:ext cx="352425" cy="18097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5" name="Right Arrow 4">
            <a:extLst>
              <a:ext uri="{FF2B5EF4-FFF2-40B4-BE49-F238E27FC236}">
                <a16:creationId xmlns:a16="http://schemas.microsoft.com/office/drawing/2014/main" id="{FF1AE31B-E702-EFA0-E335-57A26ECC65C3}"/>
              </a:ext>
            </a:extLst>
          </p:cNvPr>
          <p:cNvSpPr/>
          <p:nvPr/>
        </p:nvSpPr>
        <p:spPr>
          <a:xfrm>
            <a:off x="891609" y="2863508"/>
            <a:ext cx="352425" cy="18097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6" name="Right Arrow 5">
            <a:extLst>
              <a:ext uri="{FF2B5EF4-FFF2-40B4-BE49-F238E27FC236}">
                <a16:creationId xmlns:a16="http://schemas.microsoft.com/office/drawing/2014/main" id="{3B923A7C-4608-166E-D665-CDEA393E76FA}"/>
              </a:ext>
            </a:extLst>
          </p:cNvPr>
          <p:cNvSpPr/>
          <p:nvPr/>
        </p:nvSpPr>
        <p:spPr>
          <a:xfrm>
            <a:off x="891609" y="3475519"/>
            <a:ext cx="352425" cy="18097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768041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4"/>
          <p:cNvSpPr txBox="1">
            <a:spLocks noGrp="1"/>
          </p:cNvSpPr>
          <p:nvPr>
            <p:ph type="title"/>
          </p:nvPr>
        </p:nvSpPr>
        <p:spPr>
          <a:xfrm>
            <a:off x="713225" y="486919"/>
            <a:ext cx="5250253" cy="572700"/>
          </a:xfrm>
          <a:prstGeom prst="rect">
            <a:avLst/>
          </a:prstGeom>
        </p:spPr>
        <p:txBody>
          <a:bodyPr spcFirstLastPara="1" wrap="square" lIns="91425" tIns="91425" rIns="91425" bIns="91425" anchor="b" anchorCtr="0">
            <a:noAutofit/>
          </a:bodyPr>
          <a:lstStyle/>
          <a:p>
            <a:pPr marL="342900" lvl="0" indent="-342900" algn="l" rtl="0">
              <a:spcBef>
                <a:spcPts val="0"/>
              </a:spcBef>
              <a:spcAft>
                <a:spcPts val="0"/>
              </a:spcAft>
              <a:buFont typeface="Courier New" panose="02070309020205020404" pitchFamily="49" charset="0"/>
              <a:buChar char="o"/>
            </a:pPr>
            <a:r>
              <a:rPr lang="en-US" sz="2000" b="1" dirty="0"/>
              <a:t>Creating Many Ball Objects</a:t>
            </a:r>
            <a:endParaRPr sz="2000" b="1" dirty="0"/>
          </a:p>
        </p:txBody>
      </p:sp>
      <p:sp>
        <p:nvSpPr>
          <p:cNvPr id="3" name="TextBox 2">
            <a:extLst>
              <a:ext uri="{FF2B5EF4-FFF2-40B4-BE49-F238E27FC236}">
                <a16:creationId xmlns:a16="http://schemas.microsoft.com/office/drawing/2014/main" id="{CEC765B6-7944-B7B1-DBDC-87C63CA3B2CA}"/>
              </a:ext>
            </a:extLst>
          </p:cNvPr>
          <p:cNvSpPr txBox="1"/>
          <p:nvPr/>
        </p:nvSpPr>
        <p:spPr>
          <a:xfrm>
            <a:off x="805070" y="1059619"/>
            <a:ext cx="7329114" cy="830997"/>
          </a:xfrm>
          <a:prstGeom prst="rect">
            <a:avLst/>
          </a:prstGeom>
          <a:noFill/>
        </p:spPr>
        <p:txBody>
          <a:bodyPr wrap="square">
            <a:spAutoFit/>
          </a:bodyPr>
          <a:lstStyle/>
          <a:p>
            <a:r>
              <a:rPr lang="en-TH" sz="1200" dirty="0"/>
              <a:t>To create three balls, we only have to instantiate three Ball objects from the Ball class. Here we’ll use a basic approach and build a list</a:t>
            </a:r>
            <a:r>
              <a:rPr lang="th-TH" sz="1200" dirty="0"/>
              <a:t> </a:t>
            </a:r>
            <a:r>
              <a:rPr lang="en-TH" sz="1200" dirty="0"/>
              <a:t>of Ball objects. In each frame, we’ll iterate through the list of Ball objects,</a:t>
            </a:r>
            <a:r>
              <a:rPr lang="th-TH" sz="1200" dirty="0"/>
              <a:t> </a:t>
            </a:r>
            <a:r>
              <a:rPr lang="en-TH" sz="1200" dirty="0"/>
              <a:t>tell each one to update its location, then iterate again to tell each one to</a:t>
            </a:r>
            <a:r>
              <a:rPr lang="th-TH" sz="1200" dirty="0"/>
              <a:t> </a:t>
            </a:r>
            <a:r>
              <a:rPr lang="en-TH" sz="1200" dirty="0"/>
              <a:t>draw itself. </a:t>
            </a:r>
            <a:r>
              <a:rPr lang="th-TH" sz="1200" dirty="0"/>
              <a:t> </a:t>
            </a:r>
          </a:p>
          <a:p>
            <a:endParaRPr lang="th-TH" sz="1200" dirty="0"/>
          </a:p>
        </p:txBody>
      </p:sp>
      <p:sp>
        <p:nvSpPr>
          <p:cNvPr id="5" name="TextBox 4">
            <a:extLst>
              <a:ext uri="{FF2B5EF4-FFF2-40B4-BE49-F238E27FC236}">
                <a16:creationId xmlns:a16="http://schemas.microsoft.com/office/drawing/2014/main" id="{480B9620-3BEB-C2DB-C9C9-6FF2A3293ED3}"/>
              </a:ext>
            </a:extLst>
          </p:cNvPr>
          <p:cNvSpPr txBox="1"/>
          <p:nvPr/>
        </p:nvSpPr>
        <p:spPr>
          <a:xfrm>
            <a:off x="805070" y="2141185"/>
            <a:ext cx="5235934" cy="276999"/>
          </a:xfrm>
          <a:prstGeom prst="rect">
            <a:avLst/>
          </a:prstGeom>
          <a:noFill/>
        </p:spPr>
        <p:txBody>
          <a:bodyPr wrap="square">
            <a:spAutoFit/>
          </a:bodyPr>
          <a:lstStyle/>
          <a:p>
            <a:r>
              <a:rPr lang="en-TH" sz="1200" b="1" dirty="0"/>
              <a:t>Listing 6-3: </a:t>
            </a:r>
            <a:r>
              <a:rPr lang="en-TH" sz="1200" dirty="0"/>
              <a:t>Creating, moving, and displaying three balls</a:t>
            </a:r>
          </a:p>
        </p:txBody>
      </p:sp>
      <p:sp>
        <p:nvSpPr>
          <p:cNvPr id="4" name="TextBox 3">
            <a:extLst>
              <a:ext uri="{FF2B5EF4-FFF2-40B4-BE49-F238E27FC236}">
                <a16:creationId xmlns:a16="http://schemas.microsoft.com/office/drawing/2014/main" id="{EC11C4F4-D677-E522-98C9-4243D9B5FFC3}"/>
              </a:ext>
            </a:extLst>
          </p:cNvPr>
          <p:cNvSpPr txBox="1"/>
          <p:nvPr/>
        </p:nvSpPr>
        <p:spPr>
          <a:xfrm>
            <a:off x="1110049" y="2563700"/>
            <a:ext cx="5235146" cy="2092881"/>
          </a:xfrm>
          <a:prstGeom prst="rect">
            <a:avLst/>
          </a:prstGeom>
          <a:noFill/>
        </p:spPr>
        <p:txBody>
          <a:bodyPr wrap="square">
            <a:spAutoFit/>
          </a:bodyPr>
          <a:lstStyle/>
          <a:p>
            <a:r>
              <a:rPr lang="en-US" sz="1000" b="0" i="1" dirty="0">
                <a:solidFill>
                  <a:srgbClr val="BA9AB9"/>
                </a:solidFill>
                <a:effectLst/>
                <a:latin typeface="Menlo" panose="020B0609030804020204" pitchFamily="49" charset="0"/>
              </a:rPr>
              <a:t># </a:t>
            </a:r>
            <a:r>
              <a:rPr lang="en-US" sz="1000" b="0" i="1" dirty="0" err="1">
                <a:solidFill>
                  <a:srgbClr val="BA9AB9"/>
                </a:solidFill>
                <a:effectLst/>
                <a:latin typeface="Menlo" panose="020B0609030804020204" pitchFamily="49" charset="0"/>
              </a:rPr>
              <a:t>pygame</a:t>
            </a:r>
            <a:r>
              <a:rPr lang="en-US" sz="1000" b="0" i="1" dirty="0">
                <a:solidFill>
                  <a:srgbClr val="BA9AB9"/>
                </a:solidFill>
                <a:effectLst/>
                <a:latin typeface="Menlo" panose="020B0609030804020204" pitchFamily="49" charset="0"/>
              </a:rPr>
              <a:t> demo 6(b) - using the Ball class, bounce many balls</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1 - Import packages</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from</a:t>
            </a:r>
            <a:r>
              <a:rPr lang="en-US" sz="1000" b="0" dirty="0">
                <a:solidFill>
                  <a:srgbClr val="333333"/>
                </a:solidFill>
                <a:effectLst/>
                <a:latin typeface="Menlo" panose="020B0609030804020204" pitchFamily="49" charset="0"/>
              </a:rPr>
              <a:t> </a:t>
            </a:r>
            <a:r>
              <a:rPr lang="en-US" sz="1000" b="0" dirty="0" err="1">
                <a:solidFill>
                  <a:srgbClr val="333333"/>
                </a:solidFill>
                <a:effectLst/>
                <a:latin typeface="Menlo" panose="020B0609030804020204" pitchFamily="49" charset="0"/>
              </a:rPr>
              <a:t>pygame</a:t>
            </a:r>
            <a:r>
              <a:rPr lang="en-US" sz="1000" b="0" dirty="0" err="1">
                <a:solidFill>
                  <a:srgbClr val="777777"/>
                </a:solidFill>
                <a:effectLst/>
                <a:latin typeface="Menlo" panose="020B0609030804020204" pitchFamily="49" charset="0"/>
              </a:rPr>
              <a:t>.</a:t>
            </a:r>
            <a:r>
              <a:rPr lang="en-US" sz="1000" b="0" dirty="0" err="1">
                <a:solidFill>
                  <a:srgbClr val="333333"/>
                </a:solidFill>
                <a:effectLst/>
                <a:latin typeface="Menlo" panose="020B0609030804020204" pitchFamily="49" charset="0"/>
              </a:rPr>
              <a:t>locals</a:t>
            </a:r>
            <a:r>
              <a:rPr lang="en-US" sz="1000" b="0" dirty="0">
                <a:solidFill>
                  <a:srgbClr val="333333"/>
                </a:solidFill>
                <a:effectLst/>
                <a:latin typeface="Menlo" panose="020B0609030804020204" pitchFamily="49" charset="0"/>
              </a:rPr>
              <a:t> </a:t>
            </a:r>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sys</a:t>
            </a:r>
          </a:p>
          <a:p>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random</a:t>
            </a:r>
          </a:p>
          <a:p>
            <a:r>
              <a:rPr lang="en-US" sz="1000" b="0" dirty="0">
                <a:solidFill>
                  <a:srgbClr val="E17092"/>
                </a:solidFill>
                <a:effectLst/>
                <a:latin typeface="Menlo" panose="020B0609030804020204" pitchFamily="49" charset="0"/>
              </a:rPr>
              <a:t>from</a:t>
            </a:r>
            <a:r>
              <a:rPr lang="en-US" sz="1000" b="0" dirty="0">
                <a:solidFill>
                  <a:srgbClr val="333333"/>
                </a:solidFill>
                <a:effectLst/>
                <a:latin typeface="Menlo" panose="020B0609030804020204" pitchFamily="49" charset="0"/>
              </a:rPr>
              <a:t> Ball </a:t>
            </a:r>
            <a:r>
              <a:rPr lang="en-US" sz="1000" b="0" dirty="0">
                <a:solidFill>
                  <a:srgbClr val="E17092"/>
                </a:solidFill>
                <a:effectLst/>
                <a:latin typeface="Menlo" panose="020B0609030804020204" pitchFamily="49" charset="0"/>
              </a:rPr>
              <a:t>import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i="1" dirty="0">
                <a:solidFill>
                  <a:srgbClr val="BA9AB9"/>
                </a:solidFill>
                <a:effectLst/>
                <a:latin typeface="Menlo" panose="020B0609030804020204" pitchFamily="49" charset="0"/>
              </a:rPr>
              <a:t># bring in the Ball class code</a:t>
            </a:r>
            <a:endParaRPr lang="en-US" sz="1000" b="0" dirty="0">
              <a:solidFill>
                <a:srgbClr val="333333"/>
              </a:solidFill>
              <a:effectLst/>
              <a:latin typeface="Menlo" panose="020B0609030804020204" pitchFamily="49" charset="0"/>
            </a:endParaRPr>
          </a:p>
          <a:p>
            <a:r>
              <a:rPr lang="en-US" sz="1000" b="0" i="1" dirty="0">
                <a:solidFill>
                  <a:srgbClr val="BA9AB9"/>
                </a:solidFill>
                <a:effectLst/>
                <a:latin typeface="Menlo" panose="020B0609030804020204" pitchFamily="49" charset="0"/>
              </a:rPr>
              <a:t># 2 - Define constants</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BLACK</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0</a:t>
            </a:r>
            <a:r>
              <a:rPr lang="en-US" sz="1000" b="0" dirty="0">
                <a:solidFill>
                  <a:srgbClr val="777777"/>
                </a:solidFill>
                <a:effectLst/>
                <a:latin typeface="Menlo" panose="020B0609030804020204" pitchFamily="49" charset="0"/>
              </a:rPr>
              <a:t>)</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WINDOW_WIDTH</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640</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WINDOW_HEIGHT</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480</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FRAMES_PER_SECOND</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30</a:t>
            </a:r>
            <a:endParaRPr lang="en-US" sz="1000" b="0" dirty="0">
              <a:solidFill>
                <a:srgbClr val="333333"/>
              </a:solidFill>
              <a:effectLst/>
              <a:latin typeface="Menlo" panose="020B0609030804020204" pitchFamily="49" charset="0"/>
            </a:endParaRPr>
          </a:p>
          <a:p>
            <a:r>
              <a:rPr lang="en-US" sz="1000" b="0" dirty="0">
                <a:solidFill>
                  <a:srgbClr val="B08B35"/>
                </a:solidFill>
                <a:effectLst/>
                <a:latin typeface="Menlo" panose="020B0609030804020204" pitchFamily="49" charset="0"/>
              </a:rPr>
              <a:t>N_BALLS</a:t>
            </a:r>
            <a:r>
              <a:rPr lang="en-US" sz="1000" b="0" dirty="0">
                <a:solidFill>
                  <a:srgbClr val="333333"/>
                </a:solidFill>
                <a:effectLst/>
                <a:latin typeface="Menlo" panose="020B0609030804020204" pitchFamily="49" charset="0"/>
              </a:rPr>
              <a:t> </a:t>
            </a:r>
            <a:r>
              <a:rPr lang="en-US" sz="1000" b="0" dirty="0">
                <a:solidFill>
                  <a:srgbClr val="777777"/>
                </a:solidFill>
                <a:effectLst/>
                <a:latin typeface="Menlo" panose="020B0609030804020204" pitchFamily="49" charset="0"/>
              </a:rPr>
              <a:t>=</a:t>
            </a:r>
            <a:r>
              <a:rPr lang="en-US" sz="1000" b="0" dirty="0">
                <a:solidFill>
                  <a:srgbClr val="333333"/>
                </a:solidFill>
                <a:effectLst/>
                <a:latin typeface="Menlo" panose="020B0609030804020204" pitchFamily="49" charset="0"/>
              </a:rPr>
              <a:t> </a:t>
            </a:r>
            <a:r>
              <a:rPr lang="en-US" sz="1000" b="0" dirty="0">
                <a:solidFill>
                  <a:srgbClr val="B08B35"/>
                </a:solidFill>
                <a:effectLst/>
                <a:latin typeface="Menlo" panose="020B0609030804020204" pitchFamily="49" charset="0"/>
              </a:rPr>
              <a:t>3</a:t>
            </a:r>
            <a:endParaRPr lang="en-US" sz="1000" b="0" dirty="0">
              <a:solidFill>
                <a:srgbClr val="333333"/>
              </a:solidFill>
              <a:effectLst/>
              <a:latin typeface="Menlo" panose="020B0609030804020204" pitchFamily="49" charset="0"/>
            </a:endParaRPr>
          </a:p>
        </p:txBody>
      </p:sp>
    </p:spTree>
    <p:extLst>
      <p:ext uri="{BB962C8B-B14F-4D97-AF65-F5344CB8AC3E}">
        <p14:creationId xmlns:p14="http://schemas.microsoft.com/office/powerpoint/2010/main" val="606056851"/>
      </p:ext>
    </p:extLst>
  </p:cSld>
  <p:clrMapOvr>
    <a:masterClrMapping/>
  </p:clrMapOvr>
</p:sld>
</file>

<file path=ppt/theme/theme1.xml><?xml version="1.0" encoding="utf-8"?>
<a:theme xmlns:a="http://schemas.openxmlformats.org/drawingml/2006/main" name="Pastel Minimalist Elegant Lines Portfolio by Slidesgo">
  <a:themeElements>
    <a:clrScheme name="Simple Light">
      <a:dk1>
        <a:srgbClr val="191919"/>
      </a:dk1>
      <a:lt1>
        <a:srgbClr val="E7E4F1"/>
      </a:lt1>
      <a:dk2>
        <a:srgbClr val="F5F3ED"/>
      </a:dk2>
      <a:lt2>
        <a:srgbClr val="FFE0A7"/>
      </a:lt2>
      <a:accent1>
        <a:srgbClr val="F9CFD0"/>
      </a:accent1>
      <a:accent2>
        <a:srgbClr val="D9CFDE"/>
      </a:accent2>
      <a:accent3>
        <a:srgbClr val="D2DAE9"/>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3803</TotalTime>
  <Words>6349</Words>
  <Application>Microsoft Macintosh PowerPoint</Application>
  <PresentationFormat>On-screen Show (16:9)</PresentationFormat>
  <Paragraphs>560</Paragraphs>
  <Slides>43</Slides>
  <Notes>42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Lexend Deca</vt:lpstr>
      <vt:lpstr>Menlo</vt:lpstr>
      <vt:lpstr>Arial</vt:lpstr>
      <vt:lpstr>Courier New</vt:lpstr>
      <vt:lpstr>Consolas</vt:lpstr>
      <vt:lpstr>Avenir Next</vt:lpstr>
      <vt:lpstr>Catamaran</vt:lpstr>
      <vt:lpstr>Pastel Minimalist Elegant Lines Portfolio by Slidesgo</vt:lpstr>
      <vt:lpstr>PowerPoint Presentation</vt:lpstr>
      <vt:lpstr>OBJECT-ORIENTED  PYGAME</vt:lpstr>
      <vt:lpstr>Building the Screensaver Ball  with OOP Pygame</vt:lpstr>
      <vt:lpstr>Creating a Ball Class</vt:lpstr>
      <vt:lpstr>PowerPoint Presentation</vt:lpstr>
      <vt:lpstr>PowerPoint Presentation</vt:lpstr>
      <vt:lpstr>Using the Ball Class</vt:lpstr>
      <vt:lpstr>PowerPoint Presentation</vt:lpstr>
      <vt:lpstr>Creating Many Ball Objects</vt:lpstr>
      <vt:lpstr>PowerPoint Presentation</vt:lpstr>
      <vt:lpstr>PowerPoint Presentation</vt:lpstr>
      <vt:lpstr>Creating Many, Many Ball Objects</vt:lpstr>
      <vt:lpstr>Building a Reusable  Object-Oriented Button</vt:lpstr>
      <vt:lpstr>PowerPoint Presentation</vt:lpstr>
      <vt:lpstr>Building a Button Class</vt:lpstr>
      <vt:lpstr>PowerPoint Presentation</vt:lpstr>
      <vt:lpstr>PowerPoint Presentation</vt:lpstr>
      <vt:lpstr>PowerPoint Presentation</vt:lpstr>
      <vt:lpstr>PowerPoint Presentation</vt:lpstr>
      <vt:lpstr>Main Code Using a SimpleButton</vt:lpstr>
      <vt:lpstr>PowerPoint Presentation</vt:lpstr>
      <vt:lpstr>PowerPoint Presentation</vt:lpstr>
      <vt:lpstr>PowerPoint Presentation</vt:lpstr>
      <vt:lpstr>Creating a Program with Multiple Buttons</vt:lpstr>
      <vt:lpstr>PowerPoint Presentation</vt:lpstr>
      <vt:lpstr>PowerPoint Presentation</vt:lpstr>
      <vt:lpstr>Building a Reusable  Object-Oriented Text Display</vt:lpstr>
      <vt:lpstr>PowerPoint Presentation</vt:lpstr>
      <vt:lpstr>Creating a SimpleText Class</vt:lpstr>
      <vt:lpstr>Demo Ball with SimpleText and SimpleButton</vt:lpstr>
      <vt:lpstr>PowerPoint Presentation</vt:lpstr>
      <vt:lpstr>PowerPoint Presentation</vt:lpstr>
      <vt:lpstr>Interface vs. Implementation</vt:lpstr>
      <vt:lpstr>Interface vs. Implementation</vt:lpstr>
      <vt:lpstr>Callbacks</vt:lpstr>
      <vt:lpstr>Creating a Callback</vt:lpstr>
      <vt:lpstr>Using a Callback with SimpleButton</vt:lpstr>
      <vt:lpstr>PowerPoint Presentation</vt:lpstr>
      <vt:lpstr>PowerPoint Presentation</vt:lpstr>
      <vt:lpstr>PowerPoint Presentation</vt:lpstr>
      <vt:lpstr>summary</vt:lpstr>
      <vt:lpstr>PowerPoint Presentation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Pastel Minimalist Elegant Lines Portfolio</dc:title>
  <cp:lastModifiedBy>Naruemon Pratanwanich</cp:lastModifiedBy>
  <cp:revision>11</cp:revision>
  <dcterms:modified xsi:type="dcterms:W3CDTF">2024-02-19T15:29:01Z</dcterms:modified>
</cp:coreProperties>
</file>