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75" r:id="rId1"/>
  </p:sldMasterIdLst>
  <p:notesMasterIdLst>
    <p:notesMasterId r:id="rId89"/>
  </p:notesMasterIdLst>
  <p:sldIdLst>
    <p:sldId id="256" r:id="rId2"/>
    <p:sldId id="354" r:id="rId3"/>
    <p:sldId id="285" r:id="rId4"/>
    <p:sldId id="450" r:id="rId5"/>
    <p:sldId id="553" r:id="rId6"/>
    <p:sldId id="421" r:id="rId7"/>
    <p:sldId id="438" r:id="rId8"/>
    <p:sldId id="452" r:id="rId9"/>
    <p:sldId id="453" r:id="rId10"/>
    <p:sldId id="451" r:id="rId11"/>
    <p:sldId id="455" r:id="rId12"/>
    <p:sldId id="422" r:id="rId13"/>
    <p:sldId id="457" r:id="rId14"/>
    <p:sldId id="423" r:id="rId15"/>
    <p:sldId id="440" r:id="rId16"/>
    <p:sldId id="441" r:id="rId17"/>
    <p:sldId id="459" r:id="rId18"/>
    <p:sldId id="460" r:id="rId19"/>
    <p:sldId id="462" r:id="rId20"/>
    <p:sldId id="464" r:id="rId21"/>
    <p:sldId id="465" r:id="rId22"/>
    <p:sldId id="466" r:id="rId23"/>
    <p:sldId id="443" r:id="rId24"/>
    <p:sldId id="467" r:id="rId25"/>
    <p:sldId id="468" r:id="rId26"/>
    <p:sldId id="492" r:id="rId27"/>
    <p:sldId id="493" r:id="rId28"/>
    <p:sldId id="469" r:id="rId29"/>
    <p:sldId id="470" r:id="rId30"/>
    <p:sldId id="471" r:id="rId31"/>
    <p:sldId id="494" r:id="rId32"/>
    <p:sldId id="444" r:id="rId33"/>
    <p:sldId id="472" r:id="rId34"/>
    <p:sldId id="473" r:id="rId35"/>
    <p:sldId id="445" r:id="rId36"/>
    <p:sldId id="474" r:id="rId37"/>
    <p:sldId id="475" r:id="rId38"/>
    <p:sldId id="476" r:id="rId39"/>
    <p:sldId id="424" r:id="rId40"/>
    <p:sldId id="446" r:id="rId41"/>
    <p:sldId id="447" r:id="rId42"/>
    <p:sldId id="448" r:id="rId43"/>
    <p:sldId id="425" r:id="rId44"/>
    <p:sldId id="449" r:id="rId45"/>
    <p:sldId id="477" r:id="rId46"/>
    <p:sldId id="482" r:id="rId47"/>
    <p:sldId id="483" r:id="rId48"/>
    <p:sldId id="484" r:id="rId49"/>
    <p:sldId id="480" r:id="rId50"/>
    <p:sldId id="481" r:id="rId51"/>
    <p:sldId id="495" r:id="rId52"/>
    <p:sldId id="479" r:id="rId53"/>
    <p:sldId id="376" r:id="rId54"/>
    <p:sldId id="531" r:id="rId55"/>
    <p:sldId id="532" r:id="rId56"/>
    <p:sldId id="534" r:id="rId57"/>
    <p:sldId id="535" r:id="rId58"/>
    <p:sldId id="536" r:id="rId59"/>
    <p:sldId id="485" r:id="rId60"/>
    <p:sldId id="454" r:id="rId61"/>
    <p:sldId id="486" r:id="rId62"/>
    <p:sldId id="537" r:id="rId63"/>
    <p:sldId id="489" r:id="rId64"/>
    <p:sldId id="456" r:id="rId65"/>
    <p:sldId id="538" r:id="rId66"/>
    <p:sldId id="458" r:id="rId67"/>
    <p:sldId id="488" r:id="rId68"/>
    <p:sldId id="539" r:id="rId69"/>
    <p:sldId id="540" r:id="rId70"/>
    <p:sldId id="490" r:id="rId71"/>
    <p:sldId id="461" r:id="rId72"/>
    <p:sldId id="491" r:id="rId73"/>
    <p:sldId id="541" r:id="rId74"/>
    <p:sldId id="542" r:id="rId75"/>
    <p:sldId id="543" r:id="rId76"/>
    <p:sldId id="544" r:id="rId77"/>
    <p:sldId id="545" r:id="rId78"/>
    <p:sldId id="546" r:id="rId79"/>
    <p:sldId id="463" r:id="rId80"/>
    <p:sldId id="547" r:id="rId81"/>
    <p:sldId id="548" r:id="rId82"/>
    <p:sldId id="499" r:id="rId83"/>
    <p:sldId id="549" r:id="rId84"/>
    <p:sldId id="550" r:id="rId85"/>
    <p:sldId id="551" r:id="rId86"/>
    <p:sldId id="552" r:id="rId87"/>
    <p:sldId id="309" r:id="rId8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9A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26073D-D611-9942-8E18-807B40E7AA3A}" v="62" dt="2023-09-09T09:06:25.064"/>
  </p1510:revLst>
</p1510:revInfo>
</file>

<file path=ppt/tableStyles.xml><?xml version="1.0" encoding="utf-8"?>
<a:tblStyleLst xmlns:a="http://schemas.openxmlformats.org/drawingml/2006/main" def="{D931EBC4-96F3-47AE-8F8A-4DF6812D6DB5}">
  <a:tblStyle styleId="{D931EBC4-96F3-47AE-8F8A-4DF6812D6D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76572"/>
  </p:normalViewPr>
  <p:slideViewPr>
    <p:cSldViewPr snapToGrid="0">
      <p:cViewPr varScale="1">
        <p:scale>
          <a:sx n="110" d="100"/>
          <a:sy n="110" d="100"/>
        </p:scale>
        <p:origin x="2216"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bbb6e15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bbb6e15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TH" sz="1100" dirty="0"/>
              <a:t>In pygame, you’ll need to specify colors when you want to fill the</a:t>
            </a:r>
            <a:r>
              <a:rPr lang="th-TH" sz="1100" dirty="0"/>
              <a:t> </a:t>
            </a:r>
            <a:r>
              <a:rPr lang="en-TH" sz="1100" dirty="0"/>
              <a:t>background of a window, draw a shape in a color, draw text in a color, and</a:t>
            </a:r>
            <a:r>
              <a:rPr lang="th-TH" sz="1100" dirty="0"/>
              <a:t> </a:t>
            </a:r>
            <a:r>
              <a:rPr lang="en-TH" sz="1100" dirty="0"/>
              <a:t>so on. Defining colors up front as tuple constants makes them very easy to</a:t>
            </a:r>
            <a:r>
              <a:rPr lang="th-TH" sz="1100" dirty="0"/>
              <a:t> </a:t>
            </a:r>
            <a:r>
              <a:rPr lang="en-TH" sz="1100" dirty="0"/>
              <a:t>spot later in code.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29348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In most of the programs in the book so far, the main code has lived in a while loop. The program stops at a call to the built-in input() function and waits for some user input to work on. Program output is typically handled using calls to print().</a:t>
            </a:r>
          </a:p>
          <a:p>
            <a:r>
              <a:rPr lang="en-TH" sz="1100" dirty="0"/>
              <a:t>In interactive GUI programs, this model no longer works. GUIs introduce a new model of computing known as the </a:t>
            </a:r>
            <a:r>
              <a:rPr lang="en-TH" sz="1100" b="1" dirty="0"/>
              <a:t>event-driven model</a:t>
            </a:r>
            <a:r>
              <a:rPr lang="en-TH" sz="1100" dirty="0"/>
              <a:t>. </a:t>
            </a:r>
          </a:p>
          <a:p>
            <a:r>
              <a:rPr lang="en-TH" sz="1100" dirty="0"/>
              <a:t>Event-driven programs don’t rely on input() and print(); instead, the user interacts with elements in a window at will using a keyboard and/or mouse or other pointing device. They may be able to click various buttons or icons, make selections from menus, provide input in text fields, or give commands via clicks or key presses to control some avatar in the window.</a:t>
            </a:r>
          </a:p>
          <a:p>
            <a:r>
              <a:rPr lang="en-TH" sz="1100" dirty="0"/>
              <a:t>Central to event-driven programming is the concept of an event. Events are difficult to define and are best described with examples, such as a mouse click and a key press (each of which is actually made up of two events: mouse down and mouse up and key down and key up, respectively).</a:t>
            </a:r>
          </a:p>
          <a:p>
            <a:endParaRPr lang="en-TH"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5567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An event-driven GUI program runs constantly in an infinite loop. Each time through the loop, the program checks for any new events it needs to react to and executes appropriate code to handle those events. Also, each time through the loop, the program needs to redraw all the elements in the window to update what the user sees.</a:t>
            </a:r>
          </a:p>
          <a:p>
            <a:endParaRPr lang="en-TH" sz="1100" dirty="0"/>
          </a:p>
          <a:p>
            <a:r>
              <a:rPr lang="en-TH" sz="1100" dirty="0"/>
              <a:t>For example, say we have a simple GUI program that displays two buttons: Bark and Meow. When clicked, the Bark button plays a sound of a dog barking and the Meow button plays a sound of a cat meowing as shown in the figure below</a:t>
            </a:r>
          </a:p>
          <a:p>
            <a:endParaRPr lang="en-TH" sz="1100"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TH" sz="1100" dirty="0"/>
              <a:t>The user can click these buttons in any order and at any time. To handle the user’s actions, the program runs in a loop and constantly checks to see if either button has been clicked. When it receives a mouse down event on a button, the program remembers that the button has been clicked and draws the depressed image of that button. When it receives a mouse up event on the button, it remembers the new state and redraws the button with its original appearance, and it plays the appropriate sound. Because the main loop runs so quickly, the user perceives that the sound plays immediately after they click the button. Each time through the loop, the program redraws both buttons with an image matching each button’s current state.</a:t>
            </a:r>
          </a:p>
          <a:p>
            <a:endParaRPr lang="en-TH"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58958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At first, pygame may seem like an overwhelmingly large package with many different calls available. Although it is large, there’s actually not a lot that you need to understand to get a small program up and running. To introduce pygame, I’ll first give you a template that you can use for all pygame programs you create. Then I’ll build on that template, adding key pieces of functionality little by little.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51664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P</a:t>
            </a:r>
            <a:r>
              <a:rPr lang="en-TH" sz="1100" dirty="0"/>
              <a:t>ygame programs run constantly in a loop, checking for events. It might help to think of your program as an animation, where each pass through the main loop is one frame. The user may click on something during any frame, and your program must not only respond to that input but</a:t>
            </a:r>
            <a:r>
              <a:rPr lang="th-TH" sz="1100" dirty="0"/>
              <a:t> </a:t>
            </a:r>
            <a:r>
              <a:rPr lang="en-TH" sz="1100" dirty="0"/>
              <a:t>also keep track of everything it needs to draw in the window. For instance, in one example program later in this chapter, we’ll move a ball across the window so in each frame the ball is drawn in a slightly different position.</a:t>
            </a:r>
            <a:endParaRPr lang="th-TH"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277524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079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TH" sz="1100" dirty="0"/>
              <a:t>First, create a project folder. Place your main program</a:t>
            </a:r>
            <a:r>
              <a:rPr lang="th-TH" sz="1100" dirty="0"/>
              <a:t> </a:t>
            </a:r>
            <a:r>
              <a:rPr lang="en-TH" sz="1100" dirty="0"/>
              <a:t>in that folder, along with any related files containing Python classes and</a:t>
            </a:r>
            <a:r>
              <a:rPr lang="th-TH" sz="1100" dirty="0"/>
              <a:t> </a:t>
            </a:r>
            <a:r>
              <a:rPr lang="en-TH" sz="1100" dirty="0"/>
              <a:t>functions. Then, inside the project folder, create an images folder into</a:t>
            </a:r>
            <a:r>
              <a:rPr lang="th-TH" sz="1100" dirty="0"/>
              <a:t> </a:t>
            </a:r>
            <a:r>
              <a:rPr lang="en-TH" sz="1100" dirty="0"/>
              <a:t>which you’ll place any image files you want to use in your program. Also</a:t>
            </a:r>
            <a:r>
              <a:rPr lang="th-TH" sz="1100" dirty="0"/>
              <a:t> </a:t>
            </a:r>
            <a:r>
              <a:rPr lang="en-TH" sz="1100" dirty="0"/>
              <a:t>create a sounds folder and place any sound files you want to use there.</a:t>
            </a:r>
            <a:endParaRPr lang="th-TH"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825843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A path (also called a pathname) is a string that uniquely identifies the</a:t>
            </a:r>
            <a:r>
              <a:rPr lang="th-TH" sz="1100" dirty="0"/>
              <a:t> </a:t>
            </a:r>
            <a:r>
              <a:rPr lang="en-TH" sz="1100" dirty="0"/>
              <a:t>location of a file or folder on a computer. To load a graphic or sound file</a:t>
            </a:r>
            <a:r>
              <a:rPr lang="th-TH" sz="1100" dirty="0"/>
              <a:t> </a:t>
            </a:r>
            <a:r>
              <a:rPr lang="en-TH" sz="1100" dirty="0"/>
              <a:t>into your program, you must specify the path to the file. There are two types of paths: relative and absolute.</a:t>
            </a:r>
            <a:endParaRPr lang="th-TH" sz="1100" dirty="0"/>
          </a:p>
          <a:p>
            <a:endParaRPr lang="en-TH" sz="1100" dirty="0"/>
          </a:p>
          <a:p>
            <a:r>
              <a:rPr lang="en-TH" sz="1100" dirty="0"/>
              <a:t>A relative path is a relative to the current folder, often called the current</a:t>
            </a:r>
            <a:r>
              <a:rPr lang="th-TH" sz="1100" dirty="0"/>
              <a:t> </a:t>
            </a:r>
            <a:r>
              <a:rPr lang="en-TH" sz="1100" dirty="0"/>
              <a:t>working directory. When you run a program using an IDE such as IDLE or</a:t>
            </a:r>
            <a:r>
              <a:rPr lang="th-TH" sz="1100" dirty="0"/>
              <a:t> </a:t>
            </a:r>
            <a:r>
              <a:rPr lang="en-TH" sz="1100" dirty="0"/>
              <a:t>PyCharm, it sets the current folder to the one containing your main Python</a:t>
            </a:r>
            <a:r>
              <a:rPr lang="th-TH" sz="1100" dirty="0"/>
              <a:t> </a:t>
            </a:r>
            <a:r>
              <a:rPr lang="en-TH" sz="1100" dirty="0"/>
              <a:t>program so you can use relative paths with ease. In this book, I will assume</a:t>
            </a:r>
            <a:r>
              <a:rPr lang="th-TH" sz="1100" dirty="0"/>
              <a:t> </a:t>
            </a:r>
            <a:r>
              <a:rPr lang="en-TH" sz="1100" dirty="0"/>
              <a:t>you’re using an IDE and will represent all paths as relative paths.</a:t>
            </a:r>
            <a:endParaRPr lang="th-TH" sz="1100" dirty="0"/>
          </a:p>
          <a:p>
            <a:endParaRPr lang="en-TH" sz="1100" dirty="0"/>
          </a:p>
          <a:p>
            <a:r>
              <a:rPr lang="en-TH" sz="1100" dirty="0"/>
              <a:t>The relative path for a graphic file (for example, ball.png) in the same</a:t>
            </a:r>
            <a:r>
              <a:rPr lang="th-TH" sz="1100" dirty="0"/>
              <a:t> </a:t>
            </a:r>
            <a:r>
              <a:rPr lang="en-TH" sz="1100" dirty="0"/>
              <a:t>folder as your main Python file would be just the filename as a string (for</a:t>
            </a:r>
            <a:r>
              <a:rPr lang="th-TH" sz="1100" dirty="0"/>
              <a:t> </a:t>
            </a:r>
            <a:r>
              <a:rPr lang="en-TH" sz="1100" dirty="0"/>
              <a:t>example, 'ball.png'). Using the suggested project structure, the relative path would be 'images/ball.png’.</a:t>
            </a:r>
            <a:endParaRPr lang="th-TH" sz="1100" dirty="0"/>
          </a:p>
          <a:p>
            <a:endParaRPr lang="en-TH" sz="1100" dirty="0"/>
          </a:p>
          <a:p>
            <a:r>
              <a:rPr lang="en-TH" sz="1100" dirty="0"/>
              <a:t>This says that inside the project folder will be another folder named</a:t>
            </a:r>
            <a:r>
              <a:rPr lang="th-TH" sz="1100" dirty="0"/>
              <a:t> </a:t>
            </a:r>
            <a:r>
              <a:rPr lang="en-TH" sz="1100" dirty="0"/>
              <a:t>images, and inside that folder is a file named ball.png. In path strings,</a:t>
            </a:r>
            <a:r>
              <a:rPr lang="th-TH" sz="1100" dirty="0"/>
              <a:t> </a:t>
            </a:r>
            <a:r>
              <a:rPr lang="en-TH" sz="1100" dirty="0"/>
              <a:t>folder names are separated by the slash character.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3413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0888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TH" sz="1100" dirty="0"/>
              <a:t>Next, Allow our program to detect and react to a mouse click. The user will be able to click on the ball to make it appear somewhere else in the window. When the program detects a mouse click on the ball, it randomly picks new coordinates and draws the ball at that new location. Instead of using hardcoded coordinates of (100, 200), we’ll create two variables, ballX and ballY, and refer to the coordinates of the ball in the window as the tuple (ballX, ballY). Listing 5-3 provides the code.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931168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bb83d9c52_0_27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bb83d9c52_0_27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047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8610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6390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TH" sz="1100" dirty="0"/>
              <a:t>The next step is to allow the user to control some aspect of the program through the keyboard. There are two different ways to handle user keyboard interactions: as individual key presses, and when a user holds down a key to indicate that an action should happen for as long as that key is down (known as continuous mode).</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178396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068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118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7815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677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1895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377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46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182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However, the number of simultaneous key presses that can be detected is limited by the operating system, the keyboard hardware, and many other factors. The typical limit is around four keys, but your mileage may vary.</a:t>
            </a:r>
            <a:endParaRPr dirty="0"/>
          </a:p>
        </p:txBody>
      </p:sp>
    </p:spTree>
    <p:extLst>
      <p:ext uri="{BB962C8B-B14F-4D97-AF65-F5344CB8AC3E}">
        <p14:creationId xmlns:p14="http://schemas.microsoft.com/office/powerpoint/2010/main" val="445653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Next, we’ll build a location-based animation. This code will allow us to move an image diagonally and then have it appear to bounce off the edges of the window. This was a favorite technique of screensavers on old CRT-based monitors, to avoid burning in a static image.</a:t>
            </a:r>
          </a:p>
          <a:p>
            <a:endParaRPr lang="en-TH" sz="1100" dirty="0"/>
          </a:p>
          <a:p>
            <a:endParaRPr lang="en-TH" sz="1100" dirty="0"/>
          </a:p>
          <a:p>
            <a:r>
              <a:rPr lang="en-TH" sz="1100" dirty="0"/>
              <a:t>We’ll change the location of our image slightly in every frame. We’ll also check if the result of that movement would place any part of the image outside one of the window boundaries and, if so, reverse the movement in that direction. For example, if the image was moving down and would cross the bottom of the window, we would reverse the direction and make the image start moving up.</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52064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66365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03328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TH" sz="1100" dirty="0"/>
              <a:t>Next I’ll present a different way to achieve the same result. Rather than keeping track of the current x- and y-coordinates of the ball in separate variables, we’ll use the </a:t>
            </a:r>
            <a:r>
              <a:rPr lang="en-TH" sz="1100" i="1" dirty="0"/>
              <a:t>rect</a:t>
            </a:r>
            <a:r>
              <a:rPr lang="en-TH" sz="1100" dirty="0"/>
              <a:t> of the ball, update the </a:t>
            </a:r>
            <a:r>
              <a:rPr lang="en-TH" sz="1100" i="1" dirty="0"/>
              <a:t>rect</a:t>
            </a:r>
            <a:r>
              <a:rPr lang="en-TH" sz="1100" dirty="0"/>
              <a:t> every frame, and check if performing the update would cause any part of the rect to move outside an edge of the window. This results in fewer variables, and because we’ll start by making a call to get the </a:t>
            </a:r>
            <a:r>
              <a:rPr lang="en-TH" sz="1100" i="1" dirty="0"/>
              <a:t>rect</a:t>
            </a:r>
            <a:r>
              <a:rPr lang="en-TH" sz="1100" dirty="0"/>
              <a:t> of an image, it will work with images of any size.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017780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TH" sz="1100" dirty="0"/>
              <a:t>A pygame rect also can be thought of, and accessed as, a list of four elements. Specifically, you can use an index to get or set any individual part of a rect.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55193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4703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75732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9177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TH" sz="1100" dirty="0"/>
              <a:t>We’ll modify Listing 5-7 to add a “boing” sound effect whenever the ball bounces off a side of the window. There is a sounds folder in the project folder at the same level as the main program. Right after loading the ball image, we load the sound file by adding this code:</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TH" sz="1100" dirty="0"/>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TH" sz="1100" dirty="0"/>
              <a:t>When you find a condition that should play a sound effect, you add a call to the play() method of the sound. There are many more options for controlling sound effects; you can find details in the official documentation at </a:t>
            </a:r>
            <a:r>
              <a:rPr lang="en-TH" sz="1100" i="1" u="sng" dirty="0"/>
              <a:t>https://www.pygame.org/docs/ref/mixer.html.</a:t>
            </a:r>
          </a:p>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endParaRPr lang="en-TH"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152494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7867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251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30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3833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34985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6435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9799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914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528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1695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251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A computer screen is made up of a large number of rows and columns of</a:t>
            </a:r>
            <a:r>
              <a:rPr lang="th-TH" sz="1100" dirty="0"/>
              <a:t> </a:t>
            </a:r>
            <a:r>
              <a:rPr lang="en-TH" sz="1100" dirty="0"/>
              <a:t>small dots called pixels (from the words picture element). A user interacts</a:t>
            </a:r>
            <a:r>
              <a:rPr lang="th-TH" sz="1100" dirty="0"/>
              <a:t> </a:t>
            </a:r>
            <a:r>
              <a:rPr lang="en-TH" sz="1100" dirty="0"/>
              <a:t>with a GUI program through one or more windows; each window is a</a:t>
            </a:r>
            <a:r>
              <a:rPr lang="th-TH" sz="1100" dirty="0"/>
              <a:t> </a:t>
            </a:r>
            <a:r>
              <a:rPr lang="en-TH" sz="1100" dirty="0"/>
              <a:t>rectangular portion of the screen. Programs can control the color of any</a:t>
            </a:r>
            <a:r>
              <a:rPr lang="th-TH" sz="1100" dirty="0"/>
              <a:t> </a:t>
            </a:r>
            <a:r>
              <a:rPr lang="en-TH" sz="1100" dirty="0"/>
              <a:t>individual pixel in their window(s). If you’re running multiple GUI</a:t>
            </a:r>
            <a:r>
              <a:rPr lang="th-TH" sz="1100" dirty="0"/>
              <a:t> </a:t>
            </a:r>
            <a:r>
              <a:rPr lang="en-TH" sz="1100" dirty="0"/>
              <a:t>programs, each program is typically displayed in its own window. </a:t>
            </a:r>
            <a:endParaRPr lang="th-TH" sz="1100" dirty="0"/>
          </a:p>
          <a:p>
            <a:r>
              <a:rPr lang="en-TH" sz="1100" dirty="0"/>
              <a:t>In this</a:t>
            </a:r>
            <a:r>
              <a:rPr lang="th-TH" sz="1100" dirty="0"/>
              <a:t> </a:t>
            </a:r>
            <a:r>
              <a:rPr lang="en-TH" sz="1100" dirty="0"/>
              <a:t>section, </a:t>
            </a:r>
            <a:r>
              <a:rPr lang="en-US" sz="1100" dirty="0"/>
              <a:t>We</a:t>
            </a:r>
            <a:r>
              <a:rPr lang="en-TH" sz="1100" dirty="0"/>
              <a:t> will discuss how you address and alter individual pixels in a</a:t>
            </a:r>
            <a:r>
              <a:rPr lang="th-TH" sz="1100" dirty="0"/>
              <a:t> </a:t>
            </a:r>
            <a:r>
              <a:rPr lang="en-TH" sz="1100" dirty="0"/>
              <a:t>window. These concepts are independent of Python; they are common to all</a:t>
            </a:r>
            <a:r>
              <a:rPr lang="th-TH" sz="1100" dirty="0"/>
              <a:t> </a:t>
            </a:r>
            <a:r>
              <a:rPr lang="en-TH" sz="1100" dirty="0"/>
              <a:t>computers and are used in all programming languages.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302554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7504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1650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3bb83d9c5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3bb83d9c5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5907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bb83d9c52_0_27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bb83d9c52_0_27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8075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TH" sz="1100" dirty="0"/>
              <a:t>The arguments in a call to a function and the parameters defined in the</a:t>
            </a:r>
            <a:r>
              <a:rPr lang="th-TH" sz="1100" dirty="0"/>
              <a:t> </a:t>
            </a:r>
            <a:r>
              <a:rPr lang="en-TH" sz="1100" dirty="0"/>
              <a:t>function have a one-to-one relationship, so that the value of the first</a:t>
            </a:r>
            <a:r>
              <a:rPr lang="th-TH" sz="1100" dirty="0"/>
              <a:t> </a:t>
            </a:r>
            <a:r>
              <a:rPr lang="en-TH" sz="1100" dirty="0"/>
              <a:t>argument is given to the first parameter, the value of the second argument is</a:t>
            </a:r>
            <a:r>
              <a:rPr lang="th-TH" sz="1100" dirty="0"/>
              <a:t> </a:t>
            </a:r>
            <a:r>
              <a:rPr lang="en-TH" sz="1100" dirty="0"/>
              <a:t>given to the second parameter, and so on.</a:t>
            </a:r>
            <a:endParaRPr lang="th-TH"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1335929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65545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38296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6689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26901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034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dirty="0"/>
              <a:t>You are probably familiar with Cartesian coordinates in a grid like this. </a:t>
            </a:r>
          </a:p>
          <a:p>
            <a:endParaRPr lang="en-US" sz="1100" dirty="0"/>
          </a:p>
          <a:p>
            <a:r>
              <a:rPr lang="en-TH" sz="1100" dirty="0"/>
              <a:t>Any point in a Cartesian grid can be located by specifying its x- and y- coordinates (in that order). The origin is the point specified as (0, 0) and is found in the center of the grid.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07934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50981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2841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97026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7355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These classes will each be initialized using a few positional parameters but will also have assorted optional keyword parameters, all with reasonable defaults to allow programmers to create GUI widgets by specifying only a few positional arguments. More precise control can be obtained by specifying values to overwrite the default values of keyword parameters.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122327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65799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05463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63542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8354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6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TH" sz="1100" dirty="0"/>
              <a:t>Figure shows a black pixel at position (3, 5). That is an x-value of 3 (note that this is actually the fourth column, since coordinates start at 0) and a y value of 5 (actually the sixth row). Each pixel in a window is commonly referred to as a point. To reference a point in a window, you would typically use a Python tuple. For example, you might have an assignment statement like this, with the x value first:</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TH" sz="1100" dirty="0"/>
              <a:t>To show an image in a window, we need to specify the coordinates of its starting point—always the upper-left corner of the image—as an (x, y) pair, as in the figure, where we draw the image at location (3, 5).</a:t>
            </a: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14874057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30234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168450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0297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22028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When you create an instance of a TextButton, you are only required to pass in the window, the location in the window, and the text to be shown on the button. If you only specify these positional parameters, your button willuse reasonable defaults for the width and height, the background colors for the four states of the button (different shades of gray), the font, and the font size. By default, no sound effect will be played when the user clicks on thebutton. The code to create a TextButton using all the defaults looks like this:</a:t>
            </a:r>
          </a:p>
          <a:p>
            <a:pPr marL="0" lvl="0" indent="0" algn="l" rtl="0">
              <a:spcBef>
                <a:spcPts val="0"/>
              </a:spcBef>
              <a:spcAft>
                <a:spcPts val="0"/>
              </a:spcAft>
              <a:buNone/>
            </a:pPr>
            <a:endParaRPr lang="en-TH" dirty="0"/>
          </a:p>
        </p:txBody>
      </p:sp>
    </p:spTree>
    <p:extLst>
      <p:ext uri="{BB962C8B-B14F-4D97-AF65-F5344CB8AC3E}">
        <p14:creationId xmlns:p14="http://schemas.microsoft.com/office/powerpoint/2010/main" val="34082334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45486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5455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Every time we detect an event, we need to call the handleEvent() method of the button to allow it to react to the user’s actions. &gt;&gt;&gt; This call normally returns False but will return True when the user completes a click on the button. At the bottom of the main while loop, we need to call the draw() method of the button to allow it to draw itself.</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2480155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4184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7989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0822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86597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88677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104611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1685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492857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3bb83d9c5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3bb83d9c5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084928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731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Let’s explore how colors are represented on the computer screen. If you</a:t>
            </a:r>
            <a:r>
              <a:rPr lang="th-TH" sz="1100" dirty="0"/>
              <a:t> </a:t>
            </a:r>
            <a:r>
              <a:rPr lang="en-TH" sz="1100" dirty="0"/>
              <a:t>have experience with a graphics program like Photoshop, you probably</a:t>
            </a:r>
            <a:r>
              <a:rPr lang="th-TH" sz="1100" dirty="0"/>
              <a:t> </a:t>
            </a:r>
            <a:r>
              <a:rPr lang="en-TH" sz="1100" dirty="0"/>
              <a:t>already know how this works, but you may want a quick refresher anyway.</a:t>
            </a:r>
            <a:endParaRPr lang="th-TH" sz="1100" dirty="0"/>
          </a:p>
          <a:p>
            <a:r>
              <a:rPr lang="en-TH" sz="1100" dirty="0"/>
              <a:t>Each pixel on the screen is made up of a combination of three colors: </a:t>
            </a:r>
            <a:r>
              <a:rPr lang="en-TH" sz="1100" b="1" dirty="0">
                <a:solidFill>
                  <a:schemeClr val="tx1"/>
                </a:solidFill>
              </a:rPr>
              <a:t>red</a:t>
            </a:r>
            <a:r>
              <a:rPr lang="en-TH" sz="1100" dirty="0">
                <a:solidFill>
                  <a:schemeClr val="tx1"/>
                </a:solidFill>
              </a:rPr>
              <a:t>,</a:t>
            </a:r>
            <a:r>
              <a:rPr lang="th-TH" sz="1100" dirty="0">
                <a:solidFill>
                  <a:schemeClr val="tx1"/>
                </a:solidFill>
              </a:rPr>
              <a:t> </a:t>
            </a:r>
            <a:r>
              <a:rPr lang="en-TH" sz="1100" b="1" dirty="0">
                <a:solidFill>
                  <a:schemeClr val="tx1"/>
                </a:solidFill>
              </a:rPr>
              <a:t>green</a:t>
            </a:r>
            <a:r>
              <a:rPr lang="en-TH" sz="1100" dirty="0">
                <a:solidFill>
                  <a:schemeClr val="tx1"/>
                </a:solidFill>
              </a:rPr>
              <a:t>, </a:t>
            </a:r>
            <a:r>
              <a:rPr lang="en-TH" sz="1100" dirty="0"/>
              <a:t>and </a:t>
            </a:r>
            <a:r>
              <a:rPr lang="en-TH" sz="1100" b="1" dirty="0"/>
              <a:t>blue</a:t>
            </a:r>
            <a:r>
              <a:rPr lang="en-TH" sz="1100" dirty="0"/>
              <a:t>, often referred to as </a:t>
            </a:r>
            <a:r>
              <a:rPr lang="en-TH" sz="1100" b="1" dirty="0"/>
              <a:t>RGB</a:t>
            </a:r>
            <a:r>
              <a:rPr lang="en-TH" sz="1100" dirty="0"/>
              <a:t>. The color displayed in any pixel</a:t>
            </a:r>
            <a:r>
              <a:rPr lang="th-TH" sz="1100" dirty="0"/>
              <a:t> </a:t>
            </a:r>
            <a:r>
              <a:rPr lang="en-TH" sz="1100" dirty="0"/>
              <a:t>is composed of some amount of red, green, and blue, where the amount of</a:t>
            </a:r>
            <a:r>
              <a:rPr lang="th-TH" sz="1100" dirty="0"/>
              <a:t> </a:t>
            </a:r>
            <a:r>
              <a:rPr lang="en-TH" sz="1100" dirty="0"/>
              <a:t>each is specified as a value from 0, meaning none, to 255, meaning full</a:t>
            </a:r>
            <a:r>
              <a:rPr lang="th-TH" sz="1100" dirty="0"/>
              <a:t> </a:t>
            </a:r>
            <a:r>
              <a:rPr lang="en-TH" sz="1100" dirty="0"/>
              <a:t>intensity. Therefore, there are 256 × 256 × 256 possible combinations, or</a:t>
            </a:r>
            <a:r>
              <a:rPr lang="th-TH" sz="1100" dirty="0"/>
              <a:t> </a:t>
            </a:r>
            <a:r>
              <a:rPr lang="en-TH" sz="1100" dirty="0"/>
              <a:t>16,777,216 (often referred to as just “16 million”) possible colors, for each</a:t>
            </a:r>
            <a:r>
              <a:rPr lang="th-TH" sz="1100" dirty="0"/>
              <a:t> </a:t>
            </a:r>
            <a:r>
              <a:rPr lang="en-TH" sz="1100" dirty="0"/>
              <a:t>pixel.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9093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29925"/>
            <a:ext cx="7717500" cy="2474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300">
                <a:solidFill>
                  <a:srgbClr val="212529"/>
                </a:solidFill>
                <a:latin typeface="Lexend Deca"/>
                <a:ea typeface="Lexend Deca"/>
                <a:cs typeface="Lexend Deca"/>
                <a:sym typeface="Lexend Dec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04075"/>
            <a:ext cx="4359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600">
                <a:latin typeface="Catamaran"/>
                <a:ea typeface="Catamaran"/>
                <a:cs typeface="Catamaran"/>
                <a:sym typeface="Catamaran"/>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a:off x="-565100" y="-462500"/>
            <a:ext cx="59091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99950" y="4608575"/>
            <a:ext cx="59091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91900" y="2561225"/>
            <a:ext cx="43602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996550" y="1262225"/>
            <a:ext cx="31509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391925" y="3361375"/>
            <a:ext cx="4360200" cy="51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808800" y="539500"/>
            <a:ext cx="3037500" cy="1110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 name="Google Shape;18;p3"/>
          <p:cNvSpPr/>
          <p:nvPr/>
        </p:nvSpPr>
        <p:spPr>
          <a:xfrm>
            <a:off x="6912025" y="3498575"/>
            <a:ext cx="3037500" cy="1110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3225" y="1694350"/>
            <a:ext cx="4134900" cy="205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38" name="Google Shape;38;p7"/>
          <p:cNvSpPr txBox="1">
            <a:spLocks noGrp="1"/>
          </p:cNvSpPr>
          <p:nvPr>
            <p:ph type="title"/>
          </p:nvPr>
        </p:nvSpPr>
        <p:spPr>
          <a:xfrm>
            <a:off x="713225" y="541125"/>
            <a:ext cx="360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7"/>
          <p:cNvSpPr/>
          <p:nvPr/>
        </p:nvSpPr>
        <p:spPr>
          <a:xfrm>
            <a:off x="-1303975" y="-614900"/>
            <a:ext cx="56220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1303975" y="4760975"/>
            <a:ext cx="56220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00"/>
        <p:cNvGrpSpPr/>
        <p:nvPr/>
      </p:nvGrpSpPr>
      <p:grpSpPr>
        <a:xfrm>
          <a:off x="0" y="0"/>
          <a:ext cx="0" cy="0"/>
          <a:chOff x="0" y="0"/>
          <a:chExt cx="0" cy="0"/>
        </a:xfrm>
      </p:grpSpPr>
      <p:sp>
        <p:nvSpPr>
          <p:cNvPr id="101" name="Google Shape;101;p19"/>
          <p:cNvSpPr txBox="1">
            <a:spLocks noGrp="1"/>
          </p:cNvSpPr>
          <p:nvPr>
            <p:ph type="subTitle" idx="1"/>
          </p:nvPr>
        </p:nvSpPr>
        <p:spPr>
          <a:xfrm>
            <a:off x="1029825" y="1470650"/>
            <a:ext cx="3368100" cy="227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102" name="Google Shape;102;p19"/>
          <p:cNvSpPr txBox="1">
            <a:spLocks noGrp="1"/>
          </p:cNvSpPr>
          <p:nvPr>
            <p:ph type="subTitle" idx="2"/>
          </p:nvPr>
        </p:nvSpPr>
        <p:spPr>
          <a:xfrm>
            <a:off x="4746075" y="2606350"/>
            <a:ext cx="3368100" cy="1139100"/>
          </a:xfrm>
          <a:prstGeom prst="rect">
            <a:avLst/>
          </a:prstGeom>
        </p:spPr>
        <p:txBody>
          <a:bodyPr spcFirstLastPara="1" wrap="square" lIns="91425" tIns="91425" rIns="91425" bIns="91425" anchor="t" anchorCtr="0">
            <a:noAutofit/>
          </a:bodyPr>
          <a:lstStyle>
            <a:lvl1pPr lvl="0" rtl="0">
              <a:lnSpc>
                <a:spcPct val="100000"/>
              </a:lnSpc>
              <a:spcBef>
                <a:spcPts val="80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103" name="Google Shape;103;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9"/>
          <p:cNvSpPr/>
          <p:nvPr/>
        </p:nvSpPr>
        <p:spPr>
          <a:xfrm rot="5400000">
            <a:off x="-1172500" y="2927825"/>
            <a:ext cx="2359500" cy="10020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5" name="Google Shape;105;p19"/>
          <p:cNvSpPr/>
          <p:nvPr/>
        </p:nvSpPr>
        <p:spPr>
          <a:xfrm rot="5400000">
            <a:off x="7957000" y="1218250"/>
            <a:ext cx="23595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720000" y="278456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20"/>
          <p:cNvSpPr txBox="1">
            <a:spLocks noGrp="1"/>
          </p:cNvSpPr>
          <p:nvPr>
            <p:ph type="subTitle" idx="1"/>
          </p:nvPr>
        </p:nvSpPr>
        <p:spPr>
          <a:xfrm>
            <a:off x="720000" y="3142508"/>
            <a:ext cx="2336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0"/>
          <p:cNvSpPr txBox="1">
            <a:spLocks noGrp="1"/>
          </p:cNvSpPr>
          <p:nvPr>
            <p:ph type="title" idx="2"/>
          </p:nvPr>
        </p:nvSpPr>
        <p:spPr>
          <a:xfrm>
            <a:off x="3403800" y="278456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0" name="Google Shape;110;p20"/>
          <p:cNvSpPr txBox="1">
            <a:spLocks noGrp="1"/>
          </p:cNvSpPr>
          <p:nvPr>
            <p:ph type="subTitle" idx="3"/>
          </p:nvPr>
        </p:nvSpPr>
        <p:spPr>
          <a:xfrm>
            <a:off x="3403800" y="3142508"/>
            <a:ext cx="2336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0"/>
          <p:cNvSpPr txBox="1">
            <a:spLocks noGrp="1"/>
          </p:cNvSpPr>
          <p:nvPr>
            <p:ph type="title" idx="4"/>
          </p:nvPr>
        </p:nvSpPr>
        <p:spPr>
          <a:xfrm>
            <a:off x="6087600" y="278456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2" name="Google Shape;112;p20"/>
          <p:cNvSpPr txBox="1">
            <a:spLocks noGrp="1"/>
          </p:cNvSpPr>
          <p:nvPr>
            <p:ph type="subTitle" idx="5"/>
          </p:nvPr>
        </p:nvSpPr>
        <p:spPr>
          <a:xfrm>
            <a:off x="6087600" y="3142508"/>
            <a:ext cx="2336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title" idx="6"/>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20"/>
          <p:cNvSpPr/>
          <p:nvPr/>
        </p:nvSpPr>
        <p:spPr>
          <a:xfrm>
            <a:off x="-1303975" y="-462500"/>
            <a:ext cx="40344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6413575" y="4608575"/>
            <a:ext cx="4034400" cy="1002000"/>
          </a:xfrm>
          <a:prstGeom prst="roundRect">
            <a:avLst>
              <a:gd name="adj" fmla="val 50000"/>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65"/>
        <p:cNvGrpSpPr/>
        <p:nvPr/>
      </p:nvGrpSpPr>
      <p:grpSpPr>
        <a:xfrm>
          <a:off x="0" y="0"/>
          <a:ext cx="0" cy="0"/>
          <a:chOff x="0" y="0"/>
          <a:chExt cx="0" cy="0"/>
        </a:xfrm>
      </p:grpSpPr>
      <p:sp>
        <p:nvSpPr>
          <p:cNvPr id="166" name="Google Shape;166;p25"/>
          <p:cNvSpPr/>
          <p:nvPr/>
        </p:nvSpPr>
        <p:spPr>
          <a:xfrm>
            <a:off x="-565100" y="-462500"/>
            <a:ext cx="59091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3799950" y="4608575"/>
            <a:ext cx="59091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68"/>
        <p:cNvGrpSpPr/>
        <p:nvPr/>
      </p:nvGrpSpPr>
      <p:grpSpPr>
        <a:xfrm>
          <a:off x="0" y="0"/>
          <a:ext cx="0" cy="0"/>
          <a:chOff x="0" y="0"/>
          <a:chExt cx="0" cy="0"/>
        </a:xfrm>
      </p:grpSpPr>
      <p:sp>
        <p:nvSpPr>
          <p:cNvPr id="169" name="Google Shape;169;p26"/>
          <p:cNvSpPr/>
          <p:nvPr/>
        </p:nvSpPr>
        <p:spPr>
          <a:xfrm>
            <a:off x="-808800" y="539500"/>
            <a:ext cx="3037500" cy="1110000"/>
          </a:xfrm>
          <a:prstGeom prst="roundRect">
            <a:avLst>
              <a:gd name="adj" fmla="val 50000"/>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0" name="Google Shape;170;p26"/>
          <p:cNvSpPr/>
          <p:nvPr/>
        </p:nvSpPr>
        <p:spPr>
          <a:xfrm>
            <a:off x="6912025" y="3498575"/>
            <a:ext cx="3037500" cy="1110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682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5" r:id="rId5"/>
    <p:sldLayoutId id="2147483666"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www.nostarch.com/objectorientedpython/"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cxnSp>
        <p:nvCxnSpPr>
          <p:cNvPr id="183" name="Google Shape;183;p30"/>
          <p:cNvCxnSpPr/>
          <p:nvPr/>
        </p:nvCxnSpPr>
        <p:spPr>
          <a:xfrm>
            <a:off x="3017400" y="3562350"/>
            <a:ext cx="3109200" cy="0"/>
          </a:xfrm>
          <a:prstGeom prst="straightConnector1">
            <a:avLst/>
          </a:prstGeom>
          <a:noFill/>
          <a:ln w="38100" cap="flat" cmpd="sng">
            <a:solidFill>
              <a:schemeClr val="accent3"/>
            </a:solidFill>
            <a:prstDash val="solid"/>
            <a:round/>
            <a:headEnd type="none" w="med" len="med"/>
            <a:tailEnd type="none" w="med" len="med"/>
          </a:ln>
        </p:spPr>
      </p:cxnSp>
      <p:sp>
        <p:nvSpPr>
          <p:cNvPr id="4" name="Google Shape;210;p32">
            <a:extLst>
              <a:ext uri="{FF2B5EF4-FFF2-40B4-BE49-F238E27FC236}">
                <a16:creationId xmlns:a16="http://schemas.microsoft.com/office/drawing/2014/main" id="{459D8053-961C-D05A-3A85-24613D9A0C3D}"/>
              </a:ext>
            </a:extLst>
          </p:cNvPr>
          <p:cNvSpPr/>
          <p:nvPr/>
        </p:nvSpPr>
        <p:spPr>
          <a:xfrm>
            <a:off x="5627400" y="1371799"/>
            <a:ext cx="1973550" cy="904675"/>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81;p30">
            <a:extLst>
              <a:ext uri="{FF2B5EF4-FFF2-40B4-BE49-F238E27FC236}">
                <a16:creationId xmlns:a16="http://schemas.microsoft.com/office/drawing/2014/main" id="{6FEB8C23-FA55-328E-7D9D-CFD2F8BB7C4A}"/>
              </a:ext>
            </a:extLst>
          </p:cNvPr>
          <p:cNvSpPr txBox="1">
            <a:spLocks/>
          </p:cNvSpPr>
          <p:nvPr/>
        </p:nvSpPr>
        <p:spPr>
          <a:xfrm>
            <a:off x="713250" y="1087650"/>
            <a:ext cx="7717500" cy="247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Lexend Deca"/>
              <a:buNone/>
              <a:defRPr sz="5300" b="0" i="0" u="none" strike="noStrike" cap="none">
                <a:solidFill>
                  <a:srgbClr val="212529"/>
                </a:solidFill>
                <a:latin typeface="Lexend Deca"/>
                <a:ea typeface="Lexend Deca"/>
                <a:cs typeface="Lexend Deca"/>
                <a:sym typeface="Lexend Deca"/>
              </a:defRPr>
            </a:lvl1pPr>
            <a:lvl2pPr marR="0" lvl="1"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2pPr>
            <a:lvl3pPr marR="0" lvl="2"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3pPr>
            <a:lvl4pPr marR="0" lvl="3"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4pPr>
            <a:lvl5pPr marR="0" lvl="4"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5pPr>
            <a:lvl6pPr marR="0" lvl="5"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6pPr>
            <a:lvl7pPr marR="0" lvl="6"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7pPr>
            <a:lvl8pPr marR="0" lvl="7"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8pPr>
            <a:lvl9pPr marR="0" lvl="8"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9pPr>
          </a:lstStyle>
          <a:p>
            <a:r>
              <a:rPr lang="en-US" b="1"/>
              <a:t>OPJECT-ORIENTED PYTHON</a:t>
            </a:r>
          </a:p>
        </p:txBody>
      </p:sp>
      <p:sp>
        <p:nvSpPr>
          <p:cNvPr id="9" name="Google Shape;209;p32">
            <a:extLst>
              <a:ext uri="{FF2B5EF4-FFF2-40B4-BE49-F238E27FC236}">
                <a16:creationId xmlns:a16="http://schemas.microsoft.com/office/drawing/2014/main" id="{073EB29C-373D-FDFD-FA0F-B3433334372A}"/>
              </a:ext>
            </a:extLst>
          </p:cNvPr>
          <p:cNvSpPr/>
          <p:nvPr/>
        </p:nvSpPr>
        <p:spPr>
          <a:xfrm>
            <a:off x="-1316850" y="3657800"/>
            <a:ext cx="3260100" cy="5934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67869"/>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Pixel Colors</a:t>
            </a:r>
            <a:endParaRPr sz="2000" b="1" dirty="0"/>
          </a:p>
        </p:txBody>
      </p:sp>
      <p:sp>
        <p:nvSpPr>
          <p:cNvPr id="3" name="TextBox 2">
            <a:extLst>
              <a:ext uri="{FF2B5EF4-FFF2-40B4-BE49-F238E27FC236}">
                <a16:creationId xmlns:a16="http://schemas.microsoft.com/office/drawing/2014/main" id="{DBC5C066-EEF2-342B-1C47-44DEA23FE16F}"/>
              </a:ext>
            </a:extLst>
          </p:cNvPr>
          <p:cNvSpPr txBox="1"/>
          <p:nvPr/>
        </p:nvSpPr>
        <p:spPr>
          <a:xfrm>
            <a:off x="908437" y="1409290"/>
            <a:ext cx="5858124" cy="1754326"/>
          </a:xfrm>
          <a:prstGeom prst="rect">
            <a:avLst/>
          </a:prstGeom>
          <a:noFill/>
        </p:spPr>
        <p:txBody>
          <a:bodyPr wrap="square">
            <a:spAutoFit/>
          </a:bodyPr>
          <a:lstStyle/>
          <a:p>
            <a:pPr marL="171450" indent="-171450">
              <a:buFont typeface="Arial" panose="020B0604020202020204" pitchFamily="34" charset="0"/>
              <a:buChar char="•"/>
            </a:pPr>
            <a:r>
              <a:rPr lang="en-TH" sz="1200" dirty="0"/>
              <a:t>Each </a:t>
            </a:r>
            <a:r>
              <a:rPr lang="en-TH" sz="1200" b="1" dirty="0"/>
              <a:t>pixel</a:t>
            </a:r>
            <a:r>
              <a:rPr lang="en-TH" sz="1200" dirty="0"/>
              <a:t> on the screen is made up of a combination of three colors: </a:t>
            </a:r>
            <a:r>
              <a:rPr lang="en-TH" sz="1200" b="1" dirty="0">
                <a:solidFill>
                  <a:schemeClr val="tx1"/>
                </a:solidFill>
              </a:rPr>
              <a:t>red</a:t>
            </a:r>
            <a:r>
              <a:rPr lang="en-TH" sz="1200" dirty="0">
                <a:solidFill>
                  <a:schemeClr val="tx1"/>
                </a:solidFill>
              </a:rPr>
              <a:t>,</a:t>
            </a:r>
            <a:r>
              <a:rPr lang="th-TH" sz="1200" dirty="0">
                <a:solidFill>
                  <a:schemeClr val="tx1"/>
                </a:solidFill>
              </a:rPr>
              <a:t> </a:t>
            </a:r>
            <a:r>
              <a:rPr lang="en-TH" sz="1200" b="1" dirty="0">
                <a:solidFill>
                  <a:schemeClr val="tx1"/>
                </a:solidFill>
              </a:rPr>
              <a:t>green</a:t>
            </a:r>
            <a:r>
              <a:rPr lang="en-TH" sz="1200" dirty="0">
                <a:solidFill>
                  <a:schemeClr val="tx1"/>
                </a:solidFill>
              </a:rPr>
              <a:t>, </a:t>
            </a:r>
            <a:r>
              <a:rPr lang="en-TH" sz="1200" dirty="0"/>
              <a:t>and </a:t>
            </a:r>
            <a:r>
              <a:rPr lang="en-TH" sz="1200" b="1" dirty="0"/>
              <a:t>blue</a:t>
            </a:r>
            <a:r>
              <a:rPr lang="en-TH" sz="1200" dirty="0"/>
              <a:t>, often referred to as </a:t>
            </a:r>
            <a:r>
              <a:rPr lang="en-TH" sz="1200" b="1" dirty="0"/>
              <a:t>RGB</a:t>
            </a:r>
            <a:r>
              <a:rPr lang="en-TH" sz="1200" dirty="0"/>
              <a:t>. </a:t>
            </a:r>
          </a:p>
          <a:p>
            <a:endParaRPr lang="en-TH" sz="1200" dirty="0"/>
          </a:p>
          <a:p>
            <a:pPr marL="171450" indent="-171450">
              <a:buFont typeface="Arial" panose="020B0604020202020204" pitchFamily="34" charset="0"/>
              <a:buChar char="•"/>
            </a:pPr>
            <a:r>
              <a:rPr lang="en-TH" sz="1200" dirty="0"/>
              <a:t>The color displayed in any pixel</a:t>
            </a:r>
            <a:r>
              <a:rPr lang="th-TH" sz="1200" dirty="0"/>
              <a:t> </a:t>
            </a:r>
            <a:r>
              <a:rPr lang="en-TH" sz="1200" dirty="0"/>
              <a:t>is composed of some amount of red, green, and blue, where the amount of</a:t>
            </a:r>
            <a:r>
              <a:rPr lang="th-TH" sz="1200" dirty="0"/>
              <a:t> </a:t>
            </a:r>
            <a:r>
              <a:rPr lang="en-TH" sz="1200" dirty="0"/>
              <a:t>each is specified as a </a:t>
            </a:r>
            <a:r>
              <a:rPr lang="en-TH" sz="1200" b="1" dirty="0"/>
              <a:t>value from 0, meaning none, to 255, meaning full</a:t>
            </a:r>
            <a:r>
              <a:rPr lang="th-TH" sz="1200" b="1" dirty="0"/>
              <a:t> </a:t>
            </a:r>
            <a:r>
              <a:rPr lang="en-TH" sz="1200" b="1" dirty="0"/>
              <a:t>intensity. </a:t>
            </a:r>
          </a:p>
          <a:p>
            <a:pPr marL="171450" indent="-171450">
              <a:buFont typeface="Arial" panose="020B0604020202020204" pitchFamily="34" charset="0"/>
              <a:buChar char="•"/>
            </a:pPr>
            <a:endParaRPr lang="en-TH" sz="1200" dirty="0"/>
          </a:p>
          <a:p>
            <a:pPr marL="171450" indent="-171450">
              <a:buFont typeface="Arial" panose="020B0604020202020204" pitchFamily="34" charset="0"/>
              <a:buChar char="•"/>
            </a:pPr>
            <a:r>
              <a:rPr lang="en-TH" sz="1200" dirty="0"/>
              <a:t>Therefore, there are 256 × 256 × 256 possible combinations, or</a:t>
            </a:r>
            <a:r>
              <a:rPr lang="th-TH" sz="1200" dirty="0"/>
              <a:t> </a:t>
            </a:r>
            <a:r>
              <a:rPr lang="en-TH" sz="1200" dirty="0"/>
              <a:t>16,777,216 (often referred to as just “16 million”) possible colors, for each</a:t>
            </a:r>
            <a:r>
              <a:rPr lang="th-TH" sz="1200" dirty="0"/>
              <a:t> </a:t>
            </a:r>
            <a:r>
              <a:rPr lang="en-TH" sz="1200" dirty="0"/>
              <a:t>pixel.</a:t>
            </a:r>
          </a:p>
        </p:txBody>
      </p:sp>
    </p:spTree>
    <p:extLst>
      <p:ext uri="{BB962C8B-B14F-4D97-AF65-F5344CB8AC3E}">
        <p14:creationId xmlns:p14="http://schemas.microsoft.com/office/powerpoint/2010/main" val="392153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6" name="TextBox 5">
            <a:extLst>
              <a:ext uri="{FF2B5EF4-FFF2-40B4-BE49-F238E27FC236}">
                <a16:creationId xmlns:a16="http://schemas.microsoft.com/office/drawing/2014/main" id="{818332EC-0019-981A-13CD-87CB576F6B27}"/>
              </a:ext>
            </a:extLst>
          </p:cNvPr>
          <p:cNvSpPr txBox="1"/>
          <p:nvPr/>
        </p:nvSpPr>
        <p:spPr>
          <a:xfrm>
            <a:off x="765313" y="961681"/>
            <a:ext cx="6812280" cy="461665"/>
          </a:xfrm>
          <a:prstGeom prst="rect">
            <a:avLst/>
          </a:prstGeom>
          <a:noFill/>
        </p:spPr>
        <p:txBody>
          <a:bodyPr wrap="square">
            <a:spAutoFit/>
          </a:bodyPr>
          <a:lstStyle/>
          <a:p>
            <a:r>
              <a:rPr lang="en-TH" sz="1200" dirty="0"/>
              <a:t>Colors in pygame are given as RGB values, and we write them as Python</a:t>
            </a:r>
            <a:r>
              <a:rPr lang="th-TH" sz="1200" dirty="0"/>
              <a:t> </a:t>
            </a:r>
            <a:r>
              <a:rPr lang="en-TH" sz="1200" dirty="0"/>
              <a:t>tuples of three numbers. Here is how we create constants for the main</a:t>
            </a:r>
            <a:r>
              <a:rPr lang="th-TH" sz="1200" dirty="0"/>
              <a:t> </a:t>
            </a:r>
            <a:r>
              <a:rPr lang="en-TH" sz="1200" dirty="0"/>
              <a:t>colors:</a:t>
            </a:r>
          </a:p>
        </p:txBody>
      </p:sp>
      <p:sp>
        <p:nvSpPr>
          <p:cNvPr id="8" name="TextBox 7">
            <a:extLst>
              <a:ext uri="{FF2B5EF4-FFF2-40B4-BE49-F238E27FC236}">
                <a16:creationId xmlns:a16="http://schemas.microsoft.com/office/drawing/2014/main" id="{32F14076-F336-50C4-5EE0-1C763BB4149C}"/>
              </a:ext>
            </a:extLst>
          </p:cNvPr>
          <p:cNvSpPr txBox="1"/>
          <p:nvPr/>
        </p:nvSpPr>
        <p:spPr>
          <a:xfrm>
            <a:off x="765313" y="2218752"/>
            <a:ext cx="6398812" cy="461665"/>
          </a:xfrm>
          <a:prstGeom prst="rect">
            <a:avLst/>
          </a:prstGeom>
          <a:noFill/>
        </p:spPr>
        <p:txBody>
          <a:bodyPr wrap="square">
            <a:spAutoFit/>
          </a:bodyPr>
          <a:lstStyle/>
          <a:p>
            <a:r>
              <a:rPr lang="en-TH" sz="1200" dirty="0"/>
              <a:t>Here are the definitions of a few more colors. You can create a color</a:t>
            </a:r>
            <a:r>
              <a:rPr lang="th-TH" sz="1200" dirty="0"/>
              <a:t> </a:t>
            </a:r>
            <a:r>
              <a:rPr lang="en-TH" sz="1200" dirty="0"/>
              <a:t>using any combination of three numbers between 0 and 255:</a:t>
            </a:r>
          </a:p>
        </p:txBody>
      </p:sp>
      <p:sp>
        <p:nvSpPr>
          <p:cNvPr id="14" name="TextBox 13">
            <a:extLst>
              <a:ext uri="{FF2B5EF4-FFF2-40B4-BE49-F238E27FC236}">
                <a16:creationId xmlns:a16="http://schemas.microsoft.com/office/drawing/2014/main" id="{676F9EFC-7689-9917-F69B-D080F2B24696}"/>
              </a:ext>
            </a:extLst>
          </p:cNvPr>
          <p:cNvSpPr txBox="1"/>
          <p:nvPr/>
        </p:nvSpPr>
        <p:spPr>
          <a:xfrm>
            <a:off x="2093180" y="1567133"/>
            <a:ext cx="5235934" cy="507831"/>
          </a:xfrm>
          <a:prstGeom prst="rect">
            <a:avLst/>
          </a:prstGeom>
          <a:noFill/>
        </p:spPr>
        <p:txBody>
          <a:bodyPr wrap="square">
            <a:spAutoFit/>
          </a:bodyPr>
          <a:lstStyle/>
          <a:p>
            <a:r>
              <a:rPr lang="en-US" sz="900" b="0" dirty="0">
                <a:solidFill>
                  <a:srgbClr val="333333"/>
                </a:solidFill>
                <a:effectLst/>
                <a:latin typeface="Menlo" panose="020B0609030804020204" pitchFamily="49" charset="0"/>
              </a:rPr>
              <a:t>RED = (255, 0, 0) # full red, no green, no blue</a:t>
            </a:r>
          </a:p>
          <a:p>
            <a:r>
              <a:rPr lang="en-US" sz="900" b="0" dirty="0">
                <a:solidFill>
                  <a:srgbClr val="333333"/>
                </a:solidFill>
                <a:effectLst/>
                <a:latin typeface="Menlo" panose="020B0609030804020204" pitchFamily="49" charset="0"/>
              </a:rPr>
              <a:t>GREEN = (0, 255, 0) # no red, full green, no blue</a:t>
            </a:r>
          </a:p>
          <a:p>
            <a:r>
              <a:rPr lang="en-US" sz="900" b="0" dirty="0">
                <a:solidFill>
                  <a:srgbClr val="333333"/>
                </a:solidFill>
                <a:effectLst/>
                <a:latin typeface="Menlo" panose="020B0609030804020204" pitchFamily="49" charset="0"/>
              </a:rPr>
              <a:t>BLUE = (0, 0, 255) # no red, no green, full blue</a:t>
            </a:r>
          </a:p>
        </p:txBody>
      </p:sp>
      <p:sp>
        <p:nvSpPr>
          <p:cNvPr id="16" name="TextBox 15">
            <a:extLst>
              <a:ext uri="{FF2B5EF4-FFF2-40B4-BE49-F238E27FC236}">
                <a16:creationId xmlns:a16="http://schemas.microsoft.com/office/drawing/2014/main" id="{AA003598-4E97-269C-72A2-3485E8D8551A}"/>
              </a:ext>
            </a:extLst>
          </p:cNvPr>
          <p:cNvSpPr txBox="1"/>
          <p:nvPr/>
        </p:nvSpPr>
        <p:spPr>
          <a:xfrm>
            <a:off x="2093180" y="2884619"/>
            <a:ext cx="5235934" cy="1200329"/>
          </a:xfrm>
          <a:prstGeom prst="rect">
            <a:avLst/>
          </a:prstGeom>
          <a:noFill/>
        </p:spPr>
        <p:txBody>
          <a:bodyPr wrap="square">
            <a:spAutoFit/>
          </a:bodyPr>
          <a:lstStyle/>
          <a:p>
            <a:r>
              <a:rPr lang="en-US" sz="900" b="0" dirty="0">
                <a:solidFill>
                  <a:srgbClr val="333333"/>
                </a:solidFill>
                <a:effectLst/>
                <a:latin typeface="Menlo" panose="020B0609030804020204" pitchFamily="49" charset="0"/>
              </a:rPr>
              <a:t>BLACK = (0, 0, 0) # no red, no green, no blue</a:t>
            </a:r>
          </a:p>
          <a:p>
            <a:r>
              <a:rPr lang="en-US" sz="900" b="0" dirty="0">
                <a:solidFill>
                  <a:srgbClr val="333333"/>
                </a:solidFill>
                <a:effectLst/>
                <a:latin typeface="Menlo" panose="020B0609030804020204" pitchFamily="49" charset="0"/>
              </a:rPr>
              <a:t>WHITE = (255, 255, 255) # full red, full green, full blue</a:t>
            </a:r>
          </a:p>
          <a:p>
            <a:r>
              <a:rPr lang="en-US" sz="900" b="0" dirty="0">
                <a:solidFill>
                  <a:srgbClr val="333333"/>
                </a:solidFill>
                <a:effectLst/>
                <a:latin typeface="Menlo" panose="020B0609030804020204" pitchFamily="49" charset="0"/>
              </a:rPr>
              <a:t>DARK_GRAY = (75, 75, 75)</a:t>
            </a:r>
          </a:p>
          <a:p>
            <a:r>
              <a:rPr lang="en-US" sz="900" b="0" dirty="0">
                <a:solidFill>
                  <a:srgbClr val="333333"/>
                </a:solidFill>
                <a:effectLst/>
                <a:latin typeface="Menlo" panose="020B0609030804020204" pitchFamily="49" charset="0"/>
              </a:rPr>
              <a:t>MEDIUM_GRAY = (128, 128, 128)</a:t>
            </a:r>
          </a:p>
          <a:p>
            <a:r>
              <a:rPr lang="en-US" sz="900" b="0" dirty="0">
                <a:solidFill>
                  <a:srgbClr val="333333"/>
                </a:solidFill>
                <a:effectLst/>
                <a:latin typeface="Menlo" panose="020B0609030804020204" pitchFamily="49" charset="0"/>
              </a:rPr>
              <a:t>LIGHT_GRAY = (175, 175, 175)</a:t>
            </a:r>
          </a:p>
          <a:p>
            <a:r>
              <a:rPr lang="en-US" sz="900" b="0" dirty="0">
                <a:solidFill>
                  <a:srgbClr val="333333"/>
                </a:solidFill>
                <a:effectLst/>
                <a:latin typeface="Menlo" panose="020B0609030804020204" pitchFamily="49" charset="0"/>
              </a:rPr>
              <a:t>TEAL = (0, 128, 128) # no red, half-strength green, half-strength blue</a:t>
            </a:r>
          </a:p>
          <a:p>
            <a:r>
              <a:rPr lang="en-US" sz="900" b="0" dirty="0">
                <a:solidFill>
                  <a:srgbClr val="333333"/>
                </a:solidFill>
                <a:effectLst/>
                <a:latin typeface="Menlo" panose="020B0609030804020204" pitchFamily="49" charset="0"/>
              </a:rPr>
              <a:t>YELLOW = (255, 255, 0)</a:t>
            </a:r>
          </a:p>
          <a:p>
            <a:r>
              <a:rPr lang="en-US" sz="900" b="0" dirty="0">
                <a:solidFill>
                  <a:srgbClr val="333333"/>
                </a:solidFill>
                <a:effectLst/>
                <a:latin typeface="Menlo" panose="020B0609030804020204" pitchFamily="49" charset="0"/>
              </a:rPr>
              <a:t>PURPLE = (128, 0, 128)</a:t>
            </a:r>
          </a:p>
        </p:txBody>
      </p:sp>
    </p:spTree>
    <p:extLst>
      <p:ext uri="{BB962C8B-B14F-4D97-AF65-F5344CB8AC3E}">
        <p14:creationId xmlns:p14="http://schemas.microsoft.com/office/powerpoint/2010/main" val="262143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50596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Event-Driven Programs</a:t>
            </a:r>
            <a:endParaRPr sz="2800" b="1" dirty="0"/>
          </a:p>
        </p:txBody>
      </p:sp>
      <p:cxnSp>
        <p:nvCxnSpPr>
          <p:cNvPr id="430" name="Google Shape;430;p44"/>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40C22AFA-2F69-F3BA-2B0B-44BE5DEAE215}"/>
              </a:ext>
            </a:extLst>
          </p:cNvPr>
          <p:cNvSpPr txBox="1"/>
          <p:nvPr/>
        </p:nvSpPr>
        <p:spPr>
          <a:xfrm>
            <a:off x="829061" y="1213645"/>
            <a:ext cx="7370393" cy="1015663"/>
          </a:xfrm>
          <a:prstGeom prst="rect">
            <a:avLst/>
          </a:prstGeom>
          <a:noFill/>
        </p:spPr>
        <p:txBody>
          <a:bodyPr wrap="square">
            <a:spAutoFit/>
          </a:bodyPr>
          <a:lstStyle/>
          <a:p>
            <a:endParaRPr lang="en-TH" sz="1200" dirty="0"/>
          </a:p>
          <a:p>
            <a:r>
              <a:rPr lang="en-TH" sz="1200" dirty="0"/>
              <a:t>In interactive GUI programs, it introduces a new model of computing known as the </a:t>
            </a:r>
            <a:r>
              <a:rPr lang="en-TH" sz="1200" b="1" dirty="0"/>
              <a:t>event-driven model</a:t>
            </a:r>
            <a:r>
              <a:rPr lang="en-TH" sz="1200" dirty="0"/>
              <a:t>. </a:t>
            </a:r>
          </a:p>
          <a:p>
            <a:endParaRPr lang="en-TH" sz="1200" dirty="0"/>
          </a:p>
          <a:p>
            <a:r>
              <a:rPr lang="en-TH" sz="1200" dirty="0"/>
              <a:t>Event-driven programs don’t rely on input() and print(); instead, the user interacts with elements in a window at will using a keyboard and/or mouse or other pointing device. </a:t>
            </a:r>
          </a:p>
        </p:txBody>
      </p:sp>
      <p:sp>
        <p:nvSpPr>
          <p:cNvPr id="7" name="TextBox 6">
            <a:extLst>
              <a:ext uri="{FF2B5EF4-FFF2-40B4-BE49-F238E27FC236}">
                <a16:creationId xmlns:a16="http://schemas.microsoft.com/office/drawing/2014/main" id="{BF1D212C-5D52-9963-EF5C-02CB7418AD6E}"/>
              </a:ext>
            </a:extLst>
          </p:cNvPr>
          <p:cNvSpPr txBox="1"/>
          <p:nvPr/>
        </p:nvSpPr>
        <p:spPr>
          <a:xfrm>
            <a:off x="922084" y="2572995"/>
            <a:ext cx="6470375" cy="461665"/>
          </a:xfrm>
          <a:prstGeom prst="rect">
            <a:avLst/>
          </a:prstGeom>
          <a:noFill/>
        </p:spPr>
        <p:txBody>
          <a:bodyPr wrap="square">
            <a:spAutoFit/>
          </a:bodyPr>
          <a:lstStyle/>
          <a:p>
            <a:r>
              <a:rPr lang="en-TH" sz="1200" b="1" dirty="0"/>
              <a:t>Event: </a:t>
            </a:r>
            <a:r>
              <a:rPr lang="en-TH" sz="1200" dirty="0"/>
              <a:t>Something that happens while your program is running that your program wants to or needs to respond to. Most events are generated by user actions.</a:t>
            </a:r>
          </a:p>
        </p:txBody>
      </p:sp>
      <p:sp>
        <p:nvSpPr>
          <p:cNvPr id="8" name="Rounded Rectangle 7">
            <a:extLst>
              <a:ext uri="{FF2B5EF4-FFF2-40B4-BE49-F238E27FC236}">
                <a16:creationId xmlns:a16="http://schemas.microsoft.com/office/drawing/2014/main" id="{9E212676-1EAB-6368-8B66-62E66C676A32}"/>
              </a:ext>
            </a:extLst>
          </p:cNvPr>
          <p:cNvSpPr/>
          <p:nvPr/>
        </p:nvSpPr>
        <p:spPr>
          <a:xfrm>
            <a:off x="829062" y="2497489"/>
            <a:ext cx="6563397" cy="646331"/>
          </a:xfrm>
          <a:prstGeom prst="roundRect">
            <a:avLst/>
          </a:prstGeom>
          <a:noFill/>
          <a:ln w="28575">
            <a:solidFill>
              <a:schemeClr val="bg1">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4" name="TextBox 3">
            <a:extLst>
              <a:ext uri="{FF2B5EF4-FFF2-40B4-BE49-F238E27FC236}">
                <a16:creationId xmlns:a16="http://schemas.microsoft.com/office/drawing/2014/main" id="{BFA9D2FA-41B5-426C-4395-CC5A83B2DC71}"/>
              </a:ext>
            </a:extLst>
          </p:cNvPr>
          <p:cNvSpPr txBox="1"/>
          <p:nvPr/>
        </p:nvSpPr>
        <p:spPr>
          <a:xfrm>
            <a:off x="829061" y="3478598"/>
            <a:ext cx="7279959" cy="1015663"/>
          </a:xfrm>
          <a:prstGeom prst="rect">
            <a:avLst/>
          </a:prstGeom>
          <a:noFill/>
        </p:spPr>
        <p:txBody>
          <a:bodyPr wrap="square">
            <a:spAutoFit/>
          </a:bodyPr>
          <a:lstStyle/>
          <a:p>
            <a:r>
              <a:rPr lang="en-TH" sz="1200" dirty="0"/>
              <a:t>An event-driven GUI program runs constantly in an </a:t>
            </a:r>
            <a:r>
              <a:rPr lang="en-TH" sz="1200" b="1" dirty="0"/>
              <a:t>infinite loop</a:t>
            </a:r>
            <a:r>
              <a:rPr lang="en-TH" sz="1200" dirty="0"/>
              <a:t>.</a:t>
            </a:r>
          </a:p>
          <a:p>
            <a:endParaRPr lang="en-TH" sz="1200" dirty="0"/>
          </a:p>
          <a:p>
            <a:r>
              <a:rPr lang="en-US" sz="1200" dirty="0"/>
              <a:t>Each time through the loop, the program </a:t>
            </a:r>
            <a:r>
              <a:rPr lang="en-US" sz="1200" b="1" dirty="0"/>
              <a:t>checks for any new events </a:t>
            </a:r>
            <a:r>
              <a:rPr lang="en-US" sz="1200" dirty="0"/>
              <a:t>it needs to react to and executes appropriate code to </a:t>
            </a:r>
            <a:r>
              <a:rPr lang="en-US" sz="1200" b="1" dirty="0"/>
              <a:t>handle</a:t>
            </a:r>
            <a:r>
              <a:rPr lang="en-US" sz="1200" dirty="0"/>
              <a:t> those events. Also, each time through the loop, the program needs to </a:t>
            </a:r>
            <a:r>
              <a:rPr lang="en-US" sz="1200" b="1" dirty="0"/>
              <a:t>redraw</a:t>
            </a:r>
            <a:r>
              <a:rPr lang="en-US" sz="1200" dirty="0"/>
              <a:t> all the elements in the window to update what the user sees.</a:t>
            </a:r>
            <a:endParaRPr lang="en-TH" sz="1200" dirty="0"/>
          </a:p>
        </p:txBody>
      </p:sp>
    </p:spTree>
    <p:extLst>
      <p:ext uri="{BB962C8B-B14F-4D97-AF65-F5344CB8AC3E}">
        <p14:creationId xmlns:p14="http://schemas.microsoft.com/office/powerpoint/2010/main" val="1037227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DF5A4043-8F44-23CD-E04A-A68A65C69C0A}"/>
              </a:ext>
            </a:extLst>
          </p:cNvPr>
          <p:cNvSpPr txBox="1"/>
          <p:nvPr/>
        </p:nvSpPr>
        <p:spPr>
          <a:xfrm>
            <a:off x="1633184" y="208076"/>
            <a:ext cx="5529616" cy="646331"/>
          </a:xfrm>
          <a:prstGeom prst="rect">
            <a:avLst/>
          </a:prstGeom>
          <a:noFill/>
        </p:spPr>
        <p:txBody>
          <a:bodyPr wrap="square">
            <a:spAutoFit/>
          </a:bodyPr>
          <a:lstStyle/>
          <a:p>
            <a:endParaRPr lang="en-TH" sz="1200" dirty="0"/>
          </a:p>
          <a:p>
            <a:pPr marL="171450" indent="-171450">
              <a:buFont typeface="Arial" panose="020B0604020202020204" pitchFamily="34" charset="0"/>
              <a:buChar char="•"/>
            </a:pPr>
            <a:r>
              <a:rPr lang="en-TH" sz="1200" dirty="0"/>
              <a:t>For example, say we have a simple GUI program that displays two buttons: Bark and Meow. </a:t>
            </a:r>
          </a:p>
        </p:txBody>
      </p:sp>
      <p:pic>
        <p:nvPicPr>
          <p:cNvPr id="9" name="Picture 8">
            <a:extLst>
              <a:ext uri="{FF2B5EF4-FFF2-40B4-BE49-F238E27FC236}">
                <a16:creationId xmlns:a16="http://schemas.microsoft.com/office/drawing/2014/main" id="{756768D5-A191-E7DC-D57C-2B741106974B}"/>
              </a:ext>
            </a:extLst>
          </p:cNvPr>
          <p:cNvPicPr>
            <a:picLocks noChangeAspect="1"/>
          </p:cNvPicPr>
          <p:nvPr/>
        </p:nvPicPr>
        <p:blipFill>
          <a:blip r:embed="rId3"/>
          <a:stretch>
            <a:fillRect/>
          </a:stretch>
        </p:blipFill>
        <p:spPr>
          <a:xfrm>
            <a:off x="3166534" y="1069855"/>
            <a:ext cx="2462916" cy="880409"/>
          </a:xfrm>
          <a:prstGeom prst="rect">
            <a:avLst/>
          </a:prstGeom>
        </p:spPr>
      </p:pic>
      <p:sp>
        <p:nvSpPr>
          <p:cNvPr id="11" name="TextBox 10">
            <a:extLst>
              <a:ext uri="{FF2B5EF4-FFF2-40B4-BE49-F238E27FC236}">
                <a16:creationId xmlns:a16="http://schemas.microsoft.com/office/drawing/2014/main" id="{2A0C0EF8-FE1F-22E1-133D-204F29BE7CA5}"/>
              </a:ext>
            </a:extLst>
          </p:cNvPr>
          <p:cNvSpPr txBox="1"/>
          <p:nvPr/>
        </p:nvSpPr>
        <p:spPr>
          <a:xfrm>
            <a:off x="1683873" y="2197118"/>
            <a:ext cx="5932778" cy="2677656"/>
          </a:xfrm>
          <a:prstGeom prst="rect">
            <a:avLst/>
          </a:prstGeom>
          <a:noFill/>
        </p:spPr>
        <p:txBody>
          <a:bodyPr wrap="square">
            <a:spAutoFit/>
          </a:bodyPr>
          <a:lstStyle/>
          <a:p>
            <a:pPr marL="171450" indent="-171450">
              <a:buFont typeface="Arial" panose="020B0604020202020204" pitchFamily="34" charset="0"/>
              <a:buChar char="•"/>
            </a:pPr>
            <a:r>
              <a:rPr lang="en-TH" sz="1200" dirty="0"/>
              <a:t>To handle the user’s actions, the program runs in a loop and constantly checks to see if either button has been clicked: </a:t>
            </a:r>
          </a:p>
          <a:p>
            <a:pPr marL="171450" indent="-171450">
              <a:buFont typeface="Arial" panose="020B0604020202020204" pitchFamily="34" charset="0"/>
              <a:buChar char="•"/>
            </a:pPr>
            <a:endParaRPr lang="en-TH" sz="1200" dirty="0"/>
          </a:p>
          <a:p>
            <a:pPr marL="171450" indent="-171450">
              <a:buFont typeface="Arial" panose="020B0604020202020204" pitchFamily="34" charset="0"/>
              <a:buChar char="•"/>
            </a:pPr>
            <a:r>
              <a:rPr lang="en-US" sz="1200" dirty="0"/>
              <a:t>When it receives a </a:t>
            </a:r>
            <a:r>
              <a:rPr lang="en-US" sz="1200" dirty="0">
                <a:solidFill>
                  <a:schemeClr val="accent1">
                    <a:lumMod val="75000"/>
                  </a:schemeClr>
                </a:solidFill>
              </a:rPr>
              <a:t>mouse down </a:t>
            </a:r>
            <a:r>
              <a:rPr lang="en-US" sz="1200" dirty="0"/>
              <a:t>event on a button, the program remembers that the button has been clicked and draws the </a:t>
            </a:r>
            <a:r>
              <a:rPr lang="en-US" sz="1200" dirty="0">
                <a:solidFill>
                  <a:schemeClr val="accent1">
                    <a:lumMod val="75000"/>
                  </a:schemeClr>
                </a:solidFill>
              </a:rPr>
              <a:t>depressed image of that button</a:t>
            </a:r>
            <a:r>
              <a:rPr lang="en-US" sz="1200" dirty="0"/>
              <a:t>.</a:t>
            </a:r>
          </a:p>
          <a:p>
            <a:pPr marL="171450" indent="-171450">
              <a:buFont typeface="Arial" panose="020B0604020202020204" pitchFamily="34" charset="0"/>
              <a:buChar char="•"/>
            </a:pPr>
            <a:endParaRPr lang="th-TH" sz="1200" dirty="0"/>
          </a:p>
          <a:p>
            <a:pPr marL="171450" indent="-171450">
              <a:buFont typeface="Arial" panose="020B0604020202020204" pitchFamily="34" charset="0"/>
              <a:buChar char="•"/>
            </a:pPr>
            <a:r>
              <a:rPr lang="en-US" sz="1200" dirty="0"/>
              <a:t>When it receives a </a:t>
            </a:r>
            <a:r>
              <a:rPr lang="en-US" sz="1200" dirty="0">
                <a:solidFill>
                  <a:schemeClr val="bg1">
                    <a:lumMod val="75000"/>
                  </a:schemeClr>
                </a:solidFill>
              </a:rPr>
              <a:t>mouse up </a:t>
            </a:r>
            <a:r>
              <a:rPr lang="en-US" sz="1200" dirty="0"/>
              <a:t>event on the button, it remembers the new state and </a:t>
            </a:r>
            <a:r>
              <a:rPr lang="en-US" sz="1200" dirty="0">
                <a:solidFill>
                  <a:schemeClr val="bg1">
                    <a:lumMod val="75000"/>
                  </a:schemeClr>
                </a:solidFill>
              </a:rPr>
              <a:t>redraws</a:t>
            </a:r>
            <a:r>
              <a:rPr lang="en-US" sz="1200" dirty="0"/>
              <a:t> the button with its </a:t>
            </a:r>
            <a:r>
              <a:rPr lang="en-US" sz="1200" dirty="0">
                <a:solidFill>
                  <a:schemeClr val="bg1">
                    <a:lumMod val="75000"/>
                  </a:schemeClr>
                </a:solidFill>
              </a:rPr>
              <a:t>original appearance</a:t>
            </a:r>
            <a:r>
              <a:rPr lang="en-US" sz="1200" dirty="0"/>
              <a:t>, and it plays the appropriate </a:t>
            </a:r>
            <a:r>
              <a:rPr lang="en-US" sz="1200" dirty="0">
                <a:solidFill>
                  <a:schemeClr val="bg1">
                    <a:lumMod val="75000"/>
                  </a:schemeClr>
                </a:solidFill>
              </a:rPr>
              <a:t>sound</a:t>
            </a:r>
            <a:r>
              <a:rPr lang="en-US" sz="1200" dirty="0"/>
              <a:t>. </a:t>
            </a:r>
          </a:p>
          <a:p>
            <a:pPr marL="171450" indent="-171450">
              <a:buFont typeface="Arial" panose="020B0604020202020204" pitchFamily="34" charset="0"/>
              <a:buChar char="•"/>
            </a:pPr>
            <a:endParaRPr lang="th-TH" sz="1200" dirty="0"/>
          </a:p>
          <a:p>
            <a:pPr marL="171450" indent="-171450">
              <a:buFont typeface="Arial" panose="020B0604020202020204" pitchFamily="34" charset="0"/>
              <a:buChar char="•"/>
            </a:pPr>
            <a:r>
              <a:rPr lang="en-US" sz="1200" dirty="0"/>
              <a:t>Because the main </a:t>
            </a:r>
            <a:r>
              <a:rPr lang="en-US" sz="1200" dirty="0">
                <a:solidFill>
                  <a:srgbClr val="0070C0"/>
                </a:solidFill>
              </a:rPr>
              <a:t>loop runs so quickly</a:t>
            </a:r>
            <a:r>
              <a:rPr lang="en-US" sz="1200" dirty="0"/>
              <a:t>, the user perceives that the sound plays immediately after they click the button. </a:t>
            </a:r>
          </a:p>
          <a:p>
            <a:pPr marL="171450" indent="-171450">
              <a:buFont typeface="Arial" panose="020B0604020202020204" pitchFamily="34" charset="0"/>
              <a:buChar char="•"/>
            </a:pPr>
            <a:endParaRPr lang="th-TH" sz="1200" dirty="0"/>
          </a:p>
          <a:p>
            <a:pPr marL="171450" indent="-171450">
              <a:buFont typeface="Arial" panose="020B0604020202020204" pitchFamily="34" charset="0"/>
              <a:buChar char="•"/>
            </a:pPr>
            <a:r>
              <a:rPr lang="en-US" sz="1200" dirty="0"/>
              <a:t>Each time through the loop, the program </a:t>
            </a:r>
            <a:r>
              <a:rPr lang="en-US" sz="1200" dirty="0">
                <a:solidFill>
                  <a:srgbClr val="00B050"/>
                </a:solidFill>
              </a:rPr>
              <a:t>redraws both buttons with an image matching each button’s current state</a:t>
            </a:r>
            <a:r>
              <a:rPr lang="en-US" sz="1200" dirty="0"/>
              <a:t>.</a:t>
            </a:r>
            <a:endParaRPr lang="en-TH" sz="1200" dirty="0"/>
          </a:p>
        </p:txBody>
      </p:sp>
    </p:spTree>
    <p:extLst>
      <p:ext uri="{BB962C8B-B14F-4D97-AF65-F5344CB8AC3E}">
        <p14:creationId xmlns:p14="http://schemas.microsoft.com/office/powerpoint/2010/main" val="1847152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50596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Using </a:t>
            </a:r>
            <a:r>
              <a:rPr lang="en-US" sz="2800" b="1" dirty="0" err="1"/>
              <a:t>Pygame</a:t>
            </a:r>
            <a:endParaRPr sz="2800" b="1" dirty="0"/>
          </a:p>
        </p:txBody>
      </p:sp>
      <p:cxnSp>
        <p:nvCxnSpPr>
          <p:cNvPr id="430" name="Google Shape;430;p44"/>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F91F2D2A-8ECC-98DD-BFB9-629037933FC5}"/>
              </a:ext>
            </a:extLst>
          </p:cNvPr>
          <p:cNvSpPr txBox="1"/>
          <p:nvPr/>
        </p:nvSpPr>
        <p:spPr>
          <a:xfrm>
            <a:off x="829062" y="1562432"/>
            <a:ext cx="7229716" cy="2677656"/>
          </a:xfrm>
          <a:prstGeom prst="rect">
            <a:avLst/>
          </a:prstGeom>
          <a:noFill/>
        </p:spPr>
        <p:txBody>
          <a:bodyPr wrap="square">
            <a:spAutoFit/>
          </a:bodyPr>
          <a:lstStyle/>
          <a:p>
            <a:r>
              <a:rPr lang="en-TH" sz="1200" dirty="0"/>
              <a:t>To introduce pygame, here is the </a:t>
            </a:r>
            <a:r>
              <a:rPr lang="en-TH" sz="1200" i="1" dirty="0"/>
              <a:t>template</a:t>
            </a:r>
            <a:r>
              <a:rPr lang="en-TH" sz="1200" dirty="0"/>
              <a:t> that you can use for all pygame programs you create. </a:t>
            </a:r>
          </a:p>
          <a:p>
            <a:endParaRPr lang="en-TH" sz="1200" dirty="0"/>
          </a:p>
          <a:p>
            <a:r>
              <a:rPr lang="en-TH" sz="1200" dirty="0"/>
              <a:t>In the following sections, I’ll show you how to:</a:t>
            </a:r>
          </a:p>
          <a:p>
            <a:endParaRPr lang="en-TH" sz="1200" dirty="0"/>
          </a:p>
          <a:p>
            <a:pPr marL="171450" indent="-171450">
              <a:buFont typeface="Arial" panose="020B0604020202020204" pitchFamily="34" charset="0"/>
              <a:buChar char="•"/>
            </a:pPr>
            <a:r>
              <a:rPr lang="en-TH" sz="1200" dirty="0"/>
              <a:t>Bring up a blank window</a:t>
            </a:r>
          </a:p>
          <a:p>
            <a:pPr marL="171450" indent="-171450">
              <a:buFont typeface="Arial" panose="020B0604020202020204" pitchFamily="34" charset="0"/>
              <a:buChar char="•"/>
            </a:pPr>
            <a:r>
              <a:rPr lang="en-TH" sz="1200" dirty="0"/>
              <a:t>Show an image</a:t>
            </a:r>
          </a:p>
          <a:p>
            <a:pPr marL="171450" indent="-171450">
              <a:buFont typeface="Arial" panose="020B0604020202020204" pitchFamily="34" charset="0"/>
              <a:buChar char="•"/>
            </a:pPr>
            <a:r>
              <a:rPr lang="en-TH" sz="1200" dirty="0"/>
              <a:t>Detect a mouse click</a:t>
            </a:r>
          </a:p>
          <a:p>
            <a:pPr marL="171450" indent="-171450">
              <a:buFont typeface="Arial" panose="020B0604020202020204" pitchFamily="34" charset="0"/>
              <a:buChar char="•"/>
            </a:pPr>
            <a:r>
              <a:rPr lang="en-TH" sz="1200" dirty="0"/>
              <a:t>Detect both single and continuous key presses</a:t>
            </a:r>
          </a:p>
          <a:p>
            <a:pPr marL="171450" indent="-171450">
              <a:buFont typeface="Arial" panose="020B0604020202020204" pitchFamily="34" charset="0"/>
              <a:buChar char="•"/>
            </a:pPr>
            <a:r>
              <a:rPr lang="en-TH" sz="1200" dirty="0"/>
              <a:t>Create a simple animation</a:t>
            </a:r>
          </a:p>
          <a:p>
            <a:pPr marL="171450" indent="-171450">
              <a:buFont typeface="Arial" panose="020B0604020202020204" pitchFamily="34" charset="0"/>
              <a:buChar char="•"/>
            </a:pPr>
            <a:r>
              <a:rPr lang="en-TH" sz="1200" dirty="0"/>
              <a:t>Play sound effects and background sounds</a:t>
            </a:r>
          </a:p>
          <a:p>
            <a:pPr marL="171450" indent="-171450">
              <a:buFont typeface="Arial" panose="020B0604020202020204" pitchFamily="34" charset="0"/>
              <a:buChar char="•"/>
            </a:pPr>
            <a:r>
              <a:rPr lang="en-TH" sz="1200" dirty="0"/>
              <a:t>Draw shapes</a:t>
            </a:r>
          </a:p>
          <a:p>
            <a:pPr marL="171450" indent="-171450">
              <a:buFont typeface="Arial" panose="020B0604020202020204" pitchFamily="34" charset="0"/>
              <a:buChar char="•"/>
            </a:pPr>
            <a:r>
              <a:rPr lang="en-TH" sz="1200" dirty="0">
                <a:solidFill>
                  <a:schemeClr val="tx1">
                    <a:lumMod val="25000"/>
                    <a:lumOff val="75000"/>
                  </a:schemeClr>
                </a:solidFill>
              </a:rPr>
              <a:t>Animate many objects</a:t>
            </a:r>
          </a:p>
          <a:p>
            <a:pPr marL="171450" indent="-171450">
              <a:buFont typeface="Arial" panose="020B0604020202020204" pitchFamily="34" charset="0"/>
              <a:buChar char="•"/>
            </a:pPr>
            <a:r>
              <a:rPr lang="en-TH" sz="1200" dirty="0">
                <a:solidFill>
                  <a:schemeClr val="tx1">
                    <a:lumMod val="25000"/>
                    <a:lumOff val="75000"/>
                  </a:schemeClr>
                </a:solidFill>
              </a:rPr>
              <a:t>Build and react to a button</a:t>
            </a:r>
          </a:p>
          <a:p>
            <a:pPr marL="171450" indent="-171450">
              <a:buFont typeface="Arial" panose="020B0604020202020204" pitchFamily="34" charset="0"/>
              <a:buChar char="•"/>
            </a:pPr>
            <a:r>
              <a:rPr lang="en-TH" sz="1200" dirty="0">
                <a:solidFill>
                  <a:schemeClr val="tx1">
                    <a:lumMod val="25000"/>
                    <a:lumOff val="75000"/>
                  </a:schemeClr>
                </a:solidFill>
              </a:rPr>
              <a:t>Create a text display field</a:t>
            </a:r>
          </a:p>
        </p:txBody>
      </p:sp>
    </p:spTree>
    <p:extLst>
      <p:ext uri="{BB962C8B-B14F-4D97-AF65-F5344CB8AC3E}">
        <p14:creationId xmlns:p14="http://schemas.microsoft.com/office/powerpoint/2010/main" val="2007831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307101"/>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Bringing Up a Blank Window</a:t>
            </a:r>
            <a:endParaRPr sz="2000" b="1" dirty="0"/>
          </a:p>
        </p:txBody>
      </p:sp>
      <p:sp>
        <p:nvSpPr>
          <p:cNvPr id="3" name="TextBox 2">
            <a:extLst>
              <a:ext uri="{FF2B5EF4-FFF2-40B4-BE49-F238E27FC236}">
                <a16:creationId xmlns:a16="http://schemas.microsoft.com/office/drawing/2014/main" id="{8AFC247C-2B02-4A55-959F-95E245A9955E}"/>
              </a:ext>
            </a:extLst>
          </p:cNvPr>
          <p:cNvSpPr txBox="1"/>
          <p:nvPr/>
        </p:nvSpPr>
        <p:spPr>
          <a:xfrm>
            <a:off x="316023" y="824852"/>
            <a:ext cx="6430619" cy="276999"/>
          </a:xfrm>
          <a:prstGeom prst="rect">
            <a:avLst/>
          </a:prstGeom>
          <a:noFill/>
        </p:spPr>
        <p:txBody>
          <a:bodyPr wrap="square">
            <a:spAutoFit/>
          </a:bodyPr>
          <a:lstStyle/>
          <a:p>
            <a:r>
              <a:rPr lang="en-US" sz="1200" dirty="0"/>
              <a:t>P</a:t>
            </a:r>
            <a:r>
              <a:rPr lang="en-TH" sz="1200" dirty="0"/>
              <a:t>ygame programs run constantly in a loop, checking for events. </a:t>
            </a:r>
            <a:endParaRPr lang="th-TH" sz="1200" dirty="0"/>
          </a:p>
        </p:txBody>
      </p:sp>
      <p:sp>
        <p:nvSpPr>
          <p:cNvPr id="2" name="TextBox 1">
            <a:extLst>
              <a:ext uri="{FF2B5EF4-FFF2-40B4-BE49-F238E27FC236}">
                <a16:creationId xmlns:a16="http://schemas.microsoft.com/office/drawing/2014/main" id="{E537F051-D66B-DE71-A178-B41822B1C9F1}"/>
              </a:ext>
            </a:extLst>
          </p:cNvPr>
          <p:cNvSpPr txBox="1"/>
          <p:nvPr/>
        </p:nvSpPr>
        <p:spPr>
          <a:xfrm>
            <a:off x="316023" y="1737251"/>
            <a:ext cx="5088834" cy="276999"/>
          </a:xfrm>
          <a:prstGeom prst="rect">
            <a:avLst/>
          </a:prstGeom>
          <a:noFill/>
        </p:spPr>
        <p:txBody>
          <a:bodyPr wrap="square">
            <a:spAutoFit/>
          </a:bodyPr>
          <a:lstStyle/>
          <a:p>
            <a:r>
              <a:rPr lang="en-TH" sz="1200" b="1" dirty="0"/>
              <a:t>Listing 5-1</a:t>
            </a:r>
            <a:r>
              <a:rPr lang="en-TH" sz="1200" dirty="0"/>
              <a:t>: A template for creating pygame programs</a:t>
            </a:r>
          </a:p>
        </p:txBody>
      </p:sp>
      <p:sp>
        <p:nvSpPr>
          <p:cNvPr id="4" name="TextBox 3">
            <a:extLst>
              <a:ext uri="{FF2B5EF4-FFF2-40B4-BE49-F238E27FC236}">
                <a16:creationId xmlns:a16="http://schemas.microsoft.com/office/drawing/2014/main" id="{770939E8-FF03-B57E-1867-4040129B9224}"/>
              </a:ext>
            </a:extLst>
          </p:cNvPr>
          <p:cNvSpPr txBox="1"/>
          <p:nvPr/>
        </p:nvSpPr>
        <p:spPr>
          <a:xfrm>
            <a:off x="320479" y="2036305"/>
            <a:ext cx="5084378" cy="2554545"/>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0 - window only</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a:t>
            </a:r>
            <a:r>
              <a:rPr lang="en-US" sz="1000" b="1" i="1" dirty="0">
                <a:solidFill>
                  <a:srgbClr val="7030A0"/>
                </a:solidFill>
                <a:effectLst/>
                <a:latin typeface="Menlo" panose="020B0609030804020204" pitchFamily="49" charset="0"/>
              </a:rPr>
              <a:t>1 - Import packages</a:t>
            </a:r>
            <a:endParaRPr lang="en-US" sz="1000" b="1" dirty="0">
              <a:solidFill>
                <a:srgbClr val="7030A0"/>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i="1" dirty="0">
                <a:solidFill>
                  <a:srgbClr val="BA9AB9"/>
                </a:solidFill>
                <a:effectLst/>
                <a:latin typeface="Menlo" panose="020B0609030804020204" pitchFamily="49" charset="0"/>
              </a:rPr>
              <a:t># </a:t>
            </a:r>
            <a:r>
              <a:rPr lang="en-US" sz="1000" b="1" i="1" dirty="0">
                <a:solidFill>
                  <a:srgbClr val="7030A0"/>
                </a:solidFill>
                <a:effectLst/>
                <a:latin typeface="Menlo" panose="020B0609030804020204" pitchFamily="49" charset="0"/>
              </a:rPr>
              <a:t>2 - Define constants</a:t>
            </a:r>
            <a:endParaRPr lang="en-US" sz="1000" b="1" dirty="0">
              <a:solidFill>
                <a:srgbClr val="7030A0"/>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a:t>
            </a:r>
            <a:r>
              <a:rPr lang="en-US" sz="1000" b="1" i="1" dirty="0">
                <a:solidFill>
                  <a:srgbClr val="7030A0"/>
                </a:solidFill>
                <a:effectLst/>
                <a:latin typeface="Menlo" panose="020B0609030804020204" pitchFamily="49" charset="0"/>
              </a:rPr>
              <a:t>3 - Initialize the world</a:t>
            </a:r>
            <a:endParaRPr lang="en-US" sz="1000" b="1" dirty="0">
              <a:solidFill>
                <a:srgbClr val="7030A0"/>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a:t>
            </a:r>
            <a:r>
              <a:rPr lang="en-US" sz="1000" b="1" i="1" dirty="0">
                <a:solidFill>
                  <a:srgbClr val="7030A0"/>
                </a:solidFill>
                <a:effectLst/>
                <a:latin typeface="Menlo" panose="020B0609030804020204" pitchFamily="49" charset="0"/>
              </a:rPr>
              <a:t>4 - Load assets: image(s), sound(s), etc.</a:t>
            </a:r>
            <a:endParaRPr lang="en-US" sz="1000" b="1" dirty="0">
              <a:solidFill>
                <a:srgbClr val="7030A0"/>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a:t>
            </a:r>
            <a:r>
              <a:rPr lang="en-US" sz="1000" b="1" i="1" dirty="0">
                <a:solidFill>
                  <a:srgbClr val="7030A0"/>
                </a:solidFill>
                <a:effectLst/>
                <a:latin typeface="Menlo" panose="020B0609030804020204" pitchFamily="49" charset="0"/>
              </a:rPr>
              <a:t>5 - Initialize variables</a:t>
            </a:r>
            <a:endParaRPr lang="en-US" sz="1000" b="1" dirty="0">
              <a:solidFill>
                <a:srgbClr val="7030A0"/>
              </a:solidFill>
              <a:effectLst/>
              <a:latin typeface="Menlo" panose="020B0609030804020204" pitchFamily="49" charset="0"/>
            </a:endParaRPr>
          </a:p>
        </p:txBody>
      </p:sp>
      <p:sp>
        <p:nvSpPr>
          <p:cNvPr id="5" name="TextBox 4">
            <a:extLst>
              <a:ext uri="{FF2B5EF4-FFF2-40B4-BE49-F238E27FC236}">
                <a16:creationId xmlns:a16="http://schemas.microsoft.com/office/drawing/2014/main" id="{409433BE-03AB-44BB-D417-D56FBB467651}"/>
              </a:ext>
            </a:extLst>
          </p:cNvPr>
          <p:cNvSpPr txBox="1"/>
          <p:nvPr/>
        </p:nvSpPr>
        <p:spPr>
          <a:xfrm>
            <a:off x="316023" y="1115032"/>
            <a:ext cx="5978769" cy="600164"/>
          </a:xfrm>
          <a:prstGeom prst="rect">
            <a:avLst/>
          </a:prstGeom>
          <a:noFill/>
        </p:spPr>
        <p:txBody>
          <a:bodyPr wrap="square">
            <a:spAutoFit/>
          </a:bodyPr>
          <a:lstStyle/>
          <a:p>
            <a:r>
              <a:rPr lang="en-TH" sz="1100" dirty="0"/>
              <a:t>Listing 5-1 is a generic template that you can use as a starting point for all your pygame programs. This program opens a window and paints the entire contents black. </a:t>
            </a:r>
          </a:p>
          <a:p>
            <a:r>
              <a:rPr lang="en-TH" sz="1100" dirty="0"/>
              <a:t>The only thing the user can do is click the close button to quit the program.</a:t>
            </a:r>
          </a:p>
        </p:txBody>
      </p:sp>
      <p:sp>
        <p:nvSpPr>
          <p:cNvPr id="7" name="TextBox 6">
            <a:extLst>
              <a:ext uri="{FF2B5EF4-FFF2-40B4-BE49-F238E27FC236}">
                <a16:creationId xmlns:a16="http://schemas.microsoft.com/office/drawing/2014/main" id="{95D561AA-66AB-832B-BCF9-093BD318E128}"/>
              </a:ext>
            </a:extLst>
          </p:cNvPr>
          <p:cNvSpPr txBox="1"/>
          <p:nvPr/>
        </p:nvSpPr>
        <p:spPr>
          <a:xfrm>
            <a:off x="4966761" y="2014250"/>
            <a:ext cx="5084378" cy="2862322"/>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1" i="1" dirty="0">
                <a:solidFill>
                  <a:srgbClr val="7030A0"/>
                </a:solidFill>
                <a:effectLst/>
                <a:latin typeface="Menlo" panose="020B0609030804020204" pitchFamily="49" charset="0"/>
              </a:rPr>
              <a:t>6 - Loop forever</a:t>
            </a:r>
            <a:endParaRPr lang="en-US" sz="1000" b="1" dirty="0">
              <a:solidFill>
                <a:srgbClr val="7030A0"/>
              </a:solidFill>
              <a:effectLst/>
              <a:latin typeface="Menlo" panose="020B0609030804020204" pitchFamily="49" charset="0"/>
            </a:endParaRPr>
          </a:p>
          <a:p>
            <a:r>
              <a:rPr lang="en-US" sz="1000" b="0" dirty="0">
                <a:solidFill>
                  <a:srgbClr val="E17092"/>
                </a:solidFill>
                <a:effectLst/>
                <a:latin typeface="Menlo" panose="020B0609030804020204" pitchFamily="49" charset="0"/>
              </a:rPr>
              <a:t>  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a:t>
            </a:r>
            <a:r>
              <a:rPr lang="en-US" sz="1000" b="1" i="1" dirty="0">
                <a:solidFill>
                  <a:srgbClr val="7030A0"/>
                </a:solidFill>
                <a:effectLst/>
                <a:latin typeface="Menlo" panose="020B0609030804020204" pitchFamily="49" charset="0"/>
              </a:rPr>
              <a:t>7 - Check for and handle events</a:t>
            </a:r>
          </a:p>
          <a:p>
            <a:r>
              <a:rPr lang="en-US" sz="1000" dirty="0">
                <a:solidFill>
                  <a:srgbClr val="777777"/>
                </a:solidFill>
                <a:latin typeface="Menlo" panose="020B0609030804020204" pitchFamily="49" charset="0"/>
              </a:rPr>
              <a:t>    </a:t>
            </a:r>
            <a:r>
              <a:rPr lang="en-US" sz="1000" b="0" dirty="0">
                <a:solidFill>
                  <a:srgbClr val="777777"/>
                </a:solidFill>
                <a:effectLst/>
                <a:latin typeface="Menlo" panose="020B0609030804020204" pitchFamily="49" charset="0"/>
              </a:rPr>
              <a:t># Iterate over list of the events</a:t>
            </a:r>
            <a:endParaRPr lang="en-US" sz="1000" b="1" dirty="0">
              <a:solidFill>
                <a:srgbClr val="7030A0"/>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Clicked the close button? </a:t>
            </a:r>
          </a:p>
          <a:p>
            <a:r>
              <a:rPr lang="en-US" sz="1000" i="1" dirty="0">
                <a:solidFill>
                  <a:srgbClr val="BA9AB9"/>
                </a:solidFill>
                <a:latin typeface="Menlo" panose="020B0609030804020204" pitchFamily="49" charset="0"/>
              </a:rPr>
              <a:t>      # </a:t>
            </a:r>
            <a:r>
              <a:rPr lang="en-US" sz="1000" b="0" i="1" dirty="0">
                <a:solidFill>
                  <a:srgbClr val="BA9AB9"/>
                </a:solidFill>
                <a:effectLst/>
                <a:latin typeface="Menlo" panose="020B0609030804020204" pitchFamily="49" charset="0"/>
              </a:rPr>
              <a:t>Quit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and end the program</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 # frees up any using resources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a:t>
            </a:r>
            <a:r>
              <a:rPr lang="en-US" sz="1000" b="1" i="1" dirty="0">
                <a:solidFill>
                  <a:srgbClr val="7030A0"/>
                </a:solidFill>
                <a:effectLst/>
                <a:latin typeface="Menlo" panose="020B0609030804020204" pitchFamily="49" charset="0"/>
              </a:rPr>
              <a:t>8 - Do any "per frame" actions</a:t>
            </a:r>
            <a:endParaRPr lang="en-US" sz="1000" b="1" dirty="0">
              <a:solidFill>
                <a:srgbClr val="7030A0"/>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a:t>
            </a:r>
            <a:r>
              <a:rPr lang="en-US" sz="1000" b="1" i="1" dirty="0">
                <a:solidFill>
                  <a:srgbClr val="7030A0"/>
                </a:solidFill>
                <a:effectLst/>
                <a:latin typeface="Menlo" panose="020B0609030804020204" pitchFamily="49" charset="0"/>
              </a:rPr>
              <a:t>9 - Clear the window</a:t>
            </a:r>
            <a:endParaRPr lang="en-US" sz="1000" b="1" dirty="0">
              <a:solidFill>
                <a:srgbClr val="7030A0"/>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 # or draw a background pic</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a:t>
            </a:r>
            <a:r>
              <a:rPr lang="en-US" sz="1000" b="1" i="1" dirty="0">
                <a:solidFill>
                  <a:srgbClr val="7030A0"/>
                </a:solidFill>
                <a:effectLst/>
                <a:latin typeface="Menlo" panose="020B0609030804020204" pitchFamily="49" charset="0"/>
              </a:rPr>
              <a:t>10 - Draw all window elements</a:t>
            </a:r>
            <a:endParaRPr lang="en-US" sz="1000" b="1" dirty="0">
              <a:solidFill>
                <a:srgbClr val="7030A0"/>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a:t>
            </a:r>
            <a:r>
              <a:rPr lang="en-US" sz="1000" b="1" i="1" dirty="0">
                <a:solidFill>
                  <a:srgbClr val="7030A0"/>
                </a:solidFill>
                <a:effectLst/>
                <a:latin typeface="Menlo" panose="020B0609030804020204" pitchFamily="49" charset="0"/>
              </a:rPr>
              <a:t>11 - Update the window</a:t>
            </a:r>
            <a:endParaRPr lang="en-US" sz="1000" b="1" dirty="0">
              <a:solidFill>
                <a:srgbClr val="7030A0"/>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a:t>
            </a:r>
            <a:r>
              <a:rPr lang="en-US" sz="1000" b="1" i="1" dirty="0">
                <a:solidFill>
                  <a:srgbClr val="7030A0"/>
                </a:solidFill>
                <a:effectLst/>
                <a:latin typeface="Menlo" panose="020B0609030804020204" pitchFamily="49" charset="0"/>
              </a:rPr>
              <a:t>12 - Slow things down a bit</a:t>
            </a:r>
            <a:endParaRPr lang="en-US" sz="1000" b="1" dirty="0">
              <a:solidFill>
                <a:srgbClr val="7030A0"/>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6" name="Oval Callout 5">
            <a:extLst>
              <a:ext uri="{FF2B5EF4-FFF2-40B4-BE49-F238E27FC236}">
                <a16:creationId xmlns:a16="http://schemas.microsoft.com/office/drawing/2014/main" id="{7D026F2E-4A31-FFE1-820F-CA047A73ED81}"/>
              </a:ext>
            </a:extLst>
          </p:cNvPr>
          <p:cNvSpPr/>
          <p:nvPr/>
        </p:nvSpPr>
        <p:spPr>
          <a:xfrm>
            <a:off x="3692318" y="2036305"/>
            <a:ext cx="1274443" cy="276999"/>
          </a:xfrm>
          <a:prstGeom prst="wedgeEllipseCallout">
            <a:avLst>
              <a:gd name="adj1" fmla="val 70240"/>
              <a:gd name="adj2" fmla="val 1334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TH" sz="1200" dirty="0">
                <a:solidFill>
                  <a:schemeClr val="bg1">
                    <a:lumMod val="10000"/>
                  </a:schemeClr>
                </a:solidFill>
              </a:rPr>
              <a:t>Event loop</a:t>
            </a:r>
          </a:p>
        </p:txBody>
      </p:sp>
      <p:sp>
        <p:nvSpPr>
          <p:cNvPr id="11" name="TextBox 10">
            <a:extLst>
              <a:ext uri="{FF2B5EF4-FFF2-40B4-BE49-F238E27FC236}">
                <a16:creationId xmlns:a16="http://schemas.microsoft.com/office/drawing/2014/main" id="{D3ACD6F9-0DAE-2194-20E2-A9E12C389055}"/>
              </a:ext>
            </a:extLst>
          </p:cNvPr>
          <p:cNvSpPr txBox="1"/>
          <p:nvPr/>
        </p:nvSpPr>
        <p:spPr>
          <a:xfrm>
            <a:off x="6518402" y="667661"/>
            <a:ext cx="2374646" cy="715089"/>
          </a:xfrm>
          <a:prstGeom prst="wedgeRoundRectCallout">
            <a:avLst>
              <a:gd name="adj1" fmla="val 16699"/>
              <a:gd name="adj2" fmla="val 99729"/>
              <a:gd name="adj3" fmla="val 16667"/>
            </a:avLst>
          </a:prstGeom>
          <a:noFill/>
          <a:ln>
            <a:solidFill>
              <a:schemeClr val="accent1">
                <a:lumMod val="25000"/>
              </a:schemeClr>
            </a:solidFill>
          </a:ln>
        </p:spPr>
        <p:txBody>
          <a:bodyPr wrap="square">
            <a:spAutoFit/>
          </a:bodyPr>
          <a:lstStyle/>
          <a:p>
            <a:r>
              <a:rPr lang="en-US" sz="1200" b="0" dirty="0">
                <a:solidFill>
                  <a:schemeClr val="accent1">
                    <a:lumMod val="50000"/>
                  </a:schemeClr>
                </a:solidFill>
                <a:effectLst/>
                <a:latin typeface="Menlo" panose="020B0609030804020204" pitchFamily="49" charset="0"/>
              </a:rPr>
              <a:t>Things are drawn in layers fro</a:t>
            </a:r>
            <a:r>
              <a:rPr lang="en-US" sz="1200" dirty="0">
                <a:solidFill>
                  <a:schemeClr val="accent1">
                    <a:lumMod val="50000"/>
                  </a:schemeClr>
                </a:solidFill>
                <a:latin typeface="Menlo" panose="020B0609030804020204" pitchFamily="49" charset="0"/>
              </a:rPr>
              <a:t>m background to frontmost</a:t>
            </a:r>
            <a:endParaRPr lang="en-TH" sz="1200" dirty="0">
              <a:solidFill>
                <a:schemeClr val="accent1">
                  <a:lumMod val="50000"/>
                </a:schemeClr>
              </a:solidFill>
            </a:endParaRPr>
          </a:p>
        </p:txBody>
      </p:sp>
      <p:sp>
        <p:nvSpPr>
          <p:cNvPr id="9" name="TextBox 8">
            <a:extLst>
              <a:ext uri="{FF2B5EF4-FFF2-40B4-BE49-F238E27FC236}">
                <a16:creationId xmlns:a16="http://schemas.microsoft.com/office/drawing/2014/main" id="{05636445-1A44-0598-F1E1-E66F4E7508A3}"/>
              </a:ext>
            </a:extLst>
          </p:cNvPr>
          <p:cNvSpPr txBox="1"/>
          <p:nvPr/>
        </p:nvSpPr>
        <p:spPr>
          <a:xfrm>
            <a:off x="7775171" y="4080072"/>
            <a:ext cx="1299379" cy="1021556"/>
          </a:xfrm>
          <a:prstGeom prst="wedgeRoundRectCallout">
            <a:avLst>
              <a:gd name="adj1" fmla="val -63591"/>
              <a:gd name="adj2" fmla="val 16045"/>
              <a:gd name="adj3" fmla="val 16667"/>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sz="900" dirty="0">
                <a:solidFill>
                  <a:schemeClr val="accent3">
                    <a:lumMod val="50000"/>
                  </a:schemeClr>
                </a:solidFill>
              </a:rPr>
              <a:t>Ensure </a:t>
            </a:r>
            <a:r>
              <a:rPr lang="en-TH" sz="900" dirty="0">
                <a:solidFill>
                  <a:schemeClr val="accent3">
                    <a:lumMod val="50000"/>
                  </a:schemeClr>
                </a:solidFill>
              </a:rPr>
              <a:t>the program runs at a consistent rate, independent of the speed of the computer on which it’s running.</a:t>
            </a:r>
          </a:p>
        </p:txBody>
      </p:sp>
    </p:spTree>
    <p:extLst>
      <p:ext uri="{BB962C8B-B14F-4D97-AF65-F5344CB8AC3E}">
        <p14:creationId xmlns:p14="http://schemas.microsoft.com/office/powerpoint/2010/main" val="187476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67869"/>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Drawing an Image</a:t>
            </a:r>
            <a:endParaRPr sz="2000" b="1" dirty="0"/>
          </a:p>
        </p:txBody>
      </p:sp>
      <p:sp>
        <p:nvSpPr>
          <p:cNvPr id="3" name="TextBox 2">
            <a:extLst>
              <a:ext uri="{FF2B5EF4-FFF2-40B4-BE49-F238E27FC236}">
                <a16:creationId xmlns:a16="http://schemas.microsoft.com/office/drawing/2014/main" id="{4A57F5FC-6CA2-DAE7-7394-8B0009F993A6}"/>
              </a:ext>
            </a:extLst>
          </p:cNvPr>
          <p:cNvSpPr txBox="1"/>
          <p:nvPr/>
        </p:nvSpPr>
        <p:spPr>
          <a:xfrm>
            <a:off x="964095" y="1325255"/>
            <a:ext cx="6992500" cy="1720086"/>
          </a:xfrm>
          <a:prstGeom prst="rect">
            <a:avLst/>
          </a:prstGeom>
          <a:noFill/>
        </p:spPr>
        <p:txBody>
          <a:bodyPr wrap="square">
            <a:spAutoFit/>
          </a:bodyPr>
          <a:lstStyle/>
          <a:p>
            <a:pPr>
              <a:lnSpc>
                <a:spcPct val="150000"/>
              </a:lnSpc>
            </a:pPr>
            <a:r>
              <a:rPr lang="en-TH" sz="1200" dirty="0"/>
              <a:t>There are two parts to showing a</a:t>
            </a:r>
            <a:r>
              <a:rPr lang="th-TH" sz="1200" dirty="0"/>
              <a:t> </a:t>
            </a:r>
            <a:r>
              <a:rPr lang="en-US" sz="1200" dirty="0"/>
              <a:t>graphic image:</a:t>
            </a:r>
            <a:endParaRPr lang="en-TH" sz="1200" dirty="0"/>
          </a:p>
          <a:p>
            <a:pPr marL="171450" indent="-171450">
              <a:lnSpc>
                <a:spcPct val="150000"/>
              </a:lnSpc>
              <a:buFont typeface="Arial" panose="020B0604020202020204" pitchFamily="34" charset="0"/>
              <a:buChar char="•"/>
            </a:pPr>
            <a:r>
              <a:rPr lang="en-TH" sz="1200" b="1" dirty="0"/>
              <a:t>Load</a:t>
            </a:r>
            <a:r>
              <a:rPr lang="en-TH" sz="1200" dirty="0"/>
              <a:t> the image into the computer’s memory</a:t>
            </a:r>
          </a:p>
          <a:p>
            <a:pPr marL="171450" indent="-171450">
              <a:lnSpc>
                <a:spcPct val="150000"/>
              </a:lnSpc>
              <a:buFont typeface="Arial" panose="020B0604020202020204" pitchFamily="34" charset="0"/>
              <a:buChar char="•"/>
            </a:pPr>
            <a:r>
              <a:rPr lang="en-TH" sz="1200" b="1" dirty="0"/>
              <a:t>Display</a:t>
            </a:r>
            <a:r>
              <a:rPr lang="en-TH" sz="1200" dirty="0"/>
              <a:t> the image in the application window.</a:t>
            </a:r>
            <a:endParaRPr lang="th-TH" sz="1200" dirty="0"/>
          </a:p>
          <a:p>
            <a:pPr>
              <a:lnSpc>
                <a:spcPct val="150000"/>
              </a:lnSpc>
            </a:pPr>
            <a:endParaRPr lang="en-TH" sz="1200" dirty="0"/>
          </a:p>
          <a:p>
            <a:pPr>
              <a:lnSpc>
                <a:spcPct val="150000"/>
              </a:lnSpc>
            </a:pPr>
            <a:r>
              <a:rPr lang="en-TH" sz="1200" dirty="0"/>
              <a:t>All images (and sounds) need to be kept in files external to your code. Pygame supports many standard graphic file formats, including .png, .jpg, and .gif. </a:t>
            </a:r>
          </a:p>
        </p:txBody>
      </p:sp>
    </p:spTree>
    <p:extLst>
      <p:ext uri="{BB962C8B-B14F-4D97-AF65-F5344CB8AC3E}">
        <p14:creationId xmlns:p14="http://schemas.microsoft.com/office/powerpoint/2010/main" val="2009598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6" name="TextBox 5">
            <a:extLst>
              <a:ext uri="{FF2B5EF4-FFF2-40B4-BE49-F238E27FC236}">
                <a16:creationId xmlns:a16="http://schemas.microsoft.com/office/drawing/2014/main" id="{27217D1B-5B69-CDC6-75C4-5C1D546921D1}"/>
              </a:ext>
            </a:extLst>
          </p:cNvPr>
          <p:cNvSpPr txBox="1"/>
          <p:nvPr/>
        </p:nvSpPr>
        <p:spPr>
          <a:xfrm>
            <a:off x="850253" y="748486"/>
            <a:ext cx="6395831" cy="1015663"/>
          </a:xfrm>
          <a:prstGeom prst="rect">
            <a:avLst/>
          </a:prstGeom>
          <a:noFill/>
        </p:spPr>
        <p:txBody>
          <a:bodyPr wrap="square">
            <a:spAutoFit/>
          </a:bodyPr>
          <a:lstStyle/>
          <a:p>
            <a:pPr marL="171450" indent="-171450">
              <a:buFont typeface="Arial" panose="020B0604020202020204" pitchFamily="34" charset="0"/>
              <a:buChar char="•"/>
            </a:pPr>
            <a:r>
              <a:rPr lang="en-TH" sz="1200" dirty="0"/>
              <a:t>Create a </a:t>
            </a:r>
            <a:r>
              <a:rPr lang="en-TH" sz="1200" b="1" dirty="0"/>
              <a:t>“project” </a:t>
            </a:r>
            <a:r>
              <a:rPr lang="en-TH" sz="1200" dirty="0"/>
              <a:t>folder. Place your main program</a:t>
            </a:r>
            <a:r>
              <a:rPr lang="th-TH" sz="1200" dirty="0"/>
              <a:t> </a:t>
            </a:r>
            <a:r>
              <a:rPr lang="en-TH" sz="1200" dirty="0"/>
              <a:t>in that folder, along with any related files containing Python classes and</a:t>
            </a:r>
            <a:r>
              <a:rPr lang="th-TH" sz="1200" dirty="0"/>
              <a:t> </a:t>
            </a:r>
            <a:r>
              <a:rPr lang="en-TH" sz="1200" dirty="0"/>
              <a:t>functions. </a:t>
            </a:r>
          </a:p>
          <a:p>
            <a:endParaRPr lang="en-TH" sz="1200" dirty="0"/>
          </a:p>
          <a:p>
            <a:pPr marL="171450" indent="-171450">
              <a:buFont typeface="Arial" panose="020B0604020202020204" pitchFamily="34" charset="0"/>
              <a:buChar char="•"/>
            </a:pPr>
            <a:r>
              <a:rPr lang="en-TH" sz="1200" dirty="0"/>
              <a:t>Create an</a:t>
            </a:r>
            <a:r>
              <a:rPr lang="en-TH" sz="1200" b="1" dirty="0"/>
              <a:t> “images” </a:t>
            </a:r>
            <a:r>
              <a:rPr lang="en-TH" sz="1200" dirty="0"/>
              <a:t>folder</a:t>
            </a:r>
            <a:r>
              <a:rPr lang="en-TH" sz="1200" b="1" dirty="0"/>
              <a:t> </a:t>
            </a:r>
            <a:r>
              <a:rPr lang="en-TH" sz="1200" dirty="0"/>
              <a:t>into</a:t>
            </a:r>
            <a:r>
              <a:rPr lang="th-TH" sz="1200" dirty="0"/>
              <a:t> </a:t>
            </a:r>
            <a:r>
              <a:rPr lang="en-TH" sz="1200" dirty="0"/>
              <a:t>which you’ll place any image files you want to use in your program. Also</a:t>
            </a:r>
            <a:r>
              <a:rPr lang="th-TH" sz="1200" dirty="0"/>
              <a:t> </a:t>
            </a:r>
            <a:r>
              <a:rPr lang="en-TH" sz="1200" dirty="0"/>
              <a:t>create a </a:t>
            </a:r>
            <a:r>
              <a:rPr lang="en-TH" sz="1200" b="1" dirty="0"/>
              <a:t>“sounds”</a:t>
            </a:r>
            <a:r>
              <a:rPr lang="en-TH" sz="1200" dirty="0"/>
              <a:t> folder and place any sound files you want to use there.</a:t>
            </a:r>
          </a:p>
        </p:txBody>
      </p:sp>
      <p:pic>
        <p:nvPicPr>
          <p:cNvPr id="7" name="Picture 6">
            <a:extLst>
              <a:ext uri="{FF2B5EF4-FFF2-40B4-BE49-F238E27FC236}">
                <a16:creationId xmlns:a16="http://schemas.microsoft.com/office/drawing/2014/main" id="{7D2CEB28-E596-7E45-9E63-AD86FCCD3130}"/>
              </a:ext>
            </a:extLst>
          </p:cNvPr>
          <p:cNvPicPr>
            <a:picLocks noChangeAspect="1"/>
          </p:cNvPicPr>
          <p:nvPr/>
        </p:nvPicPr>
        <p:blipFill>
          <a:blip r:embed="rId3"/>
          <a:stretch>
            <a:fillRect/>
          </a:stretch>
        </p:blipFill>
        <p:spPr>
          <a:xfrm>
            <a:off x="2114525" y="2282715"/>
            <a:ext cx="4771413" cy="1322536"/>
          </a:xfrm>
          <a:prstGeom prst="rect">
            <a:avLst/>
          </a:prstGeom>
        </p:spPr>
      </p:pic>
      <p:sp>
        <p:nvSpPr>
          <p:cNvPr id="3" name="TextBox 2">
            <a:extLst>
              <a:ext uri="{FF2B5EF4-FFF2-40B4-BE49-F238E27FC236}">
                <a16:creationId xmlns:a16="http://schemas.microsoft.com/office/drawing/2014/main" id="{64B367A6-8B4E-285F-D809-86C3341BA53F}"/>
              </a:ext>
            </a:extLst>
          </p:cNvPr>
          <p:cNvSpPr txBox="1"/>
          <p:nvPr/>
        </p:nvSpPr>
        <p:spPr>
          <a:xfrm>
            <a:off x="2278158" y="2038369"/>
            <a:ext cx="5235190" cy="276999"/>
          </a:xfrm>
          <a:prstGeom prst="rect">
            <a:avLst/>
          </a:prstGeom>
          <a:noFill/>
        </p:spPr>
        <p:txBody>
          <a:bodyPr wrap="square">
            <a:spAutoFit/>
          </a:bodyPr>
          <a:lstStyle/>
          <a:p>
            <a:r>
              <a:rPr lang="en-TH" sz="1200" dirty="0"/>
              <a:t>Figure shows the suggested structure.</a:t>
            </a:r>
          </a:p>
        </p:txBody>
      </p:sp>
      <p:sp>
        <p:nvSpPr>
          <p:cNvPr id="4" name="TextBox 3">
            <a:extLst>
              <a:ext uri="{FF2B5EF4-FFF2-40B4-BE49-F238E27FC236}">
                <a16:creationId xmlns:a16="http://schemas.microsoft.com/office/drawing/2014/main" id="{A4D10725-88DD-7B8A-BFD9-AE416762FBBE}"/>
              </a:ext>
            </a:extLst>
          </p:cNvPr>
          <p:cNvSpPr txBox="1"/>
          <p:nvPr/>
        </p:nvSpPr>
        <p:spPr>
          <a:xfrm>
            <a:off x="1888816" y="3687128"/>
            <a:ext cx="5366367" cy="707886"/>
          </a:xfrm>
          <a:prstGeom prst="rect">
            <a:avLst/>
          </a:prstGeom>
          <a:noFill/>
        </p:spPr>
        <p:txBody>
          <a:bodyPr wrap="square">
            <a:spAutoFit/>
          </a:bodyPr>
          <a:lstStyle/>
          <a:p>
            <a:r>
              <a:rPr lang="en-TH" sz="1000" dirty="0"/>
              <a:t>In this example we’ll load a picture of a ball from the file </a:t>
            </a:r>
            <a:r>
              <a:rPr lang="en-TH" sz="1000" i="1" dirty="0"/>
              <a:t>ball.png</a:t>
            </a:r>
            <a:r>
              <a:rPr lang="en-TH" sz="1000" dirty="0"/>
              <a:t>. As a reminder, the code and assets associated with all the major listings in this book are available for download at</a:t>
            </a:r>
            <a:endParaRPr lang="en-TH" sz="1000" i="1" u="sng" dirty="0"/>
          </a:p>
          <a:p>
            <a:r>
              <a:rPr lang="en-TH" sz="1000" i="1" u="sng" dirty="0">
                <a:hlinkClick r:id="rId4"/>
              </a:rPr>
              <a:t>https://www.nostarch.com/objectorientedpython/</a:t>
            </a:r>
            <a:r>
              <a:rPr lang="en-TH" sz="1000" i="1" dirty="0"/>
              <a:t> or</a:t>
            </a:r>
            <a:endParaRPr lang="en-TH" sz="1000" i="1" u="sng" dirty="0"/>
          </a:p>
          <a:p>
            <a:r>
              <a:rPr lang="en-TH" sz="1000" i="1" u="sng" dirty="0"/>
              <a:t>https://github.com/IrvKalb/Object-Oriented-Python-Code/.</a:t>
            </a:r>
          </a:p>
        </p:txBody>
      </p:sp>
      <p:sp>
        <p:nvSpPr>
          <p:cNvPr id="5" name="TextBox 4">
            <a:extLst>
              <a:ext uri="{FF2B5EF4-FFF2-40B4-BE49-F238E27FC236}">
                <a16:creationId xmlns:a16="http://schemas.microsoft.com/office/drawing/2014/main" id="{870096CD-15DF-D5B7-8047-77CDC26B9EAE}"/>
              </a:ext>
            </a:extLst>
          </p:cNvPr>
          <p:cNvSpPr txBox="1"/>
          <p:nvPr/>
        </p:nvSpPr>
        <p:spPr>
          <a:xfrm>
            <a:off x="7246084" y="2282715"/>
            <a:ext cx="1562582" cy="1123712"/>
          </a:xfrm>
          <a:prstGeom prst="roundRect">
            <a:avLst>
              <a:gd name="adj" fmla="val 10487"/>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TH" sz="1200" dirty="0"/>
              <a:t>Best practice: </a:t>
            </a:r>
          </a:p>
          <a:p>
            <a:r>
              <a:rPr lang="en-TH" sz="1200" dirty="0"/>
              <a:t>to use a consistent approach to handling graphic and sound files</a:t>
            </a:r>
          </a:p>
        </p:txBody>
      </p:sp>
    </p:spTree>
    <p:extLst>
      <p:ext uri="{BB962C8B-B14F-4D97-AF65-F5344CB8AC3E}">
        <p14:creationId xmlns:p14="http://schemas.microsoft.com/office/powerpoint/2010/main" val="746229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5E18B653-CE0E-89D8-1AF2-A44B4E145A6B}"/>
              </a:ext>
            </a:extLst>
          </p:cNvPr>
          <p:cNvSpPr txBox="1"/>
          <p:nvPr/>
        </p:nvSpPr>
        <p:spPr>
          <a:xfrm>
            <a:off x="704684" y="687468"/>
            <a:ext cx="7734632" cy="1384995"/>
          </a:xfrm>
          <a:prstGeom prst="rect">
            <a:avLst/>
          </a:prstGeom>
          <a:noFill/>
        </p:spPr>
        <p:txBody>
          <a:bodyPr wrap="square">
            <a:spAutoFit/>
          </a:bodyPr>
          <a:lstStyle/>
          <a:p>
            <a:pPr marL="171450" indent="-171450">
              <a:buFont typeface="Arial" panose="020B0604020202020204" pitchFamily="34" charset="0"/>
              <a:buChar char="•"/>
            </a:pPr>
            <a:r>
              <a:rPr lang="en-TH" sz="1200" dirty="0"/>
              <a:t>A </a:t>
            </a:r>
            <a:r>
              <a:rPr lang="en-TH" sz="1200" b="1" dirty="0"/>
              <a:t>path</a:t>
            </a:r>
            <a:r>
              <a:rPr lang="en-TH" sz="1200" dirty="0"/>
              <a:t> (also called a </a:t>
            </a:r>
            <a:r>
              <a:rPr lang="en-TH" sz="1200" b="1" dirty="0"/>
              <a:t>pathname</a:t>
            </a:r>
            <a:r>
              <a:rPr lang="en-TH" sz="1200" dirty="0"/>
              <a:t>) is a string that uniquely identifies the</a:t>
            </a:r>
            <a:r>
              <a:rPr lang="th-TH" sz="1200" dirty="0"/>
              <a:t> </a:t>
            </a:r>
            <a:r>
              <a:rPr lang="en-TH" sz="1200" dirty="0"/>
              <a:t>location of a file or folder on a computer. There are two types of paths: </a:t>
            </a:r>
            <a:r>
              <a:rPr lang="en-TH" sz="1200" b="1" dirty="0"/>
              <a:t>relative</a:t>
            </a:r>
            <a:r>
              <a:rPr lang="en-TH" sz="1200" dirty="0"/>
              <a:t> and </a:t>
            </a:r>
            <a:r>
              <a:rPr lang="en-TH" sz="1200" b="1" dirty="0"/>
              <a:t>absolute</a:t>
            </a:r>
            <a:r>
              <a:rPr lang="en-TH" sz="1200" dirty="0"/>
              <a:t>.</a:t>
            </a:r>
            <a:endParaRPr lang="th-TH" sz="1200" dirty="0"/>
          </a:p>
          <a:p>
            <a:endParaRPr lang="en-TH" sz="1200" dirty="0"/>
          </a:p>
          <a:p>
            <a:pPr marL="171450" indent="-171450">
              <a:buFont typeface="Arial" panose="020B0604020202020204" pitchFamily="34" charset="0"/>
              <a:buChar char="•"/>
            </a:pPr>
            <a:r>
              <a:rPr lang="en-TH" sz="1200" dirty="0"/>
              <a:t>The relative path for a graphic file (for example, ball.png) in the same</a:t>
            </a:r>
            <a:r>
              <a:rPr lang="th-TH" sz="1200" dirty="0"/>
              <a:t> </a:t>
            </a:r>
            <a:r>
              <a:rPr lang="en-TH" sz="1200" dirty="0"/>
              <a:t>folder as your main Python file would be just the filename as a string (for</a:t>
            </a:r>
            <a:r>
              <a:rPr lang="th-TH" sz="1200" dirty="0"/>
              <a:t> </a:t>
            </a:r>
            <a:r>
              <a:rPr lang="en-TH" sz="1200" dirty="0"/>
              <a:t>example, </a:t>
            </a:r>
            <a:r>
              <a:rPr lang="en-TH" sz="1200" dirty="0">
                <a:latin typeface="Consolas" panose="020B0609020204030204" pitchFamily="49" charset="0"/>
                <a:cs typeface="Consolas" panose="020B0609020204030204" pitchFamily="49" charset="0"/>
              </a:rPr>
              <a:t>'ball.png'</a:t>
            </a:r>
            <a:r>
              <a:rPr lang="en-TH" sz="1200" dirty="0"/>
              <a:t>). Using the suggested project structure, the relative path would be </a:t>
            </a:r>
            <a:r>
              <a:rPr lang="en-TH" sz="1200" dirty="0">
                <a:latin typeface="Consolas" panose="020B0609020204030204" pitchFamily="49" charset="0"/>
                <a:cs typeface="Consolas" panose="020B0609020204030204" pitchFamily="49" charset="0"/>
              </a:rPr>
              <a:t>'images/ball.png'.</a:t>
            </a:r>
            <a:endParaRPr lang="th-TH" sz="1200" dirty="0">
              <a:latin typeface="Consolas" panose="020B0609020204030204" pitchFamily="49" charset="0"/>
              <a:cs typeface="Consolas" panose="020B0609020204030204" pitchFamily="49" charset="0"/>
            </a:endParaRPr>
          </a:p>
          <a:p>
            <a:endParaRPr lang="en-TH" sz="1200" dirty="0"/>
          </a:p>
        </p:txBody>
      </p:sp>
      <p:sp>
        <p:nvSpPr>
          <p:cNvPr id="2" name="TextBox 1">
            <a:extLst>
              <a:ext uri="{FF2B5EF4-FFF2-40B4-BE49-F238E27FC236}">
                <a16:creationId xmlns:a16="http://schemas.microsoft.com/office/drawing/2014/main" id="{7E401E6A-8783-3DF7-4E8A-B86388832DA0}"/>
              </a:ext>
            </a:extLst>
          </p:cNvPr>
          <p:cNvSpPr txBox="1"/>
          <p:nvPr/>
        </p:nvSpPr>
        <p:spPr>
          <a:xfrm>
            <a:off x="867135" y="2165529"/>
            <a:ext cx="4306737" cy="461665"/>
          </a:xfrm>
          <a:prstGeom prst="rect">
            <a:avLst/>
          </a:prstGeom>
          <a:noFill/>
        </p:spPr>
        <p:txBody>
          <a:bodyPr wrap="square">
            <a:spAutoFit/>
          </a:bodyPr>
          <a:lstStyle/>
          <a:p>
            <a:r>
              <a:rPr lang="en-TH" sz="1200" dirty="0"/>
              <a:t>If you expect to run your program from the command line, then</a:t>
            </a:r>
            <a:r>
              <a:rPr lang="th-TH" sz="1200" dirty="0"/>
              <a:t> </a:t>
            </a:r>
            <a:r>
              <a:rPr lang="en-TH" sz="1200" dirty="0"/>
              <a:t>you need to construct absolute paths for all files. </a:t>
            </a:r>
          </a:p>
        </p:txBody>
      </p:sp>
      <p:sp>
        <p:nvSpPr>
          <p:cNvPr id="4" name="TextBox 3">
            <a:extLst>
              <a:ext uri="{FF2B5EF4-FFF2-40B4-BE49-F238E27FC236}">
                <a16:creationId xmlns:a16="http://schemas.microsoft.com/office/drawing/2014/main" id="{90FD553B-3F3D-15AB-DD89-028CFA04BBD1}"/>
              </a:ext>
            </a:extLst>
          </p:cNvPr>
          <p:cNvSpPr txBox="1"/>
          <p:nvPr/>
        </p:nvSpPr>
        <p:spPr>
          <a:xfrm>
            <a:off x="1033975" y="3036371"/>
            <a:ext cx="5235934" cy="1223412"/>
          </a:xfrm>
          <a:prstGeom prst="rect">
            <a:avLst/>
          </a:prstGeom>
          <a:noFill/>
        </p:spPr>
        <p:txBody>
          <a:bodyPr wrap="square">
            <a:spAutoFit/>
          </a:bodyPr>
          <a:lstStyle/>
          <a:p>
            <a:r>
              <a:rPr lang="en-US" sz="1050" b="0" dirty="0">
                <a:solidFill>
                  <a:srgbClr val="E17092"/>
                </a:solidFill>
                <a:effectLst/>
                <a:latin typeface="Menlo" panose="020B0609030804020204" pitchFamily="49" charset="0"/>
              </a:rPr>
              <a:t>from</a:t>
            </a:r>
            <a:r>
              <a:rPr lang="en-US" sz="1050" b="0" dirty="0">
                <a:solidFill>
                  <a:srgbClr val="333333"/>
                </a:solidFill>
                <a:effectLst/>
                <a:latin typeface="Menlo" panose="020B0609030804020204" pitchFamily="49" charset="0"/>
              </a:rPr>
              <a:t> </a:t>
            </a:r>
            <a:r>
              <a:rPr lang="en-US" sz="1050" b="0" dirty="0" err="1">
                <a:solidFill>
                  <a:srgbClr val="333333"/>
                </a:solidFill>
                <a:effectLst/>
                <a:latin typeface="Menlo" panose="020B0609030804020204" pitchFamily="49" charset="0"/>
              </a:rPr>
              <a:t>pathlib</a:t>
            </a:r>
            <a:r>
              <a:rPr lang="en-US" sz="1050" b="0" dirty="0">
                <a:solidFill>
                  <a:srgbClr val="333333"/>
                </a:solidFill>
                <a:effectLst/>
                <a:latin typeface="Menlo" panose="020B0609030804020204" pitchFamily="49" charset="0"/>
              </a:rPr>
              <a:t> </a:t>
            </a:r>
            <a:r>
              <a:rPr lang="en-US" sz="1050" b="0" dirty="0">
                <a:solidFill>
                  <a:srgbClr val="E17092"/>
                </a:solidFill>
                <a:effectLst/>
                <a:latin typeface="Menlo" panose="020B0609030804020204" pitchFamily="49" charset="0"/>
              </a:rPr>
              <a:t>import</a:t>
            </a:r>
            <a:r>
              <a:rPr lang="en-US" sz="1050" b="0" dirty="0">
                <a:solidFill>
                  <a:srgbClr val="333333"/>
                </a:solidFill>
                <a:effectLst/>
                <a:latin typeface="Menlo" panose="020B0609030804020204" pitchFamily="49" charset="0"/>
              </a:rPr>
              <a:t> Path</a:t>
            </a:r>
            <a:endParaRPr lang="th-TH" sz="1050" b="0" dirty="0">
              <a:solidFill>
                <a:srgbClr val="333333"/>
              </a:solidFill>
              <a:effectLst/>
              <a:latin typeface="Menlo" panose="020B0609030804020204" pitchFamily="49" charset="0"/>
            </a:endParaRPr>
          </a:p>
          <a:p>
            <a:endParaRPr lang="en-US" sz="1050" b="0" dirty="0">
              <a:solidFill>
                <a:srgbClr val="333333"/>
              </a:solidFill>
              <a:effectLst/>
              <a:latin typeface="Menlo" panose="020B0609030804020204" pitchFamily="49" charset="0"/>
            </a:endParaRPr>
          </a:p>
          <a:p>
            <a:r>
              <a:rPr lang="en-US" sz="1050" b="0" i="1" dirty="0">
                <a:solidFill>
                  <a:srgbClr val="BA9AB9"/>
                </a:solidFill>
                <a:effectLst/>
                <a:latin typeface="Menlo" panose="020B0609030804020204" pitchFamily="49" charset="0"/>
              </a:rPr>
              <a:t># Place this in section #2, defining a constant</a:t>
            </a:r>
            <a:endParaRPr lang="en-US" sz="1050" b="0" dirty="0">
              <a:solidFill>
                <a:srgbClr val="333333"/>
              </a:solidFill>
              <a:effectLst/>
              <a:latin typeface="Menlo" panose="020B0609030804020204" pitchFamily="49" charset="0"/>
            </a:endParaRPr>
          </a:p>
          <a:p>
            <a:r>
              <a:rPr lang="en-US" sz="1050" b="0" dirty="0">
                <a:solidFill>
                  <a:srgbClr val="B08B35"/>
                </a:solidFill>
                <a:effectLst/>
                <a:latin typeface="Menlo" panose="020B0609030804020204" pitchFamily="49" charset="0"/>
              </a:rPr>
              <a:t>BASE_PATH</a:t>
            </a:r>
            <a:r>
              <a:rPr lang="en-US" sz="1050" b="0" dirty="0">
                <a:solidFill>
                  <a:srgbClr val="333333"/>
                </a:solidFill>
                <a:effectLst/>
                <a:latin typeface="Menlo" panose="020B0609030804020204" pitchFamily="49" charset="0"/>
              </a:rPr>
              <a:t> </a:t>
            </a:r>
            <a:r>
              <a:rPr lang="en-US" sz="1050" b="0" dirty="0">
                <a:solidFill>
                  <a:srgbClr val="777777"/>
                </a:solidFill>
                <a:effectLst/>
                <a:latin typeface="Menlo" panose="020B0609030804020204" pitchFamily="49" charset="0"/>
              </a:rPr>
              <a:t>=</a:t>
            </a:r>
            <a:r>
              <a:rPr lang="en-US" sz="1050" b="0" dirty="0">
                <a:solidFill>
                  <a:srgbClr val="333333"/>
                </a:solidFill>
                <a:effectLst/>
                <a:latin typeface="Menlo" panose="020B0609030804020204" pitchFamily="49" charset="0"/>
              </a:rPr>
              <a:t> Path</a:t>
            </a:r>
            <a:r>
              <a:rPr lang="en-US" sz="1050" b="0" dirty="0">
                <a:solidFill>
                  <a:srgbClr val="777777"/>
                </a:solidFill>
                <a:effectLst/>
                <a:latin typeface="Menlo" panose="020B0609030804020204" pitchFamily="49" charset="0"/>
              </a:rPr>
              <a:t>(</a:t>
            </a:r>
            <a:r>
              <a:rPr lang="en-US" sz="1050" b="0" dirty="0">
                <a:solidFill>
                  <a:srgbClr val="9466AA"/>
                </a:solidFill>
                <a:effectLst/>
                <a:latin typeface="Menlo" panose="020B0609030804020204" pitchFamily="49" charset="0"/>
              </a:rPr>
              <a:t>__file__</a:t>
            </a:r>
            <a:r>
              <a:rPr lang="en-US" sz="1050" b="0" dirty="0">
                <a:solidFill>
                  <a:srgbClr val="777777"/>
                </a:solidFill>
                <a:effectLst/>
                <a:latin typeface="Menlo" panose="020B0609030804020204" pitchFamily="49" charset="0"/>
              </a:rPr>
              <a:t>).</a:t>
            </a:r>
            <a:r>
              <a:rPr lang="en-US" sz="1050" b="0" dirty="0">
                <a:solidFill>
                  <a:srgbClr val="333333"/>
                </a:solidFill>
                <a:effectLst/>
                <a:latin typeface="Menlo" panose="020B0609030804020204" pitchFamily="49" charset="0"/>
              </a:rPr>
              <a:t>resolve</a:t>
            </a:r>
            <a:r>
              <a:rPr lang="en-US" sz="1050" b="0" dirty="0">
                <a:solidFill>
                  <a:srgbClr val="777777"/>
                </a:solidFill>
                <a:effectLst/>
                <a:latin typeface="Menlo" panose="020B0609030804020204" pitchFamily="49" charset="0"/>
              </a:rPr>
              <a:t>().</a:t>
            </a:r>
            <a:r>
              <a:rPr lang="en-US" sz="1050" b="0" dirty="0">
                <a:solidFill>
                  <a:srgbClr val="333333"/>
                </a:solidFill>
                <a:effectLst/>
                <a:latin typeface="Menlo" panose="020B0609030804020204" pitchFamily="49" charset="0"/>
              </a:rPr>
              <a:t>parent</a:t>
            </a:r>
            <a:endParaRPr lang="th-TH" sz="1050" b="0" dirty="0">
              <a:solidFill>
                <a:srgbClr val="333333"/>
              </a:solidFill>
              <a:effectLst/>
              <a:latin typeface="Menlo" panose="020B0609030804020204" pitchFamily="49" charset="0"/>
            </a:endParaRPr>
          </a:p>
          <a:p>
            <a:endParaRPr lang="en-US" sz="1050" b="0" dirty="0">
              <a:solidFill>
                <a:srgbClr val="333333"/>
              </a:solidFill>
              <a:effectLst/>
              <a:latin typeface="Menlo" panose="020B0609030804020204" pitchFamily="49" charset="0"/>
            </a:endParaRPr>
          </a:p>
          <a:p>
            <a:r>
              <a:rPr lang="en-US" sz="1050" b="0" i="1" dirty="0">
                <a:solidFill>
                  <a:srgbClr val="BA9AB9"/>
                </a:solidFill>
                <a:effectLst/>
                <a:latin typeface="Menlo" panose="020B0609030804020204" pitchFamily="49" charset="0"/>
              </a:rPr>
              <a:t># Build a path to the file in the images folder</a:t>
            </a:r>
            <a:endParaRPr lang="en-US" sz="1050" b="0" dirty="0">
              <a:solidFill>
                <a:srgbClr val="333333"/>
              </a:solidFill>
              <a:effectLst/>
              <a:latin typeface="Menlo" panose="020B0609030804020204" pitchFamily="49" charset="0"/>
            </a:endParaRPr>
          </a:p>
          <a:p>
            <a:r>
              <a:rPr lang="en-US" sz="1050" b="0" dirty="0" err="1">
                <a:solidFill>
                  <a:srgbClr val="333333"/>
                </a:solidFill>
                <a:effectLst/>
                <a:latin typeface="Menlo" panose="020B0609030804020204" pitchFamily="49" charset="0"/>
              </a:rPr>
              <a:t>pathToBall</a:t>
            </a:r>
            <a:r>
              <a:rPr lang="en-US" sz="1050" b="0" dirty="0">
                <a:solidFill>
                  <a:srgbClr val="333333"/>
                </a:solidFill>
                <a:effectLst/>
                <a:latin typeface="Menlo" panose="020B0609030804020204" pitchFamily="49" charset="0"/>
              </a:rPr>
              <a:t> </a:t>
            </a:r>
            <a:r>
              <a:rPr lang="en-US" sz="1050" b="0" dirty="0">
                <a:solidFill>
                  <a:srgbClr val="777777"/>
                </a:solidFill>
                <a:effectLst/>
                <a:latin typeface="Menlo" panose="020B0609030804020204" pitchFamily="49" charset="0"/>
              </a:rPr>
              <a:t>=</a:t>
            </a:r>
            <a:r>
              <a:rPr lang="en-US" sz="1050" b="0" dirty="0">
                <a:solidFill>
                  <a:srgbClr val="333333"/>
                </a:solidFill>
                <a:effectLst/>
                <a:latin typeface="Menlo" panose="020B0609030804020204" pitchFamily="49" charset="0"/>
              </a:rPr>
              <a:t> </a:t>
            </a:r>
            <a:r>
              <a:rPr lang="en-US" sz="1050" b="0" dirty="0">
                <a:solidFill>
                  <a:srgbClr val="B08B35"/>
                </a:solidFill>
                <a:effectLst/>
                <a:latin typeface="Menlo" panose="020B0609030804020204" pitchFamily="49" charset="0"/>
              </a:rPr>
              <a:t>BASE_PATH</a:t>
            </a:r>
            <a:r>
              <a:rPr lang="en-US" sz="1050" b="0" dirty="0">
                <a:solidFill>
                  <a:srgbClr val="333333"/>
                </a:solidFill>
                <a:effectLst/>
                <a:latin typeface="Menlo" panose="020B0609030804020204" pitchFamily="49" charset="0"/>
              </a:rPr>
              <a:t> </a:t>
            </a:r>
            <a:r>
              <a:rPr lang="en-US" sz="1050" b="0" dirty="0">
                <a:solidFill>
                  <a:srgbClr val="777777"/>
                </a:solidFill>
                <a:effectLst/>
                <a:latin typeface="Menlo" panose="020B0609030804020204" pitchFamily="49" charset="0"/>
              </a:rPr>
              <a:t>+</a:t>
            </a:r>
            <a:r>
              <a:rPr lang="en-US" sz="1050" b="0" dirty="0">
                <a:solidFill>
                  <a:srgbClr val="333333"/>
                </a:solidFill>
                <a:effectLst/>
                <a:latin typeface="Menlo" panose="020B0609030804020204" pitchFamily="49" charset="0"/>
              </a:rPr>
              <a:t> </a:t>
            </a:r>
            <a:r>
              <a:rPr lang="en-US" sz="1050" b="0" dirty="0">
                <a:solidFill>
                  <a:srgbClr val="777777"/>
                </a:solidFill>
                <a:effectLst/>
                <a:latin typeface="Menlo" panose="020B0609030804020204" pitchFamily="49" charset="0"/>
              </a:rPr>
              <a:t>'</a:t>
            </a:r>
            <a:r>
              <a:rPr lang="en-US" sz="1050" b="0" dirty="0">
                <a:solidFill>
                  <a:srgbClr val="1F6E89"/>
                </a:solidFill>
                <a:effectLst/>
                <a:latin typeface="Menlo" panose="020B0609030804020204" pitchFamily="49" charset="0"/>
              </a:rPr>
              <a:t>images/</a:t>
            </a:r>
            <a:r>
              <a:rPr lang="en-US" sz="1050" b="0" dirty="0" err="1">
                <a:solidFill>
                  <a:srgbClr val="1F6E89"/>
                </a:solidFill>
                <a:effectLst/>
                <a:latin typeface="Menlo" panose="020B0609030804020204" pitchFamily="49" charset="0"/>
              </a:rPr>
              <a:t>ball.png</a:t>
            </a:r>
            <a:r>
              <a:rPr lang="en-US" sz="1050" b="0" dirty="0">
                <a:solidFill>
                  <a:srgbClr val="777777"/>
                </a:solidFill>
                <a:effectLst/>
                <a:latin typeface="Menlo" panose="020B0609030804020204" pitchFamily="49" charset="0"/>
              </a:rPr>
              <a:t>'</a:t>
            </a:r>
            <a:endParaRPr lang="en-US" sz="1050" b="0" dirty="0">
              <a:solidFill>
                <a:srgbClr val="333333"/>
              </a:solidFill>
              <a:effectLst/>
              <a:latin typeface="Menlo" panose="020B0609030804020204" pitchFamily="49" charset="0"/>
            </a:endParaRPr>
          </a:p>
        </p:txBody>
      </p:sp>
      <p:sp>
        <p:nvSpPr>
          <p:cNvPr id="5" name="Rounded Rectangle 4">
            <a:extLst>
              <a:ext uri="{FF2B5EF4-FFF2-40B4-BE49-F238E27FC236}">
                <a16:creationId xmlns:a16="http://schemas.microsoft.com/office/drawing/2014/main" id="{1DEB489F-CD72-BB9A-B915-AB0D864257B0}"/>
              </a:ext>
            </a:extLst>
          </p:cNvPr>
          <p:cNvSpPr/>
          <p:nvPr/>
        </p:nvSpPr>
        <p:spPr>
          <a:xfrm>
            <a:off x="867135" y="2892054"/>
            <a:ext cx="4379043" cy="1563978"/>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90997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691CE46F-78C9-089F-DED3-CBCEB0A9E082}"/>
              </a:ext>
            </a:extLst>
          </p:cNvPr>
          <p:cNvSpPr txBox="1"/>
          <p:nvPr/>
        </p:nvSpPr>
        <p:spPr>
          <a:xfrm>
            <a:off x="534723" y="719239"/>
            <a:ext cx="7146235" cy="461665"/>
          </a:xfrm>
          <a:prstGeom prst="rect">
            <a:avLst/>
          </a:prstGeom>
          <a:noFill/>
        </p:spPr>
        <p:txBody>
          <a:bodyPr wrap="square">
            <a:spAutoFit/>
          </a:bodyPr>
          <a:lstStyle/>
          <a:p>
            <a:r>
              <a:rPr lang="en-TH" sz="1200" dirty="0"/>
              <a:t>Now we’ll create the code of the ball program, starting with the earlier</a:t>
            </a:r>
            <a:r>
              <a:rPr lang="th-TH" sz="1200" dirty="0"/>
              <a:t> </a:t>
            </a:r>
            <a:r>
              <a:rPr lang="en-TH" sz="1200" dirty="0"/>
              <a:t>12-step template and adding just two new lines of code, as shown in Listing</a:t>
            </a:r>
            <a:r>
              <a:rPr lang="th-TH" sz="1200" dirty="0"/>
              <a:t> </a:t>
            </a:r>
            <a:r>
              <a:rPr lang="en-TH" sz="1200" dirty="0"/>
              <a:t>5-2.</a:t>
            </a:r>
          </a:p>
        </p:txBody>
      </p:sp>
      <p:sp>
        <p:nvSpPr>
          <p:cNvPr id="8" name="TextBox 7">
            <a:extLst>
              <a:ext uri="{FF2B5EF4-FFF2-40B4-BE49-F238E27FC236}">
                <a16:creationId xmlns:a16="http://schemas.microsoft.com/office/drawing/2014/main" id="{6CD87B14-5BC7-99DE-DEC8-6ABF72B3DDE1}"/>
              </a:ext>
            </a:extLst>
          </p:cNvPr>
          <p:cNvSpPr txBox="1"/>
          <p:nvPr/>
        </p:nvSpPr>
        <p:spPr>
          <a:xfrm>
            <a:off x="534723" y="1180904"/>
            <a:ext cx="5235934" cy="276999"/>
          </a:xfrm>
          <a:prstGeom prst="rect">
            <a:avLst/>
          </a:prstGeom>
          <a:noFill/>
        </p:spPr>
        <p:txBody>
          <a:bodyPr wrap="square">
            <a:spAutoFit/>
          </a:bodyPr>
          <a:lstStyle/>
          <a:p>
            <a:r>
              <a:rPr lang="en-TH" sz="1200" b="1" dirty="0"/>
              <a:t>Listing 5-2</a:t>
            </a:r>
            <a:r>
              <a:rPr lang="en-TH" sz="1200" dirty="0"/>
              <a:t>: Load one image and draw it in every frame.</a:t>
            </a:r>
          </a:p>
        </p:txBody>
      </p:sp>
      <p:sp>
        <p:nvSpPr>
          <p:cNvPr id="4" name="TextBox 3">
            <a:extLst>
              <a:ext uri="{FF2B5EF4-FFF2-40B4-BE49-F238E27FC236}">
                <a16:creationId xmlns:a16="http://schemas.microsoft.com/office/drawing/2014/main" id="{E3BF5520-0ACB-CF84-AEDF-A8B313A6C79A}"/>
              </a:ext>
            </a:extLst>
          </p:cNvPr>
          <p:cNvSpPr txBox="1"/>
          <p:nvPr/>
        </p:nvSpPr>
        <p:spPr>
          <a:xfrm>
            <a:off x="534723" y="1715827"/>
            <a:ext cx="5982234" cy="2708434"/>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1 – draw one image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p:txBody>
      </p:sp>
      <p:sp>
        <p:nvSpPr>
          <p:cNvPr id="2" name="Right Arrow 1">
            <a:extLst>
              <a:ext uri="{FF2B5EF4-FFF2-40B4-BE49-F238E27FC236}">
                <a16:creationId xmlns:a16="http://schemas.microsoft.com/office/drawing/2014/main" id="{FB7EB34E-36D6-3CF3-8539-FB9395BF8041}"/>
              </a:ext>
            </a:extLst>
          </p:cNvPr>
          <p:cNvSpPr/>
          <p:nvPr/>
        </p:nvSpPr>
        <p:spPr>
          <a:xfrm>
            <a:off x="225384" y="4055952"/>
            <a:ext cx="309339" cy="16077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6" name="TextBox 5">
            <a:extLst>
              <a:ext uri="{FF2B5EF4-FFF2-40B4-BE49-F238E27FC236}">
                <a16:creationId xmlns:a16="http://schemas.microsoft.com/office/drawing/2014/main" id="{03C5A546-AFD7-CDCF-E7CF-839FA7882D6A}"/>
              </a:ext>
            </a:extLst>
          </p:cNvPr>
          <p:cNvSpPr txBox="1"/>
          <p:nvPr/>
        </p:nvSpPr>
        <p:spPr>
          <a:xfrm>
            <a:off x="5355859" y="1698056"/>
            <a:ext cx="5234150" cy="3170099"/>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i="1" dirty="0">
                <a:solidFill>
                  <a:srgbClr val="BA9AB9"/>
                </a:solidFill>
                <a:latin typeface="Menlo" panose="020B0609030804020204" pitchFamily="49" charset="0"/>
              </a:rPr>
              <a:t>    </a:t>
            </a:r>
            <a:r>
              <a:rPr lang="en-US" sz="1000" b="0" i="1" dirty="0">
                <a:solidFill>
                  <a:srgbClr val="BA9AB9"/>
                </a:solidFill>
                <a:effectLst/>
                <a:latin typeface="Menlo" panose="020B0609030804020204" pitchFamily="49" charset="0"/>
              </a:rPr>
              <a:t># Clicked the close button? </a:t>
            </a:r>
          </a:p>
          <a:p>
            <a:r>
              <a:rPr lang="en-US" sz="1000" i="1" dirty="0">
                <a:solidFill>
                  <a:srgbClr val="BA9AB9"/>
                </a:solidFill>
                <a:latin typeface="Menlo" panose="020B0609030804020204" pitchFamily="49" charset="0"/>
              </a:rPr>
              <a:t>    # </a:t>
            </a:r>
            <a:r>
              <a:rPr lang="en-US" sz="1000" b="0" i="1" dirty="0">
                <a:solidFill>
                  <a:srgbClr val="BA9AB9"/>
                </a:solidFill>
                <a:effectLst/>
                <a:latin typeface="Menlo" panose="020B0609030804020204" pitchFamily="49" charset="0"/>
              </a:rPr>
              <a:t>Quit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and end the program</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8 - Do any "per frame" actions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9 - Clear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10 - Draw all window elements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draw ball at position </a:t>
            </a:r>
          </a:p>
          <a:p>
            <a:r>
              <a:rPr lang="en-US" sz="1000" i="1" dirty="0">
                <a:solidFill>
                  <a:srgbClr val="BA9AB9"/>
                </a:solidFill>
                <a:latin typeface="Menlo" panose="020B0609030804020204" pitchFamily="49" charset="0"/>
              </a:rPr>
              <a:t>  # </a:t>
            </a:r>
            <a:r>
              <a:rPr lang="en-US" sz="1000" b="0" i="1" dirty="0">
                <a:solidFill>
                  <a:srgbClr val="BA9AB9"/>
                </a:solidFill>
                <a:effectLst/>
                <a:latin typeface="Menlo" panose="020B0609030804020204" pitchFamily="49" charset="0"/>
              </a:rPr>
              <a:t>100 across (x) and 200 down (y)</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11 - Update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12 - Slow things down a bit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Right Arrow 6">
            <a:extLst>
              <a:ext uri="{FF2B5EF4-FFF2-40B4-BE49-F238E27FC236}">
                <a16:creationId xmlns:a16="http://schemas.microsoft.com/office/drawing/2014/main" id="{1E072FB2-1F8B-4357-D6C2-81B252BBFF98}"/>
              </a:ext>
            </a:extLst>
          </p:cNvPr>
          <p:cNvSpPr/>
          <p:nvPr/>
        </p:nvSpPr>
        <p:spPr>
          <a:xfrm>
            <a:off x="5177144" y="4037967"/>
            <a:ext cx="309339" cy="16077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0" name="TextBox 9">
            <a:extLst>
              <a:ext uri="{FF2B5EF4-FFF2-40B4-BE49-F238E27FC236}">
                <a16:creationId xmlns:a16="http://schemas.microsoft.com/office/drawing/2014/main" id="{829719C1-8CF8-0B7A-16F0-F6EC4FCC33C2}"/>
              </a:ext>
            </a:extLst>
          </p:cNvPr>
          <p:cNvSpPr txBox="1"/>
          <p:nvPr/>
        </p:nvSpPr>
        <p:spPr>
          <a:xfrm>
            <a:off x="3152690" y="2670171"/>
            <a:ext cx="2142387" cy="612934"/>
          </a:xfrm>
          <a:prstGeom prst="roundRect">
            <a:avLst/>
          </a:prstGeom>
          <a:noFill/>
          <a:ln>
            <a:solidFill>
              <a:schemeClr val="accent3"/>
            </a:solidFill>
          </a:ln>
        </p:spPr>
        <p:txBody>
          <a:bodyPr wrap="square">
            <a:spAutoFit/>
          </a:bodyPr>
          <a:lstStyle/>
          <a:p>
            <a:r>
              <a:rPr lang="en-TH" sz="1000" dirty="0">
                <a:solidFill>
                  <a:schemeClr val="accent3">
                    <a:lumMod val="75000"/>
                  </a:schemeClr>
                </a:solidFill>
              </a:rPr>
              <a:t>Notice that this assignment statement is only executed once, before the main loop starts.</a:t>
            </a:r>
          </a:p>
        </p:txBody>
      </p:sp>
      <p:cxnSp>
        <p:nvCxnSpPr>
          <p:cNvPr id="36" name="Straight Arrow Connector 35">
            <a:extLst>
              <a:ext uri="{FF2B5EF4-FFF2-40B4-BE49-F238E27FC236}">
                <a16:creationId xmlns:a16="http://schemas.microsoft.com/office/drawing/2014/main" id="{61BCB78B-2262-C27A-03DA-3F02616FB0FA}"/>
              </a:ext>
            </a:extLst>
          </p:cNvPr>
          <p:cNvCxnSpPr/>
          <p:nvPr/>
        </p:nvCxnSpPr>
        <p:spPr>
          <a:xfrm flipV="1">
            <a:off x="4107840" y="3283105"/>
            <a:ext cx="273241" cy="7548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1349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p:nvPr/>
        </p:nvSpPr>
        <p:spPr>
          <a:xfrm>
            <a:off x="3638100" y="1262225"/>
            <a:ext cx="1867800" cy="1110000"/>
          </a:xfrm>
          <a:prstGeom prst="roundRect">
            <a:avLst>
              <a:gd name="adj" fmla="val 50000"/>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1" name="Google Shape;221;p33"/>
          <p:cNvSpPr txBox="1">
            <a:spLocks noGrp="1"/>
          </p:cNvSpPr>
          <p:nvPr>
            <p:ph type="title"/>
          </p:nvPr>
        </p:nvSpPr>
        <p:spPr>
          <a:xfrm>
            <a:off x="1680979" y="2710939"/>
            <a:ext cx="5782041"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solidFill>
                  <a:schemeClr val="tx1"/>
                </a:solidFill>
              </a:rPr>
              <a:t>INTRODUCTION </a:t>
            </a:r>
            <a:br>
              <a:rPr lang="en-US" sz="2800" b="1" dirty="0">
                <a:solidFill>
                  <a:schemeClr val="tx1"/>
                </a:solidFill>
              </a:rPr>
            </a:br>
            <a:r>
              <a:rPr lang="en-US" sz="2800" b="1" dirty="0">
                <a:solidFill>
                  <a:schemeClr val="tx1"/>
                </a:solidFill>
              </a:rPr>
              <a:t>TO PYGAME</a:t>
            </a:r>
            <a:endParaRPr sz="2800" b="1" dirty="0">
              <a:solidFill>
                <a:schemeClr val="tx1"/>
              </a:solidFill>
            </a:endParaRPr>
          </a:p>
        </p:txBody>
      </p:sp>
      <p:sp>
        <p:nvSpPr>
          <p:cNvPr id="222" name="Google Shape;222;p33"/>
          <p:cNvSpPr txBox="1">
            <a:spLocks noGrp="1"/>
          </p:cNvSpPr>
          <p:nvPr>
            <p:ph type="title" idx="2"/>
          </p:nvPr>
        </p:nvSpPr>
        <p:spPr>
          <a:xfrm>
            <a:off x="2996550" y="1262225"/>
            <a:ext cx="3150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cxnSp>
        <p:nvCxnSpPr>
          <p:cNvPr id="224" name="Google Shape;224;p33"/>
          <p:cNvCxnSpPr>
            <a:cxnSpLocks/>
          </p:cNvCxnSpPr>
          <p:nvPr/>
        </p:nvCxnSpPr>
        <p:spPr>
          <a:xfrm>
            <a:off x="2696586" y="3615301"/>
            <a:ext cx="3750825" cy="0"/>
          </a:xfrm>
          <a:prstGeom prst="straightConnector1">
            <a:avLst/>
          </a:prstGeom>
          <a:noFill/>
          <a:ln w="3810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11918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67869"/>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Detecting a Mouse Click</a:t>
            </a:r>
            <a:endParaRPr sz="2000" b="1" dirty="0"/>
          </a:p>
        </p:txBody>
      </p:sp>
      <p:sp>
        <p:nvSpPr>
          <p:cNvPr id="5" name="TextBox 4">
            <a:extLst>
              <a:ext uri="{FF2B5EF4-FFF2-40B4-BE49-F238E27FC236}">
                <a16:creationId xmlns:a16="http://schemas.microsoft.com/office/drawing/2014/main" id="{F7932CB3-16B3-7F96-3730-26154485CEAF}"/>
              </a:ext>
            </a:extLst>
          </p:cNvPr>
          <p:cNvSpPr txBox="1"/>
          <p:nvPr/>
        </p:nvSpPr>
        <p:spPr>
          <a:xfrm>
            <a:off x="805069" y="1382818"/>
            <a:ext cx="5235934" cy="276999"/>
          </a:xfrm>
          <a:prstGeom prst="rect">
            <a:avLst/>
          </a:prstGeom>
          <a:noFill/>
        </p:spPr>
        <p:txBody>
          <a:bodyPr wrap="square">
            <a:spAutoFit/>
          </a:bodyPr>
          <a:lstStyle/>
          <a:p>
            <a:r>
              <a:rPr lang="en-TH" sz="1200" b="1" dirty="0"/>
              <a:t>Listing 5-3</a:t>
            </a:r>
            <a:r>
              <a:rPr lang="en-TH" sz="1200" dirty="0"/>
              <a:t>: Detecting a mouse click and acting on it</a:t>
            </a:r>
          </a:p>
        </p:txBody>
      </p:sp>
      <p:sp>
        <p:nvSpPr>
          <p:cNvPr id="4" name="TextBox 3">
            <a:extLst>
              <a:ext uri="{FF2B5EF4-FFF2-40B4-BE49-F238E27FC236}">
                <a16:creationId xmlns:a16="http://schemas.microsoft.com/office/drawing/2014/main" id="{DAE86E2E-DD7B-AF85-3F12-9EFCFFD24EA6}"/>
              </a:ext>
            </a:extLst>
          </p:cNvPr>
          <p:cNvSpPr txBox="1"/>
          <p:nvPr/>
        </p:nvSpPr>
        <p:spPr>
          <a:xfrm>
            <a:off x="1269125" y="1762567"/>
            <a:ext cx="5234150" cy="2862322"/>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2 - one image, click and move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BALL_WIDTH_HEIGHT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Left Bracket 6">
            <a:extLst>
              <a:ext uri="{FF2B5EF4-FFF2-40B4-BE49-F238E27FC236}">
                <a16:creationId xmlns:a16="http://schemas.microsoft.com/office/drawing/2014/main" id="{EFA89289-A887-AF11-F70E-EEE7502931F9}"/>
              </a:ext>
            </a:extLst>
          </p:cNvPr>
          <p:cNvSpPr/>
          <p:nvPr/>
        </p:nvSpPr>
        <p:spPr>
          <a:xfrm>
            <a:off x="1034983" y="3476728"/>
            <a:ext cx="170822" cy="468000"/>
          </a:xfrm>
          <a:prstGeom prst="leftBracket">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i="1" dirty="0">
                <a:solidFill>
                  <a:srgbClr val="BA9AB9"/>
                </a:solidFill>
                <a:latin typeface="Menlo" panose="020B0609030804020204" pitchFamily="49" charset="0"/>
              </a:rPr>
              <a:t> </a:t>
            </a:r>
            <a:endParaRPr lang="en-TH" dirty="0"/>
          </a:p>
        </p:txBody>
      </p:sp>
      <p:sp>
        <p:nvSpPr>
          <p:cNvPr id="9" name="Right Arrow 8">
            <a:extLst>
              <a:ext uri="{FF2B5EF4-FFF2-40B4-BE49-F238E27FC236}">
                <a16:creationId xmlns:a16="http://schemas.microsoft.com/office/drawing/2014/main" id="{B9AF2AD8-6955-A380-421E-D376777DD6E2}"/>
              </a:ext>
            </a:extLst>
          </p:cNvPr>
          <p:cNvSpPr/>
          <p:nvPr/>
        </p:nvSpPr>
        <p:spPr>
          <a:xfrm>
            <a:off x="896466" y="2571750"/>
            <a:ext cx="309339" cy="160773"/>
          </a:xfrm>
          <a:prstGeom prst="right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1" name="TextBox 10">
            <a:extLst>
              <a:ext uri="{FF2B5EF4-FFF2-40B4-BE49-F238E27FC236}">
                <a16:creationId xmlns:a16="http://schemas.microsoft.com/office/drawing/2014/main" id="{40F9179A-CB96-FA30-BA4F-C5C4E5CBC256}"/>
              </a:ext>
            </a:extLst>
          </p:cNvPr>
          <p:cNvSpPr txBox="1"/>
          <p:nvPr/>
        </p:nvSpPr>
        <p:spPr>
          <a:xfrm>
            <a:off x="5028159" y="2874388"/>
            <a:ext cx="2846716" cy="461665"/>
          </a:xfrm>
          <a:prstGeom prst="rect">
            <a:avLst/>
          </a:prstGeom>
          <a:noFill/>
        </p:spPr>
        <p:txBody>
          <a:bodyPr wrap="square">
            <a:spAutoFit/>
          </a:bodyPr>
          <a:lstStyle/>
          <a:p>
            <a:r>
              <a:rPr lang="en-TH" sz="1200" dirty="0"/>
              <a:t>To ensure that our ball image will always appear fully within the window </a:t>
            </a:r>
          </a:p>
        </p:txBody>
      </p:sp>
      <p:cxnSp>
        <p:nvCxnSpPr>
          <p:cNvPr id="12" name="Straight Arrow Connector 11">
            <a:extLst>
              <a:ext uri="{FF2B5EF4-FFF2-40B4-BE49-F238E27FC236}">
                <a16:creationId xmlns:a16="http://schemas.microsoft.com/office/drawing/2014/main" id="{50C80897-B3DD-A9B1-DC3B-5958B220B616}"/>
              </a:ext>
            </a:extLst>
          </p:cNvPr>
          <p:cNvCxnSpPr>
            <a:cxnSpLocks/>
          </p:cNvCxnSpPr>
          <p:nvPr/>
        </p:nvCxnSpPr>
        <p:spPr>
          <a:xfrm flipV="1">
            <a:off x="4943296" y="3336053"/>
            <a:ext cx="663684" cy="42806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966936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3" name="TextBox 2">
            <a:extLst>
              <a:ext uri="{FF2B5EF4-FFF2-40B4-BE49-F238E27FC236}">
                <a16:creationId xmlns:a16="http://schemas.microsoft.com/office/drawing/2014/main" id="{96FADD00-957E-2FCE-A16A-E05479AA11D1}"/>
              </a:ext>
            </a:extLst>
          </p:cNvPr>
          <p:cNvSpPr txBox="1"/>
          <p:nvPr/>
        </p:nvSpPr>
        <p:spPr>
          <a:xfrm>
            <a:off x="803082" y="231750"/>
            <a:ext cx="5088834" cy="276999"/>
          </a:xfrm>
          <a:prstGeom prst="rect">
            <a:avLst/>
          </a:prstGeom>
          <a:noFill/>
        </p:spPr>
        <p:txBody>
          <a:bodyPr wrap="square">
            <a:spAutoFit/>
          </a:bodyPr>
          <a:lstStyle/>
          <a:p>
            <a:r>
              <a:rPr lang="en-TH" sz="1200" b="1" dirty="0"/>
              <a:t>Listing 5-3 (con)</a:t>
            </a:r>
            <a:endParaRPr lang="en-TH" sz="1200" dirty="0"/>
          </a:p>
        </p:txBody>
      </p:sp>
      <p:sp>
        <p:nvSpPr>
          <p:cNvPr id="4" name="TextBox 3">
            <a:extLst>
              <a:ext uri="{FF2B5EF4-FFF2-40B4-BE49-F238E27FC236}">
                <a16:creationId xmlns:a16="http://schemas.microsoft.com/office/drawing/2014/main" id="{15AA1E12-9B6B-C30C-95E4-54EDA1F80D38}"/>
              </a:ext>
            </a:extLst>
          </p:cNvPr>
          <p:cNvSpPr txBox="1"/>
          <p:nvPr/>
        </p:nvSpPr>
        <p:spPr>
          <a:xfrm>
            <a:off x="1296715" y="743691"/>
            <a:ext cx="6901354" cy="3631763"/>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Clicked the close button? Quit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and end the program</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See if user clicked</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MOUSEBUTTONUP</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a:t>
            </a:r>
            <a:r>
              <a:rPr lang="en-US" sz="1000" b="0" i="1" dirty="0" err="1">
                <a:solidFill>
                  <a:srgbClr val="BA9AB9"/>
                </a:solidFill>
                <a:effectLst/>
                <a:latin typeface="Menlo" panose="020B0609030804020204" pitchFamily="49" charset="0"/>
              </a:rPr>
              <a:t>mouseX</a:t>
            </a:r>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mouseY</a:t>
            </a:r>
            <a:r>
              <a:rPr lang="en-US" sz="1000" b="0" i="1" dirty="0">
                <a:solidFill>
                  <a:srgbClr val="BA9AB9"/>
                </a:solidFill>
                <a:effectLst/>
                <a:latin typeface="Menlo" panose="020B0609030804020204" pitchFamily="49" charset="0"/>
              </a:rPr>
              <a:t> = </a:t>
            </a:r>
            <a:r>
              <a:rPr lang="en-US" sz="1000" b="0" i="1" dirty="0" err="1">
                <a:solidFill>
                  <a:srgbClr val="BA9AB9"/>
                </a:solidFill>
                <a:effectLst/>
                <a:latin typeface="Menlo" panose="020B0609030804020204" pitchFamily="49" charset="0"/>
              </a:rPr>
              <a:t>event.pos</a:t>
            </a:r>
            <a:r>
              <a:rPr lang="en-US" sz="1000" b="0" i="1" dirty="0">
                <a:solidFill>
                  <a:srgbClr val="BA9AB9"/>
                </a:solidFill>
                <a:effectLst/>
                <a:latin typeface="Menlo" panose="020B0609030804020204" pitchFamily="49" charset="0"/>
              </a:rPr>
              <a:t> # Could do this if we needed it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Check if the click was in the </a:t>
            </a:r>
            <a:r>
              <a:rPr lang="en-US" sz="1000" b="0" i="1" dirty="0" err="1">
                <a:solidFill>
                  <a:srgbClr val="BA9AB9"/>
                </a:solidFill>
                <a:effectLst/>
                <a:latin typeface="Menlo" panose="020B0609030804020204" pitchFamily="49" charset="0"/>
              </a:rPr>
              <a:t>rect</a:t>
            </a:r>
            <a:r>
              <a:rPr lang="en-US" sz="1000" b="0" i="1" dirty="0">
                <a:solidFill>
                  <a:srgbClr val="BA9AB9"/>
                </a:solidFill>
                <a:effectLst/>
                <a:latin typeface="Menlo" panose="020B0609030804020204" pitchFamily="49" charset="0"/>
              </a:rPr>
              <a:t> of the ball</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If so, choose a random new location</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collidepoint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pos</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2" name="Left Bracket 1">
            <a:extLst>
              <a:ext uri="{FF2B5EF4-FFF2-40B4-BE49-F238E27FC236}">
                <a16:creationId xmlns:a16="http://schemas.microsoft.com/office/drawing/2014/main" id="{CFD877AB-EF1B-CF9D-FCAD-076E8D648C75}"/>
              </a:ext>
            </a:extLst>
          </p:cNvPr>
          <p:cNvSpPr/>
          <p:nvPr/>
        </p:nvSpPr>
        <p:spPr>
          <a:xfrm>
            <a:off x="1034983" y="2954215"/>
            <a:ext cx="170822" cy="1421239"/>
          </a:xfrm>
          <a:prstGeom prst="leftBracket">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i="1" dirty="0">
                <a:solidFill>
                  <a:srgbClr val="BA9AB9"/>
                </a:solidFill>
                <a:latin typeface="Menlo" panose="020B0609030804020204" pitchFamily="49" charset="0"/>
              </a:rPr>
              <a:t> </a:t>
            </a:r>
            <a:endParaRPr lang="en-TH" dirty="0"/>
          </a:p>
        </p:txBody>
      </p:sp>
      <p:sp>
        <p:nvSpPr>
          <p:cNvPr id="5" name="Left Bracket 4">
            <a:extLst>
              <a:ext uri="{FF2B5EF4-FFF2-40B4-BE49-F238E27FC236}">
                <a16:creationId xmlns:a16="http://schemas.microsoft.com/office/drawing/2014/main" id="{DD90392D-01E4-A09C-FE6B-F0470CAF2EEE}"/>
              </a:ext>
            </a:extLst>
          </p:cNvPr>
          <p:cNvSpPr/>
          <p:nvPr/>
        </p:nvSpPr>
        <p:spPr>
          <a:xfrm>
            <a:off x="1034983" y="1266083"/>
            <a:ext cx="170822" cy="468000"/>
          </a:xfrm>
          <a:prstGeom prst="leftBracket">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i="1" dirty="0">
                <a:solidFill>
                  <a:srgbClr val="BA9AB9"/>
                </a:solidFill>
                <a:latin typeface="Menlo" panose="020B0609030804020204" pitchFamily="49" charset="0"/>
              </a:rPr>
              <a:t> </a:t>
            </a:r>
            <a:endParaRPr lang="en-TH" dirty="0"/>
          </a:p>
        </p:txBody>
      </p:sp>
    </p:spTree>
    <p:extLst>
      <p:ext uri="{BB962C8B-B14F-4D97-AF65-F5344CB8AC3E}">
        <p14:creationId xmlns:p14="http://schemas.microsoft.com/office/powerpoint/2010/main" val="2096110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3" name="TextBox 2">
            <a:extLst>
              <a:ext uri="{FF2B5EF4-FFF2-40B4-BE49-F238E27FC236}">
                <a16:creationId xmlns:a16="http://schemas.microsoft.com/office/drawing/2014/main" id="{96FADD00-957E-2FCE-A16A-E05479AA11D1}"/>
              </a:ext>
            </a:extLst>
          </p:cNvPr>
          <p:cNvSpPr txBox="1"/>
          <p:nvPr/>
        </p:nvSpPr>
        <p:spPr>
          <a:xfrm>
            <a:off x="803082" y="231750"/>
            <a:ext cx="5088834" cy="276999"/>
          </a:xfrm>
          <a:prstGeom prst="rect">
            <a:avLst/>
          </a:prstGeom>
          <a:noFill/>
        </p:spPr>
        <p:txBody>
          <a:bodyPr wrap="square">
            <a:spAutoFit/>
          </a:bodyPr>
          <a:lstStyle/>
          <a:p>
            <a:r>
              <a:rPr lang="en-TH" sz="1200" b="1" dirty="0"/>
              <a:t>Listing 5-3 (con)</a:t>
            </a:r>
            <a:endParaRPr lang="en-TH" sz="1200" dirty="0"/>
          </a:p>
        </p:txBody>
      </p:sp>
      <p:sp>
        <p:nvSpPr>
          <p:cNvPr id="4" name="TextBox 3">
            <a:extLst>
              <a:ext uri="{FF2B5EF4-FFF2-40B4-BE49-F238E27FC236}">
                <a16:creationId xmlns:a16="http://schemas.microsoft.com/office/drawing/2014/main" id="{1C7DA1A9-3ADB-5A7F-0887-D447B3E6193D}"/>
              </a:ext>
            </a:extLst>
          </p:cNvPr>
          <p:cNvSpPr txBox="1"/>
          <p:nvPr/>
        </p:nvSpPr>
        <p:spPr>
          <a:xfrm>
            <a:off x="1501666" y="1098249"/>
            <a:ext cx="5084378" cy="1631216"/>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8 Do any "per frame" actions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9 - Clear the window</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10 - Draw all window elements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Draw the ball at the randomized location</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11 - Update the window</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12 - Slow things down a bit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make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wait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946025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67869"/>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Handling the Keyboard</a:t>
            </a:r>
            <a:endParaRPr sz="2000" b="1" dirty="0"/>
          </a:p>
        </p:txBody>
      </p:sp>
      <p:sp>
        <p:nvSpPr>
          <p:cNvPr id="3" name="TextBox 2">
            <a:extLst>
              <a:ext uri="{FF2B5EF4-FFF2-40B4-BE49-F238E27FC236}">
                <a16:creationId xmlns:a16="http://schemas.microsoft.com/office/drawing/2014/main" id="{DEDF846E-17B6-C19E-5FFA-A2E8B980BD8E}"/>
              </a:ext>
            </a:extLst>
          </p:cNvPr>
          <p:cNvSpPr txBox="1"/>
          <p:nvPr/>
        </p:nvSpPr>
        <p:spPr>
          <a:xfrm>
            <a:off x="867686" y="1188419"/>
            <a:ext cx="6900656" cy="276999"/>
          </a:xfrm>
          <a:prstGeom prst="rect">
            <a:avLst/>
          </a:prstGeom>
          <a:noFill/>
        </p:spPr>
        <p:txBody>
          <a:bodyPr wrap="square">
            <a:spAutoFit/>
          </a:bodyPr>
          <a:lstStyle/>
          <a:p>
            <a:r>
              <a:rPr lang="en-TH" sz="1200" dirty="0"/>
              <a:t>Allows the user to control some aspect of the program through the keyboard.</a:t>
            </a:r>
          </a:p>
        </p:txBody>
      </p:sp>
      <p:sp>
        <p:nvSpPr>
          <p:cNvPr id="5" name="TextBox 4">
            <a:extLst>
              <a:ext uri="{FF2B5EF4-FFF2-40B4-BE49-F238E27FC236}">
                <a16:creationId xmlns:a16="http://schemas.microsoft.com/office/drawing/2014/main" id="{D81EF777-4869-F33C-2FBE-E63B54CE09F5}"/>
              </a:ext>
            </a:extLst>
          </p:cNvPr>
          <p:cNvSpPr txBox="1"/>
          <p:nvPr/>
        </p:nvSpPr>
        <p:spPr>
          <a:xfrm>
            <a:off x="867686" y="1613269"/>
            <a:ext cx="7408628" cy="830997"/>
          </a:xfrm>
          <a:prstGeom prst="rect">
            <a:avLst/>
          </a:prstGeom>
          <a:noFill/>
        </p:spPr>
        <p:txBody>
          <a:bodyPr wrap="square">
            <a:spAutoFit/>
          </a:bodyPr>
          <a:lstStyle/>
          <a:p>
            <a:r>
              <a:rPr lang="en-TH" sz="1200" b="1" dirty="0"/>
              <a:t>Recognizing Individual Key Presses</a:t>
            </a:r>
          </a:p>
          <a:p>
            <a:endParaRPr lang="en-TH" sz="1200" b="1" dirty="0"/>
          </a:p>
          <a:p>
            <a:r>
              <a:rPr lang="en-TH" sz="1200" dirty="0"/>
              <a:t>Like the mouse clicks, each key press generates two events: key down and key up. The two events have different event types: pygame.KEYDOWN and pygame.KEYUP.</a:t>
            </a:r>
          </a:p>
        </p:txBody>
      </p:sp>
    </p:spTree>
    <p:extLst>
      <p:ext uri="{BB962C8B-B14F-4D97-AF65-F5344CB8AC3E}">
        <p14:creationId xmlns:p14="http://schemas.microsoft.com/office/powerpoint/2010/main" val="3278289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BA8295D2-D78F-B879-2F54-5BAD93787CE7}"/>
              </a:ext>
            </a:extLst>
          </p:cNvPr>
          <p:cNvSpPr txBox="1"/>
          <p:nvPr/>
        </p:nvSpPr>
        <p:spPr>
          <a:xfrm>
            <a:off x="866692" y="263555"/>
            <a:ext cx="7031312" cy="830997"/>
          </a:xfrm>
          <a:prstGeom prst="rect">
            <a:avLst/>
          </a:prstGeom>
          <a:noFill/>
        </p:spPr>
        <p:txBody>
          <a:bodyPr wrap="square">
            <a:spAutoFit/>
          </a:bodyPr>
          <a:lstStyle/>
          <a:p>
            <a:r>
              <a:rPr lang="en-TH" sz="1200" b="1" dirty="0"/>
              <a:t>Listing 5-4</a:t>
            </a:r>
            <a:r>
              <a:rPr lang="en-TH" sz="1200" dirty="0"/>
              <a:t>: Detecting and acting on single key presses, allows the user to move the ball image in the window using the keyboard. The program also shows a target rectangle in the window. </a:t>
            </a:r>
          </a:p>
          <a:p>
            <a:endParaRPr lang="en-TH" sz="1200" dirty="0"/>
          </a:p>
          <a:p>
            <a:r>
              <a:rPr lang="en-TH" sz="1200" b="1" dirty="0"/>
              <a:t>The user’s goal is to move the ball image so that it overlaps with the target image.</a:t>
            </a:r>
          </a:p>
        </p:txBody>
      </p:sp>
      <p:sp>
        <p:nvSpPr>
          <p:cNvPr id="3" name="TextBox 2">
            <a:extLst>
              <a:ext uri="{FF2B5EF4-FFF2-40B4-BE49-F238E27FC236}">
                <a16:creationId xmlns:a16="http://schemas.microsoft.com/office/drawing/2014/main" id="{04EB5468-75EA-FE47-93EA-34AD9754C416}"/>
              </a:ext>
            </a:extLst>
          </p:cNvPr>
          <p:cNvSpPr txBox="1"/>
          <p:nvPr/>
        </p:nvSpPr>
        <p:spPr>
          <a:xfrm>
            <a:off x="1304596" y="1213937"/>
            <a:ext cx="5718941" cy="2862322"/>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3(a) - one image, move by keyboard</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BALL_WIDTH_HEIGHT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TARGET_X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TARGET_Y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320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TARGET_WIDTH_HEIGHT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120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N_PIXELS_TO_MOVE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514722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BA8295D2-D78F-B879-2F54-5BAD93787CE7}"/>
              </a:ext>
            </a:extLst>
          </p:cNvPr>
          <p:cNvSpPr txBox="1"/>
          <p:nvPr/>
        </p:nvSpPr>
        <p:spPr>
          <a:xfrm>
            <a:off x="866692" y="263555"/>
            <a:ext cx="5088834" cy="276999"/>
          </a:xfrm>
          <a:prstGeom prst="rect">
            <a:avLst/>
          </a:prstGeom>
          <a:noFill/>
        </p:spPr>
        <p:txBody>
          <a:bodyPr wrap="square">
            <a:spAutoFit/>
          </a:bodyPr>
          <a:lstStyle/>
          <a:p>
            <a:r>
              <a:rPr lang="en-TH" sz="1200" b="1" dirty="0"/>
              <a:t>Listing 5-4 (</a:t>
            </a:r>
            <a:r>
              <a:rPr lang="en-US" sz="1200" b="1" dirty="0"/>
              <a:t>con</a:t>
            </a:r>
            <a:r>
              <a:rPr lang="en-TH" sz="1200" b="1" dirty="0"/>
              <a:t>)</a:t>
            </a:r>
            <a:endParaRPr lang="en-TH" sz="1200" dirty="0"/>
          </a:p>
        </p:txBody>
      </p:sp>
      <p:sp>
        <p:nvSpPr>
          <p:cNvPr id="3" name="TextBox 2">
            <a:extLst>
              <a:ext uri="{FF2B5EF4-FFF2-40B4-BE49-F238E27FC236}">
                <a16:creationId xmlns:a16="http://schemas.microsoft.com/office/drawing/2014/main" id="{28548413-4D78-2B22-2847-745184FC734B}"/>
              </a:ext>
            </a:extLst>
          </p:cNvPr>
          <p:cNvSpPr txBox="1"/>
          <p:nvPr/>
        </p:nvSpPr>
        <p:spPr>
          <a:xfrm>
            <a:off x="1407074" y="1752027"/>
            <a:ext cx="5084378" cy="1938992"/>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targetImage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target.jpg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targetRect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TARGET_X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TARGET_Y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TARGET_WIDTH_HEIGHT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TARGET_WIDTH_HEIGHT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60042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BA8295D2-D78F-B879-2F54-5BAD93787CE7}"/>
              </a:ext>
            </a:extLst>
          </p:cNvPr>
          <p:cNvSpPr txBox="1"/>
          <p:nvPr/>
        </p:nvSpPr>
        <p:spPr>
          <a:xfrm>
            <a:off x="866692" y="263555"/>
            <a:ext cx="5088834" cy="276999"/>
          </a:xfrm>
          <a:prstGeom prst="rect">
            <a:avLst/>
          </a:prstGeom>
          <a:noFill/>
        </p:spPr>
        <p:txBody>
          <a:bodyPr wrap="square">
            <a:spAutoFit/>
          </a:bodyPr>
          <a:lstStyle/>
          <a:p>
            <a:r>
              <a:rPr lang="en-TH" sz="1200" b="1" dirty="0"/>
              <a:t>Listing 5-4 (</a:t>
            </a:r>
            <a:r>
              <a:rPr lang="en-US" sz="1200" b="1" dirty="0"/>
              <a:t>con</a:t>
            </a:r>
            <a:r>
              <a:rPr lang="en-TH" sz="1200" b="1" dirty="0"/>
              <a:t>)</a:t>
            </a:r>
            <a:endParaRPr lang="en-TH" sz="1200" dirty="0"/>
          </a:p>
        </p:txBody>
      </p:sp>
      <p:sp>
        <p:nvSpPr>
          <p:cNvPr id="3" name="TextBox 2">
            <a:extLst>
              <a:ext uri="{FF2B5EF4-FFF2-40B4-BE49-F238E27FC236}">
                <a16:creationId xmlns:a16="http://schemas.microsoft.com/office/drawing/2014/main" id="{CFE55F54-5543-E375-0C63-163F4158687F}"/>
              </a:ext>
            </a:extLst>
          </p:cNvPr>
          <p:cNvSpPr txBox="1"/>
          <p:nvPr/>
        </p:nvSpPr>
        <p:spPr>
          <a:xfrm>
            <a:off x="1470135" y="1217533"/>
            <a:ext cx="5084378" cy="2708434"/>
          </a:xfrm>
          <a:prstGeom prst="rect">
            <a:avLst/>
          </a:prstGeom>
          <a:noFill/>
        </p:spPr>
        <p:txBody>
          <a:bodyPr wrap="square">
            <a:spAutoFit/>
          </a:bodyPr>
          <a:lstStyle/>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Clicked the close button? Quit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and end the program</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See if the user pressed a key</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a:t>
            </a:r>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KEYDOWN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key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K_LEFT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N_PIXELS_TO_MOVE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a:t>
            </a:r>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key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K_RIGHT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N_PIXELS_TO_MOVE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a:t>
            </a:r>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key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K_UP</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N_PIXELS_TO_MOVE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a:t>
            </a:r>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key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K_DOWN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N_PIXELS_TO_MOVE</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993527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BA8295D2-D78F-B879-2F54-5BAD93787CE7}"/>
              </a:ext>
            </a:extLst>
          </p:cNvPr>
          <p:cNvSpPr txBox="1"/>
          <p:nvPr/>
        </p:nvSpPr>
        <p:spPr>
          <a:xfrm>
            <a:off x="866692" y="263555"/>
            <a:ext cx="5088834" cy="276999"/>
          </a:xfrm>
          <a:prstGeom prst="rect">
            <a:avLst/>
          </a:prstGeom>
          <a:noFill/>
        </p:spPr>
        <p:txBody>
          <a:bodyPr wrap="square">
            <a:spAutoFit/>
          </a:bodyPr>
          <a:lstStyle/>
          <a:p>
            <a:r>
              <a:rPr lang="en-TH" sz="1200" b="1" dirty="0"/>
              <a:t>Listing 5-4 (</a:t>
            </a:r>
            <a:r>
              <a:rPr lang="en-US" sz="1200" b="1" dirty="0"/>
              <a:t>con</a:t>
            </a:r>
            <a:r>
              <a:rPr lang="en-TH" sz="1200" b="1" dirty="0"/>
              <a:t>)</a:t>
            </a:r>
            <a:endParaRPr lang="en-TH" sz="1200" dirty="0"/>
          </a:p>
        </p:txBody>
      </p:sp>
      <p:sp>
        <p:nvSpPr>
          <p:cNvPr id="3" name="TextBox 2">
            <a:extLst>
              <a:ext uri="{FF2B5EF4-FFF2-40B4-BE49-F238E27FC236}">
                <a16:creationId xmlns:a16="http://schemas.microsoft.com/office/drawing/2014/main" id="{2EB1BF7F-CC6A-BA9D-BE80-AE5D44319D06}"/>
              </a:ext>
            </a:extLst>
          </p:cNvPr>
          <p:cNvSpPr txBox="1"/>
          <p:nvPr/>
        </p:nvSpPr>
        <p:spPr>
          <a:xfrm>
            <a:off x="1470136" y="1489833"/>
            <a:ext cx="5084378" cy="2400657"/>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8 Do any "per frame" actions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Check if the ball is colliding with the target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colliderect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targetRect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Ball is touching the target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9 - Clear the window</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10 - Draw all window elements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targetImage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TARGET_X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TARGET_Y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draw the target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draw the ball</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11 - Update the window</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12 - Slow things down a bit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make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wait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086792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7" name="TextBox 6">
            <a:extLst>
              <a:ext uri="{FF2B5EF4-FFF2-40B4-BE49-F238E27FC236}">
                <a16:creationId xmlns:a16="http://schemas.microsoft.com/office/drawing/2014/main" id="{D374BD3B-D8D8-628A-EF30-4E0D5D7560D3}"/>
              </a:ext>
            </a:extLst>
          </p:cNvPr>
          <p:cNvSpPr txBox="1"/>
          <p:nvPr/>
        </p:nvSpPr>
        <p:spPr>
          <a:xfrm>
            <a:off x="701702" y="643323"/>
            <a:ext cx="7822096" cy="830997"/>
          </a:xfrm>
          <a:prstGeom prst="rect">
            <a:avLst/>
          </a:prstGeom>
          <a:noFill/>
        </p:spPr>
        <p:txBody>
          <a:bodyPr wrap="square">
            <a:spAutoFit/>
          </a:bodyPr>
          <a:lstStyle/>
          <a:p>
            <a:r>
              <a:rPr lang="en-TH" sz="1200" b="1" dirty="0"/>
              <a:t>Dealing with Repeating Keys in Continuous Mode</a:t>
            </a:r>
          </a:p>
          <a:p>
            <a:endParaRPr lang="en-TH" sz="1200" b="1" dirty="0"/>
          </a:p>
          <a:p>
            <a:r>
              <a:rPr lang="en-TH" sz="1200" dirty="0"/>
              <a:t>The second way to handle keyboard interactions in pygame is to poll the keyboard. This involves asking pygame for a list representing which keys are currently down in every frame using the following call:</a:t>
            </a:r>
          </a:p>
        </p:txBody>
      </p:sp>
      <p:sp>
        <p:nvSpPr>
          <p:cNvPr id="9" name="TextBox 8">
            <a:extLst>
              <a:ext uri="{FF2B5EF4-FFF2-40B4-BE49-F238E27FC236}">
                <a16:creationId xmlns:a16="http://schemas.microsoft.com/office/drawing/2014/main" id="{EA8D9ACE-1987-5DB9-DE1D-F23BC4D01FF7}"/>
              </a:ext>
            </a:extLst>
          </p:cNvPr>
          <p:cNvSpPr txBox="1"/>
          <p:nvPr/>
        </p:nvSpPr>
        <p:spPr>
          <a:xfrm>
            <a:off x="701702" y="2184172"/>
            <a:ext cx="7663070" cy="646331"/>
          </a:xfrm>
          <a:prstGeom prst="rect">
            <a:avLst/>
          </a:prstGeom>
          <a:noFill/>
        </p:spPr>
        <p:txBody>
          <a:bodyPr wrap="square">
            <a:spAutoFit/>
          </a:bodyPr>
          <a:lstStyle/>
          <a:p>
            <a:r>
              <a:rPr lang="en-TH" sz="1200" dirty="0"/>
              <a:t>This call returns a tuple of 0s and 1s representing </a:t>
            </a:r>
            <a:r>
              <a:rPr lang="en-TH" sz="1200" b="1" dirty="0"/>
              <a:t>the state of each key</a:t>
            </a:r>
            <a:r>
              <a:rPr lang="en-TH" sz="1200" dirty="0"/>
              <a:t>: 0 if the key is up, 1 if the key is down. You can then use constants defined within pygame as an index into the returned tuple to see if a particular key</a:t>
            </a:r>
          </a:p>
          <a:p>
            <a:r>
              <a:rPr lang="en-TH" sz="1200" dirty="0"/>
              <a:t>is down. For example, the following lines can be used to determine the state of the A key:</a:t>
            </a:r>
          </a:p>
        </p:txBody>
      </p:sp>
      <p:sp>
        <p:nvSpPr>
          <p:cNvPr id="11" name="TextBox 10">
            <a:extLst>
              <a:ext uri="{FF2B5EF4-FFF2-40B4-BE49-F238E27FC236}">
                <a16:creationId xmlns:a16="http://schemas.microsoft.com/office/drawing/2014/main" id="{9DCFDDD0-DD07-D3E8-31B7-7931D28C9D59}"/>
              </a:ext>
            </a:extLst>
          </p:cNvPr>
          <p:cNvSpPr txBox="1"/>
          <p:nvPr/>
        </p:nvSpPr>
        <p:spPr>
          <a:xfrm>
            <a:off x="701702" y="3956235"/>
            <a:ext cx="7718729" cy="461665"/>
          </a:xfrm>
          <a:prstGeom prst="rect">
            <a:avLst/>
          </a:prstGeom>
          <a:noFill/>
        </p:spPr>
        <p:txBody>
          <a:bodyPr wrap="square">
            <a:spAutoFit/>
          </a:bodyPr>
          <a:lstStyle/>
          <a:p>
            <a:r>
              <a:rPr lang="en-TH" sz="1200" dirty="0"/>
              <a:t>The full listing of constants representing all keys defined in pygame can be found at </a:t>
            </a:r>
            <a:r>
              <a:rPr lang="en-TH" sz="1200" i="1" u="sng" dirty="0"/>
              <a:t>https://www.pygame.org/docs/ref/key.html</a:t>
            </a:r>
          </a:p>
        </p:txBody>
      </p:sp>
      <p:sp>
        <p:nvSpPr>
          <p:cNvPr id="13" name="TextBox 12">
            <a:extLst>
              <a:ext uri="{FF2B5EF4-FFF2-40B4-BE49-F238E27FC236}">
                <a16:creationId xmlns:a16="http://schemas.microsoft.com/office/drawing/2014/main" id="{D362C994-57E0-D6B2-B621-CA2A3356FAE3}"/>
              </a:ext>
            </a:extLst>
          </p:cNvPr>
          <p:cNvSpPr txBox="1"/>
          <p:nvPr/>
        </p:nvSpPr>
        <p:spPr>
          <a:xfrm>
            <a:off x="3128838" y="1693562"/>
            <a:ext cx="5235934" cy="246221"/>
          </a:xfrm>
          <a:prstGeom prst="rect">
            <a:avLst/>
          </a:prstGeom>
          <a:noFill/>
        </p:spPr>
        <p:txBody>
          <a:bodyPr wrap="square">
            <a:spAutoFit/>
          </a:bodyPr>
          <a:lstStyle/>
          <a:p>
            <a:r>
              <a:rPr lang="en-US" sz="1000" b="0" dirty="0">
                <a:solidFill>
                  <a:srgbClr val="777777"/>
                </a:solidFill>
                <a:effectLst/>
                <a:latin typeface="Menlo" panose="020B0609030804020204" pitchFamily="49" charset="0"/>
              </a:rPr>
              <a:t>&lt;</a:t>
            </a:r>
            <a:r>
              <a:rPr lang="en-US" sz="1000" b="0" dirty="0" err="1">
                <a:solidFill>
                  <a:srgbClr val="333333"/>
                </a:solidFill>
                <a:effectLst/>
                <a:latin typeface="Menlo" panose="020B0609030804020204" pitchFamily="49" charset="0"/>
              </a:rPr>
              <a:t>aTuple</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key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get_pressed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5" name="TextBox 14">
            <a:extLst>
              <a:ext uri="{FF2B5EF4-FFF2-40B4-BE49-F238E27FC236}">
                <a16:creationId xmlns:a16="http://schemas.microsoft.com/office/drawing/2014/main" id="{BF5FF59B-5B32-28AB-8C2E-61C08135126C}"/>
              </a:ext>
            </a:extLst>
          </p:cNvPr>
          <p:cNvSpPr txBox="1"/>
          <p:nvPr/>
        </p:nvSpPr>
        <p:spPr>
          <a:xfrm>
            <a:off x="2355574" y="3109198"/>
            <a:ext cx="5235934" cy="553998"/>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keyPressedTuple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key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get_pressed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Now use a constant to get the appropriate element of the tuple</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aIsDown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keyPressedTuple</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K_a</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6" name="Rounded Rectangle 15">
            <a:extLst>
              <a:ext uri="{FF2B5EF4-FFF2-40B4-BE49-F238E27FC236}">
                <a16:creationId xmlns:a16="http://schemas.microsoft.com/office/drawing/2014/main" id="{83C80A55-6BB6-FE48-5F19-8264E4879960}"/>
              </a:ext>
            </a:extLst>
          </p:cNvPr>
          <p:cNvSpPr/>
          <p:nvPr/>
        </p:nvSpPr>
        <p:spPr>
          <a:xfrm>
            <a:off x="3039524" y="1645517"/>
            <a:ext cx="3075030" cy="367458"/>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7" name="Rounded Rectangle 16">
            <a:extLst>
              <a:ext uri="{FF2B5EF4-FFF2-40B4-BE49-F238E27FC236}">
                <a16:creationId xmlns:a16="http://schemas.microsoft.com/office/drawing/2014/main" id="{D1AADA70-5F11-BE8F-B9A5-BD1AC7A60F71}"/>
              </a:ext>
            </a:extLst>
          </p:cNvPr>
          <p:cNvSpPr/>
          <p:nvPr/>
        </p:nvSpPr>
        <p:spPr>
          <a:xfrm>
            <a:off x="2260158" y="3022229"/>
            <a:ext cx="5166361" cy="721448"/>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74282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3" name="TextBox 2">
            <a:extLst>
              <a:ext uri="{FF2B5EF4-FFF2-40B4-BE49-F238E27FC236}">
                <a16:creationId xmlns:a16="http://schemas.microsoft.com/office/drawing/2014/main" id="{B9CC2359-B0EF-61F3-C33F-94D43E07AC88}"/>
              </a:ext>
            </a:extLst>
          </p:cNvPr>
          <p:cNvSpPr txBox="1"/>
          <p:nvPr/>
        </p:nvSpPr>
        <p:spPr>
          <a:xfrm>
            <a:off x="731520" y="257684"/>
            <a:ext cx="7569642" cy="646331"/>
          </a:xfrm>
          <a:prstGeom prst="rect">
            <a:avLst/>
          </a:prstGeom>
          <a:noFill/>
        </p:spPr>
        <p:txBody>
          <a:bodyPr wrap="square">
            <a:spAutoFit/>
          </a:bodyPr>
          <a:lstStyle/>
          <a:p>
            <a:r>
              <a:rPr lang="en-TH" sz="1200" dirty="0"/>
              <a:t>The code in Listing 5-5 shows how we can use this technique to move an image continuously rather than once per key press. In this version, we move the keyboard handling from section </a:t>
            </a:r>
            <a:r>
              <a:rPr lang="en-TH" sz="1200" dirty="0">
                <a:solidFill>
                  <a:srgbClr val="FF0000"/>
                </a:solidFill>
              </a:rPr>
              <a:t>7</a:t>
            </a:r>
            <a:r>
              <a:rPr lang="en-TH" sz="1200" dirty="0"/>
              <a:t> to section </a:t>
            </a:r>
            <a:r>
              <a:rPr lang="en-TH" sz="1200" dirty="0">
                <a:solidFill>
                  <a:srgbClr val="FF0000"/>
                </a:solidFill>
              </a:rPr>
              <a:t>8</a:t>
            </a:r>
            <a:r>
              <a:rPr lang="en-TH" sz="1200" dirty="0"/>
              <a:t>. The rest of the code is identical to the previous version in Listing 5-4.</a:t>
            </a:r>
          </a:p>
        </p:txBody>
      </p:sp>
      <p:sp>
        <p:nvSpPr>
          <p:cNvPr id="6" name="TextBox 5">
            <a:extLst>
              <a:ext uri="{FF2B5EF4-FFF2-40B4-BE49-F238E27FC236}">
                <a16:creationId xmlns:a16="http://schemas.microsoft.com/office/drawing/2014/main" id="{3AE0B720-708F-D332-7C86-122C76D074A5}"/>
              </a:ext>
            </a:extLst>
          </p:cNvPr>
          <p:cNvSpPr txBox="1"/>
          <p:nvPr/>
        </p:nvSpPr>
        <p:spPr>
          <a:xfrm>
            <a:off x="731520" y="963270"/>
            <a:ext cx="5088834" cy="276999"/>
          </a:xfrm>
          <a:prstGeom prst="rect">
            <a:avLst/>
          </a:prstGeom>
          <a:noFill/>
        </p:spPr>
        <p:txBody>
          <a:bodyPr wrap="square">
            <a:spAutoFit/>
          </a:bodyPr>
          <a:lstStyle/>
          <a:p>
            <a:r>
              <a:rPr lang="en-TH" sz="1200" b="1" dirty="0"/>
              <a:t>Listing 5-5</a:t>
            </a:r>
            <a:r>
              <a:rPr lang="en-TH" sz="1200" dirty="0"/>
              <a:t>: Handling keys being held down</a:t>
            </a:r>
          </a:p>
        </p:txBody>
      </p:sp>
      <p:sp>
        <p:nvSpPr>
          <p:cNvPr id="4" name="TextBox 3">
            <a:extLst>
              <a:ext uri="{FF2B5EF4-FFF2-40B4-BE49-F238E27FC236}">
                <a16:creationId xmlns:a16="http://schemas.microsoft.com/office/drawing/2014/main" id="{1D437887-28FE-6521-3503-F1F79F33511E}"/>
              </a:ext>
            </a:extLst>
          </p:cNvPr>
          <p:cNvSpPr txBox="1"/>
          <p:nvPr/>
        </p:nvSpPr>
        <p:spPr>
          <a:xfrm>
            <a:off x="1422839" y="1600192"/>
            <a:ext cx="5084378" cy="3016210"/>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3(b) - one image, continuous mode, move as long as a key is down</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BALL_WIDTH_HEIGHT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TARGET_X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TARGET_Y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320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TARGET_WIDTH_HEIGHT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120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N_PIXELS_TO_MOVE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405098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50596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What is </a:t>
            </a:r>
            <a:r>
              <a:rPr lang="en-US" sz="2800" b="1" dirty="0" err="1"/>
              <a:t>pygame</a:t>
            </a:r>
            <a:r>
              <a:rPr lang="en-US" sz="2800" b="1" dirty="0"/>
              <a:t>?</a:t>
            </a:r>
            <a:endParaRPr sz="2800" b="1" dirty="0"/>
          </a:p>
        </p:txBody>
      </p:sp>
      <p:cxnSp>
        <p:nvCxnSpPr>
          <p:cNvPr id="430" name="Google Shape;430;p44"/>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F9F1A49D-3E33-1D2C-3AF9-AA44547EC48C}"/>
              </a:ext>
            </a:extLst>
          </p:cNvPr>
          <p:cNvSpPr txBox="1"/>
          <p:nvPr/>
        </p:nvSpPr>
        <p:spPr>
          <a:xfrm>
            <a:off x="748677" y="1299262"/>
            <a:ext cx="5236306" cy="2031325"/>
          </a:xfrm>
          <a:prstGeom prst="rect">
            <a:avLst/>
          </a:prstGeom>
          <a:noFill/>
        </p:spPr>
        <p:txBody>
          <a:bodyPr wrap="square">
            <a:spAutoFit/>
          </a:bodyPr>
          <a:lstStyle/>
          <a:p>
            <a:r>
              <a:rPr lang="en-TH" i="1" dirty="0"/>
              <a:t>pygame</a:t>
            </a:r>
            <a:r>
              <a:rPr lang="en-TH" dirty="0"/>
              <a:t> is a free </a:t>
            </a:r>
            <a:r>
              <a:rPr lang="en-US" dirty="0"/>
              <a:t>open-source</a:t>
            </a:r>
            <a:r>
              <a:rPr lang="en-TH" dirty="0"/>
              <a:t> external package that was designed to extend Python to allow programmers to build </a:t>
            </a:r>
            <a:r>
              <a:rPr lang="en-TH" b="1" dirty="0"/>
              <a:t>game</a:t>
            </a:r>
            <a:r>
              <a:rPr lang="en-TH" dirty="0"/>
              <a:t> programs. </a:t>
            </a:r>
            <a:endParaRPr lang="th-TH" dirty="0"/>
          </a:p>
          <a:p>
            <a:endParaRPr lang="th-TH" dirty="0"/>
          </a:p>
          <a:p>
            <a:r>
              <a:rPr lang="en-TH" dirty="0"/>
              <a:t>You can also use pygame to build other kinds of interactive programs with a graphical user interface (</a:t>
            </a:r>
            <a:r>
              <a:rPr lang="en-TH" b="1" dirty="0"/>
              <a:t>GUI</a:t>
            </a:r>
            <a:r>
              <a:rPr lang="en-TH" dirty="0"/>
              <a:t>).</a:t>
            </a:r>
          </a:p>
          <a:p>
            <a:endParaRPr lang="en-TH" dirty="0"/>
          </a:p>
          <a:p>
            <a:r>
              <a:rPr lang="en-US" dirty="0"/>
              <a:t>It adds the ability to create windows, show images, recognize mouse movements and clicks, play sounds, and more.</a:t>
            </a:r>
            <a:endParaRPr lang="en-TH" dirty="0"/>
          </a:p>
        </p:txBody>
      </p:sp>
      <p:sp>
        <p:nvSpPr>
          <p:cNvPr id="4" name="Cloud Callout 3">
            <a:extLst>
              <a:ext uri="{FF2B5EF4-FFF2-40B4-BE49-F238E27FC236}">
                <a16:creationId xmlns:a16="http://schemas.microsoft.com/office/drawing/2014/main" id="{C6474B44-254C-558F-53B9-12B03F7208CB}"/>
              </a:ext>
            </a:extLst>
          </p:cNvPr>
          <p:cNvSpPr/>
          <p:nvPr/>
        </p:nvSpPr>
        <p:spPr>
          <a:xfrm>
            <a:off x="4572000" y="3432030"/>
            <a:ext cx="3496825" cy="1205501"/>
          </a:xfrm>
          <a:prstGeom prst="cloudCallout">
            <a:avLst>
              <a:gd name="adj1" fmla="val 65949"/>
              <a:gd name="adj2" fmla="val 758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lumMod val="50000"/>
                    <a:lumOff val="50000"/>
                  </a:schemeClr>
                </a:solidFill>
              </a:rPr>
              <a:t>It is not my intent to turn you all into game programmers—even though that might be a fun outcome. Rather, I’ll use the </a:t>
            </a:r>
            <a:r>
              <a:rPr lang="en-US" sz="900" dirty="0" err="1">
                <a:solidFill>
                  <a:schemeClr val="tx1">
                    <a:lumMod val="50000"/>
                    <a:lumOff val="50000"/>
                  </a:schemeClr>
                </a:solidFill>
              </a:rPr>
              <a:t>pygame</a:t>
            </a:r>
            <a:r>
              <a:rPr lang="en-US" sz="900" dirty="0">
                <a:solidFill>
                  <a:schemeClr val="tx1">
                    <a:lumMod val="50000"/>
                    <a:lumOff val="50000"/>
                  </a:schemeClr>
                </a:solidFill>
              </a:rPr>
              <a:t> environment to make certain object-oriented programming techniques clearer and more visual.</a:t>
            </a:r>
            <a:endParaRPr lang="en-TH" sz="900" dirty="0">
              <a:solidFill>
                <a:schemeClr val="tx1">
                  <a:lumMod val="50000"/>
                  <a:lumOff val="50000"/>
                </a:schemeClr>
              </a:solidFill>
            </a:endParaRPr>
          </a:p>
        </p:txBody>
      </p:sp>
    </p:spTree>
    <p:extLst>
      <p:ext uri="{BB962C8B-B14F-4D97-AF65-F5344CB8AC3E}">
        <p14:creationId xmlns:p14="http://schemas.microsoft.com/office/powerpoint/2010/main" val="86322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BA8295D2-D78F-B879-2F54-5BAD93787CE7}"/>
              </a:ext>
            </a:extLst>
          </p:cNvPr>
          <p:cNvSpPr txBox="1"/>
          <p:nvPr/>
        </p:nvSpPr>
        <p:spPr>
          <a:xfrm>
            <a:off x="866692" y="263555"/>
            <a:ext cx="5088834" cy="276999"/>
          </a:xfrm>
          <a:prstGeom prst="rect">
            <a:avLst/>
          </a:prstGeom>
          <a:noFill/>
        </p:spPr>
        <p:txBody>
          <a:bodyPr wrap="square">
            <a:spAutoFit/>
          </a:bodyPr>
          <a:lstStyle/>
          <a:p>
            <a:r>
              <a:rPr lang="en-TH" sz="1200" b="1" dirty="0"/>
              <a:t>Listing 5-5 (</a:t>
            </a:r>
            <a:r>
              <a:rPr lang="en-US" sz="1200" b="1" dirty="0"/>
              <a:t>con</a:t>
            </a:r>
            <a:r>
              <a:rPr lang="en-TH" sz="1200" b="1" dirty="0"/>
              <a:t>)</a:t>
            </a:r>
            <a:endParaRPr lang="en-TH" sz="1200" dirty="0"/>
          </a:p>
        </p:txBody>
      </p:sp>
      <p:sp>
        <p:nvSpPr>
          <p:cNvPr id="3" name="TextBox 2">
            <a:extLst>
              <a:ext uri="{FF2B5EF4-FFF2-40B4-BE49-F238E27FC236}">
                <a16:creationId xmlns:a16="http://schemas.microsoft.com/office/drawing/2014/main" id="{55D4197B-0B30-47E7-6E02-8655C8654FF9}"/>
              </a:ext>
            </a:extLst>
          </p:cNvPr>
          <p:cNvSpPr txBox="1"/>
          <p:nvPr/>
        </p:nvSpPr>
        <p:spPr>
          <a:xfrm>
            <a:off x="1525313" y="986700"/>
            <a:ext cx="5663761" cy="3170099"/>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targetImage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target.jpg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targetRect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TARGET_X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TARGET_Y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TARGET_WIDTH_HEIGHT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TARGET_WIDTH_HEIGHT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Clicked the close button? Quit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and end the program</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543754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BA8295D2-D78F-B879-2F54-5BAD93787CE7}"/>
              </a:ext>
            </a:extLst>
          </p:cNvPr>
          <p:cNvSpPr txBox="1"/>
          <p:nvPr/>
        </p:nvSpPr>
        <p:spPr>
          <a:xfrm>
            <a:off x="866692" y="263555"/>
            <a:ext cx="5088834" cy="276999"/>
          </a:xfrm>
          <a:prstGeom prst="rect">
            <a:avLst/>
          </a:prstGeom>
          <a:noFill/>
        </p:spPr>
        <p:txBody>
          <a:bodyPr wrap="square">
            <a:spAutoFit/>
          </a:bodyPr>
          <a:lstStyle/>
          <a:p>
            <a:r>
              <a:rPr lang="en-TH" sz="1200" b="1" dirty="0"/>
              <a:t>Listing 5-5 (</a:t>
            </a:r>
            <a:r>
              <a:rPr lang="en-US" sz="1200" b="1" dirty="0"/>
              <a:t>con</a:t>
            </a:r>
            <a:r>
              <a:rPr lang="en-TH" sz="1200" b="1" dirty="0"/>
              <a:t>)</a:t>
            </a:r>
            <a:endParaRPr lang="en-TH" sz="1200" dirty="0"/>
          </a:p>
        </p:txBody>
      </p:sp>
      <p:sp>
        <p:nvSpPr>
          <p:cNvPr id="3" name="TextBox 2">
            <a:extLst>
              <a:ext uri="{FF2B5EF4-FFF2-40B4-BE49-F238E27FC236}">
                <a16:creationId xmlns:a16="http://schemas.microsoft.com/office/drawing/2014/main" id="{C12D2381-4C45-DD54-D07E-537A8B9F6C74}"/>
              </a:ext>
            </a:extLst>
          </p:cNvPr>
          <p:cNvSpPr txBox="1"/>
          <p:nvPr/>
        </p:nvSpPr>
        <p:spPr>
          <a:xfrm>
            <a:off x="1478017" y="767366"/>
            <a:ext cx="5084378" cy="3939540"/>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8 - Do any "per frame" actions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Check for user pressing keys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keyPressedTuple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key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get_pressed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keyPressedTuple</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K_LEFT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moving left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N_PIXELS_TO_MOVE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keyPressedTuple</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K_RIGHT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moving right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N_PIXELS_TO_MOVE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keyPressedTuple</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K_UP</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moving up</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N_PIXELS_TO_MOVE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keyPressedTuple</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K_DOWN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moving down</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N_PIXELS_TO_MOVE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Check if the ball is colliding with the target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colliderect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targetRect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  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Ball is touching the target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9 - Clear the window</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10 - Draw all window elements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targetImage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TARGET_X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TARGET_Y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draw the target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draw the ball</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11 - Update the window</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12 - Slow things down a bit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make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wait</a:t>
            </a:r>
            <a:endParaRPr lang="en-US" sz="1000" b="0" dirty="0">
              <a:solidFill>
                <a:srgbClr val="333333"/>
              </a:solidFill>
              <a:effectLst/>
              <a:latin typeface="Menlo" panose="020B0609030804020204" pitchFamily="49" charset="0"/>
            </a:endParaRPr>
          </a:p>
        </p:txBody>
      </p:sp>
      <p:sp>
        <p:nvSpPr>
          <p:cNvPr id="6" name="TextBox 5">
            <a:extLst>
              <a:ext uri="{FF2B5EF4-FFF2-40B4-BE49-F238E27FC236}">
                <a16:creationId xmlns:a16="http://schemas.microsoft.com/office/drawing/2014/main" id="{2430B8FF-E8FE-FE13-2D04-21C8622A0280}"/>
              </a:ext>
            </a:extLst>
          </p:cNvPr>
          <p:cNvSpPr txBox="1"/>
          <p:nvPr/>
        </p:nvSpPr>
        <p:spPr>
          <a:xfrm>
            <a:off x="6107503" y="637391"/>
            <a:ext cx="2100326" cy="1328023"/>
          </a:xfrm>
          <a:prstGeom prst="wedgeRoundRectCallout">
            <a:avLst>
              <a:gd name="adj1" fmla="val -63591"/>
              <a:gd name="adj2" fmla="val 16045"/>
              <a:gd name="adj3" fmla="val 16667"/>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TH" sz="1200" dirty="0"/>
              <a:t>The keyboard-handling code does not rely on events, so we place the new code outside of the for loop that iterates through all events</a:t>
            </a:r>
          </a:p>
        </p:txBody>
      </p:sp>
      <p:sp>
        <p:nvSpPr>
          <p:cNvPr id="7" name="TextBox 6">
            <a:extLst>
              <a:ext uri="{FF2B5EF4-FFF2-40B4-BE49-F238E27FC236}">
                <a16:creationId xmlns:a16="http://schemas.microsoft.com/office/drawing/2014/main" id="{29066798-0BF1-C761-DDCB-AB5EB1C56BBF}"/>
              </a:ext>
            </a:extLst>
          </p:cNvPr>
          <p:cNvSpPr txBox="1"/>
          <p:nvPr/>
        </p:nvSpPr>
        <p:spPr>
          <a:xfrm>
            <a:off x="6107503" y="4066500"/>
            <a:ext cx="2701163" cy="879217"/>
          </a:xfrm>
          <a:prstGeom prst="roundRect">
            <a:avLst>
              <a:gd name="adj" fmla="val 10487"/>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Because we are doing this check in every frame, the movement of the ball will appear to be continuous as long as the user holds down a key.</a:t>
            </a:r>
          </a:p>
        </p:txBody>
      </p:sp>
      <p:sp>
        <p:nvSpPr>
          <p:cNvPr id="10" name="TextBox 9">
            <a:extLst>
              <a:ext uri="{FF2B5EF4-FFF2-40B4-BE49-F238E27FC236}">
                <a16:creationId xmlns:a16="http://schemas.microsoft.com/office/drawing/2014/main" id="{0100F34B-A960-1CF4-75EA-C05871936042}"/>
              </a:ext>
            </a:extLst>
          </p:cNvPr>
          <p:cNvSpPr txBox="1"/>
          <p:nvPr/>
        </p:nvSpPr>
        <p:spPr>
          <a:xfrm>
            <a:off x="6107503" y="2928183"/>
            <a:ext cx="2701163" cy="683835"/>
          </a:xfrm>
          <a:prstGeom prst="roundRect">
            <a:avLst>
              <a:gd name="adj" fmla="val 10487"/>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This approach allows you to check for multiple keys being down at the same time.</a:t>
            </a:r>
          </a:p>
        </p:txBody>
      </p:sp>
    </p:spTree>
    <p:extLst>
      <p:ext uri="{BB962C8B-B14F-4D97-AF65-F5344CB8AC3E}">
        <p14:creationId xmlns:p14="http://schemas.microsoft.com/office/powerpoint/2010/main" val="332886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67869"/>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Creating a Location-Based Animation</a:t>
            </a:r>
            <a:endParaRPr sz="2000" b="1" dirty="0"/>
          </a:p>
        </p:txBody>
      </p:sp>
      <p:sp>
        <p:nvSpPr>
          <p:cNvPr id="3" name="TextBox 2">
            <a:extLst>
              <a:ext uri="{FF2B5EF4-FFF2-40B4-BE49-F238E27FC236}">
                <a16:creationId xmlns:a16="http://schemas.microsoft.com/office/drawing/2014/main" id="{DF3CDA20-8728-BE98-411F-463627E3CA9B}"/>
              </a:ext>
            </a:extLst>
          </p:cNvPr>
          <p:cNvSpPr txBox="1"/>
          <p:nvPr/>
        </p:nvSpPr>
        <p:spPr>
          <a:xfrm>
            <a:off x="860729" y="1431671"/>
            <a:ext cx="7325328" cy="1535420"/>
          </a:xfrm>
          <a:prstGeom prst="rect">
            <a:avLst/>
          </a:prstGeom>
          <a:noFill/>
        </p:spPr>
        <p:txBody>
          <a:bodyPr wrap="square">
            <a:spAutoFit/>
          </a:bodyPr>
          <a:lstStyle/>
          <a:p>
            <a:r>
              <a:rPr lang="en-TH" sz="1200" dirty="0"/>
              <a:t>Build a location-based animation. </a:t>
            </a:r>
          </a:p>
          <a:p>
            <a:endParaRPr lang="en-TH" sz="1200" dirty="0"/>
          </a:p>
          <a:p>
            <a:pPr marL="171450" indent="-171450">
              <a:lnSpc>
                <a:spcPct val="150000"/>
              </a:lnSpc>
              <a:buFont typeface="Arial" panose="020B0604020202020204" pitchFamily="34" charset="0"/>
              <a:buChar char="•"/>
            </a:pPr>
            <a:r>
              <a:rPr lang="en-TH" sz="1200" dirty="0"/>
              <a:t>Change the location of our image slightly in every frame. </a:t>
            </a:r>
          </a:p>
          <a:p>
            <a:pPr marL="171450" indent="-171450">
              <a:lnSpc>
                <a:spcPct val="150000"/>
              </a:lnSpc>
              <a:buFont typeface="Arial" panose="020B0604020202020204" pitchFamily="34" charset="0"/>
              <a:buChar char="•"/>
            </a:pPr>
            <a:r>
              <a:rPr lang="en-TH" sz="1200" dirty="0"/>
              <a:t>Check if the result of that movement would place any part of the image outside one of the window boundaries and, if so, </a:t>
            </a:r>
          </a:p>
          <a:p>
            <a:pPr marL="171450" indent="-171450">
              <a:lnSpc>
                <a:spcPct val="150000"/>
              </a:lnSpc>
              <a:buFont typeface="Arial" panose="020B0604020202020204" pitchFamily="34" charset="0"/>
              <a:buChar char="•"/>
            </a:pPr>
            <a:r>
              <a:rPr lang="en-TH" sz="1200" dirty="0"/>
              <a:t>Reverse the movement in that direction. </a:t>
            </a:r>
          </a:p>
        </p:txBody>
      </p:sp>
    </p:spTree>
    <p:extLst>
      <p:ext uri="{BB962C8B-B14F-4D97-AF65-F5344CB8AC3E}">
        <p14:creationId xmlns:p14="http://schemas.microsoft.com/office/powerpoint/2010/main" val="4113725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3" name="TextBox 2">
            <a:extLst>
              <a:ext uri="{FF2B5EF4-FFF2-40B4-BE49-F238E27FC236}">
                <a16:creationId xmlns:a16="http://schemas.microsoft.com/office/drawing/2014/main" id="{0ED0BED4-D354-4F30-A2F1-E675F7362DAA}"/>
              </a:ext>
            </a:extLst>
          </p:cNvPr>
          <p:cNvSpPr txBox="1"/>
          <p:nvPr/>
        </p:nvSpPr>
        <p:spPr>
          <a:xfrm>
            <a:off x="818985" y="223040"/>
            <a:ext cx="6353092" cy="276999"/>
          </a:xfrm>
          <a:prstGeom prst="rect">
            <a:avLst/>
          </a:prstGeom>
          <a:noFill/>
        </p:spPr>
        <p:txBody>
          <a:bodyPr wrap="square">
            <a:spAutoFit/>
          </a:bodyPr>
          <a:lstStyle/>
          <a:p>
            <a:r>
              <a:rPr lang="en-TH" sz="1200" dirty="0"/>
              <a:t>We’ll again use the same starting template. </a:t>
            </a:r>
          </a:p>
        </p:txBody>
      </p:sp>
      <p:sp>
        <p:nvSpPr>
          <p:cNvPr id="6" name="TextBox 5">
            <a:extLst>
              <a:ext uri="{FF2B5EF4-FFF2-40B4-BE49-F238E27FC236}">
                <a16:creationId xmlns:a16="http://schemas.microsoft.com/office/drawing/2014/main" id="{131ECF9E-CD4E-BA5F-93B5-00FED12059D4}"/>
              </a:ext>
            </a:extLst>
          </p:cNvPr>
          <p:cNvSpPr txBox="1"/>
          <p:nvPr/>
        </p:nvSpPr>
        <p:spPr>
          <a:xfrm>
            <a:off x="818985" y="500039"/>
            <a:ext cx="6170212" cy="276999"/>
          </a:xfrm>
          <a:prstGeom prst="rect">
            <a:avLst/>
          </a:prstGeom>
          <a:noFill/>
        </p:spPr>
        <p:txBody>
          <a:bodyPr wrap="square">
            <a:spAutoFit/>
          </a:bodyPr>
          <a:lstStyle/>
          <a:p>
            <a:r>
              <a:rPr lang="en-TH" sz="1200" b="1" dirty="0"/>
              <a:t>Listing 5-6</a:t>
            </a:r>
            <a:r>
              <a:rPr lang="en-TH" sz="1200" dirty="0"/>
              <a:t>: A location-based animation, bouncing a ball around the window</a:t>
            </a:r>
          </a:p>
        </p:txBody>
      </p:sp>
      <p:sp>
        <p:nvSpPr>
          <p:cNvPr id="4" name="TextBox 3">
            <a:extLst>
              <a:ext uri="{FF2B5EF4-FFF2-40B4-BE49-F238E27FC236}">
                <a16:creationId xmlns:a16="http://schemas.microsoft.com/office/drawing/2014/main" id="{CD5D851F-4BEA-A8F5-F32F-9D13C5F0E8CA}"/>
              </a:ext>
            </a:extLst>
          </p:cNvPr>
          <p:cNvSpPr txBox="1"/>
          <p:nvPr/>
        </p:nvSpPr>
        <p:spPr>
          <a:xfrm>
            <a:off x="1243661" y="827032"/>
            <a:ext cx="5084378" cy="4093428"/>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4(a) - one image, bounce around the window using (x, y) </a:t>
            </a:r>
            <a:r>
              <a:rPr lang="en-US" sz="1000" b="0" i="1" dirty="0" err="1">
                <a:solidFill>
                  <a:srgbClr val="BA9AB9"/>
                </a:solidFill>
                <a:effectLst/>
                <a:latin typeface="Menlo" panose="020B0609030804020204" pitchFamily="49" charset="0"/>
              </a:rPr>
              <a:t>coords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BALL_WIDTH_HEIGHT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N_PIXELS_PER_FRAME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BALL_WIDTH_HEIGHT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779832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BA8295D2-D78F-B879-2F54-5BAD93787CE7}"/>
              </a:ext>
            </a:extLst>
          </p:cNvPr>
          <p:cNvSpPr txBox="1"/>
          <p:nvPr/>
        </p:nvSpPr>
        <p:spPr>
          <a:xfrm>
            <a:off x="866692" y="263555"/>
            <a:ext cx="5088834" cy="276999"/>
          </a:xfrm>
          <a:prstGeom prst="rect">
            <a:avLst/>
          </a:prstGeom>
          <a:noFill/>
        </p:spPr>
        <p:txBody>
          <a:bodyPr wrap="square">
            <a:spAutoFit/>
          </a:bodyPr>
          <a:lstStyle/>
          <a:p>
            <a:r>
              <a:rPr lang="en-TH" sz="1200" b="1" dirty="0"/>
              <a:t>Listing 5-6 (</a:t>
            </a:r>
            <a:r>
              <a:rPr lang="en-US" sz="1200" b="1" dirty="0"/>
              <a:t>con</a:t>
            </a:r>
            <a:r>
              <a:rPr lang="en-TH" sz="1200" b="1" dirty="0"/>
              <a:t>)</a:t>
            </a:r>
            <a:endParaRPr lang="en-TH" sz="1200" dirty="0"/>
          </a:p>
        </p:txBody>
      </p:sp>
      <p:sp>
        <p:nvSpPr>
          <p:cNvPr id="3" name="TextBox 2">
            <a:extLst>
              <a:ext uri="{FF2B5EF4-FFF2-40B4-BE49-F238E27FC236}">
                <a16:creationId xmlns:a16="http://schemas.microsoft.com/office/drawing/2014/main" id="{8D5AF43D-69B6-7E33-33DB-3C7984B41E08}"/>
              </a:ext>
            </a:extLst>
          </p:cNvPr>
          <p:cNvSpPr txBox="1"/>
          <p:nvPr/>
        </p:nvSpPr>
        <p:spPr>
          <a:xfrm>
            <a:off x="1131175" y="696367"/>
            <a:ext cx="5892361" cy="4247317"/>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N_PIXELS_PER_FRAME</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N_PIXELS_PER_FRAME</a:t>
            </a:r>
            <a:endParaRPr lang="en-US" sz="1000" b="0" i="1" dirty="0">
              <a:solidFill>
                <a:srgbClr val="BA9AB9"/>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Clicked the close button? Quit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and end the program</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8 - Do any "per frame" actions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or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MAX_WIDTH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reverse X direction</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or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MAX_HEIGHT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reverse Y direction</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Update the ball's location, using the speed in two directions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xSpeed</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ySpeed</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9 - Clear the window before drawing it again</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10 - Draw the window elements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11 - Update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12 - Slow things down a bit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780305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67869"/>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Using </a:t>
            </a:r>
            <a:r>
              <a:rPr lang="en-US" sz="2000" b="1" dirty="0" err="1"/>
              <a:t>Pygame</a:t>
            </a:r>
            <a:r>
              <a:rPr lang="en-US" sz="2000" b="1" dirty="0"/>
              <a:t> </a:t>
            </a:r>
            <a:r>
              <a:rPr lang="en-US" sz="2000" b="1" dirty="0" err="1"/>
              <a:t>rects</a:t>
            </a:r>
            <a:endParaRPr sz="2000" b="1" dirty="0"/>
          </a:p>
        </p:txBody>
      </p:sp>
      <p:sp>
        <p:nvSpPr>
          <p:cNvPr id="3" name="TextBox 2">
            <a:extLst>
              <a:ext uri="{FF2B5EF4-FFF2-40B4-BE49-F238E27FC236}">
                <a16:creationId xmlns:a16="http://schemas.microsoft.com/office/drawing/2014/main" id="{3B3FEEF7-2766-09DB-F5B7-0F00992C3EAB}"/>
              </a:ext>
            </a:extLst>
          </p:cNvPr>
          <p:cNvSpPr txBox="1"/>
          <p:nvPr/>
        </p:nvSpPr>
        <p:spPr>
          <a:xfrm>
            <a:off x="852777" y="1264672"/>
            <a:ext cx="7209845" cy="1720086"/>
          </a:xfrm>
          <a:prstGeom prst="rect">
            <a:avLst/>
          </a:prstGeom>
          <a:noFill/>
        </p:spPr>
        <p:txBody>
          <a:bodyPr wrap="square">
            <a:spAutoFit/>
          </a:bodyPr>
          <a:lstStyle/>
          <a:p>
            <a:pPr>
              <a:lnSpc>
                <a:spcPct val="150000"/>
              </a:lnSpc>
            </a:pPr>
            <a:r>
              <a:rPr lang="en-TH" sz="1200" dirty="0"/>
              <a:t>Present a different way to achieve the same result, rather than keeping track of the current x- and y-coordinates of the ball in separate variables</a:t>
            </a:r>
          </a:p>
          <a:p>
            <a:pPr>
              <a:lnSpc>
                <a:spcPct val="150000"/>
              </a:lnSpc>
            </a:pPr>
            <a:endParaRPr lang="en-TH" sz="1200" dirty="0"/>
          </a:p>
          <a:p>
            <a:pPr>
              <a:lnSpc>
                <a:spcPct val="150000"/>
              </a:lnSpc>
            </a:pPr>
            <a:r>
              <a:rPr lang="en-TH" sz="1200" dirty="0"/>
              <a:t>When you create a </a:t>
            </a:r>
            <a:r>
              <a:rPr lang="en-TH" sz="1200" i="1" dirty="0">
                <a:solidFill>
                  <a:schemeClr val="bg1">
                    <a:lumMod val="50000"/>
                  </a:schemeClr>
                </a:solidFill>
              </a:rPr>
              <a:t>rect</a:t>
            </a:r>
            <a:r>
              <a:rPr lang="en-TH" sz="1200" dirty="0"/>
              <a:t> object, in addition to remembering the </a:t>
            </a:r>
            <a:r>
              <a:rPr lang="en-TH" sz="1200" i="1" dirty="0"/>
              <a:t>left</a:t>
            </a:r>
            <a:r>
              <a:rPr lang="en-TH" sz="1200" dirty="0"/>
              <a:t>, </a:t>
            </a:r>
            <a:r>
              <a:rPr lang="en-TH" sz="1200" i="1" dirty="0"/>
              <a:t>top</a:t>
            </a:r>
            <a:r>
              <a:rPr lang="en-TH" sz="1200" dirty="0"/>
              <a:t>, </a:t>
            </a:r>
            <a:r>
              <a:rPr lang="en-TH" sz="1200" i="1" dirty="0"/>
              <a:t>width</a:t>
            </a:r>
            <a:r>
              <a:rPr lang="en-TH" sz="1200" dirty="0"/>
              <a:t>, and </a:t>
            </a:r>
            <a:r>
              <a:rPr lang="en-TH" sz="1200" i="1" dirty="0"/>
              <a:t>height</a:t>
            </a:r>
            <a:r>
              <a:rPr lang="en-TH" sz="1200" dirty="0"/>
              <a:t> as attributes of the rectangle, that object also calculates and maintains a number of other attributes for you. You can</a:t>
            </a:r>
          </a:p>
          <a:p>
            <a:pPr>
              <a:lnSpc>
                <a:spcPct val="150000"/>
              </a:lnSpc>
            </a:pPr>
            <a:r>
              <a:rPr lang="en-TH" sz="1200" dirty="0"/>
              <a:t>access any of these attributes directly by name using dot syntax, as shown in Table 5-1. </a:t>
            </a:r>
          </a:p>
        </p:txBody>
      </p:sp>
    </p:spTree>
    <p:extLst>
      <p:ext uri="{BB962C8B-B14F-4D97-AF65-F5344CB8AC3E}">
        <p14:creationId xmlns:p14="http://schemas.microsoft.com/office/powerpoint/2010/main" val="77553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3" name="TextBox 2">
            <a:extLst>
              <a:ext uri="{FF2B5EF4-FFF2-40B4-BE49-F238E27FC236}">
                <a16:creationId xmlns:a16="http://schemas.microsoft.com/office/drawing/2014/main" id="{D20F0DF2-E76C-6230-D44B-8F772CAFD572}"/>
              </a:ext>
            </a:extLst>
          </p:cNvPr>
          <p:cNvSpPr txBox="1"/>
          <p:nvPr/>
        </p:nvSpPr>
        <p:spPr>
          <a:xfrm>
            <a:off x="787180" y="160188"/>
            <a:ext cx="5088834" cy="276999"/>
          </a:xfrm>
          <a:prstGeom prst="rect">
            <a:avLst/>
          </a:prstGeom>
          <a:noFill/>
        </p:spPr>
        <p:txBody>
          <a:bodyPr wrap="square">
            <a:spAutoFit/>
          </a:bodyPr>
          <a:lstStyle/>
          <a:p>
            <a:r>
              <a:rPr lang="en-TH" sz="1200" b="1" dirty="0"/>
              <a:t>Table 5-1</a:t>
            </a:r>
            <a:r>
              <a:rPr lang="en-TH" sz="1200" dirty="0"/>
              <a:t>: Direct Access to Attributes of a rect</a:t>
            </a:r>
          </a:p>
        </p:txBody>
      </p:sp>
      <p:pic>
        <p:nvPicPr>
          <p:cNvPr id="5" name="Picture 4">
            <a:extLst>
              <a:ext uri="{FF2B5EF4-FFF2-40B4-BE49-F238E27FC236}">
                <a16:creationId xmlns:a16="http://schemas.microsoft.com/office/drawing/2014/main" id="{47422A4C-DB5B-561F-E0D2-4568E362BF3E}"/>
              </a:ext>
            </a:extLst>
          </p:cNvPr>
          <p:cNvPicPr>
            <a:picLocks noChangeAspect="1"/>
          </p:cNvPicPr>
          <p:nvPr/>
        </p:nvPicPr>
        <p:blipFill>
          <a:blip r:embed="rId3"/>
          <a:stretch>
            <a:fillRect/>
          </a:stretch>
        </p:blipFill>
        <p:spPr>
          <a:xfrm>
            <a:off x="787180" y="437187"/>
            <a:ext cx="4101665" cy="4545625"/>
          </a:xfrm>
          <a:prstGeom prst="rect">
            <a:avLst/>
          </a:prstGeom>
        </p:spPr>
      </p:pic>
      <p:sp>
        <p:nvSpPr>
          <p:cNvPr id="7" name="TextBox 6">
            <a:extLst>
              <a:ext uri="{FF2B5EF4-FFF2-40B4-BE49-F238E27FC236}">
                <a16:creationId xmlns:a16="http://schemas.microsoft.com/office/drawing/2014/main" id="{5DBA1856-6441-755A-F70A-C8550B07C224}"/>
              </a:ext>
            </a:extLst>
          </p:cNvPr>
          <p:cNvSpPr txBox="1"/>
          <p:nvPr/>
        </p:nvSpPr>
        <p:spPr>
          <a:xfrm>
            <a:off x="5120038" y="864390"/>
            <a:ext cx="2966438" cy="3046988"/>
          </a:xfrm>
          <a:prstGeom prst="rect">
            <a:avLst/>
          </a:prstGeom>
          <a:noFill/>
        </p:spPr>
        <p:txBody>
          <a:bodyPr wrap="square">
            <a:spAutoFit/>
          </a:bodyPr>
          <a:lstStyle/>
          <a:p>
            <a:endParaRPr lang="en-TH" sz="1200" dirty="0"/>
          </a:p>
          <a:p>
            <a:r>
              <a:rPr lang="en-TH" sz="1200" dirty="0"/>
              <a:t>For instance, using the ballRect, the individual elements can be accessed as:</a:t>
            </a:r>
          </a:p>
          <a:p>
            <a:endParaRPr lang="en-TH" sz="1200" dirty="0"/>
          </a:p>
          <a:p>
            <a:endParaRPr lang="en-TH" sz="1200" dirty="0"/>
          </a:p>
          <a:p>
            <a:r>
              <a:rPr lang="en-TH" sz="1200" dirty="0">
                <a:solidFill>
                  <a:schemeClr val="bg1">
                    <a:lumMod val="50000"/>
                  </a:schemeClr>
                </a:solidFill>
              </a:rPr>
              <a:t>ballRect[0]</a:t>
            </a:r>
            <a:r>
              <a:rPr lang="en-TH" sz="1200" dirty="0"/>
              <a:t> is the x value </a:t>
            </a:r>
          </a:p>
          <a:p>
            <a:r>
              <a:rPr lang="en-TH" sz="1200" dirty="0"/>
              <a:t>(but you could also use </a:t>
            </a:r>
            <a:r>
              <a:rPr lang="en-TH" sz="1200" dirty="0">
                <a:solidFill>
                  <a:schemeClr val="bg1">
                    <a:lumMod val="50000"/>
                  </a:schemeClr>
                </a:solidFill>
              </a:rPr>
              <a:t>ballRect.left</a:t>
            </a:r>
            <a:r>
              <a:rPr lang="en-TH" sz="1200" dirty="0"/>
              <a:t>)</a:t>
            </a:r>
          </a:p>
          <a:p>
            <a:endParaRPr lang="en-TH" sz="1200" dirty="0"/>
          </a:p>
          <a:p>
            <a:r>
              <a:rPr lang="en-TH" sz="1200" dirty="0">
                <a:solidFill>
                  <a:schemeClr val="bg1">
                    <a:lumMod val="50000"/>
                  </a:schemeClr>
                </a:solidFill>
              </a:rPr>
              <a:t>ballRect[1]</a:t>
            </a:r>
            <a:r>
              <a:rPr lang="en-TH" sz="1200" dirty="0"/>
              <a:t> is the y value </a:t>
            </a:r>
          </a:p>
          <a:p>
            <a:r>
              <a:rPr lang="en-TH" sz="1200" dirty="0"/>
              <a:t>(but you could also use </a:t>
            </a:r>
            <a:r>
              <a:rPr lang="en-TH" sz="1200" dirty="0">
                <a:solidFill>
                  <a:schemeClr val="bg1">
                    <a:lumMod val="50000"/>
                  </a:schemeClr>
                </a:solidFill>
              </a:rPr>
              <a:t>ballRect.top</a:t>
            </a:r>
            <a:r>
              <a:rPr lang="en-TH" sz="1200" dirty="0"/>
              <a:t>)</a:t>
            </a:r>
          </a:p>
          <a:p>
            <a:endParaRPr lang="en-TH" sz="1200" dirty="0"/>
          </a:p>
          <a:p>
            <a:r>
              <a:rPr lang="en-TH" sz="1200" dirty="0">
                <a:solidFill>
                  <a:schemeClr val="bg1">
                    <a:lumMod val="50000"/>
                  </a:schemeClr>
                </a:solidFill>
              </a:rPr>
              <a:t>ballRect[2] </a:t>
            </a:r>
            <a:r>
              <a:rPr lang="en-TH" sz="1200" dirty="0"/>
              <a:t>is the width </a:t>
            </a:r>
          </a:p>
          <a:p>
            <a:r>
              <a:rPr lang="en-TH" sz="1200" dirty="0"/>
              <a:t>(but you could also use </a:t>
            </a:r>
            <a:r>
              <a:rPr lang="en-TH" sz="1200" dirty="0">
                <a:solidFill>
                  <a:schemeClr val="bg1">
                    <a:lumMod val="50000"/>
                  </a:schemeClr>
                </a:solidFill>
              </a:rPr>
              <a:t>ballRect.width</a:t>
            </a:r>
            <a:r>
              <a:rPr lang="en-TH" sz="1200" dirty="0"/>
              <a:t>)</a:t>
            </a:r>
          </a:p>
          <a:p>
            <a:endParaRPr lang="en-TH" sz="1200" dirty="0"/>
          </a:p>
          <a:p>
            <a:r>
              <a:rPr lang="en-TH" sz="1200" dirty="0">
                <a:solidFill>
                  <a:schemeClr val="bg1">
                    <a:lumMod val="50000"/>
                  </a:schemeClr>
                </a:solidFill>
              </a:rPr>
              <a:t>ballRect[3] </a:t>
            </a:r>
            <a:r>
              <a:rPr lang="en-TH" sz="1200" dirty="0"/>
              <a:t>is the height </a:t>
            </a:r>
          </a:p>
          <a:p>
            <a:r>
              <a:rPr lang="en-TH" sz="1200" dirty="0"/>
              <a:t>(but you could also use </a:t>
            </a:r>
            <a:r>
              <a:rPr lang="en-TH" sz="1200" dirty="0">
                <a:solidFill>
                  <a:schemeClr val="bg1">
                    <a:lumMod val="50000"/>
                  </a:schemeClr>
                </a:solidFill>
              </a:rPr>
              <a:t>ballRect.height</a:t>
            </a:r>
            <a:r>
              <a:rPr lang="en-TH" sz="1200" dirty="0"/>
              <a:t>)</a:t>
            </a:r>
          </a:p>
        </p:txBody>
      </p:sp>
    </p:spTree>
    <p:extLst>
      <p:ext uri="{BB962C8B-B14F-4D97-AF65-F5344CB8AC3E}">
        <p14:creationId xmlns:p14="http://schemas.microsoft.com/office/powerpoint/2010/main" val="39404701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3" name="TextBox 2">
            <a:extLst>
              <a:ext uri="{FF2B5EF4-FFF2-40B4-BE49-F238E27FC236}">
                <a16:creationId xmlns:a16="http://schemas.microsoft.com/office/drawing/2014/main" id="{F9C99F47-3C8C-1B88-B1C2-D6F9599559C7}"/>
              </a:ext>
            </a:extLst>
          </p:cNvPr>
          <p:cNvSpPr txBox="1"/>
          <p:nvPr/>
        </p:nvSpPr>
        <p:spPr>
          <a:xfrm>
            <a:off x="842838" y="218687"/>
            <a:ext cx="7108465" cy="461665"/>
          </a:xfrm>
          <a:prstGeom prst="rect">
            <a:avLst/>
          </a:prstGeom>
          <a:noFill/>
        </p:spPr>
        <p:txBody>
          <a:bodyPr wrap="square">
            <a:spAutoFit/>
          </a:bodyPr>
          <a:lstStyle/>
          <a:p>
            <a:r>
              <a:rPr lang="en-TH" sz="1200" dirty="0"/>
              <a:t>Listing 5-7 is an </a:t>
            </a:r>
            <a:r>
              <a:rPr lang="en-TH" sz="1200" i="1" dirty="0"/>
              <a:t>alternative</a:t>
            </a:r>
            <a:r>
              <a:rPr lang="en-TH" sz="1200" dirty="0"/>
              <a:t> version of our bouncing ball program that maintains all the information about the ball in a </a:t>
            </a:r>
            <a:r>
              <a:rPr lang="en-TH" sz="1200" dirty="0">
                <a:solidFill>
                  <a:schemeClr val="bg1">
                    <a:lumMod val="50000"/>
                  </a:schemeClr>
                </a:solidFill>
              </a:rPr>
              <a:t>rectangle object</a:t>
            </a:r>
            <a:r>
              <a:rPr lang="en-TH" sz="1200" dirty="0"/>
              <a:t>.</a:t>
            </a:r>
          </a:p>
        </p:txBody>
      </p:sp>
      <p:sp>
        <p:nvSpPr>
          <p:cNvPr id="6" name="TextBox 5">
            <a:extLst>
              <a:ext uri="{FF2B5EF4-FFF2-40B4-BE49-F238E27FC236}">
                <a16:creationId xmlns:a16="http://schemas.microsoft.com/office/drawing/2014/main" id="{84C1B88F-AAB6-B0C2-AC42-29A9277649CF}"/>
              </a:ext>
            </a:extLst>
          </p:cNvPr>
          <p:cNvSpPr txBox="1"/>
          <p:nvPr/>
        </p:nvSpPr>
        <p:spPr>
          <a:xfrm>
            <a:off x="842837" y="656902"/>
            <a:ext cx="6671145" cy="276999"/>
          </a:xfrm>
          <a:prstGeom prst="rect">
            <a:avLst/>
          </a:prstGeom>
          <a:noFill/>
        </p:spPr>
        <p:txBody>
          <a:bodyPr wrap="square">
            <a:spAutoFit/>
          </a:bodyPr>
          <a:lstStyle/>
          <a:p>
            <a:r>
              <a:rPr lang="en-TH" sz="1200" b="1" dirty="0"/>
              <a:t>Listing 5-7</a:t>
            </a:r>
            <a:r>
              <a:rPr lang="en-TH" sz="1200" dirty="0"/>
              <a:t>: A location-based animation, bouncing a ball around the window, using rects</a:t>
            </a:r>
          </a:p>
        </p:txBody>
      </p:sp>
      <p:sp>
        <p:nvSpPr>
          <p:cNvPr id="7" name="TextBox 6">
            <a:extLst>
              <a:ext uri="{FF2B5EF4-FFF2-40B4-BE49-F238E27FC236}">
                <a16:creationId xmlns:a16="http://schemas.microsoft.com/office/drawing/2014/main" id="{81996ADE-6DCF-48AD-D52B-514C07B78295}"/>
              </a:ext>
            </a:extLst>
          </p:cNvPr>
          <p:cNvSpPr txBox="1"/>
          <p:nvPr/>
        </p:nvSpPr>
        <p:spPr>
          <a:xfrm>
            <a:off x="1564728" y="933901"/>
            <a:ext cx="5084378" cy="4093428"/>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4(b) - one image, bounce around the window using </a:t>
            </a:r>
            <a:r>
              <a:rPr lang="en-US" sz="1000" b="0" i="1" dirty="0" err="1">
                <a:solidFill>
                  <a:srgbClr val="BA9AB9"/>
                </a:solidFill>
                <a:effectLst/>
                <a:latin typeface="Menlo" panose="020B0609030804020204" pitchFamily="49" charset="0"/>
              </a:rPr>
              <a:t>rects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N_PIXELS_PER_FRAME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get_rect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width</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height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left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top</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824453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BA8295D2-D78F-B879-2F54-5BAD93787CE7}"/>
              </a:ext>
            </a:extLst>
          </p:cNvPr>
          <p:cNvSpPr txBox="1"/>
          <p:nvPr/>
        </p:nvSpPr>
        <p:spPr>
          <a:xfrm>
            <a:off x="866692" y="263555"/>
            <a:ext cx="5088834" cy="276999"/>
          </a:xfrm>
          <a:prstGeom prst="rect">
            <a:avLst/>
          </a:prstGeom>
          <a:noFill/>
        </p:spPr>
        <p:txBody>
          <a:bodyPr wrap="square">
            <a:spAutoFit/>
          </a:bodyPr>
          <a:lstStyle/>
          <a:p>
            <a:r>
              <a:rPr lang="en-TH" sz="1200" b="1" dirty="0"/>
              <a:t>Listing 5-7 (</a:t>
            </a:r>
            <a:r>
              <a:rPr lang="en-US" sz="1200" b="1" dirty="0"/>
              <a:t>con</a:t>
            </a:r>
            <a:r>
              <a:rPr lang="en-TH" sz="1200" b="1" dirty="0"/>
              <a:t>)</a:t>
            </a:r>
            <a:endParaRPr lang="en-TH" sz="1200" dirty="0"/>
          </a:p>
        </p:txBody>
      </p:sp>
      <p:sp>
        <p:nvSpPr>
          <p:cNvPr id="3" name="TextBox 2">
            <a:extLst>
              <a:ext uri="{FF2B5EF4-FFF2-40B4-BE49-F238E27FC236}">
                <a16:creationId xmlns:a16="http://schemas.microsoft.com/office/drawing/2014/main" id="{846A55E1-90EF-9B8A-9FB1-043A57F67EFE}"/>
              </a:ext>
            </a:extLst>
          </p:cNvPr>
          <p:cNvSpPr txBox="1"/>
          <p:nvPr/>
        </p:nvSpPr>
        <p:spPr>
          <a:xfrm>
            <a:off x="1564727" y="674809"/>
            <a:ext cx="6073665" cy="4247317"/>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N_PIXELS_PER_FRAME</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N_PIXELS_PER_FRAME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Clicked the close button? Quit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and end the program</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8 - Do any "per frame" actions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left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or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reverse X direction</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top</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or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bottom</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reverse Y direction</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Update the ball's rectangle using the speed in two directions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left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left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xSpeed</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top</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top</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ySpeed</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9 - Clear the window before drawing it again</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10 - Draw the window elements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11 - Update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12 - Slow things down a bit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019633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50596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Playing Sounds</a:t>
            </a:r>
            <a:endParaRPr sz="2800" b="1" dirty="0"/>
          </a:p>
        </p:txBody>
      </p:sp>
      <p:cxnSp>
        <p:nvCxnSpPr>
          <p:cNvPr id="430" name="Google Shape;430;p44"/>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
        <p:nvSpPr>
          <p:cNvPr id="2" name="TextBox 1">
            <a:extLst>
              <a:ext uri="{FF2B5EF4-FFF2-40B4-BE49-F238E27FC236}">
                <a16:creationId xmlns:a16="http://schemas.microsoft.com/office/drawing/2014/main" id="{BA380CC6-DBF9-5A90-A3E2-D75973743982}"/>
              </a:ext>
            </a:extLst>
          </p:cNvPr>
          <p:cNvSpPr txBox="1"/>
          <p:nvPr/>
        </p:nvSpPr>
        <p:spPr>
          <a:xfrm>
            <a:off x="713225" y="1177857"/>
            <a:ext cx="6796378" cy="519758"/>
          </a:xfrm>
          <a:prstGeom prst="rect">
            <a:avLst/>
          </a:prstGeom>
          <a:noFill/>
        </p:spPr>
        <p:txBody>
          <a:bodyPr wrap="square">
            <a:spAutoFit/>
          </a:bodyPr>
          <a:lstStyle/>
          <a:p>
            <a:r>
              <a:rPr lang="en-TH" sz="1200" dirty="0"/>
              <a:t>There are two types of sounds that you might want to play in your programs: </a:t>
            </a:r>
          </a:p>
          <a:p>
            <a:pPr>
              <a:lnSpc>
                <a:spcPct val="150000"/>
              </a:lnSpc>
            </a:pPr>
            <a:r>
              <a:rPr lang="en-TH" sz="1200" b="1" dirty="0"/>
              <a:t>short sound effects </a:t>
            </a:r>
            <a:r>
              <a:rPr lang="en-TH" sz="1200" dirty="0"/>
              <a:t>and </a:t>
            </a:r>
            <a:r>
              <a:rPr lang="en-TH" sz="1200" b="1" dirty="0"/>
              <a:t>background music</a:t>
            </a:r>
            <a:r>
              <a:rPr lang="en-TH" sz="1200" dirty="0"/>
              <a:t>.</a:t>
            </a:r>
          </a:p>
        </p:txBody>
      </p:sp>
      <p:sp>
        <p:nvSpPr>
          <p:cNvPr id="3" name="Google Shape;428;p44">
            <a:extLst>
              <a:ext uri="{FF2B5EF4-FFF2-40B4-BE49-F238E27FC236}">
                <a16:creationId xmlns:a16="http://schemas.microsoft.com/office/drawing/2014/main" id="{F7FF80E9-AE6C-3FFF-8C6C-C083F30392D9}"/>
              </a:ext>
            </a:extLst>
          </p:cNvPr>
          <p:cNvSpPr txBox="1">
            <a:spLocks/>
          </p:cNvSpPr>
          <p:nvPr/>
        </p:nvSpPr>
        <p:spPr>
          <a:xfrm>
            <a:off x="713225" y="1745370"/>
            <a:ext cx="69925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1pPr>
            <a:lvl2pPr marR="0" lvl="1"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2pPr>
            <a:lvl3pPr marR="0" lvl="2"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3pPr>
            <a:lvl4pPr marR="0" lvl="3"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4pPr>
            <a:lvl5pPr marR="0" lvl="4"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5pPr>
            <a:lvl6pPr marR="0" lvl="5"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6pPr>
            <a:lvl7pPr marR="0" lvl="6"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7pPr>
            <a:lvl8pPr marR="0" lvl="7"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8pPr>
            <a:lvl9pPr marR="0" lvl="8"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9pPr>
          </a:lstStyle>
          <a:p>
            <a:pPr marL="342900" indent="-342900">
              <a:buFont typeface="Courier New" panose="02070309020205020404" pitchFamily="49" charset="0"/>
              <a:buChar char="o"/>
            </a:pPr>
            <a:r>
              <a:rPr lang="en-US" sz="2000" b="1"/>
              <a:t>Playing Sound Effects</a:t>
            </a:r>
            <a:endParaRPr lang="en-US" sz="2000" b="1" dirty="0"/>
          </a:p>
        </p:txBody>
      </p:sp>
      <p:sp>
        <p:nvSpPr>
          <p:cNvPr id="5" name="TextBox 4">
            <a:extLst>
              <a:ext uri="{FF2B5EF4-FFF2-40B4-BE49-F238E27FC236}">
                <a16:creationId xmlns:a16="http://schemas.microsoft.com/office/drawing/2014/main" id="{AA60E4C7-A6ED-4FF3-E147-9CCF8A411965}"/>
              </a:ext>
            </a:extLst>
          </p:cNvPr>
          <p:cNvSpPr txBox="1"/>
          <p:nvPr/>
        </p:nvSpPr>
        <p:spPr>
          <a:xfrm>
            <a:off x="829062" y="2383876"/>
            <a:ext cx="7764449" cy="1443087"/>
          </a:xfrm>
          <a:prstGeom prst="rect">
            <a:avLst/>
          </a:prstGeom>
          <a:noFill/>
        </p:spPr>
        <p:txBody>
          <a:bodyPr wrap="square">
            <a:spAutoFit/>
          </a:bodyPr>
          <a:lstStyle/>
          <a:p>
            <a:pPr>
              <a:lnSpc>
                <a:spcPct val="150000"/>
              </a:lnSpc>
            </a:pPr>
            <a:r>
              <a:rPr lang="en-TH" sz="1200" dirty="0"/>
              <a:t>All sound effects must live in external files and must be in either </a:t>
            </a:r>
            <a:r>
              <a:rPr lang="en-TH" sz="1200" i="1" dirty="0"/>
              <a:t>.wav</a:t>
            </a:r>
            <a:r>
              <a:rPr lang="en-TH" sz="1200" dirty="0"/>
              <a:t> or </a:t>
            </a:r>
            <a:r>
              <a:rPr lang="en-TH" sz="1200" i="1" dirty="0"/>
              <a:t>.ogg</a:t>
            </a:r>
            <a:r>
              <a:rPr lang="en-TH" sz="1200" dirty="0"/>
              <a:t> format. Playing a relatively short sound effect consists of two steps:</a:t>
            </a:r>
          </a:p>
          <a:p>
            <a:pPr marL="171450" indent="-171450">
              <a:lnSpc>
                <a:spcPct val="150000"/>
              </a:lnSpc>
              <a:buFontTx/>
              <a:buChar char="-"/>
            </a:pPr>
            <a:r>
              <a:rPr lang="en-TH" sz="1200" dirty="0"/>
              <a:t>load the sound from an external sound file once; then </a:t>
            </a:r>
          </a:p>
          <a:p>
            <a:pPr marL="171450" indent="-171450">
              <a:lnSpc>
                <a:spcPct val="150000"/>
              </a:lnSpc>
              <a:buFontTx/>
              <a:buChar char="-"/>
            </a:pPr>
            <a:r>
              <a:rPr lang="en-TH" sz="1200" dirty="0"/>
              <a:t>at the appropriate time(s), play your sound.</a:t>
            </a:r>
          </a:p>
          <a:p>
            <a:pPr>
              <a:lnSpc>
                <a:spcPct val="150000"/>
              </a:lnSpc>
            </a:pPr>
            <a:r>
              <a:rPr lang="en-TH" sz="1200" dirty="0"/>
              <a:t>To load a sound effect into memory, you use a line like this:</a:t>
            </a:r>
          </a:p>
        </p:txBody>
      </p:sp>
      <p:sp>
        <p:nvSpPr>
          <p:cNvPr id="7" name="TextBox 6">
            <a:extLst>
              <a:ext uri="{FF2B5EF4-FFF2-40B4-BE49-F238E27FC236}">
                <a16:creationId xmlns:a16="http://schemas.microsoft.com/office/drawing/2014/main" id="{EA043FBF-F35E-548F-0EFA-11A4978E3385}"/>
              </a:ext>
            </a:extLst>
          </p:cNvPr>
          <p:cNvSpPr txBox="1"/>
          <p:nvPr/>
        </p:nvSpPr>
        <p:spPr>
          <a:xfrm>
            <a:off x="1954033" y="4162037"/>
            <a:ext cx="5235934" cy="253916"/>
          </a:xfrm>
          <a:prstGeom prst="rect">
            <a:avLst/>
          </a:prstGeom>
          <a:noFill/>
        </p:spPr>
        <p:txBody>
          <a:bodyPr wrap="square">
            <a:spAutoFit/>
          </a:bodyPr>
          <a:lstStyle/>
          <a:p>
            <a:r>
              <a:rPr lang="en-US" sz="1050" b="0" dirty="0">
                <a:solidFill>
                  <a:srgbClr val="777777"/>
                </a:solidFill>
                <a:effectLst/>
                <a:latin typeface="Menlo" panose="020B0609030804020204" pitchFamily="49" charset="0"/>
              </a:rPr>
              <a:t>&lt;</a:t>
            </a:r>
            <a:r>
              <a:rPr lang="en-US" sz="1050" b="0" dirty="0" err="1">
                <a:solidFill>
                  <a:srgbClr val="333333"/>
                </a:solidFill>
                <a:effectLst/>
                <a:latin typeface="Menlo" panose="020B0609030804020204" pitchFamily="49" charset="0"/>
              </a:rPr>
              <a:t>soundVariable</a:t>
            </a:r>
            <a:r>
              <a:rPr lang="en-US" sz="1050" b="0" dirty="0">
                <a:solidFill>
                  <a:srgbClr val="777777"/>
                </a:solidFill>
                <a:effectLst/>
                <a:latin typeface="Menlo" panose="020B0609030804020204" pitchFamily="49" charset="0"/>
              </a:rPr>
              <a:t>&gt;</a:t>
            </a:r>
            <a:r>
              <a:rPr lang="en-US" sz="1050" b="0" dirty="0">
                <a:solidFill>
                  <a:srgbClr val="333333"/>
                </a:solidFill>
                <a:effectLst/>
                <a:latin typeface="Menlo" panose="020B0609030804020204" pitchFamily="49" charset="0"/>
              </a:rPr>
              <a:t> </a:t>
            </a:r>
            <a:r>
              <a:rPr lang="en-US" sz="1050" b="0" dirty="0">
                <a:solidFill>
                  <a:srgbClr val="777777"/>
                </a:solidFill>
                <a:effectLst/>
                <a:latin typeface="Menlo" panose="020B0609030804020204" pitchFamily="49" charset="0"/>
              </a:rPr>
              <a:t>=</a:t>
            </a:r>
            <a:r>
              <a:rPr lang="en-US" sz="1050" b="0" dirty="0">
                <a:solidFill>
                  <a:srgbClr val="333333"/>
                </a:solidFill>
                <a:effectLst/>
                <a:latin typeface="Menlo" panose="020B0609030804020204" pitchFamily="49" charset="0"/>
              </a:rPr>
              <a:t> </a:t>
            </a:r>
            <a:r>
              <a:rPr lang="en-US" sz="1050" b="0" dirty="0" err="1">
                <a:solidFill>
                  <a:srgbClr val="333333"/>
                </a:solidFill>
                <a:effectLst/>
                <a:latin typeface="Menlo" panose="020B0609030804020204" pitchFamily="49" charset="0"/>
              </a:rPr>
              <a:t>pygame</a:t>
            </a:r>
            <a:r>
              <a:rPr lang="en-US" sz="1050" b="0" dirty="0" err="1">
                <a:solidFill>
                  <a:srgbClr val="777777"/>
                </a:solidFill>
                <a:effectLst/>
                <a:latin typeface="Menlo" panose="020B0609030804020204" pitchFamily="49" charset="0"/>
              </a:rPr>
              <a:t>.</a:t>
            </a:r>
            <a:r>
              <a:rPr lang="en-US" sz="1050" b="0" dirty="0" err="1">
                <a:solidFill>
                  <a:srgbClr val="333333"/>
                </a:solidFill>
                <a:effectLst/>
                <a:latin typeface="Menlo" panose="020B0609030804020204" pitchFamily="49" charset="0"/>
              </a:rPr>
              <a:t>mixer</a:t>
            </a:r>
            <a:r>
              <a:rPr lang="en-US" sz="1050" b="0" dirty="0" err="1">
                <a:solidFill>
                  <a:srgbClr val="777777"/>
                </a:solidFill>
                <a:effectLst/>
                <a:latin typeface="Menlo" panose="020B0609030804020204" pitchFamily="49" charset="0"/>
              </a:rPr>
              <a:t>.</a:t>
            </a:r>
            <a:r>
              <a:rPr lang="en-US" sz="1050" b="0" dirty="0" err="1">
                <a:solidFill>
                  <a:srgbClr val="333333"/>
                </a:solidFill>
                <a:effectLst/>
                <a:latin typeface="Menlo" panose="020B0609030804020204" pitchFamily="49" charset="0"/>
              </a:rPr>
              <a:t>Sound</a:t>
            </a:r>
            <a:r>
              <a:rPr lang="en-US" sz="1050" b="0" dirty="0">
                <a:solidFill>
                  <a:srgbClr val="777777"/>
                </a:solidFill>
                <a:effectLst/>
                <a:latin typeface="Menlo" panose="020B0609030804020204" pitchFamily="49" charset="0"/>
              </a:rPr>
              <a:t>(&lt;</a:t>
            </a:r>
            <a:r>
              <a:rPr lang="en-US" sz="1050" b="0" dirty="0">
                <a:solidFill>
                  <a:srgbClr val="333333"/>
                </a:solidFill>
                <a:effectLst/>
                <a:latin typeface="Menlo" panose="020B0609030804020204" pitchFamily="49" charset="0"/>
              </a:rPr>
              <a:t>path to sound </a:t>
            </a:r>
            <a:r>
              <a:rPr lang="en-US" sz="1050" b="0" dirty="0">
                <a:solidFill>
                  <a:srgbClr val="9466AA"/>
                </a:solidFill>
                <a:effectLst/>
                <a:latin typeface="Menlo" panose="020B0609030804020204" pitchFamily="49" charset="0"/>
              </a:rPr>
              <a:t>file</a:t>
            </a:r>
            <a:r>
              <a:rPr lang="en-US" sz="1050" b="0" dirty="0">
                <a:solidFill>
                  <a:srgbClr val="777777"/>
                </a:solidFill>
                <a:effectLst/>
                <a:latin typeface="Menlo" panose="020B0609030804020204" pitchFamily="49" charset="0"/>
              </a:rPr>
              <a:t>&gt;)</a:t>
            </a:r>
            <a:endParaRPr lang="en-US" sz="1050" b="0" dirty="0">
              <a:solidFill>
                <a:srgbClr val="333333"/>
              </a:solidFill>
              <a:effectLst/>
              <a:latin typeface="Menlo" panose="020B0609030804020204" pitchFamily="49" charset="0"/>
            </a:endParaRPr>
          </a:p>
        </p:txBody>
      </p:sp>
      <p:sp>
        <p:nvSpPr>
          <p:cNvPr id="8" name="Rounded Rectangle 7">
            <a:extLst>
              <a:ext uri="{FF2B5EF4-FFF2-40B4-BE49-F238E27FC236}">
                <a16:creationId xmlns:a16="http://schemas.microsoft.com/office/drawing/2014/main" id="{63DED4EF-3B30-EEBD-1B7A-F86671F0DC73}"/>
              </a:ext>
            </a:extLst>
          </p:cNvPr>
          <p:cNvSpPr/>
          <p:nvPr/>
        </p:nvSpPr>
        <p:spPr>
          <a:xfrm>
            <a:off x="1800836" y="4056189"/>
            <a:ext cx="5148604" cy="494992"/>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1785120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10" name="TextBox 9">
            <a:extLst>
              <a:ext uri="{FF2B5EF4-FFF2-40B4-BE49-F238E27FC236}">
                <a16:creationId xmlns:a16="http://schemas.microsoft.com/office/drawing/2014/main" id="{250978E0-BEE3-A12A-D003-A79032E52AB0}"/>
              </a:ext>
            </a:extLst>
          </p:cNvPr>
          <p:cNvSpPr txBox="1"/>
          <p:nvPr/>
        </p:nvSpPr>
        <p:spPr>
          <a:xfrm>
            <a:off x="1123122" y="1214833"/>
            <a:ext cx="5235934" cy="461665"/>
          </a:xfrm>
          <a:prstGeom prst="rect">
            <a:avLst/>
          </a:prstGeom>
          <a:noFill/>
        </p:spPr>
        <p:txBody>
          <a:bodyPr wrap="square">
            <a:spAutoFit/>
          </a:bodyPr>
          <a:lstStyle/>
          <a:p>
            <a:r>
              <a:rPr lang="en-US" sz="1200" b="0" dirty="0">
                <a:solidFill>
                  <a:srgbClr val="333333"/>
                </a:solidFill>
                <a:effectLst/>
                <a:latin typeface="Menlo" panose="020B0609030804020204" pitchFamily="49" charset="0"/>
              </a:rPr>
              <a:t>python3 -m pip install -U pip --user</a:t>
            </a:r>
          </a:p>
          <a:p>
            <a:r>
              <a:rPr lang="en-US" sz="1200" b="0" dirty="0">
                <a:solidFill>
                  <a:srgbClr val="333333"/>
                </a:solidFill>
                <a:effectLst/>
                <a:latin typeface="Menlo" panose="020B0609030804020204" pitchFamily="49" charset="0"/>
              </a:rPr>
              <a:t>python3 -m pip install -U </a:t>
            </a:r>
            <a:r>
              <a:rPr lang="en-US" sz="1200" b="0" dirty="0" err="1">
                <a:solidFill>
                  <a:srgbClr val="333333"/>
                </a:solidFill>
                <a:effectLst/>
                <a:latin typeface="Menlo" panose="020B0609030804020204" pitchFamily="49" charset="0"/>
              </a:rPr>
              <a:t>pygame</a:t>
            </a:r>
            <a:r>
              <a:rPr lang="en-US" sz="1200" b="0" dirty="0">
                <a:solidFill>
                  <a:srgbClr val="333333"/>
                </a:solidFill>
                <a:effectLst/>
                <a:latin typeface="Menlo" panose="020B0609030804020204" pitchFamily="49" charset="0"/>
              </a:rPr>
              <a:t> --user</a:t>
            </a:r>
            <a:endParaRPr lang="en-TH" sz="1200" dirty="0"/>
          </a:p>
        </p:txBody>
      </p:sp>
      <p:sp>
        <p:nvSpPr>
          <p:cNvPr id="12" name="TextBox 11">
            <a:extLst>
              <a:ext uri="{FF2B5EF4-FFF2-40B4-BE49-F238E27FC236}">
                <a16:creationId xmlns:a16="http://schemas.microsoft.com/office/drawing/2014/main" id="{592EFFD3-95FC-943C-EAAB-FDDC71713565}"/>
              </a:ext>
            </a:extLst>
          </p:cNvPr>
          <p:cNvSpPr txBox="1"/>
          <p:nvPr/>
        </p:nvSpPr>
        <p:spPr>
          <a:xfrm>
            <a:off x="764776" y="1903851"/>
            <a:ext cx="7953697" cy="1384995"/>
          </a:xfrm>
          <a:prstGeom prst="rect">
            <a:avLst/>
          </a:prstGeom>
          <a:noFill/>
        </p:spPr>
        <p:txBody>
          <a:bodyPr wrap="square">
            <a:spAutoFit/>
          </a:bodyPr>
          <a:lstStyle/>
          <a:p>
            <a:r>
              <a:rPr lang="en-TH" sz="1200" dirty="0"/>
              <a:t>The first command ensures that you have the latest version of the pip</a:t>
            </a:r>
            <a:r>
              <a:rPr lang="th-TH" sz="1200" dirty="0"/>
              <a:t> </a:t>
            </a:r>
            <a:r>
              <a:rPr lang="en-TH" sz="1200" dirty="0"/>
              <a:t>program. </a:t>
            </a:r>
          </a:p>
          <a:p>
            <a:r>
              <a:rPr lang="en-TH" sz="1200" dirty="0"/>
              <a:t>The second line installs the most recent version of pygame.</a:t>
            </a:r>
          </a:p>
          <a:p>
            <a:endParaRPr lang="th-TH" sz="1200" dirty="0"/>
          </a:p>
          <a:p>
            <a:r>
              <a:rPr lang="en-TH" sz="1200" dirty="0"/>
              <a:t>If you have any problems installing pygame, consult the pygame</a:t>
            </a:r>
            <a:r>
              <a:rPr lang="th-TH" sz="1200" dirty="0"/>
              <a:t> </a:t>
            </a:r>
            <a:r>
              <a:rPr lang="en-TH" sz="1200" dirty="0"/>
              <a:t>documentation at</a:t>
            </a:r>
            <a:r>
              <a:rPr lang="en-US" sz="1200" dirty="0"/>
              <a:t> </a:t>
            </a:r>
            <a:r>
              <a:rPr lang="en-TH" sz="1200" i="1" u="sng" dirty="0"/>
              <a:t>https://www.pygame.org/wiki/GettingStarted</a:t>
            </a:r>
            <a:r>
              <a:rPr lang="en-TH" sz="1200" u="sng" dirty="0"/>
              <a:t>. </a:t>
            </a:r>
          </a:p>
          <a:p>
            <a:endParaRPr lang="en-TH" sz="1200" u="sng" dirty="0"/>
          </a:p>
          <a:p>
            <a:r>
              <a:rPr lang="en-TH" sz="1200" dirty="0"/>
              <a:t>To test that</a:t>
            </a:r>
            <a:r>
              <a:rPr lang="th-TH" sz="1200" dirty="0"/>
              <a:t> </a:t>
            </a:r>
            <a:r>
              <a:rPr lang="en-TH" sz="1200" dirty="0"/>
              <a:t>pygame has been installed correctly, open IDLE and in the shell window enter:</a:t>
            </a:r>
          </a:p>
        </p:txBody>
      </p:sp>
      <p:sp>
        <p:nvSpPr>
          <p:cNvPr id="16" name="TextBox 15">
            <a:extLst>
              <a:ext uri="{FF2B5EF4-FFF2-40B4-BE49-F238E27FC236}">
                <a16:creationId xmlns:a16="http://schemas.microsoft.com/office/drawing/2014/main" id="{F2EE6283-F310-3045-4119-4135A4DC7BAD}"/>
              </a:ext>
            </a:extLst>
          </p:cNvPr>
          <p:cNvSpPr txBox="1"/>
          <p:nvPr/>
        </p:nvSpPr>
        <p:spPr>
          <a:xfrm>
            <a:off x="1123122" y="3475544"/>
            <a:ext cx="5235934" cy="276999"/>
          </a:xfrm>
          <a:prstGeom prst="rect">
            <a:avLst/>
          </a:prstGeom>
          <a:noFill/>
        </p:spPr>
        <p:txBody>
          <a:bodyPr wrap="square">
            <a:spAutoFit/>
          </a:bodyPr>
          <a:lstStyle/>
          <a:p>
            <a:r>
              <a:rPr lang="en-US" sz="1200" b="0" dirty="0">
                <a:solidFill>
                  <a:srgbClr val="333333"/>
                </a:solidFill>
                <a:effectLst/>
                <a:latin typeface="Menlo" panose="020B0609030804020204" pitchFamily="49" charset="0"/>
              </a:rPr>
              <a:t>import </a:t>
            </a:r>
            <a:r>
              <a:rPr lang="en-US" sz="1200" b="0" dirty="0" err="1">
                <a:solidFill>
                  <a:srgbClr val="333333"/>
                </a:solidFill>
                <a:effectLst/>
                <a:latin typeface="Menlo" panose="020B0609030804020204" pitchFamily="49" charset="0"/>
              </a:rPr>
              <a:t>pygame</a:t>
            </a:r>
            <a:endParaRPr lang="en-TH" sz="1200" dirty="0"/>
          </a:p>
        </p:txBody>
      </p:sp>
      <p:sp>
        <p:nvSpPr>
          <p:cNvPr id="18" name="TextBox 17">
            <a:extLst>
              <a:ext uri="{FF2B5EF4-FFF2-40B4-BE49-F238E27FC236}">
                <a16:creationId xmlns:a16="http://schemas.microsoft.com/office/drawing/2014/main" id="{D9859011-BDC7-3953-3B4B-A1F4D4C0C853}"/>
              </a:ext>
            </a:extLst>
          </p:cNvPr>
          <p:cNvSpPr txBox="1"/>
          <p:nvPr/>
        </p:nvSpPr>
        <p:spPr>
          <a:xfrm>
            <a:off x="764776" y="3983295"/>
            <a:ext cx="6398812" cy="461665"/>
          </a:xfrm>
          <a:prstGeom prst="rect">
            <a:avLst/>
          </a:prstGeom>
          <a:noFill/>
        </p:spPr>
        <p:txBody>
          <a:bodyPr wrap="square">
            <a:spAutoFit/>
          </a:bodyPr>
          <a:lstStyle/>
          <a:p>
            <a:r>
              <a:rPr lang="en-TH" sz="1200" dirty="0"/>
              <a:t>If you see a message saying something like “Hello from the pygame</a:t>
            </a:r>
            <a:r>
              <a:rPr lang="th-TH" sz="1200" dirty="0"/>
              <a:t> </a:t>
            </a:r>
            <a:r>
              <a:rPr lang="en-TH" sz="1200" dirty="0"/>
              <a:t>community” or if you get no message at all, then pygame has been installed</a:t>
            </a:r>
            <a:r>
              <a:rPr lang="th-TH" sz="1200" dirty="0"/>
              <a:t> </a:t>
            </a:r>
            <a:r>
              <a:rPr lang="en-TH" sz="1200" dirty="0"/>
              <a:t>correctly.</a:t>
            </a:r>
          </a:p>
        </p:txBody>
      </p:sp>
      <p:sp>
        <p:nvSpPr>
          <p:cNvPr id="19" name="Rounded Rectangle 18">
            <a:extLst>
              <a:ext uri="{FF2B5EF4-FFF2-40B4-BE49-F238E27FC236}">
                <a16:creationId xmlns:a16="http://schemas.microsoft.com/office/drawing/2014/main" id="{D513ED57-C8F2-EFA2-50C3-58D466F8C1A1}"/>
              </a:ext>
            </a:extLst>
          </p:cNvPr>
          <p:cNvSpPr/>
          <p:nvPr/>
        </p:nvSpPr>
        <p:spPr>
          <a:xfrm>
            <a:off x="916526" y="1167626"/>
            <a:ext cx="4180260" cy="574593"/>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1" name="Rounded Rectangle 20">
            <a:extLst>
              <a:ext uri="{FF2B5EF4-FFF2-40B4-BE49-F238E27FC236}">
                <a16:creationId xmlns:a16="http://schemas.microsoft.com/office/drawing/2014/main" id="{8FEC74FD-3A72-47F4-39D6-7441A5944518}"/>
              </a:ext>
            </a:extLst>
          </p:cNvPr>
          <p:cNvSpPr/>
          <p:nvPr/>
        </p:nvSpPr>
        <p:spPr>
          <a:xfrm>
            <a:off x="916526" y="3384346"/>
            <a:ext cx="1834625" cy="467178"/>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 name="Google Shape;428;p44">
            <a:extLst>
              <a:ext uri="{FF2B5EF4-FFF2-40B4-BE49-F238E27FC236}">
                <a16:creationId xmlns:a16="http://schemas.microsoft.com/office/drawing/2014/main" id="{C6302DBE-9BB8-CB0F-9B6E-518957A619B7}"/>
              </a:ext>
            </a:extLst>
          </p:cNvPr>
          <p:cNvSpPr txBox="1">
            <a:spLocks noGrp="1"/>
          </p:cNvSpPr>
          <p:nvPr>
            <p:ph type="title"/>
          </p:nvPr>
        </p:nvSpPr>
        <p:spPr>
          <a:xfrm>
            <a:off x="713225" y="50596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Installing </a:t>
            </a:r>
            <a:r>
              <a:rPr lang="en-US" sz="2800" b="1" dirty="0" err="1"/>
              <a:t>pygame</a:t>
            </a:r>
            <a:endParaRPr sz="2800" b="1" dirty="0"/>
          </a:p>
        </p:txBody>
      </p:sp>
      <p:cxnSp>
        <p:nvCxnSpPr>
          <p:cNvPr id="4" name="Google Shape;430;p44">
            <a:extLst>
              <a:ext uri="{FF2B5EF4-FFF2-40B4-BE49-F238E27FC236}">
                <a16:creationId xmlns:a16="http://schemas.microsoft.com/office/drawing/2014/main" id="{03F4C45D-F27E-EBE4-FC3C-06556E9CD37E}"/>
              </a:ext>
            </a:extLst>
          </p:cNvPr>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561358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9" name="TextBox 8">
            <a:extLst>
              <a:ext uri="{FF2B5EF4-FFF2-40B4-BE49-F238E27FC236}">
                <a16:creationId xmlns:a16="http://schemas.microsoft.com/office/drawing/2014/main" id="{D22EF5E9-4A00-E8D2-D2F7-AD82A881148C}"/>
              </a:ext>
            </a:extLst>
          </p:cNvPr>
          <p:cNvSpPr txBox="1"/>
          <p:nvPr/>
        </p:nvSpPr>
        <p:spPr>
          <a:xfrm>
            <a:off x="622189" y="570910"/>
            <a:ext cx="5235934" cy="276999"/>
          </a:xfrm>
          <a:prstGeom prst="rect">
            <a:avLst/>
          </a:prstGeom>
          <a:noFill/>
        </p:spPr>
        <p:txBody>
          <a:bodyPr wrap="square">
            <a:spAutoFit/>
          </a:bodyPr>
          <a:lstStyle/>
          <a:p>
            <a:r>
              <a:rPr lang="en-TH" sz="1200" dirty="0"/>
              <a:t>To play the sound effect, you only need to call its play() method:</a:t>
            </a:r>
          </a:p>
        </p:txBody>
      </p:sp>
      <p:sp>
        <p:nvSpPr>
          <p:cNvPr id="11" name="TextBox 10">
            <a:extLst>
              <a:ext uri="{FF2B5EF4-FFF2-40B4-BE49-F238E27FC236}">
                <a16:creationId xmlns:a16="http://schemas.microsoft.com/office/drawing/2014/main" id="{83ECC70C-F82F-F489-2EF3-3C583B72D520}"/>
              </a:ext>
            </a:extLst>
          </p:cNvPr>
          <p:cNvSpPr txBox="1"/>
          <p:nvPr/>
        </p:nvSpPr>
        <p:spPr>
          <a:xfrm>
            <a:off x="5218042" y="586298"/>
            <a:ext cx="2287988" cy="246221"/>
          </a:xfrm>
          <a:prstGeom prst="rect">
            <a:avLst/>
          </a:prstGeom>
          <a:noFill/>
        </p:spPr>
        <p:txBody>
          <a:bodyPr wrap="square">
            <a:spAutoFit/>
          </a:bodyPr>
          <a:lstStyle/>
          <a:p>
            <a:r>
              <a:rPr lang="en-US" sz="1000" b="0" dirty="0">
                <a:solidFill>
                  <a:srgbClr val="777777"/>
                </a:solidFill>
                <a:effectLst/>
                <a:latin typeface="Menlo" panose="020B0609030804020204" pitchFamily="49" charset="0"/>
              </a:rPr>
              <a:t>&lt;</a:t>
            </a:r>
            <a:r>
              <a:rPr lang="en-US" sz="1000" b="0" dirty="0" err="1">
                <a:solidFill>
                  <a:srgbClr val="333333"/>
                </a:solidFill>
                <a:effectLst/>
                <a:latin typeface="Menlo" panose="020B0609030804020204" pitchFamily="49" charset="0"/>
              </a:rPr>
              <a:t>soundVariable</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play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3" name="TextBox 12">
            <a:extLst>
              <a:ext uri="{FF2B5EF4-FFF2-40B4-BE49-F238E27FC236}">
                <a16:creationId xmlns:a16="http://schemas.microsoft.com/office/drawing/2014/main" id="{0485E3B9-14B4-2C0C-963B-59AEE40B993C}"/>
              </a:ext>
            </a:extLst>
          </p:cNvPr>
          <p:cNvSpPr txBox="1"/>
          <p:nvPr/>
        </p:nvSpPr>
        <p:spPr>
          <a:xfrm>
            <a:off x="622187" y="1013383"/>
            <a:ext cx="7853901" cy="276999"/>
          </a:xfrm>
          <a:prstGeom prst="rect">
            <a:avLst/>
          </a:prstGeom>
          <a:noFill/>
        </p:spPr>
        <p:txBody>
          <a:bodyPr wrap="square">
            <a:spAutoFit/>
          </a:bodyPr>
          <a:lstStyle/>
          <a:p>
            <a:r>
              <a:rPr lang="en-TH" sz="1200" dirty="0"/>
              <a:t>We’ll modify Listing 5-7 to add a “boing” sound effect whenever the ball bounces off a side of the window. </a:t>
            </a:r>
          </a:p>
        </p:txBody>
      </p:sp>
      <p:sp>
        <p:nvSpPr>
          <p:cNvPr id="15" name="TextBox 14">
            <a:extLst>
              <a:ext uri="{FF2B5EF4-FFF2-40B4-BE49-F238E27FC236}">
                <a16:creationId xmlns:a16="http://schemas.microsoft.com/office/drawing/2014/main" id="{66E70EB0-C6E9-2EA9-CB55-72041EEF06F4}"/>
              </a:ext>
            </a:extLst>
          </p:cNvPr>
          <p:cNvSpPr txBox="1"/>
          <p:nvPr/>
        </p:nvSpPr>
        <p:spPr>
          <a:xfrm>
            <a:off x="622187" y="2264239"/>
            <a:ext cx="7575607" cy="461665"/>
          </a:xfrm>
          <a:prstGeom prst="rect">
            <a:avLst/>
          </a:prstGeom>
          <a:noFill/>
        </p:spPr>
        <p:txBody>
          <a:bodyPr wrap="square">
            <a:spAutoFit/>
          </a:bodyPr>
          <a:lstStyle/>
          <a:p>
            <a:r>
              <a:rPr lang="en-TH" sz="1200" dirty="0"/>
              <a:t>To play the “boing” sound effect whenever we change either the horizontal or vertical direction of the ball, we modify section </a:t>
            </a:r>
            <a:r>
              <a:rPr lang="en-TH" sz="1200" dirty="0">
                <a:solidFill>
                  <a:srgbClr val="FF0000"/>
                </a:solidFill>
              </a:rPr>
              <a:t>8</a:t>
            </a:r>
            <a:r>
              <a:rPr lang="en-TH" sz="1200" dirty="0"/>
              <a:t> to look like this:</a:t>
            </a:r>
          </a:p>
        </p:txBody>
      </p:sp>
      <p:sp>
        <p:nvSpPr>
          <p:cNvPr id="17" name="TextBox 16">
            <a:extLst>
              <a:ext uri="{FF2B5EF4-FFF2-40B4-BE49-F238E27FC236}">
                <a16:creationId xmlns:a16="http://schemas.microsoft.com/office/drawing/2014/main" id="{08AC421A-1873-A88C-EB9A-E99F2B45EEE3}"/>
              </a:ext>
            </a:extLst>
          </p:cNvPr>
          <p:cNvSpPr txBox="1"/>
          <p:nvPr/>
        </p:nvSpPr>
        <p:spPr>
          <a:xfrm>
            <a:off x="1051560" y="1493870"/>
            <a:ext cx="5235934" cy="553998"/>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bounceSound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mixer</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Sound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sounds/</a:t>
            </a:r>
            <a:r>
              <a:rPr lang="en-US" sz="1000" b="0" dirty="0" err="1">
                <a:solidFill>
                  <a:srgbClr val="1F6E89"/>
                </a:solidFill>
                <a:effectLst/>
                <a:latin typeface="Menlo" panose="020B0609030804020204" pitchFamily="49" charset="0"/>
              </a:rPr>
              <a:t>boing.wav</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9" name="TextBox 18">
            <a:extLst>
              <a:ext uri="{FF2B5EF4-FFF2-40B4-BE49-F238E27FC236}">
                <a16:creationId xmlns:a16="http://schemas.microsoft.com/office/drawing/2014/main" id="{48773B50-5D90-C48E-CC57-FBA767117054}"/>
              </a:ext>
            </a:extLst>
          </p:cNvPr>
          <p:cNvSpPr txBox="1"/>
          <p:nvPr/>
        </p:nvSpPr>
        <p:spPr>
          <a:xfrm>
            <a:off x="1051560" y="2835458"/>
            <a:ext cx="5235934" cy="1681679"/>
          </a:xfrm>
          <a:prstGeom prst="rect">
            <a:avLst/>
          </a:prstGeom>
          <a:noFill/>
        </p:spPr>
        <p:txBody>
          <a:bodyPr wrap="square">
            <a:spAutoFit/>
          </a:bodyPr>
          <a:lstStyle/>
          <a:p>
            <a:pPr>
              <a:lnSpc>
                <a:spcPct val="150000"/>
              </a:lnSpc>
            </a:pPr>
            <a:r>
              <a:rPr lang="en-US" sz="1000" b="0" i="1" dirty="0">
                <a:solidFill>
                  <a:srgbClr val="BA9AB9"/>
                </a:solidFill>
                <a:effectLst/>
                <a:latin typeface="Menlo" panose="020B0609030804020204" pitchFamily="49" charset="0"/>
              </a:rPr>
              <a:t># 8 - Do any "per frame" actions</a:t>
            </a:r>
            <a:endParaRPr lang="en-US" sz="1000" b="0" dirty="0">
              <a:solidFill>
                <a:srgbClr val="333333"/>
              </a:solidFill>
              <a:effectLst/>
              <a:latin typeface="Menlo" panose="020B0609030804020204" pitchFamily="49" charset="0"/>
            </a:endParaRPr>
          </a:p>
          <a:p>
            <a:pPr>
              <a:lnSpc>
                <a:spcPct val="150000"/>
              </a:lnSpc>
            </a:pPr>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left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or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&gt;=</a:t>
            </a:r>
            <a:r>
              <a:rPr lang="en-US" sz="1000" dirty="0">
                <a:solidFill>
                  <a:srgbClr val="333333"/>
                </a:solidFill>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pPr>
              <a:lnSpc>
                <a:spcPct val="150000"/>
              </a:lnSpc>
            </a:pPr>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reverse X direction</a:t>
            </a:r>
            <a:endParaRPr lang="en-US" sz="1000" b="0" dirty="0">
              <a:solidFill>
                <a:srgbClr val="333333"/>
              </a:solidFill>
              <a:effectLst/>
              <a:latin typeface="Menlo" panose="020B0609030804020204" pitchFamily="49" charset="0"/>
            </a:endParaRPr>
          </a:p>
          <a:p>
            <a:pPr>
              <a:lnSpc>
                <a:spcPct val="150000"/>
              </a:lnSpc>
            </a:pPr>
            <a:r>
              <a:rPr lang="en-US" sz="1000" b="0" dirty="0" err="1">
                <a:solidFill>
                  <a:srgbClr val="333333"/>
                </a:solidFill>
                <a:effectLst/>
                <a:latin typeface="Menlo" panose="020B0609030804020204" pitchFamily="49" charset="0"/>
              </a:rPr>
              <a:t>bounceSound</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play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pPr>
              <a:lnSpc>
                <a:spcPct val="150000"/>
              </a:lnSpc>
            </a:pPr>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top</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or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bottom</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&gt;=</a:t>
            </a:r>
            <a:r>
              <a:rPr lang="en-US" sz="1000" dirty="0">
                <a:solidFill>
                  <a:srgbClr val="333333"/>
                </a:solidFill>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pPr>
              <a:lnSpc>
                <a:spcPct val="150000"/>
              </a:lnSpc>
            </a:pPr>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reverse Y direction</a:t>
            </a:r>
            <a:endParaRPr lang="en-US" sz="1000" b="0" dirty="0">
              <a:solidFill>
                <a:srgbClr val="333333"/>
              </a:solidFill>
              <a:effectLst/>
              <a:latin typeface="Menlo" panose="020B0609030804020204" pitchFamily="49" charset="0"/>
            </a:endParaRPr>
          </a:p>
          <a:p>
            <a:pPr>
              <a:lnSpc>
                <a:spcPct val="150000"/>
              </a:lnSpc>
            </a:pPr>
            <a:r>
              <a:rPr lang="en-US" sz="1000" b="0" dirty="0" err="1">
                <a:solidFill>
                  <a:srgbClr val="333333"/>
                </a:solidFill>
                <a:effectLst/>
                <a:latin typeface="Menlo" panose="020B0609030804020204" pitchFamily="49" charset="0"/>
              </a:rPr>
              <a:t>bounceSound</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play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21" name="TextBox 20">
            <a:extLst>
              <a:ext uri="{FF2B5EF4-FFF2-40B4-BE49-F238E27FC236}">
                <a16:creationId xmlns:a16="http://schemas.microsoft.com/office/drawing/2014/main" id="{0751BBC2-6A93-5D1E-5F9F-8F0AD892E1EE}"/>
              </a:ext>
            </a:extLst>
          </p:cNvPr>
          <p:cNvSpPr txBox="1"/>
          <p:nvPr/>
        </p:nvSpPr>
        <p:spPr>
          <a:xfrm>
            <a:off x="5262436" y="4654606"/>
            <a:ext cx="3647661" cy="430887"/>
          </a:xfrm>
          <a:prstGeom prst="rect">
            <a:avLst/>
          </a:prstGeom>
          <a:noFill/>
        </p:spPr>
        <p:txBody>
          <a:bodyPr wrap="square">
            <a:spAutoFit/>
          </a:bodyPr>
          <a:lstStyle/>
          <a:p>
            <a:r>
              <a:rPr lang="en-TH" sz="1100" dirty="0"/>
              <a:t>** find details in the official documentation at </a:t>
            </a:r>
            <a:r>
              <a:rPr lang="en-TH" sz="1100" i="1" u="sng" dirty="0"/>
              <a:t>https://www.pygame.org/docs/ref/mixer.html.</a:t>
            </a:r>
          </a:p>
        </p:txBody>
      </p:sp>
      <p:sp>
        <p:nvSpPr>
          <p:cNvPr id="22" name="Rounded Rectangle 21">
            <a:extLst>
              <a:ext uri="{FF2B5EF4-FFF2-40B4-BE49-F238E27FC236}">
                <a16:creationId xmlns:a16="http://schemas.microsoft.com/office/drawing/2014/main" id="{8ADAB5DD-E1DA-4DCA-B07D-71C7A6CEF91D}"/>
              </a:ext>
            </a:extLst>
          </p:cNvPr>
          <p:cNvSpPr/>
          <p:nvPr/>
        </p:nvSpPr>
        <p:spPr>
          <a:xfrm flipV="1">
            <a:off x="5218042" y="572945"/>
            <a:ext cx="1858619" cy="277000"/>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3" name="Rounded Rectangle 22">
            <a:extLst>
              <a:ext uri="{FF2B5EF4-FFF2-40B4-BE49-F238E27FC236}">
                <a16:creationId xmlns:a16="http://schemas.microsoft.com/office/drawing/2014/main" id="{7B09C880-A2C7-5B63-7853-4F4EB5B2E818}"/>
              </a:ext>
            </a:extLst>
          </p:cNvPr>
          <p:cNvSpPr/>
          <p:nvPr/>
        </p:nvSpPr>
        <p:spPr>
          <a:xfrm>
            <a:off x="942095" y="1453176"/>
            <a:ext cx="6563935" cy="664254"/>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4" name="Rounded Rectangle 23">
            <a:extLst>
              <a:ext uri="{FF2B5EF4-FFF2-40B4-BE49-F238E27FC236}">
                <a16:creationId xmlns:a16="http://schemas.microsoft.com/office/drawing/2014/main" id="{05817F50-AC1D-9C0F-830B-DBAACC69B545}"/>
              </a:ext>
            </a:extLst>
          </p:cNvPr>
          <p:cNvSpPr/>
          <p:nvPr/>
        </p:nvSpPr>
        <p:spPr>
          <a:xfrm>
            <a:off x="886436" y="2807543"/>
            <a:ext cx="6619594" cy="1797376"/>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784699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67869"/>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Playing Background Music</a:t>
            </a:r>
            <a:endParaRPr sz="2000" b="1" dirty="0"/>
          </a:p>
        </p:txBody>
      </p:sp>
      <p:sp>
        <p:nvSpPr>
          <p:cNvPr id="3" name="TextBox 2">
            <a:extLst>
              <a:ext uri="{FF2B5EF4-FFF2-40B4-BE49-F238E27FC236}">
                <a16:creationId xmlns:a16="http://schemas.microsoft.com/office/drawing/2014/main" id="{68CEED77-CD39-11B4-55A4-EEB883DEC7C2}"/>
              </a:ext>
            </a:extLst>
          </p:cNvPr>
          <p:cNvSpPr txBox="1"/>
          <p:nvPr/>
        </p:nvSpPr>
        <p:spPr>
          <a:xfrm>
            <a:off x="828923" y="1040569"/>
            <a:ext cx="6992500" cy="461665"/>
          </a:xfrm>
          <a:prstGeom prst="rect">
            <a:avLst/>
          </a:prstGeom>
          <a:noFill/>
        </p:spPr>
        <p:txBody>
          <a:bodyPr wrap="square">
            <a:spAutoFit/>
          </a:bodyPr>
          <a:lstStyle/>
          <a:p>
            <a:r>
              <a:rPr lang="en-TH" sz="1200" dirty="0"/>
              <a:t>Playing background music involves two lines of code using calls to the pygame.mixer.music module. First, you need this to load the sound file into memory:</a:t>
            </a:r>
          </a:p>
        </p:txBody>
      </p:sp>
      <p:sp>
        <p:nvSpPr>
          <p:cNvPr id="5" name="TextBox 4">
            <a:extLst>
              <a:ext uri="{FF2B5EF4-FFF2-40B4-BE49-F238E27FC236}">
                <a16:creationId xmlns:a16="http://schemas.microsoft.com/office/drawing/2014/main" id="{9F3DBC48-1F20-CA06-7CEE-DA28863DBA7D}"/>
              </a:ext>
            </a:extLst>
          </p:cNvPr>
          <p:cNvSpPr txBox="1"/>
          <p:nvPr/>
        </p:nvSpPr>
        <p:spPr>
          <a:xfrm>
            <a:off x="828923" y="2297981"/>
            <a:ext cx="6992500" cy="646331"/>
          </a:xfrm>
          <a:prstGeom prst="rect">
            <a:avLst/>
          </a:prstGeom>
          <a:noFill/>
        </p:spPr>
        <p:txBody>
          <a:bodyPr wrap="square">
            <a:spAutoFit/>
          </a:bodyPr>
          <a:lstStyle/>
          <a:p>
            <a:r>
              <a:rPr lang="en-TH" sz="1200" dirty="0"/>
              <a:t>The &lt;path to sound file&gt; is a path string where the sound file can be found. You can use .mp3 files, which seem to work best, as well as .wav or .ogg files. When you want to start the music playing, you need to make this call:</a:t>
            </a:r>
          </a:p>
        </p:txBody>
      </p:sp>
      <p:sp>
        <p:nvSpPr>
          <p:cNvPr id="7" name="TextBox 6">
            <a:extLst>
              <a:ext uri="{FF2B5EF4-FFF2-40B4-BE49-F238E27FC236}">
                <a16:creationId xmlns:a16="http://schemas.microsoft.com/office/drawing/2014/main" id="{B66239A6-07EB-E62E-EAA1-243A676E0BEA}"/>
              </a:ext>
            </a:extLst>
          </p:cNvPr>
          <p:cNvSpPr txBox="1"/>
          <p:nvPr/>
        </p:nvSpPr>
        <p:spPr>
          <a:xfrm>
            <a:off x="828923" y="3779765"/>
            <a:ext cx="8174400" cy="646331"/>
          </a:xfrm>
          <a:prstGeom prst="rect">
            <a:avLst/>
          </a:prstGeom>
          <a:noFill/>
        </p:spPr>
        <p:txBody>
          <a:bodyPr wrap="square">
            <a:spAutoFit/>
          </a:bodyPr>
          <a:lstStyle/>
          <a:p>
            <a:r>
              <a:rPr lang="en-TH" sz="1200" dirty="0"/>
              <a:t>To play some background music repeatedly, you can pass in a </a:t>
            </a:r>
            <a:r>
              <a:rPr lang="en-TH" sz="1200" dirty="0">
                <a:solidFill>
                  <a:schemeClr val="accent3">
                    <a:lumMod val="75000"/>
                  </a:schemeClr>
                </a:solidFill>
              </a:rPr>
              <a:t>-1</a:t>
            </a:r>
            <a:r>
              <a:rPr lang="en-TH" sz="1200" dirty="0"/>
              <a:t> for &lt;number of loops&gt; to </a:t>
            </a:r>
            <a:r>
              <a:rPr lang="en-TH" sz="1200" dirty="0">
                <a:solidFill>
                  <a:schemeClr val="accent3">
                    <a:lumMod val="75000"/>
                  </a:schemeClr>
                </a:solidFill>
              </a:rPr>
              <a:t>run the music forever</a:t>
            </a:r>
            <a:r>
              <a:rPr lang="en-TH" sz="1200" dirty="0"/>
              <a:t>. </a:t>
            </a:r>
            <a:endParaRPr lang="th-TH" sz="1200" dirty="0"/>
          </a:p>
          <a:p>
            <a:endParaRPr lang="th-TH" sz="1200" dirty="0"/>
          </a:p>
          <a:p>
            <a:r>
              <a:rPr lang="en-TH" sz="1200" dirty="0"/>
              <a:t>The &lt;starting position&gt; is typically set to </a:t>
            </a:r>
            <a:r>
              <a:rPr lang="en-TH" sz="1200" dirty="0">
                <a:solidFill>
                  <a:schemeClr val="accent3">
                    <a:lumMod val="75000"/>
                  </a:schemeClr>
                </a:solidFill>
              </a:rPr>
              <a:t>0</a:t>
            </a:r>
            <a:r>
              <a:rPr lang="en-TH" sz="1200" dirty="0"/>
              <a:t> to indicate that you want to play the sound from the </a:t>
            </a:r>
            <a:r>
              <a:rPr lang="en-TH" sz="1200" dirty="0">
                <a:solidFill>
                  <a:schemeClr val="accent3">
                    <a:lumMod val="75000"/>
                  </a:schemeClr>
                </a:solidFill>
              </a:rPr>
              <a:t>beginning</a:t>
            </a:r>
            <a:r>
              <a:rPr lang="en-TH" sz="1200" dirty="0"/>
              <a:t>.</a:t>
            </a:r>
          </a:p>
        </p:txBody>
      </p:sp>
      <p:sp>
        <p:nvSpPr>
          <p:cNvPr id="9" name="TextBox 8">
            <a:extLst>
              <a:ext uri="{FF2B5EF4-FFF2-40B4-BE49-F238E27FC236}">
                <a16:creationId xmlns:a16="http://schemas.microsoft.com/office/drawing/2014/main" id="{91C7B42A-C701-AB05-8E7A-05DE5DACF203}"/>
              </a:ext>
            </a:extLst>
          </p:cNvPr>
          <p:cNvSpPr txBox="1"/>
          <p:nvPr/>
        </p:nvSpPr>
        <p:spPr>
          <a:xfrm>
            <a:off x="2469791" y="1774760"/>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mixer</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music</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path to sound </a:t>
            </a:r>
            <a:r>
              <a:rPr lang="en-US" sz="1000" b="0" dirty="0">
                <a:solidFill>
                  <a:srgbClr val="9466AA"/>
                </a:solidFill>
                <a:effectLst/>
                <a:latin typeface="Menlo" panose="020B0609030804020204" pitchFamily="49" charset="0"/>
              </a:rPr>
              <a:t>file</a:t>
            </a:r>
            <a:r>
              <a:rPr lang="en-US" sz="1000" b="0" dirty="0">
                <a:solidFill>
                  <a:srgbClr val="777777"/>
                </a:solidFill>
                <a:effectLst/>
                <a:latin typeface="Menlo" panose="020B0609030804020204" pitchFamily="49" charset="0"/>
              </a:rPr>
              <a:t>&gt;)</a:t>
            </a:r>
            <a:endParaRPr lang="en-US" sz="1000" b="0" dirty="0">
              <a:solidFill>
                <a:srgbClr val="333333"/>
              </a:solidFill>
              <a:effectLst/>
              <a:latin typeface="Menlo" panose="020B0609030804020204" pitchFamily="49" charset="0"/>
            </a:endParaRPr>
          </a:p>
        </p:txBody>
      </p:sp>
      <p:sp>
        <p:nvSpPr>
          <p:cNvPr id="11" name="TextBox 10">
            <a:extLst>
              <a:ext uri="{FF2B5EF4-FFF2-40B4-BE49-F238E27FC236}">
                <a16:creationId xmlns:a16="http://schemas.microsoft.com/office/drawing/2014/main" id="{2693AA96-0CD9-B1DC-5D32-DBA54AFAD67E}"/>
              </a:ext>
            </a:extLst>
          </p:cNvPr>
          <p:cNvSpPr txBox="1"/>
          <p:nvPr/>
        </p:nvSpPr>
        <p:spPr>
          <a:xfrm>
            <a:off x="1869804" y="3076226"/>
            <a:ext cx="6435908"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mixer</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music</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play</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number of loops</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starting position</a:t>
            </a:r>
            <a:r>
              <a:rPr lang="en-US" sz="1000" b="0" dirty="0">
                <a:solidFill>
                  <a:srgbClr val="777777"/>
                </a:solidFill>
                <a:effectLst/>
                <a:latin typeface="Menlo" panose="020B0609030804020204" pitchFamily="49" charset="0"/>
              </a:rPr>
              <a:t>&gt;)</a:t>
            </a:r>
            <a:endParaRPr lang="en-US" sz="1000" b="0" dirty="0">
              <a:solidFill>
                <a:srgbClr val="333333"/>
              </a:solidFill>
              <a:effectLst/>
              <a:latin typeface="Menlo" panose="020B0609030804020204" pitchFamily="49" charset="0"/>
            </a:endParaRPr>
          </a:p>
        </p:txBody>
      </p:sp>
      <p:sp>
        <p:nvSpPr>
          <p:cNvPr id="12" name="Rounded Rectangle 11">
            <a:extLst>
              <a:ext uri="{FF2B5EF4-FFF2-40B4-BE49-F238E27FC236}">
                <a16:creationId xmlns:a16="http://schemas.microsoft.com/office/drawing/2014/main" id="{F3113743-0ECC-CCF9-5842-FE8C7B131AE8}"/>
              </a:ext>
            </a:extLst>
          </p:cNvPr>
          <p:cNvSpPr/>
          <p:nvPr/>
        </p:nvSpPr>
        <p:spPr>
          <a:xfrm>
            <a:off x="2325622" y="1650374"/>
            <a:ext cx="3892298" cy="494992"/>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3" name="Rounded Rectangle 12">
            <a:extLst>
              <a:ext uri="{FF2B5EF4-FFF2-40B4-BE49-F238E27FC236}">
                <a16:creationId xmlns:a16="http://schemas.microsoft.com/office/drawing/2014/main" id="{8F8F4E00-AFD7-29A8-5B30-3C8F5F52D10B}"/>
              </a:ext>
            </a:extLst>
          </p:cNvPr>
          <p:cNvSpPr/>
          <p:nvPr/>
        </p:nvSpPr>
        <p:spPr>
          <a:xfrm>
            <a:off x="1697468" y="2951840"/>
            <a:ext cx="5299679" cy="494992"/>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7418190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5" name="TextBox 4">
            <a:extLst>
              <a:ext uri="{FF2B5EF4-FFF2-40B4-BE49-F238E27FC236}">
                <a16:creationId xmlns:a16="http://schemas.microsoft.com/office/drawing/2014/main" id="{17D20D07-91C8-97AF-2E1D-6242C174183A}"/>
              </a:ext>
            </a:extLst>
          </p:cNvPr>
          <p:cNvSpPr txBox="1"/>
          <p:nvPr/>
        </p:nvSpPr>
        <p:spPr>
          <a:xfrm>
            <a:off x="805068" y="893654"/>
            <a:ext cx="6804329" cy="646331"/>
          </a:xfrm>
          <a:prstGeom prst="rect">
            <a:avLst/>
          </a:prstGeom>
          <a:noFill/>
        </p:spPr>
        <p:txBody>
          <a:bodyPr wrap="square">
            <a:spAutoFit/>
          </a:bodyPr>
          <a:lstStyle/>
          <a:p>
            <a:r>
              <a:rPr lang="en-TH" sz="1200" dirty="0"/>
              <a:t>There is a downloadable, modified version of the bouncing ball program that properly loads the sound effect and background music files and starts the background sound playing. The only changes are in section </a:t>
            </a:r>
            <a:r>
              <a:rPr lang="en-TH" sz="1200" dirty="0">
                <a:solidFill>
                  <a:srgbClr val="FF0000"/>
                </a:solidFill>
              </a:rPr>
              <a:t>4</a:t>
            </a:r>
            <a:r>
              <a:rPr lang="en-TH" sz="1200" dirty="0"/>
              <a:t>, as shown here.</a:t>
            </a:r>
          </a:p>
        </p:txBody>
      </p:sp>
      <p:sp>
        <p:nvSpPr>
          <p:cNvPr id="7" name="TextBox 6">
            <a:extLst>
              <a:ext uri="{FF2B5EF4-FFF2-40B4-BE49-F238E27FC236}">
                <a16:creationId xmlns:a16="http://schemas.microsoft.com/office/drawing/2014/main" id="{231B7E36-F0F5-244F-24B5-82E8EB1D8968}"/>
              </a:ext>
            </a:extLst>
          </p:cNvPr>
          <p:cNvSpPr txBox="1"/>
          <p:nvPr/>
        </p:nvSpPr>
        <p:spPr>
          <a:xfrm>
            <a:off x="805068" y="3418849"/>
            <a:ext cx="6947454" cy="830997"/>
          </a:xfrm>
          <a:prstGeom prst="rect">
            <a:avLst/>
          </a:prstGeom>
          <a:noFill/>
        </p:spPr>
        <p:txBody>
          <a:bodyPr wrap="square">
            <a:spAutoFit/>
          </a:bodyPr>
          <a:lstStyle/>
          <a:p>
            <a:r>
              <a:rPr lang="en-TH" sz="1200" dirty="0"/>
              <a:t>Pygame allows for much more intricate handling of background sounds.</a:t>
            </a:r>
          </a:p>
          <a:p>
            <a:endParaRPr lang="th-TH" sz="1200" dirty="0"/>
          </a:p>
          <a:p>
            <a:r>
              <a:rPr lang="en-TH" sz="1200" dirty="0"/>
              <a:t>You can find the full documentation at</a:t>
            </a:r>
          </a:p>
          <a:p>
            <a:r>
              <a:rPr lang="en-TH" sz="1200" i="1" u="sng" dirty="0"/>
              <a:t>https://www.pygame.org/docs/ref/music.html#module-pygame.mixer.music.</a:t>
            </a:r>
          </a:p>
        </p:txBody>
      </p:sp>
      <p:sp>
        <p:nvSpPr>
          <p:cNvPr id="9" name="TextBox 8">
            <a:extLst>
              <a:ext uri="{FF2B5EF4-FFF2-40B4-BE49-F238E27FC236}">
                <a16:creationId xmlns:a16="http://schemas.microsoft.com/office/drawing/2014/main" id="{A73E5CD3-09F9-4A72-C55C-CFD8B67392FF}"/>
              </a:ext>
            </a:extLst>
          </p:cNvPr>
          <p:cNvSpPr txBox="1"/>
          <p:nvPr/>
        </p:nvSpPr>
        <p:spPr>
          <a:xfrm>
            <a:off x="2069326" y="2048530"/>
            <a:ext cx="5235934" cy="861774"/>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bounceSound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mixer</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Sound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sounds/</a:t>
            </a:r>
            <a:r>
              <a:rPr lang="en-US" sz="1000" b="0" dirty="0" err="1">
                <a:solidFill>
                  <a:srgbClr val="1F6E89"/>
                </a:solidFill>
                <a:effectLst/>
                <a:latin typeface="Menlo" panose="020B0609030804020204" pitchFamily="49" charset="0"/>
              </a:rPr>
              <a:t>boing.wav</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mixer</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music</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sounds/background.mp3</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mixer</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music</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play</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0" name="Rounded Rectangle 9">
            <a:extLst>
              <a:ext uri="{FF2B5EF4-FFF2-40B4-BE49-F238E27FC236}">
                <a16:creationId xmlns:a16="http://schemas.microsoft.com/office/drawing/2014/main" id="{CE2ED3F1-1207-450E-2765-4EAB8CB450D4}"/>
              </a:ext>
            </a:extLst>
          </p:cNvPr>
          <p:cNvSpPr/>
          <p:nvPr/>
        </p:nvSpPr>
        <p:spPr>
          <a:xfrm>
            <a:off x="1704493" y="1858593"/>
            <a:ext cx="5062067" cy="1266269"/>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1401755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50596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Drawing Shapes</a:t>
            </a:r>
            <a:endParaRPr sz="2800" b="1" dirty="0"/>
          </a:p>
        </p:txBody>
      </p:sp>
      <p:cxnSp>
        <p:nvCxnSpPr>
          <p:cNvPr id="430" name="Google Shape;430;p44"/>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CAB2E2AE-5ACA-7199-BB2E-DB86B5D3DACA}"/>
              </a:ext>
            </a:extLst>
          </p:cNvPr>
          <p:cNvSpPr txBox="1"/>
          <p:nvPr/>
        </p:nvSpPr>
        <p:spPr>
          <a:xfrm>
            <a:off x="713224" y="1407210"/>
            <a:ext cx="8270001" cy="1997085"/>
          </a:xfrm>
          <a:prstGeom prst="rect">
            <a:avLst/>
          </a:prstGeom>
          <a:noFill/>
        </p:spPr>
        <p:txBody>
          <a:bodyPr wrap="square">
            <a:spAutoFit/>
          </a:bodyPr>
          <a:lstStyle/>
          <a:p>
            <a:pPr>
              <a:lnSpc>
                <a:spcPct val="150000"/>
              </a:lnSpc>
            </a:pPr>
            <a:r>
              <a:rPr lang="en-TH" sz="1200" dirty="0"/>
              <a:t>Pygame offers a number of built-in functions that allow you to draw certain shapes known as primitives, which include lines, circles, ellipses, arcs, polygons, and rectangles. </a:t>
            </a:r>
          </a:p>
          <a:p>
            <a:pPr>
              <a:lnSpc>
                <a:spcPct val="150000"/>
              </a:lnSpc>
            </a:pPr>
            <a:endParaRPr lang="en-TH" sz="1200" dirty="0"/>
          </a:p>
          <a:p>
            <a:pPr>
              <a:lnSpc>
                <a:spcPct val="150000"/>
              </a:lnSpc>
            </a:pPr>
            <a:endParaRPr lang="en-TH" sz="1200" dirty="0"/>
          </a:p>
          <a:p>
            <a:pPr>
              <a:lnSpc>
                <a:spcPct val="150000"/>
              </a:lnSpc>
            </a:pPr>
            <a:r>
              <a:rPr lang="en-TH" sz="1200" dirty="0"/>
              <a:t>There are two key advantages to using these drawing functions: </a:t>
            </a:r>
          </a:p>
          <a:p>
            <a:pPr marL="171450" lvl="6" indent="-171450">
              <a:lnSpc>
                <a:spcPct val="150000"/>
              </a:lnSpc>
              <a:buFontTx/>
              <a:buChar char="-"/>
            </a:pPr>
            <a:r>
              <a:rPr lang="en-US" sz="1200" dirty="0"/>
              <a:t>T</a:t>
            </a:r>
            <a:r>
              <a:rPr lang="en-TH" sz="1200" dirty="0"/>
              <a:t>hey execute extremely quickly, and </a:t>
            </a:r>
          </a:p>
          <a:p>
            <a:pPr marL="171450" lvl="1" indent="-171450">
              <a:lnSpc>
                <a:spcPct val="150000"/>
              </a:lnSpc>
              <a:buFontTx/>
              <a:buChar char="-"/>
            </a:pPr>
            <a:r>
              <a:rPr lang="en-TH" sz="1200" dirty="0"/>
              <a:t>They allow you to draw simple shapes without having to create or load images from external files.</a:t>
            </a:r>
          </a:p>
        </p:txBody>
      </p:sp>
    </p:spTree>
    <p:extLst>
      <p:ext uri="{BB962C8B-B14F-4D97-AF65-F5344CB8AC3E}">
        <p14:creationId xmlns:p14="http://schemas.microsoft.com/office/powerpoint/2010/main" val="12995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 name="Picture 3">
            <a:extLst>
              <a:ext uri="{FF2B5EF4-FFF2-40B4-BE49-F238E27FC236}">
                <a16:creationId xmlns:a16="http://schemas.microsoft.com/office/drawing/2014/main" id="{D77B4B49-ABB7-41B1-B465-FACFFFBC9F05}"/>
              </a:ext>
            </a:extLst>
          </p:cNvPr>
          <p:cNvPicPr>
            <a:picLocks noChangeAspect="1"/>
          </p:cNvPicPr>
          <p:nvPr/>
        </p:nvPicPr>
        <p:blipFill>
          <a:blip r:embed="rId3"/>
          <a:stretch>
            <a:fillRect/>
          </a:stretch>
        </p:blipFill>
        <p:spPr>
          <a:xfrm>
            <a:off x="1724049" y="1033669"/>
            <a:ext cx="5377850" cy="3366563"/>
          </a:xfrm>
          <a:prstGeom prst="rect">
            <a:avLst/>
          </a:prstGeom>
        </p:spPr>
      </p:pic>
      <p:sp>
        <p:nvSpPr>
          <p:cNvPr id="6" name="TextBox 5">
            <a:extLst>
              <a:ext uri="{FF2B5EF4-FFF2-40B4-BE49-F238E27FC236}">
                <a16:creationId xmlns:a16="http://schemas.microsoft.com/office/drawing/2014/main" id="{8031D96B-F326-B2EB-6B5B-37C1C303E2BD}"/>
              </a:ext>
            </a:extLst>
          </p:cNvPr>
          <p:cNvSpPr txBox="1"/>
          <p:nvPr/>
        </p:nvSpPr>
        <p:spPr>
          <a:xfrm>
            <a:off x="1724049" y="663755"/>
            <a:ext cx="5235934" cy="276999"/>
          </a:xfrm>
          <a:prstGeom prst="rect">
            <a:avLst/>
          </a:prstGeom>
          <a:noFill/>
        </p:spPr>
        <p:txBody>
          <a:bodyPr wrap="square">
            <a:spAutoFit/>
          </a:bodyPr>
          <a:lstStyle/>
          <a:p>
            <a:r>
              <a:rPr lang="en-TH" sz="1200" b="1" dirty="0"/>
              <a:t>Table 5-2</a:t>
            </a:r>
            <a:r>
              <a:rPr lang="en-TH" sz="1200" dirty="0"/>
              <a:t>: Functions for Drawing Shapes</a:t>
            </a:r>
          </a:p>
        </p:txBody>
      </p:sp>
    </p:spTree>
    <p:extLst>
      <p:ext uri="{BB962C8B-B14F-4D97-AF65-F5344CB8AC3E}">
        <p14:creationId xmlns:p14="http://schemas.microsoft.com/office/powerpoint/2010/main" val="1221513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67869"/>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Reference for Primitive Shapes</a:t>
            </a:r>
            <a:endParaRPr sz="2000" b="1" dirty="0"/>
          </a:p>
        </p:txBody>
      </p:sp>
      <p:sp>
        <p:nvSpPr>
          <p:cNvPr id="3" name="TextBox 2">
            <a:extLst>
              <a:ext uri="{FF2B5EF4-FFF2-40B4-BE49-F238E27FC236}">
                <a16:creationId xmlns:a16="http://schemas.microsoft.com/office/drawing/2014/main" id="{EE3B65AD-C513-EAC9-225B-4D9A04C045B2}"/>
              </a:ext>
            </a:extLst>
          </p:cNvPr>
          <p:cNvSpPr txBox="1"/>
          <p:nvPr/>
        </p:nvSpPr>
        <p:spPr>
          <a:xfrm>
            <a:off x="828923" y="1181016"/>
            <a:ext cx="7384774" cy="461665"/>
          </a:xfrm>
          <a:prstGeom prst="rect">
            <a:avLst/>
          </a:prstGeom>
          <a:noFill/>
        </p:spPr>
        <p:txBody>
          <a:bodyPr wrap="square">
            <a:spAutoFit/>
          </a:bodyPr>
          <a:lstStyle/>
          <a:p>
            <a:r>
              <a:rPr lang="en-TH" sz="1200" dirty="0"/>
              <a:t>For your reference, here is the documentation for the pygame methods to draw these primitives. In all of the following, the color argument expects you to pass in a tuple of RGB values:</a:t>
            </a:r>
          </a:p>
        </p:txBody>
      </p:sp>
      <p:sp>
        <p:nvSpPr>
          <p:cNvPr id="5" name="TextBox 4">
            <a:extLst>
              <a:ext uri="{FF2B5EF4-FFF2-40B4-BE49-F238E27FC236}">
                <a16:creationId xmlns:a16="http://schemas.microsoft.com/office/drawing/2014/main" id="{7734A82F-FF50-A03D-0389-AEAC30D18310}"/>
              </a:ext>
            </a:extLst>
          </p:cNvPr>
          <p:cNvSpPr txBox="1"/>
          <p:nvPr/>
        </p:nvSpPr>
        <p:spPr>
          <a:xfrm>
            <a:off x="828923" y="2074446"/>
            <a:ext cx="7042868" cy="830997"/>
          </a:xfrm>
          <a:prstGeom prst="rect">
            <a:avLst/>
          </a:prstGeom>
          <a:noFill/>
        </p:spPr>
        <p:txBody>
          <a:bodyPr wrap="square">
            <a:spAutoFit/>
          </a:bodyPr>
          <a:lstStyle/>
          <a:p>
            <a:r>
              <a:rPr lang="en-TH" sz="1200" b="1" dirty="0"/>
              <a:t>Anti-aliased line</a:t>
            </a:r>
          </a:p>
          <a:p>
            <a:endParaRPr lang="en-TH" sz="1200" b="1" dirty="0"/>
          </a:p>
          <a:p>
            <a:r>
              <a:rPr lang="en-TH" sz="1200" dirty="0"/>
              <a:t>Draws an anti-aliased line in the window. If blend is True, the shades will be blended with existing pixel shades instead of overwriting pixels.</a:t>
            </a:r>
          </a:p>
        </p:txBody>
      </p:sp>
      <p:sp>
        <p:nvSpPr>
          <p:cNvPr id="7" name="TextBox 6">
            <a:extLst>
              <a:ext uri="{FF2B5EF4-FFF2-40B4-BE49-F238E27FC236}">
                <a16:creationId xmlns:a16="http://schemas.microsoft.com/office/drawing/2014/main" id="{4253C657-7577-1D9B-AE38-182027481ED8}"/>
              </a:ext>
            </a:extLst>
          </p:cNvPr>
          <p:cNvSpPr txBox="1"/>
          <p:nvPr/>
        </p:nvSpPr>
        <p:spPr>
          <a:xfrm>
            <a:off x="1711516" y="3276723"/>
            <a:ext cx="5842221" cy="261610"/>
          </a:xfrm>
          <a:prstGeom prst="rect">
            <a:avLst/>
          </a:prstGeom>
          <a:noFill/>
        </p:spPr>
        <p:txBody>
          <a:bodyPr wrap="square">
            <a:spAutoFit/>
          </a:bodyPr>
          <a:lstStyle/>
          <a:p>
            <a:r>
              <a:rPr lang="en-US" sz="1100" b="0" dirty="0" err="1">
                <a:solidFill>
                  <a:srgbClr val="333333"/>
                </a:solidFill>
                <a:effectLst/>
                <a:latin typeface="Menlo" panose="020B0609030804020204" pitchFamily="49" charset="0"/>
              </a:rPr>
              <a:t>pygame</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draw</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aaline</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window</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color</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startpos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endpos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a:solidFill>
                  <a:srgbClr val="9466AA"/>
                </a:solidFill>
                <a:effectLst/>
                <a:latin typeface="Menlo" panose="020B0609030804020204" pitchFamily="49" charset="0"/>
              </a:rPr>
              <a:t>blend</a:t>
            </a:r>
            <a:r>
              <a:rPr lang="en-US" sz="1100" b="0" dirty="0">
                <a:solidFill>
                  <a:srgbClr val="777777"/>
                </a:solidFill>
                <a:effectLst/>
                <a:latin typeface="Menlo" panose="020B0609030804020204" pitchFamily="49" charset="0"/>
              </a:rPr>
              <a:t>=</a:t>
            </a:r>
            <a:r>
              <a:rPr lang="en-US" sz="1100" b="0" dirty="0">
                <a:solidFill>
                  <a:srgbClr val="B08B35"/>
                </a:solidFill>
                <a:effectLst/>
                <a:latin typeface="Menlo" panose="020B0609030804020204" pitchFamily="49" charset="0"/>
              </a:rPr>
              <a:t>True</a:t>
            </a:r>
            <a:r>
              <a:rPr lang="en-US" sz="1100" b="0" dirty="0">
                <a:solidFill>
                  <a:srgbClr val="777777"/>
                </a:solidFill>
                <a:effectLst/>
                <a:latin typeface="Menlo" panose="020B0609030804020204" pitchFamily="49" charset="0"/>
              </a:rPr>
              <a:t>)</a:t>
            </a:r>
            <a:endParaRPr lang="en-US" sz="1100" b="0" dirty="0">
              <a:solidFill>
                <a:srgbClr val="333333"/>
              </a:solidFill>
              <a:effectLst/>
              <a:latin typeface="Menlo" panose="020B0609030804020204" pitchFamily="49" charset="0"/>
            </a:endParaRPr>
          </a:p>
        </p:txBody>
      </p:sp>
      <p:sp>
        <p:nvSpPr>
          <p:cNvPr id="8" name="Rounded Rectangle 7">
            <a:extLst>
              <a:ext uri="{FF2B5EF4-FFF2-40B4-BE49-F238E27FC236}">
                <a16:creationId xmlns:a16="http://schemas.microsoft.com/office/drawing/2014/main" id="{8B2C3D70-82DD-E88E-C10D-315F9CB9B936}"/>
              </a:ext>
            </a:extLst>
          </p:cNvPr>
          <p:cNvSpPr/>
          <p:nvPr/>
        </p:nvSpPr>
        <p:spPr>
          <a:xfrm>
            <a:off x="1678441" y="3202665"/>
            <a:ext cx="5589051" cy="425627"/>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42094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7" name="TextBox 6">
            <a:extLst>
              <a:ext uri="{FF2B5EF4-FFF2-40B4-BE49-F238E27FC236}">
                <a16:creationId xmlns:a16="http://schemas.microsoft.com/office/drawing/2014/main" id="{AC3ABDB6-4F2E-F35A-B7A9-CD89616E9AB0}"/>
              </a:ext>
            </a:extLst>
          </p:cNvPr>
          <p:cNvSpPr txBox="1"/>
          <p:nvPr/>
        </p:nvSpPr>
        <p:spPr>
          <a:xfrm>
            <a:off x="614237" y="640290"/>
            <a:ext cx="6867939" cy="1200329"/>
          </a:xfrm>
          <a:prstGeom prst="rect">
            <a:avLst/>
          </a:prstGeom>
          <a:noFill/>
        </p:spPr>
        <p:txBody>
          <a:bodyPr wrap="square">
            <a:spAutoFit/>
          </a:bodyPr>
          <a:lstStyle/>
          <a:p>
            <a:r>
              <a:rPr lang="en-TH" sz="1200" b="1" dirty="0"/>
              <a:t>Anti-aliased lines</a:t>
            </a:r>
          </a:p>
          <a:p>
            <a:r>
              <a:rPr lang="en-TH" sz="1200" dirty="0"/>
              <a:t>Draws a sequence of anti-aliased lines in the window. The closed argument is a simple Boolean; if it’s True, a line will be drawn between the first and last points to complete the shape. The points argument is a list or tuple of (x, y) coordinates to be connected by line segments (there must be at least two). The Boolean blend argument, if set to True, will blend the shades with existing pixel shades instead of overwriting them.</a:t>
            </a:r>
          </a:p>
        </p:txBody>
      </p:sp>
      <p:sp>
        <p:nvSpPr>
          <p:cNvPr id="9" name="TextBox 8">
            <a:extLst>
              <a:ext uri="{FF2B5EF4-FFF2-40B4-BE49-F238E27FC236}">
                <a16:creationId xmlns:a16="http://schemas.microsoft.com/office/drawing/2014/main" id="{4DDCC7D0-1153-BC20-CD28-57AB933CCDE5}"/>
              </a:ext>
            </a:extLst>
          </p:cNvPr>
          <p:cNvSpPr txBox="1"/>
          <p:nvPr/>
        </p:nvSpPr>
        <p:spPr>
          <a:xfrm>
            <a:off x="614237" y="2738727"/>
            <a:ext cx="7178041" cy="830997"/>
          </a:xfrm>
          <a:prstGeom prst="rect">
            <a:avLst/>
          </a:prstGeom>
          <a:noFill/>
        </p:spPr>
        <p:txBody>
          <a:bodyPr wrap="square">
            <a:spAutoFit/>
          </a:bodyPr>
          <a:lstStyle/>
          <a:p>
            <a:r>
              <a:rPr lang="en-TH" sz="1200" b="1" dirty="0"/>
              <a:t>Arc</a:t>
            </a:r>
          </a:p>
          <a:p>
            <a:r>
              <a:rPr lang="en-TH" sz="1200" dirty="0"/>
              <a:t>Draws an arc in the window. The arc will fit inside the given rect. The two angle arguments are the initial and final angles (in radians, with zero on the right). The width argument is the thickness to draw the outer edge.</a:t>
            </a:r>
          </a:p>
        </p:txBody>
      </p:sp>
      <p:sp>
        <p:nvSpPr>
          <p:cNvPr id="11" name="TextBox 10">
            <a:extLst>
              <a:ext uri="{FF2B5EF4-FFF2-40B4-BE49-F238E27FC236}">
                <a16:creationId xmlns:a16="http://schemas.microsoft.com/office/drawing/2014/main" id="{CF28DE79-C05A-C262-2A74-C618B91A580E}"/>
              </a:ext>
            </a:extLst>
          </p:cNvPr>
          <p:cNvSpPr txBox="1"/>
          <p:nvPr/>
        </p:nvSpPr>
        <p:spPr>
          <a:xfrm>
            <a:off x="1486433" y="2180789"/>
            <a:ext cx="5889929" cy="261610"/>
          </a:xfrm>
          <a:prstGeom prst="rect">
            <a:avLst/>
          </a:prstGeom>
          <a:noFill/>
        </p:spPr>
        <p:txBody>
          <a:bodyPr wrap="square">
            <a:spAutoFit/>
          </a:bodyPr>
          <a:lstStyle/>
          <a:p>
            <a:r>
              <a:rPr lang="en-US" sz="1100" b="0" dirty="0" err="1">
                <a:solidFill>
                  <a:srgbClr val="333333"/>
                </a:solidFill>
                <a:effectLst/>
                <a:latin typeface="Menlo" panose="020B0609030804020204" pitchFamily="49" charset="0"/>
              </a:rPr>
              <a:t>pygame</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draw</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aaline</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window</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color</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startpos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endpos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a:solidFill>
                  <a:srgbClr val="9466AA"/>
                </a:solidFill>
                <a:effectLst/>
                <a:latin typeface="Menlo" panose="020B0609030804020204" pitchFamily="49" charset="0"/>
              </a:rPr>
              <a:t>blend</a:t>
            </a:r>
            <a:r>
              <a:rPr lang="en-US" sz="1100" b="0" dirty="0">
                <a:solidFill>
                  <a:srgbClr val="777777"/>
                </a:solidFill>
                <a:effectLst/>
                <a:latin typeface="Menlo" panose="020B0609030804020204" pitchFamily="49" charset="0"/>
              </a:rPr>
              <a:t>=</a:t>
            </a:r>
            <a:r>
              <a:rPr lang="en-US" sz="1100" b="0" dirty="0">
                <a:solidFill>
                  <a:srgbClr val="B08B35"/>
                </a:solidFill>
                <a:effectLst/>
                <a:latin typeface="Menlo" panose="020B0609030804020204" pitchFamily="49" charset="0"/>
              </a:rPr>
              <a:t>True</a:t>
            </a:r>
            <a:r>
              <a:rPr lang="en-US" sz="1100" b="0" dirty="0">
                <a:solidFill>
                  <a:srgbClr val="777777"/>
                </a:solidFill>
                <a:effectLst/>
                <a:latin typeface="Menlo" panose="020B0609030804020204" pitchFamily="49" charset="0"/>
              </a:rPr>
              <a:t>)</a:t>
            </a:r>
            <a:endParaRPr lang="en-US" sz="1100" b="0" dirty="0">
              <a:solidFill>
                <a:srgbClr val="333333"/>
              </a:solidFill>
              <a:effectLst/>
              <a:latin typeface="Menlo" panose="020B0609030804020204" pitchFamily="49" charset="0"/>
            </a:endParaRPr>
          </a:p>
        </p:txBody>
      </p:sp>
      <p:sp>
        <p:nvSpPr>
          <p:cNvPr id="15" name="TextBox 14">
            <a:extLst>
              <a:ext uri="{FF2B5EF4-FFF2-40B4-BE49-F238E27FC236}">
                <a16:creationId xmlns:a16="http://schemas.microsoft.com/office/drawing/2014/main" id="{AD8B3CA7-DE2A-B5E6-E0AB-5267BC41B0A4}"/>
              </a:ext>
            </a:extLst>
          </p:cNvPr>
          <p:cNvSpPr txBox="1"/>
          <p:nvPr/>
        </p:nvSpPr>
        <p:spPr>
          <a:xfrm>
            <a:off x="1486433" y="3936679"/>
            <a:ext cx="6343152" cy="261610"/>
          </a:xfrm>
          <a:prstGeom prst="rect">
            <a:avLst/>
          </a:prstGeom>
          <a:noFill/>
        </p:spPr>
        <p:txBody>
          <a:bodyPr wrap="square">
            <a:spAutoFit/>
          </a:bodyPr>
          <a:lstStyle/>
          <a:p>
            <a:r>
              <a:rPr lang="en-US" sz="1100" b="0" dirty="0" err="1">
                <a:solidFill>
                  <a:srgbClr val="333333"/>
                </a:solidFill>
                <a:effectLst/>
                <a:latin typeface="Menlo" panose="020B0609030804020204" pitchFamily="49" charset="0"/>
              </a:rPr>
              <a:t>pygame</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draw</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arc</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window</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color</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rect</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angle_start</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angle_stop</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a:solidFill>
                  <a:srgbClr val="9466AA"/>
                </a:solidFill>
                <a:effectLst/>
                <a:latin typeface="Menlo" panose="020B0609030804020204" pitchFamily="49" charset="0"/>
              </a:rPr>
              <a:t>width</a:t>
            </a:r>
            <a:r>
              <a:rPr lang="en-US" sz="1100" b="0" dirty="0">
                <a:solidFill>
                  <a:srgbClr val="777777"/>
                </a:solidFill>
                <a:effectLst/>
                <a:latin typeface="Menlo" panose="020B0609030804020204" pitchFamily="49" charset="0"/>
              </a:rPr>
              <a:t>=</a:t>
            </a:r>
            <a:r>
              <a:rPr lang="en-US" sz="1100" b="0" dirty="0">
                <a:solidFill>
                  <a:srgbClr val="B08B35"/>
                </a:solidFill>
                <a:effectLst/>
                <a:latin typeface="Menlo" panose="020B0609030804020204" pitchFamily="49" charset="0"/>
              </a:rPr>
              <a:t>0</a:t>
            </a:r>
            <a:r>
              <a:rPr lang="en-US" sz="1100" b="0" dirty="0">
                <a:solidFill>
                  <a:srgbClr val="777777"/>
                </a:solidFill>
                <a:effectLst/>
                <a:latin typeface="Menlo" panose="020B0609030804020204" pitchFamily="49" charset="0"/>
              </a:rPr>
              <a:t>)</a:t>
            </a:r>
            <a:endParaRPr lang="en-US" sz="1100" b="0" dirty="0">
              <a:solidFill>
                <a:srgbClr val="333333"/>
              </a:solidFill>
              <a:effectLst/>
              <a:latin typeface="Menlo" panose="020B0609030804020204" pitchFamily="49" charset="0"/>
            </a:endParaRPr>
          </a:p>
        </p:txBody>
      </p:sp>
      <p:sp>
        <p:nvSpPr>
          <p:cNvPr id="16" name="Rounded Rectangle 15">
            <a:extLst>
              <a:ext uri="{FF2B5EF4-FFF2-40B4-BE49-F238E27FC236}">
                <a16:creationId xmlns:a16="http://schemas.microsoft.com/office/drawing/2014/main" id="{421CC04B-9E55-AF56-B445-AD5E437A4891}"/>
              </a:ext>
            </a:extLst>
          </p:cNvPr>
          <p:cNvSpPr/>
          <p:nvPr/>
        </p:nvSpPr>
        <p:spPr>
          <a:xfrm>
            <a:off x="1296706" y="2059388"/>
            <a:ext cx="6360861" cy="504412"/>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8" name="Rounded Rectangle 17">
            <a:extLst>
              <a:ext uri="{FF2B5EF4-FFF2-40B4-BE49-F238E27FC236}">
                <a16:creationId xmlns:a16="http://schemas.microsoft.com/office/drawing/2014/main" id="{8FD2B43E-5458-F5EA-572C-8BCFD4A8DEAC}"/>
              </a:ext>
            </a:extLst>
          </p:cNvPr>
          <p:cNvSpPr/>
          <p:nvPr/>
        </p:nvSpPr>
        <p:spPr>
          <a:xfrm>
            <a:off x="1314415" y="3815278"/>
            <a:ext cx="6343152" cy="504412"/>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72571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70368721-AF85-53D5-0547-7D2C42B930A0}"/>
              </a:ext>
            </a:extLst>
          </p:cNvPr>
          <p:cNvSpPr txBox="1"/>
          <p:nvPr/>
        </p:nvSpPr>
        <p:spPr>
          <a:xfrm>
            <a:off x="669895" y="575358"/>
            <a:ext cx="7432482" cy="646331"/>
          </a:xfrm>
          <a:prstGeom prst="rect">
            <a:avLst/>
          </a:prstGeom>
          <a:noFill/>
        </p:spPr>
        <p:txBody>
          <a:bodyPr wrap="square">
            <a:spAutoFit/>
          </a:bodyPr>
          <a:lstStyle/>
          <a:p>
            <a:r>
              <a:rPr lang="en-TH" sz="1200" b="1" dirty="0"/>
              <a:t>Circle</a:t>
            </a:r>
          </a:p>
          <a:p>
            <a:r>
              <a:rPr lang="en-TH" sz="1200" dirty="0"/>
              <a:t>Draws a circle in the window. The pos is the center of the circle, and radius is the radius. The width argument is the thickness to draw the outer edge. If width is 0, then the circle will be filled.</a:t>
            </a:r>
          </a:p>
        </p:txBody>
      </p:sp>
      <p:sp>
        <p:nvSpPr>
          <p:cNvPr id="5" name="TextBox 4">
            <a:extLst>
              <a:ext uri="{FF2B5EF4-FFF2-40B4-BE49-F238E27FC236}">
                <a16:creationId xmlns:a16="http://schemas.microsoft.com/office/drawing/2014/main" id="{0D01B2B9-727B-886E-0084-F94A80AF9392}"/>
              </a:ext>
            </a:extLst>
          </p:cNvPr>
          <p:cNvSpPr txBox="1"/>
          <p:nvPr/>
        </p:nvSpPr>
        <p:spPr>
          <a:xfrm>
            <a:off x="669895" y="2156251"/>
            <a:ext cx="6899745" cy="646331"/>
          </a:xfrm>
          <a:prstGeom prst="rect">
            <a:avLst/>
          </a:prstGeom>
          <a:noFill/>
        </p:spPr>
        <p:txBody>
          <a:bodyPr wrap="square">
            <a:spAutoFit/>
          </a:bodyPr>
          <a:lstStyle/>
          <a:p>
            <a:r>
              <a:rPr lang="en-TH" sz="1200" b="1" dirty="0"/>
              <a:t>Ellipse</a:t>
            </a:r>
          </a:p>
          <a:p>
            <a:r>
              <a:rPr lang="en-TH" sz="1200" dirty="0"/>
              <a:t>Draws an ellipse in the window. The given rect is the area that the ellipse will fill. The width argument is the thickness to draw the outer edge. If width is 0, then the ellipse will be filled.</a:t>
            </a:r>
          </a:p>
        </p:txBody>
      </p:sp>
      <p:sp>
        <p:nvSpPr>
          <p:cNvPr id="8" name="TextBox 7">
            <a:extLst>
              <a:ext uri="{FF2B5EF4-FFF2-40B4-BE49-F238E27FC236}">
                <a16:creationId xmlns:a16="http://schemas.microsoft.com/office/drawing/2014/main" id="{8B519CD3-E011-60AB-74F4-9CB67B3BC9F1}"/>
              </a:ext>
            </a:extLst>
          </p:cNvPr>
          <p:cNvSpPr txBox="1"/>
          <p:nvPr/>
        </p:nvSpPr>
        <p:spPr>
          <a:xfrm>
            <a:off x="669895" y="3491211"/>
            <a:ext cx="8116295" cy="461665"/>
          </a:xfrm>
          <a:prstGeom prst="rect">
            <a:avLst/>
          </a:prstGeom>
          <a:noFill/>
        </p:spPr>
        <p:txBody>
          <a:bodyPr wrap="square">
            <a:spAutoFit/>
          </a:bodyPr>
          <a:lstStyle/>
          <a:p>
            <a:r>
              <a:rPr lang="en-TH" sz="1200" b="1" dirty="0"/>
              <a:t>Line</a:t>
            </a:r>
          </a:p>
          <a:p>
            <a:r>
              <a:rPr lang="en-TH" sz="1200" dirty="0"/>
              <a:t>Draws a line in a window. The width argument is the thickness of the line.</a:t>
            </a:r>
          </a:p>
        </p:txBody>
      </p:sp>
      <p:sp>
        <p:nvSpPr>
          <p:cNvPr id="17" name="TextBox 16">
            <a:extLst>
              <a:ext uri="{FF2B5EF4-FFF2-40B4-BE49-F238E27FC236}">
                <a16:creationId xmlns:a16="http://schemas.microsoft.com/office/drawing/2014/main" id="{5DBA198D-104B-431A-31E6-0B7BD6F45F2E}"/>
              </a:ext>
            </a:extLst>
          </p:cNvPr>
          <p:cNvSpPr txBox="1"/>
          <p:nvPr/>
        </p:nvSpPr>
        <p:spPr>
          <a:xfrm>
            <a:off x="1995779" y="1558165"/>
            <a:ext cx="5995280" cy="261610"/>
          </a:xfrm>
          <a:prstGeom prst="rect">
            <a:avLst/>
          </a:prstGeom>
          <a:noFill/>
        </p:spPr>
        <p:txBody>
          <a:bodyPr wrap="square">
            <a:spAutoFit/>
          </a:bodyPr>
          <a:lstStyle/>
          <a:p>
            <a:r>
              <a:rPr lang="en-US" sz="1100" b="0" dirty="0" err="1">
                <a:solidFill>
                  <a:srgbClr val="333333"/>
                </a:solidFill>
                <a:effectLst/>
                <a:latin typeface="Menlo" panose="020B0609030804020204" pitchFamily="49" charset="0"/>
              </a:rPr>
              <a:t>pygame</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draw</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circle</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window</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color</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pos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radius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a:solidFill>
                  <a:srgbClr val="9466AA"/>
                </a:solidFill>
                <a:effectLst/>
                <a:latin typeface="Menlo" panose="020B0609030804020204" pitchFamily="49" charset="0"/>
              </a:rPr>
              <a:t>width</a:t>
            </a:r>
            <a:r>
              <a:rPr lang="en-US" sz="1100" b="0" dirty="0">
                <a:solidFill>
                  <a:srgbClr val="777777"/>
                </a:solidFill>
                <a:effectLst/>
                <a:latin typeface="Menlo" panose="020B0609030804020204" pitchFamily="49" charset="0"/>
              </a:rPr>
              <a:t>=</a:t>
            </a:r>
            <a:r>
              <a:rPr lang="en-US" sz="1100" b="0" dirty="0">
                <a:solidFill>
                  <a:srgbClr val="B08B35"/>
                </a:solidFill>
                <a:effectLst/>
                <a:latin typeface="Menlo" panose="020B0609030804020204" pitchFamily="49" charset="0"/>
              </a:rPr>
              <a:t>0</a:t>
            </a:r>
            <a:r>
              <a:rPr lang="en-US" sz="1100" b="0" dirty="0">
                <a:solidFill>
                  <a:srgbClr val="777777"/>
                </a:solidFill>
                <a:effectLst/>
                <a:latin typeface="Menlo" panose="020B0609030804020204" pitchFamily="49" charset="0"/>
              </a:rPr>
              <a:t>)</a:t>
            </a:r>
            <a:endParaRPr lang="en-US" sz="1100" b="0" dirty="0">
              <a:solidFill>
                <a:srgbClr val="333333"/>
              </a:solidFill>
              <a:effectLst/>
              <a:latin typeface="Menlo" panose="020B0609030804020204" pitchFamily="49" charset="0"/>
            </a:endParaRPr>
          </a:p>
        </p:txBody>
      </p:sp>
      <p:sp>
        <p:nvSpPr>
          <p:cNvPr id="19" name="TextBox 18">
            <a:extLst>
              <a:ext uri="{FF2B5EF4-FFF2-40B4-BE49-F238E27FC236}">
                <a16:creationId xmlns:a16="http://schemas.microsoft.com/office/drawing/2014/main" id="{F96747B0-BBB6-A189-6C6F-BDB22E3944DB}"/>
              </a:ext>
            </a:extLst>
          </p:cNvPr>
          <p:cNvSpPr txBox="1"/>
          <p:nvPr/>
        </p:nvSpPr>
        <p:spPr>
          <a:xfrm>
            <a:off x="2261151" y="3037296"/>
            <a:ext cx="5235934" cy="261610"/>
          </a:xfrm>
          <a:prstGeom prst="rect">
            <a:avLst/>
          </a:prstGeom>
          <a:noFill/>
        </p:spPr>
        <p:txBody>
          <a:bodyPr wrap="square">
            <a:spAutoFit/>
          </a:bodyPr>
          <a:lstStyle/>
          <a:p>
            <a:r>
              <a:rPr lang="en-US" sz="1100" b="0" dirty="0" err="1">
                <a:solidFill>
                  <a:srgbClr val="333333"/>
                </a:solidFill>
                <a:effectLst/>
                <a:latin typeface="Menlo" panose="020B0609030804020204" pitchFamily="49" charset="0"/>
              </a:rPr>
              <a:t>pygame</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draw</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ellipse</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window</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color</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rect</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a:solidFill>
                  <a:srgbClr val="9466AA"/>
                </a:solidFill>
                <a:effectLst/>
                <a:latin typeface="Menlo" panose="020B0609030804020204" pitchFamily="49" charset="0"/>
              </a:rPr>
              <a:t>width</a:t>
            </a:r>
            <a:r>
              <a:rPr lang="en-US" sz="1100" b="0" dirty="0">
                <a:solidFill>
                  <a:srgbClr val="777777"/>
                </a:solidFill>
                <a:effectLst/>
                <a:latin typeface="Menlo" panose="020B0609030804020204" pitchFamily="49" charset="0"/>
              </a:rPr>
              <a:t>=</a:t>
            </a:r>
            <a:r>
              <a:rPr lang="en-US" sz="1100" b="0" dirty="0">
                <a:solidFill>
                  <a:srgbClr val="B08B35"/>
                </a:solidFill>
                <a:effectLst/>
                <a:latin typeface="Menlo" panose="020B0609030804020204" pitchFamily="49" charset="0"/>
              </a:rPr>
              <a:t>0</a:t>
            </a:r>
            <a:r>
              <a:rPr lang="en-US" sz="1100" b="0" dirty="0">
                <a:solidFill>
                  <a:srgbClr val="777777"/>
                </a:solidFill>
                <a:effectLst/>
                <a:latin typeface="Menlo" panose="020B0609030804020204" pitchFamily="49" charset="0"/>
              </a:rPr>
              <a:t>)</a:t>
            </a:r>
            <a:endParaRPr lang="en-US" sz="1100" b="0" dirty="0">
              <a:solidFill>
                <a:srgbClr val="333333"/>
              </a:solidFill>
              <a:effectLst/>
              <a:latin typeface="Menlo" panose="020B0609030804020204" pitchFamily="49" charset="0"/>
            </a:endParaRPr>
          </a:p>
        </p:txBody>
      </p:sp>
      <p:sp>
        <p:nvSpPr>
          <p:cNvPr id="21" name="TextBox 20">
            <a:extLst>
              <a:ext uri="{FF2B5EF4-FFF2-40B4-BE49-F238E27FC236}">
                <a16:creationId xmlns:a16="http://schemas.microsoft.com/office/drawing/2014/main" id="{B633A597-26C2-2B5E-DD89-E05FAD409DE2}"/>
              </a:ext>
            </a:extLst>
          </p:cNvPr>
          <p:cNvSpPr txBox="1"/>
          <p:nvPr/>
        </p:nvSpPr>
        <p:spPr>
          <a:xfrm>
            <a:off x="1916793" y="4191450"/>
            <a:ext cx="5235934" cy="261610"/>
          </a:xfrm>
          <a:prstGeom prst="rect">
            <a:avLst/>
          </a:prstGeom>
          <a:noFill/>
        </p:spPr>
        <p:txBody>
          <a:bodyPr wrap="square">
            <a:spAutoFit/>
          </a:bodyPr>
          <a:lstStyle/>
          <a:p>
            <a:r>
              <a:rPr lang="en-US" sz="1100" b="0" dirty="0" err="1">
                <a:solidFill>
                  <a:srgbClr val="333333"/>
                </a:solidFill>
                <a:effectLst/>
                <a:latin typeface="Menlo" panose="020B0609030804020204" pitchFamily="49" charset="0"/>
              </a:rPr>
              <a:t>pygame</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draw</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line</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window</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color</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startpos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endpos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a:solidFill>
                  <a:srgbClr val="9466AA"/>
                </a:solidFill>
                <a:effectLst/>
                <a:latin typeface="Menlo" panose="020B0609030804020204" pitchFamily="49" charset="0"/>
              </a:rPr>
              <a:t>width</a:t>
            </a:r>
            <a:r>
              <a:rPr lang="en-US" sz="1100" b="0" dirty="0">
                <a:solidFill>
                  <a:srgbClr val="777777"/>
                </a:solidFill>
                <a:effectLst/>
                <a:latin typeface="Menlo" panose="020B0609030804020204" pitchFamily="49" charset="0"/>
              </a:rPr>
              <a:t>=</a:t>
            </a:r>
            <a:r>
              <a:rPr lang="en-US" sz="1100" b="0" dirty="0">
                <a:solidFill>
                  <a:srgbClr val="B08B35"/>
                </a:solidFill>
                <a:effectLst/>
                <a:latin typeface="Menlo" panose="020B0609030804020204" pitchFamily="49" charset="0"/>
              </a:rPr>
              <a:t>1</a:t>
            </a:r>
            <a:r>
              <a:rPr lang="en-US" sz="1100" b="0" dirty="0">
                <a:solidFill>
                  <a:srgbClr val="777777"/>
                </a:solidFill>
                <a:effectLst/>
                <a:latin typeface="Menlo" panose="020B0609030804020204" pitchFamily="49" charset="0"/>
              </a:rPr>
              <a:t>)</a:t>
            </a:r>
            <a:endParaRPr lang="en-US" sz="1100" b="0" dirty="0">
              <a:solidFill>
                <a:srgbClr val="333333"/>
              </a:solidFill>
              <a:effectLst/>
              <a:latin typeface="Menlo" panose="020B0609030804020204" pitchFamily="49" charset="0"/>
            </a:endParaRPr>
          </a:p>
        </p:txBody>
      </p:sp>
      <p:sp>
        <p:nvSpPr>
          <p:cNvPr id="25" name="Rounded Rectangle 24">
            <a:extLst>
              <a:ext uri="{FF2B5EF4-FFF2-40B4-BE49-F238E27FC236}">
                <a16:creationId xmlns:a16="http://schemas.microsoft.com/office/drawing/2014/main" id="{B1014596-82E0-E008-C076-B7FF56AD1829}"/>
              </a:ext>
            </a:extLst>
          </p:cNvPr>
          <p:cNvSpPr/>
          <p:nvPr/>
        </p:nvSpPr>
        <p:spPr>
          <a:xfrm>
            <a:off x="1645918" y="1490340"/>
            <a:ext cx="5777683" cy="397260"/>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6" name="Rounded Rectangle 25">
            <a:extLst>
              <a:ext uri="{FF2B5EF4-FFF2-40B4-BE49-F238E27FC236}">
                <a16:creationId xmlns:a16="http://schemas.microsoft.com/office/drawing/2014/main" id="{EC7B950D-B6BF-805E-819B-2ED8CF9515B5}"/>
              </a:ext>
            </a:extLst>
          </p:cNvPr>
          <p:cNvSpPr/>
          <p:nvPr/>
        </p:nvSpPr>
        <p:spPr>
          <a:xfrm>
            <a:off x="1631013" y="2977422"/>
            <a:ext cx="5777683" cy="397260"/>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7" name="Rounded Rectangle 26">
            <a:extLst>
              <a:ext uri="{FF2B5EF4-FFF2-40B4-BE49-F238E27FC236}">
                <a16:creationId xmlns:a16="http://schemas.microsoft.com/office/drawing/2014/main" id="{60FD4E0D-5E1F-1E31-D33E-93E9F4897D4D}"/>
              </a:ext>
            </a:extLst>
          </p:cNvPr>
          <p:cNvSpPr/>
          <p:nvPr/>
        </p:nvSpPr>
        <p:spPr>
          <a:xfrm>
            <a:off x="1631012" y="4135793"/>
            <a:ext cx="5777683" cy="397260"/>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854930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88758EF5-A292-A677-7948-8B98FC749DCF}"/>
              </a:ext>
            </a:extLst>
          </p:cNvPr>
          <p:cNvSpPr txBox="1"/>
          <p:nvPr/>
        </p:nvSpPr>
        <p:spPr>
          <a:xfrm>
            <a:off x="566529" y="557146"/>
            <a:ext cx="7702827" cy="1200329"/>
          </a:xfrm>
          <a:prstGeom prst="rect">
            <a:avLst/>
          </a:prstGeom>
          <a:noFill/>
        </p:spPr>
        <p:txBody>
          <a:bodyPr wrap="square">
            <a:spAutoFit/>
          </a:bodyPr>
          <a:lstStyle/>
          <a:p>
            <a:r>
              <a:rPr lang="en-TH" sz="1200" b="1" dirty="0"/>
              <a:t>Lines</a:t>
            </a:r>
          </a:p>
          <a:p>
            <a:r>
              <a:rPr lang="en-TH" sz="1200" dirty="0"/>
              <a:t>Draws a sequence of lines in the window. The closed argument is a simple Boolean; if it’s True, a line will be drawn between the first and last points to complete the shape. The points argument is a list or tuple of (x, y)</a:t>
            </a:r>
          </a:p>
          <a:p>
            <a:r>
              <a:rPr lang="en-TH" sz="1200" dirty="0"/>
              <a:t>coordinates to be connected by line segments (there must be at least two). The width argument is the thickness of the line. Note that specifying a line width wider than 1 does not fill in the gaps between the lines. Therefore,</a:t>
            </a:r>
          </a:p>
          <a:p>
            <a:r>
              <a:rPr lang="en-TH" sz="1200" dirty="0"/>
              <a:t>wide lines and sharp corners won’t be joined seamlessly.</a:t>
            </a:r>
          </a:p>
        </p:txBody>
      </p:sp>
      <p:sp>
        <p:nvSpPr>
          <p:cNvPr id="5" name="TextBox 4">
            <a:extLst>
              <a:ext uri="{FF2B5EF4-FFF2-40B4-BE49-F238E27FC236}">
                <a16:creationId xmlns:a16="http://schemas.microsoft.com/office/drawing/2014/main" id="{CB02559D-E150-46F4-D02D-F127C3A1FDBE}"/>
              </a:ext>
            </a:extLst>
          </p:cNvPr>
          <p:cNvSpPr txBox="1"/>
          <p:nvPr/>
        </p:nvSpPr>
        <p:spPr>
          <a:xfrm>
            <a:off x="566529" y="2290387"/>
            <a:ext cx="7496094" cy="646331"/>
          </a:xfrm>
          <a:prstGeom prst="rect">
            <a:avLst/>
          </a:prstGeom>
          <a:noFill/>
        </p:spPr>
        <p:txBody>
          <a:bodyPr wrap="square">
            <a:spAutoFit/>
          </a:bodyPr>
          <a:lstStyle/>
          <a:p>
            <a:r>
              <a:rPr lang="en-TH" sz="1200" b="1" dirty="0"/>
              <a:t>Polygon</a:t>
            </a:r>
          </a:p>
          <a:p>
            <a:r>
              <a:rPr lang="en-TH" sz="1200" dirty="0"/>
              <a:t>Draws a polygon in the window. The pointslist specifies the vertices of the polygon. The width argument is the thickness to draw the outer edge. If width is 0, then the polygon will be filled.</a:t>
            </a:r>
          </a:p>
        </p:txBody>
      </p:sp>
      <p:sp>
        <p:nvSpPr>
          <p:cNvPr id="7" name="TextBox 6">
            <a:extLst>
              <a:ext uri="{FF2B5EF4-FFF2-40B4-BE49-F238E27FC236}">
                <a16:creationId xmlns:a16="http://schemas.microsoft.com/office/drawing/2014/main" id="{FEAF8042-86CB-CAB4-A6B7-1AE12C20AE84}"/>
              </a:ext>
            </a:extLst>
          </p:cNvPr>
          <p:cNvSpPr txBox="1"/>
          <p:nvPr/>
        </p:nvSpPr>
        <p:spPr>
          <a:xfrm>
            <a:off x="566529" y="3469631"/>
            <a:ext cx="7496094" cy="646331"/>
          </a:xfrm>
          <a:prstGeom prst="rect">
            <a:avLst/>
          </a:prstGeom>
          <a:noFill/>
        </p:spPr>
        <p:txBody>
          <a:bodyPr wrap="square">
            <a:spAutoFit/>
          </a:bodyPr>
          <a:lstStyle/>
          <a:p>
            <a:r>
              <a:rPr lang="en-TH" sz="1200" b="1" dirty="0"/>
              <a:t>Rectangle</a:t>
            </a:r>
          </a:p>
          <a:p>
            <a:r>
              <a:rPr lang="en-TH" sz="1200" dirty="0"/>
              <a:t>Draws a rectangle in the window. The rect is the area of the rectangle. The width argument is the thickness to draw the outer edge. If width is 0, then the rectangle will be filled.</a:t>
            </a:r>
          </a:p>
        </p:txBody>
      </p:sp>
      <p:sp>
        <p:nvSpPr>
          <p:cNvPr id="9" name="TextBox 8">
            <a:extLst>
              <a:ext uri="{FF2B5EF4-FFF2-40B4-BE49-F238E27FC236}">
                <a16:creationId xmlns:a16="http://schemas.microsoft.com/office/drawing/2014/main" id="{084A600B-9E81-5A57-E510-AF40D81F8CA3}"/>
              </a:ext>
            </a:extLst>
          </p:cNvPr>
          <p:cNvSpPr txBox="1"/>
          <p:nvPr/>
        </p:nvSpPr>
        <p:spPr>
          <a:xfrm>
            <a:off x="2068796" y="1939180"/>
            <a:ext cx="5235934" cy="261610"/>
          </a:xfrm>
          <a:prstGeom prst="rect">
            <a:avLst/>
          </a:prstGeom>
          <a:noFill/>
        </p:spPr>
        <p:txBody>
          <a:bodyPr wrap="square">
            <a:spAutoFit/>
          </a:bodyPr>
          <a:lstStyle/>
          <a:p>
            <a:r>
              <a:rPr lang="en-US" sz="1100" b="0" dirty="0" err="1">
                <a:solidFill>
                  <a:srgbClr val="333333"/>
                </a:solidFill>
                <a:effectLst/>
                <a:latin typeface="Menlo" panose="020B0609030804020204" pitchFamily="49" charset="0"/>
              </a:rPr>
              <a:t>pygame</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draw</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lines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window</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color</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closed</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points</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a:solidFill>
                  <a:srgbClr val="9466AA"/>
                </a:solidFill>
                <a:effectLst/>
                <a:latin typeface="Menlo" panose="020B0609030804020204" pitchFamily="49" charset="0"/>
              </a:rPr>
              <a:t>width</a:t>
            </a:r>
            <a:r>
              <a:rPr lang="en-US" sz="1100" b="0" dirty="0">
                <a:solidFill>
                  <a:srgbClr val="777777"/>
                </a:solidFill>
                <a:effectLst/>
                <a:latin typeface="Menlo" panose="020B0609030804020204" pitchFamily="49" charset="0"/>
              </a:rPr>
              <a:t>=</a:t>
            </a:r>
            <a:r>
              <a:rPr lang="en-US" sz="1100" b="0" dirty="0">
                <a:solidFill>
                  <a:srgbClr val="B08B35"/>
                </a:solidFill>
                <a:effectLst/>
                <a:latin typeface="Menlo" panose="020B0609030804020204" pitchFamily="49" charset="0"/>
              </a:rPr>
              <a:t>1</a:t>
            </a:r>
            <a:r>
              <a:rPr lang="en-US" sz="1100" b="0" dirty="0">
                <a:solidFill>
                  <a:srgbClr val="777777"/>
                </a:solidFill>
                <a:effectLst/>
                <a:latin typeface="Menlo" panose="020B0609030804020204" pitchFamily="49" charset="0"/>
              </a:rPr>
              <a:t>)</a:t>
            </a:r>
            <a:endParaRPr lang="en-US" sz="1100" b="0" dirty="0">
              <a:solidFill>
                <a:srgbClr val="333333"/>
              </a:solidFill>
              <a:effectLst/>
              <a:latin typeface="Menlo" panose="020B0609030804020204" pitchFamily="49" charset="0"/>
            </a:endParaRPr>
          </a:p>
        </p:txBody>
      </p:sp>
      <p:sp>
        <p:nvSpPr>
          <p:cNvPr id="11" name="TextBox 10">
            <a:extLst>
              <a:ext uri="{FF2B5EF4-FFF2-40B4-BE49-F238E27FC236}">
                <a16:creationId xmlns:a16="http://schemas.microsoft.com/office/drawing/2014/main" id="{543DE09E-CCDE-2633-E200-1D4E96A25434}"/>
              </a:ext>
            </a:extLst>
          </p:cNvPr>
          <p:cNvSpPr txBox="1"/>
          <p:nvPr/>
        </p:nvSpPr>
        <p:spPr>
          <a:xfrm>
            <a:off x="2077278" y="3069986"/>
            <a:ext cx="5235934" cy="261610"/>
          </a:xfrm>
          <a:prstGeom prst="rect">
            <a:avLst/>
          </a:prstGeom>
          <a:noFill/>
        </p:spPr>
        <p:txBody>
          <a:bodyPr wrap="square">
            <a:spAutoFit/>
          </a:bodyPr>
          <a:lstStyle/>
          <a:p>
            <a:r>
              <a:rPr lang="en-US" sz="1100" b="0" dirty="0" err="1">
                <a:solidFill>
                  <a:srgbClr val="333333"/>
                </a:solidFill>
                <a:effectLst/>
                <a:latin typeface="Menlo" panose="020B0609030804020204" pitchFamily="49" charset="0"/>
              </a:rPr>
              <a:t>pygame</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draw</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polygon</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window</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color</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pointslist</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a:solidFill>
                  <a:srgbClr val="9466AA"/>
                </a:solidFill>
                <a:effectLst/>
                <a:latin typeface="Menlo" panose="020B0609030804020204" pitchFamily="49" charset="0"/>
              </a:rPr>
              <a:t>width</a:t>
            </a:r>
            <a:r>
              <a:rPr lang="en-US" sz="1100" b="0" dirty="0">
                <a:solidFill>
                  <a:srgbClr val="777777"/>
                </a:solidFill>
                <a:effectLst/>
                <a:latin typeface="Menlo" panose="020B0609030804020204" pitchFamily="49" charset="0"/>
              </a:rPr>
              <a:t>=</a:t>
            </a:r>
            <a:r>
              <a:rPr lang="en-US" sz="1100" b="0" dirty="0">
                <a:solidFill>
                  <a:srgbClr val="B08B35"/>
                </a:solidFill>
                <a:effectLst/>
                <a:latin typeface="Menlo" panose="020B0609030804020204" pitchFamily="49" charset="0"/>
              </a:rPr>
              <a:t>0</a:t>
            </a:r>
            <a:r>
              <a:rPr lang="en-US" sz="1100" b="0" dirty="0">
                <a:solidFill>
                  <a:srgbClr val="777777"/>
                </a:solidFill>
                <a:effectLst/>
                <a:latin typeface="Menlo" panose="020B0609030804020204" pitchFamily="49" charset="0"/>
              </a:rPr>
              <a:t>)</a:t>
            </a:r>
            <a:endParaRPr lang="en-US" sz="1100" b="0" dirty="0">
              <a:solidFill>
                <a:srgbClr val="333333"/>
              </a:solidFill>
              <a:effectLst/>
              <a:latin typeface="Menlo" panose="020B0609030804020204" pitchFamily="49" charset="0"/>
            </a:endParaRPr>
          </a:p>
        </p:txBody>
      </p:sp>
      <p:sp>
        <p:nvSpPr>
          <p:cNvPr id="13" name="TextBox 12">
            <a:extLst>
              <a:ext uri="{FF2B5EF4-FFF2-40B4-BE49-F238E27FC236}">
                <a16:creationId xmlns:a16="http://schemas.microsoft.com/office/drawing/2014/main" id="{660CDB1A-290B-A296-C0BB-735310B89B7F}"/>
              </a:ext>
            </a:extLst>
          </p:cNvPr>
          <p:cNvSpPr txBox="1"/>
          <p:nvPr/>
        </p:nvSpPr>
        <p:spPr>
          <a:xfrm>
            <a:off x="2339671" y="4253997"/>
            <a:ext cx="5235934" cy="261610"/>
          </a:xfrm>
          <a:prstGeom prst="rect">
            <a:avLst/>
          </a:prstGeom>
          <a:noFill/>
        </p:spPr>
        <p:txBody>
          <a:bodyPr wrap="square">
            <a:spAutoFit/>
          </a:bodyPr>
          <a:lstStyle/>
          <a:p>
            <a:r>
              <a:rPr lang="en-US" sz="1100" b="0" dirty="0" err="1">
                <a:solidFill>
                  <a:srgbClr val="333333"/>
                </a:solidFill>
                <a:effectLst/>
                <a:latin typeface="Menlo" panose="020B0609030804020204" pitchFamily="49" charset="0"/>
              </a:rPr>
              <a:t>pygame</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draw</a:t>
            </a:r>
            <a:r>
              <a:rPr lang="en-US" sz="1100" b="0" dirty="0" err="1">
                <a:solidFill>
                  <a:srgbClr val="777777"/>
                </a:solidFill>
                <a:effectLst/>
                <a:latin typeface="Menlo" panose="020B0609030804020204" pitchFamily="49" charset="0"/>
              </a:rPr>
              <a:t>.</a:t>
            </a:r>
            <a:r>
              <a:rPr lang="en-US" sz="1100" b="0" dirty="0" err="1">
                <a:solidFill>
                  <a:srgbClr val="333333"/>
                </a:solidFill>
                <a:effectLst/>
                <a:latin typeface="Menlo" panose="020B0609030804020204" pitchFamily="49" charset="0"/>
              </a:rPr>
              <a:t>rect</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window</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color</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err="1">
                <a:solidFill>
                  <a:srgbClr val="333333"/>
                </a:solidFill>
                <a:effectLst/>
                <a:latin typeface="Menlo" panose="020B0609030804020204" pitchFamily="49" charset="0"/>
              </a:rPr>
              <a:t>rect</a:t>
            </a:r>
            <a:r>
              <a:rPr lang="en-US" sz="1100" b="0" dirty="0">
                <a:solidFill>
                  <a:srgbClr val="777777"/>
                </a:solidFill>
                <a:effectLst/>
                <a:latin typeface="Menlo" panose="020B0609030804020204" pitchFamily="49" charset="0"/>
              </a:rPr>
              <a:t>,</a:t>
            </a:r>
            <a:r>
              <a:rPr lang="en-US" sz="1100" b="0" dirty="0">
                <a:solidFill>
                  <a:srgbClr val="333333"/>
                </a:solidFill>
                <a:effectLst/>
                <a:latin typeface="Menlo" panose="020B0609030804020204" pitchFamily="49" charset="0"/>
              </a:rPr>
              <a:t> </a:t>
            </a:r>
            <a:r>
              <a:rPr lang="en-US" sz="1100" b="0" dirty="0">
                <a:solidFill>
                  <a:srgbClr val="9466AA"/>
                </a:solidFill>
                <a:effectLst/>
                <a:latin typeface="Menlo" panose="020B0609030804020204" pitchFamily="49" charset="0"/>
              </a:rPr>
              <a:t>width</a:t>
            </a:r>
            <a:r>
              <a:rPr lang="en-US" sz="1100" b="0" dirty="0">
                <a:solidFill>
                  <a:srgbClr val="777777"/>
                </a:solidFill>
                <a:effectLst/>
                <a:latin typeface="Menlo" panose="020B0609030804020204" pitchFamily="49" charset="0"/>
              </a:rPr>
              <a:t>=</a:t>
            </a:r>
            <a:r>
              <a:rPr lang="en-US" sz="1100" b="0" dirty="0">
                <a:solidFill>
                  <a:srgbClr val="B08B35"/>
                </a:solidFill>
                <a:effectLst/>
                <a:latin typeface="Menlo" panose="020B0609030804020204" pitchFamily="49" charset="0"/>
              </a:rPr>
              <a:t>0</a:t>
            </a:r>
            <a:r>
              <a:rPr lang="en-US" sz="1100" b="0" dirty="0">
                <a:solidFill>
                  <a:srgbClr val="777777"/>
                </a:solidFill>
                <a:effectLst/>
                <a:latin typeface="Menlo" panose="020B0609030804020204" pitchFamily="49" charset="0"/>
              </a:rPr>
              <a:t>)</a:t>
            </a:r>
            <a:endParaRPr lang="en-US" sz="1100" b="0" dirty="0">
              <a:solidFill>
                <a:srgbClr val="333333"/>
              </a:solidFill>
              <a:effectLst/>
              <a:latin typeface="Menlo" panose="020B0609030804020204" pitchFamily="49" charset="0"/>
            </a:endParaRPr>
          </a:p>
        </p:txBody>
      </p:sp>
      <p:sp>
        <p:nvSpPr>
          <p:cNvPr id="14" name="Rounded Rectangle 13">
            <a:extLst>
              <a:ext uri="{FF2B5EF4-FFF2-40B4-BE49-F238E27FC236}">
                <a16:creationId xmlns:a16="http://schemas.microsoft.com/office/drawing/2014/main" id="{EC69BEA4-5DA8-9491-560A-B3A375D7642A}"/>
              </a:ext>
            </a:extLst>
          </p:cNvPr>
          <p:cNvSpPr/>
          <p:nvPr/>
        </p:nvSpPr>
        <p:spPr>
          <a:xfrm>
            <a:off x="1734313" y="1876493"/>
            <a:ext cx="5777683" cy="397260"/>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8" name="Rounded Rectangle 17">
            <a:extLst>
              <a:ext uri="{FF2B5EF4-FFF2-40B4-BE49-F238E27FC236}">
                <a16:creationId xmlns:a16="http://schemas.microsoft.com/office/drawing/2014/main" id="{8D433218-E676-662B-8E50-8A4C059EBCC5}"/>
              </a:ext>
            </a:extLst>
          </p:cNvPr>
          <p:cNvSpPr/>
          <p:nvPr/>
        </p:nvSpPr>
        <p:spPr>
          <a:xfrm>
            <a:off x="1734313" y="3004544"/>
            <a:ext cx="5777683" cy="397260"/>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Rounded Rectangle 18">
            <a:extLst>
              <a:ext uri="{FF2B5EF4-FFF2-40B4-BE49-F238E27FC236}">
                <a16:creationId xmlns:a16="http://schemas.microsoft.com/office/drawing/2014/main" id="{694D2D4A-A484-F96B-6210-3F5FDDE89543}"/>
              </a:ext>
            </a:extLst>
          </p:cNvPr>
          <p:cNvSpPr/>
          <p:nvPr/>
        </p:nvSpPr>
        <p:spPr>
          <a:xfrm>
            <a:off x="1734313" y="4189094"/>
            <a:ext cx="5777683" cy="397260"/>
          </a:xfrm>
          <a:prstGeom prst="roundRect">
            <a:avLst/>
          </a:prstGeom>
          <a:noFill/>
          <a:ln w="28575">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7415187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3" name="TextBox 2">
            <a:extLst>
              <a:ext uri="{FF2B5EF4-FFF2-40B4-BE49-F238E27FC236}">
                <a16:creationId xmlns:a16="http://schemas.microsoft.com/office/drawing/2014/main" id="{6D5243D9-ABB7-C24C-717B-315034870D52}"/>
              </a:ext>
            </a:extLst>
          </p:cNvPr>
          <p:cNvSpPr txBox="1"/>
          <p:nvPr/>
        </p:nvSpPr>
        <p:spPr>
          <a:xfrm>
            <a:off x="882595" y="207138"/>
            <a:ext cx="6512118" cy="461665"/>
          </a:xfrm>
          <a:prstGeom prst="rect">
            <a:avLst/>
          </a:prstGeom>
          <a:noFill/>
        </p:spPr>
        <p:txBody>
          <a:bodyPr wrap="square">
            <a:spAutoFit/>
          </a:bodyPr>
          <a:lstStyle/>
          <a:p>
            <a:r>
              <a:rPr lang="en-TH" sz="1200" dirty="0"/>
              <a:t>Listing 5-8 is the code of the sample program, using the same 12-step template that produced the output in the previous figure</a:t>
            </a:r>
          </a:p>
        </p:txBody>
      </p:sp>
      <p:sp>
        <p:nvSpPr>
          <p:cNvPr id="6" name="TextBox 5">
            <a:extLst>
              <a:ext uri="{FF2B5EF4-FFF2-40B4-BE49-F238E27FC236}">
                <a16:creationId xmlns:a16="http://schemas.microsoft.com/office/drawing/2014/main" id="{D8AC2265-4258-88D6-3585-B876D85E826A}"/>
              </a:ext>
            </a:extLst>
          </p:cNvPr>
          <p:cNvSpPr txBox="1"/>
          <p:nvPr/>
        </p:nvSpPr>
        <p:spPr>
          <a:xfrm>
            <a:off x="882594" y="731924"/>
            <a:ext cx="6138407" cy="276999"/>
          </a:xfrm>
          <a:prstGeom prst="rect">
            <a:avLst/>
          </a:prstGeom>
          <a:noFill/>
        </p:spPr>
        <p:txBody>
          <a:bodyPr wrap="square">
            <a:spAutoFit/>
          </a:bodyPr>
          <a:lstStyle/>
          <a:p>
            <a:r>
              <a:rPr lang="en-TH" sz="1200" b="1" dirty="0"/>
              <a:t>Listing 5-8</a:t>
            </a:r>
            <a:r>
              <a:rPr lang="en-TH" sz="1200" dirty="0"/>
              <a:t>: A program to demonstrate calls to primitive drawing functions in pygame</a:t>
            </a:r>
          </a:p>
        </p:txBody>
      </p:sp>
      <p:sp>
        <p:nvSpPr>
          <p:cNvPr id="4" name="TextBox 3">
            <a:extLst>
              <a:ext uri="{FF2B5EF4-FFF2-40B4-BE49-F238E27FC236}">
                <a16:creationId xmlns:a16="http://schemas.microsoft.com/office/drawing/2014/main" id="{AFC63D3B-D54E-C303-9356-A4AE12BAE30C}"/>
              </a:ext>
            </a:extLst>
          </p:cNvPr>
          <p:cNvSpPr txBox="1"/>
          <p:nvPr/>
        </p:nvSpPr>
        <p:spPr>
          <a:xfrm>
            <a:off x="1280948" y="1479312"/>
            <a:ext cx="5084378" cy="2862322"/>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5 - drawing</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BLUE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GREEN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RED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YELLOW</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GRAY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160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TEAL</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128</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128</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N_PIXELS_PER_FRAME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396994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E35EAB3-6295-08F9-AC6F-207362F4CF47}"/>
              </a:ext>
            </a:extLst>
          </p:cNvPr>
          <p:cNvSpPr>
            <a:spLocks noGrp="1"/>
          </p:cNvSpPr>
          <p:nvPr>
            <p:ph type="subTitle" idx="1"/>
          </p:nvPr>
        </p:nvSpPr>
        <p:spPr/>
        <p:txBody>
          <a:bodyPr/>
          <a:lstStyle/>
          <a:p>
            <a:pPr>
              <a:lnSpc>
                <a:spcPct val="150000"/>
              </a:lnSpc>
            </a:pPr>
            <a:r>
              <a:rPr lang="en-US" sz="2000" dirty="0"/>
              <a:t>Pixels</a:t>
            </a:r>
          </a:p>
          <a:p>
            <a:pPr>
              <a:lnSpc>
                <a:spcPct val="150000"/>
              </a:lnSpc>
            </a:pPr>
            <a:r>
              <a:rPr lang="en-US" sz="2000" dirty="0"/>
              <a:t>Event-driven programs</a:t>
            </a:r>
            <a:endParaRPr lang="en-TH" sz="2000" dirty="0"/>
          </a:p>
        </p:txBody>
      </p:sp>
      <p:sp>
        <p:nvSpPr>
          <p:cNvPr id="3" name="Title 2">
            <a:extLst>
              <a:ext uri="{FF2B5EF4-FFF2-40B4-BE49-F238E27FC236}">
                <a16:creationId xmlns:a16="http://schemas.microsoft.com/office/drawing/2014/main" id="{31C5C83D-FFB5-FA3D-565D-AEBE9EF0C12E}"/>
              </a:ext>
            </a:extLst>
          </p:cNvPr>
          <p:cNvSpPr>
            <a:spLocks noGrp="1"/>
          </p:cNvSpPr>
          <p:nvPr>
            <p:ph type="title"/>
          </p:nvPr>
        </p:nvSpPr>
        <p:spPr>
          <a:xfrm>
            <a:off x="713224" y="541125"/>
            <a:ext cx="5687575" cy="572700"/>
          </a:xfrm>
        </p:spPr>
        <p:txBody>
          <a:bodyPr/>
          <a:lstStyle/>
          <a:p>
            <a:r>
              <a:rPr lang="en-TH" dirty="0"/>
              <a:t>Two Main Concepts:</a:t>
            </a:r>
          </a:p>
        </p:txBody>
      </p:sp>
      <p:cxnSp>
        <p:nvCxnSpPr>
          <p:cNvPr id="4" name="Google Shape;430;p44">
            <a:extLst>
              <a:ext uri="{FF2B5EF4-FFF2-40B4-BE49-F238E27FC236}">
                <a16:creationId xmlns:a16="http://schemas.microsoft.com/office/drawing/2014/main" id="{F4F9A27D-6A89-8116-FF16-9BC1ABC75814}"/>
              </a:ext>
            </a:extLst>
          </p:cNvPr>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23859546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64FBF7D5-BE58-456C-5D88-4777ABDB8480}"/>
              </a:ext>
            </a:extLst>
          </p:cNvPr>
          <p:cNvSpPr txBox="1"/>
          <p:nvPr/>
        </p:nvSpPr>
        <p:spPr>
          <a:xfrm>
            <a:off x="866692" y="263555"/>
            <a:ext cx="5088834" cy="276999"/>
          </a:xfrm>
          <a:prstGeom prst="rect">
            <a:avLst/>
          </a:prstGeom>
          <a:noFill/>
        </p:spPr>
        <p:txBody>
          <a:bodyPr wrap="square">
            <a:spAutoFit/>
          </a:bodyPr>
          <a:lstStyle/>
          <a:p>
            <a:r>
              <a:rPr lang="en-TH" sz="1200" b="1" dirty="0"/>
              <a:t>Listing 5-8 (</a:t>
            </a:r>
            <a:r>
              <a:rPr lang="en-US" sz="1200" b="1" dirty="0"/>
              <a:t>con</a:t>
            </a:r>
            <a:r>
              <a:rPr lang="en-TH" sz="1200" b="1" dirty="0"/>
              <a:t>)</a:t>
            </a:r>
            <a:endParaRPr lang="en-TH" sz="1200" dirty="0"/>
          </a:p>
        </p:txBody>
      </p:sp>
      <p:sp>
        <p:nvSpPr>
          <p:cNvPr id="3" name="TextBox 2">
            <a:extLst>
              <a:ext uri="{FF2B5EF4-FFF2-40B4-BE49-F238E27FC236}">
                <a16:creationId xmlns:a16="http://schemas.microsoft.com/office/drawing/2014/main" id="{E2AC85D7-CF8B-0ACF-3310-4C5FE9FBDC9B}"/>
              </a:ext>
            </a:extLst>
          </p:cNvPr>
          <p:cNvSpPr txBox="1"/>
          <p:nvPr/>
        </p:nvSpPr>
        <p:spPr>
          <a:xfrm>
            <a:off x="1194238" y="783105"/>
            <a:ext cx="5084378" cy="3939540"/>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get_rect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width</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MAX_HEIGHT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height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left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top</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MAX_HEIGHT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N_PIXELS_PER_FRAME</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N_PIXELS_PER_FRAME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Clicked the close button? Quit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and end the program</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8 - Do any "per frame" actions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9 - Clear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GRAY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7909594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4" name="TextBox 3">
            <a:extLst>
              <a:ext uri="{FF2B5EF4-FFF2-40B4-BE49-F238E27FC236}">
                <a16:creationId xmlns:a16="http://schemas.microsoft.com/office/drawing/2014/main" id="{64FBF7D5-BE58-456C-5D88-4777ABDB8480}"/>
              </a:ext>
            </a:extLst>
          </p:cNvPr>
          <p:cNvSpPr txBox="1"/>
          <p:nvPr/>
        </p:nvSpPr>
        <p:spPr>
          <a:xfrm>
            <a:off x="866692" y="145312"/>
            <a:ext cx="5088834" cy="276999"/>
          </a:xfrm>
          <a:prstGeom prst="rect">
            <a:avLst/>
          </a:prstGeom>
          <a:noFill/>
        </p:spPr>
        <p:txBody>
          <a:bodyPr wrap="square">
            <a:spAutoFit/>
          </a:bodyPr>
          <a:lstStyle/>
          <a:p>
            <a:r>
              <a:rPr lang="en-TH" sz="1200" b="1" dirty="0"/>
              <a:t>Listing 5-8 (</a:t>
            </a:r>
            <a:r>
              <a:rPr lang="en-US" sz="1200" b="1" dirty="0"/>
              <a:t>con</a:t>
            </a:r>
            <a:r>
              <a:rPr lang="en-TH" sz="1200" b="1" dirty="0"/>
              <a:t>)</a:t>
            </a:r>
            <a:endParaRPr lang="en-TH" sz="1200" dirty="0"/>
          </a:p>
        </p:txBody>
      </p:sp>
      <p:sp>
        <p:nvSpPr>
          <p:cNvPr id="5" name="TextBox 4">
            <a:extLst>
              <a:ext uri="{FF2B5EF4-FFF2-40B4-BE49-F238E27FC236}">
                <a16:creationId xmlns:a16="http://schemas.microsoft.com/office/drawing/2014/main" id="{13F82E5C-D8FC-0067-6033-D4CFD3F35E44}"/>
              </a:ext>
            </a:extLst>
          </p:cNvPr>
          <p:cNvSpPr txBox="1"/>
          <p:nvPr/>
        </p:nvSpPr>
        <p:spPr>
          <a:xfrm>
            <a:off x="1292361" y="411070"/>
            <a:ext cx="7366438" cy="4708981"/>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10 - Draw all window elements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Draw a box</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line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top</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line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left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line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right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line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bottom</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Draw an X in the box</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line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line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Draw a filled circle and an empty circle</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circle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GREEN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filled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circle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GREEN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2 pixel edge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Draw a filled rectangle and an empty rectangle</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RED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filled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RED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1 pixel edge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Draw a filled ellipse and an empty ellipse</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ellipse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YELLOW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80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filled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ellipse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YELLOW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80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2 pixel edge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Draw a six-sided polygon</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polygon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TEAL</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240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350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410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410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350</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470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240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470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170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410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Draw an arc</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arc</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5</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Draw anti-aliased lines: a single line, then a list of points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aaline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RED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500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540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470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aalines</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BLUE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580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587</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595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600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444</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11 - Update the window</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12 - Slow things down a bit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make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wait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583928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024A2F00-DFC1-0D9F-015E-6761E5F4A125}"/>
              </a:ext>
            </a:extLst>
          </p:cNvPr>
          <p:cNvSpPr txBox="1"/>
          <p:nvPr/>
        </p:nvSpPr>
        <p:spPr>
          <a:xfrm>
            <a:off x="566531" y="624581"/>
            <a:ext cx="7774388" cy="276999"/>
          </a:xfrm>
          <a:prstGeom prst="rect">
            <a:avLst/>
          </a:prstGeom>
          <a:noFill/>
        </p:spPr>
        <p:txBody>
          <a:bodyPr wrap="square">
            <a:spAutoFit/>
          </a:bodyPr>
          <a:lstStyle/>
          <a:p>
            <a:r>
              <a:rPr lang="en-TH" sz="1200" dirty="0"/>
              <a:t>Figure shows the output of a sample program that demonstrates calls to these primitive drawing functions.</a:t>
            </a:r>
          </a:p>
        </p:txBody>
      </p:sp>
      <p:pic>
        <p:nvPicPr>
          <p:cNvPr id="4" name="Picture 3">
            <a:extLst>
              <a:ext uri="{FF2B5EF4-FFF2-40B4-BE49-F238E27FC236}">
                <a16:creationId xmlns:a16="http://schemas.microsoft.com/office/drawing/2014/main" id="{710AD4BB-BE78-B1DD-7842-AC0572FB199D}"/>
              </a:ext>
            </a:extLst>
          </p:cNvPr>
          <p:cNvPicPr>
            <a:picLocks noChangeAspect="1"/>
          </p:cNvPicPr>
          <p:nvPr/>
        </p:nvPicPr>
        <p:blipFill>
          <a:blip r:embed="rId3"/>
          <a:stretch>
            <a:fillRect/>
          </a:stretch>
        </p:blipFill>
        <p:spPr>
          <a:xfrm>
            <a:off x="2333412" y="978416"/>
            <a:ext cx="4393394" cy="3618965"/>
          </a:xfrm>
          <a:prstGeom prst="rect">
            <a:avLst/>
          </a:prstGeom>
        </p:spPr>
      </p:pic>
    </p:spTree>
    <p:extLst>
      <p:ext uri="{BB962C8B-B14F-4D97-AF65-F5344CB8AC3E}">
        <p14:creationId xmlns:p14="http://schemas.microsoft.com/office/powerpoint/2010/main" val="2781744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idx="6"/>
          </p:nvPr>
        </p:nvSpPr>
        <p:spPr>
          <a:xfrm>
            <a:off x="719999" y="49501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t>summary</a:t>
            </a:r>
            <a:endParaRPr sz="3200" b="1"/>
          </a:p>
        </p:txBody>
      </p:sp>
      <p:sp>
        <p:nvSpPr>
          <p:cNvPr id="243" name="Google Shape;243;p35"/>
          <p:cNvSpPr/>
          <p:nvPr/>
        </p:nvSpPr>
        <p:spPr>
          <a:xfrm>
            <a:off x="210709" y="1187693"/>
            <a:ext cx="8722581" cy="3193476"/>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TextBox 5">
            <a:extLst>
              <a:ext uri="{FF2B5EF4-FFF2-40B4-BE49-F238E27FC236}">
                <a16:creationId xmlns:a16="http://schemas.microsoft.com/office/drawing/2014/main" id="{4D6300C7-9B20-876F-5965-871AC8B8C467}"/>
              </a:ext>
            </a:extLst>
          </p:cNvPr>
          <p:cNvSpPr txBox="1"/>
          <p:nvPr/>
        </p:nvSpPr>
        <p:spPr>
          <a:xfrm>
            <a:off x="1677725" y="1493311"/>
            <a:ext cx="5899868" cy="2539157"/>
          </a:xfrm>
          <a:prstGeom prst="rect">
            <a:avLst/>
          </a:prstGeom>
          <a:noFill/>
        </p:spPr>
        <p:txBody>
          <a:bodyPr wrap="square">
            <a:spAutoFit/>
          </a:bodyPr>
          <a:lstStyle/>
          <a:p>
            <a:pPr marL="171450" indent="-171450">
              <a:spcBef>
                <a:spcPts val="600"/>
              </a:spcBef>
              <a:buFont typeface="Arial" panose="020B0604020202020204" pitchFamily="34" charset="0"/>
              <a:buChar char="•"/>
            </a:pPr>
            <a:r>
              <a:rPr lang="en-US" sz="1200" dirty="0"/>
              <a:t>The chapter introduces </a:t>
            </a:r>
            <a:r>
              <a:rPr lang="en-US" sz="1200" dirty="0" err="1"/>
              <a:t>pygame</a:t>
            </a:r>
            <a:r>
              <a:rPr lang="en-US" sz="1200" dirty="0"/>
              <a:t> basics, including installation, event-driven programming, and the pixel coordinate system in windows. It explains the concept of events, highlighting the difference from text-based programming and color representation in code.</a:t>
            </a:r>
          </a:p>
          <a:p>
            <a:pPr marL="171450" indent="-171450">
              <a:spcBef>
                <a:spcPts val="600"/>
              </a:spcBef>
              <a:buFont typeface="Arial" panose="020B0604020202020204" pitchFamily="34" charset="0"/>
              <a:buChar char="•"/>
            </a:pPr>
            <a:r>
              <a:rPr lang="en-US" sz="1200" dirty="0"/>
              <a:t>A 12-section template for </a:t>
            </a:r>
            <a:r>
              <a:rPr lang="en-US" sz="1200" dirty="0" err="1"/>
              <a:t>pygame</a:t>
            </a:r>
            <a:r>
              <a:rPr lang="en-US" sz="1200" dirty="0"/>
              <a:t>-based programs is presented, enabling the creation of windowed applications. Sample programs demonstrate image drawing, mouse event detection, keyboard input handling, and location-based animations.</a:t>
            </a:r>
          </a:p>
          <a:p>
            <a:pPr marL="171450" indent="-171450">
              <a:spcBef>
                <a:spcPts val="600"/>
              </a:spcBef>
              <a:buFont typeface="Arial" panose="020B0604020202020204" pitchFamily="34" charset="0"/>
              <a:buChar char="•"/>
            </a:pPr>
            <a:r>
              <a:rPr lang="en-US" sz="1200" dirty="0"/>
              <a:t>The chapter emphasizes the significance of rectangles in </a:t>
            </a:r>
            <a:r>
              <a:rPr lang="en-US" sz="1200" dirty="0" err="1"/>
              <a:t>pygame</a:t>
            </a:r>
            <a:r>
              <a:rPr lang="en-US" sz="1200" dirty="0"/>
              <a:t>, detailing their attributes and usage. It also provides examples of playing sound effects and background music to enhance user experiences.</a:t>
            </a:r>
          </a:p>
          <a:p>
            <a:pPr marL="171450" indent="-171450">
              <a:spcBef>
                <a:spcPts val="600"/>
              </a:spcBef>
              <a:buFont typeface="Arial" panose="020B0604020202020204" pitchFamily="34" charset="0"/>
              <a:buChar char="•"/>
            </a:pPr>
            <a:r>
              <a:rPr lang="en-US" sz="1200" dirty="0"/>
              <a:t>While the chapter primarily focuses on </a:t>
            </a:r>
            <a:r>
              <a:rPr lang="en-US" sz="1200" b="1" dirty="0"/>
              <a:t>procedural programming</a:t>
            </a:r>
            <a:r>
              <a:rPr lang="en-US" sz="1200" dirty="0"/>
              <a:t>, it briefly touches on object-oriented code within </a:t>
            </a:r>
            <a:r>
              <a:rPr lang="en-US" sz="1200" dirty="0" err="1"/>
              <a:t>pygame</a:t>
            </a:r>
            <a:r>
              <a:rPr lang="en-US" sz="1200" dirty="0"/>
              <a:t>, exemplified by the </a:t>
            </a:r>
            <a:r>
              <a:rPr lang="en-US" sz="1200" dirty="0" err="1"/>
              <a:t>rect</a:t>
            </a:r>
            <a:r>
              <a:rPr lang="en-US" sz="1200" dirty="0"/>
              <a:t> object. </a:t>
            </a:r>
            <a:endParaRPr lang="th-TH" sz="1200" dirty="0"/>
          </a:p>
        </p:txBody>
      </p:sp>
    </p:spTree>
    <p:extLst>
      <p:ext uri="{BB962C8B-B14F-4D97-AF65-F5344CB8AC3E}">
        <p14:creationId xmlns:p14="http://schemas.microsoft.com/office/powerpoint/2010/main" val="831485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p:nvPr/>
        </p:nvSpPr>
        <p:spPr>
          <a:xfrm>
            <a:off x="3638100" y="1262225"/>
            <a:ext cx="1867800" cy="1110000"/>
          </a:xfrm>
          <a:prstGeom prst="roundRect">
            <a:avLst>
              <a:gd name="adj" fmla="val 50000"/>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1" name="Google Shape;221;p33"/>
          <p:cNvSpPr txBox="1">
            <a:spLocks noGrp="1"/>
          </p:cNvSpPr>
          <p:nvPr>
            <p:ph type="title"/>
          </p:nvPr>
        </p:nvSpPr>
        <p:spPr>
          <a:xfrm>
            <a:off x="1680979" y="2710939"/>
            <a:ext cx="5782041"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t>PYGAME GUI </a:t>
            </a:r>
            <a:br>
              <a:rPr lang="en-US" sz="2800" b="1" dirty="0"/>
            </a:br>
            <a:r>
              <a:rPr lang="en-US" sz="2800" b="1" dirty="0"/>
              <a:t>WIDGETS</a:t>
            </a:r>
            <a:endParaRPr sz="2800" b="1" dirty="0"/>
          </a:p>
        </p:txBody>
      </p:sp>
      <p:sp>
        <p:nvSpPr>
          <p:cNvPr id="222" name="Google Shape;222;p33"/>
          <p:cNvSpPr txBox="1">
            <a:spLocks noGrp="1"/>
          </p:cNvSpPr>
          <p:nvPr>
            <p:ph type="title" idx="2"/>
          </p:nvPr>
        </p:nvSpPr>
        <p:spPr>
          <a:xfrm>
            <a:off x="2996550" y="1262225"/>
            <a:ext cx="3150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07</a:t>
            </a:r>
            <a:endParaRPr dirty="0"/>
          </a:p>
        </p:txBody>
      </p:sp>
      <p:cxnSp>
        <p:nvCxnSpPr>
          <p:cNvPr id="224" name="Google Shape;224;p33"/>
          <p:cNvCxnSpPr>
            <a:cxnSpLocks/>
          </p:cNvCxnSpPr>
          <p:nvPr/>
        </p:nvCxnSpPr>
        <p:spPr>
          <a:xfrm>
            <a:off x="2696586" y="3615301"/>
            <a:ext cx="3750825" cy="0"/>
          </a:xfrm>
          <a:prstGeom prst="straightConnector1">
            <a:avLst/>
          </a:prstGeom>
          <a:noFill/>
          <a:ln w="3810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32655851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808118"/>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Passing Arguments into a Function or</a:t>
            </a:r>
            <a:r>
              <a:rPr lang="th-TH" sz="2800" b="1" dirty="0"/>
              <a:t> </a:t>
            </a:r>
            <a:r>
              <a:rPr lang="en-US" sz="2800" b="1" dirty="0"/>
              <a:t>Method</a:t>
            </a:r>
            <a:endParaRPr sz="2800" b="1" dirty="0"/>
          </a:p>
        </p:txBody>
      </p:sp>
      <p:cxnSp>
        <p:nvCxnSpPr>
          <p:cNvPr id="430" name="Google Shape;430;p44"/>
          <p:cNvCxnSpPr>
            <a:cxnSpLocks/>
          </p:cNvCxnSpPr>
          <p:nvPr/>
        </p:nvCxnSpPr>
        <p:spPr>
          <a:xfrm>
            <a:off x="829062" y="1374894"/>
            <a:ext cx="3416935" cy="0"/>
          </a:xfrm>
          <a:prstGeom prst="straightConnector1">
            <a:avLst/>
          </a:prstGeom>
          <a:noFill/>
          <a:ln w="38100" cap="flat" cmpd="sng">
            <a:solidFill>
              <a:schemeClr val="lt2"/>
            </a:solidFill>
            <a:prstDash val="solid"/>
            <a:round/>
            <a:headEnd type="none" w="med" len="med"/>
            <a:tailEnd type="none" w="med" len="med"/>
          </a:ln>
        </p:spPr>
      </p:cxnSp>
      <p:sp>
        <p:nvSpPr>
          <p:cNvPr id="2" name="TextBox 1">
            <a:extLst>
              <a:ext uri="{FF2B5EF4-FFF2-40B4-BE49-F238E27FC236}">
                <a16:creationId xmlns:a16="http://schemas.microsoft.com/office/drawing/2014/main" id="{9930D682-F623-CDD8-6934-2489E7A48790}"/>
              </a:ext>
            </a:extLst>
          </p:cNvPr>
          <p:cNvSpPr txBox="1"/>
          <p:nvPr/>
        </p:nvSpPr>
        <p:spPr>
          <a:xfrm>
            <a:off x="713225" y="1639025"/>
            <a:ext cx="7893658" cy="2123658"/>
          </a:xfrm>
          <a:prstGeom prst="rect">
            <a:avLst/>
          </a:prstGeom>
          <a:noFill/>
        </p:spPr>
        <p:txBody>
          <a:bodyPr wrap="square">
            <a:spAutoFit/>
          </a:bodyPr>
          <a:lstStyle/>
          <a:p>
            <a:r>
              <a:rPr lang="en-TH" sz="1200" dirty="0"/>
              <a:t>Python (and some other languages) allows you to make some</a:t>
            </a:r>
            <a:r>
              <a:rPr lang="th-TH" sz="1200" dirty="0"/>
              <a:t> </a:t>
            </a:r>
            <a:r>
              <a:rPr lang="en-TH" sz="1200" dirty="0"/>
              <a:t>of the arguments optional. If an </a:t>
            </a:r>
            <a:r>
              <a:rPr lang="en-TH" sz="1200" b="1" dirty="0"/>
              <a:t>optional argument </a:t>
            </a:r>
            <a:r>
              <a:rPr lang="en-TH" sz="1200" dirty="0"/>
              <a:t>isn’t provided in a call,</a:t>
            </a:r>
            <a:r>
              <a:rPr lang="th-TH" sz="1200" dirty="0"/>
              <a:t> </a:t>
            </a:r>
            <a:r>
              <a:rPr lang="en-TH" sz="1200" dirty="0"/>
              <a:t>we can provide a </a:t>
            </a:r>
            <a:r>
              <a:rPr lang="en-TH" sz="1200" b="1" dirty="0"/>
              <a:t>default value</a:t>
            </a:r>
            <a:r>
              <a:rPr lang="en-TH" sz="1200" dirty="0"/>
              <a:t> to use in the function or method instead. </a:t>
            </a:r>
          </a:p>
          <a:p>
            <a:endParaRPr lang="en-TH" sz="1200" dirty="0"/>
          </a:p>
          <a:p>
            <a:endParaRPr lang="en-TH" sz="1200" dirty="0"/>
          </a:p>
          <a:p>
            <a:r>
              <a:rPr lang="en-TH" sz="1200" dirty="0"/>
              <a:t>If you order a hamburger at a Burger King restaurant, your burger will</a:t>
            </a:r>
            <a:r>
              <a:rPr lang="th-TH" sz="1200" dirty="0"/>
              <a:t> </a:t>
            </a:r>
            <a:r>
              <a:rPr lang="en-TH" sz="1200" dirty="0"/>
              <a:t>come with ketchup, mustard, and pickles. But Burger King is famous for</a:t>
            </a:r>
            <a:r>
              <a:rPr lang="th-TH" sz="1200" dirty="0"/>
              <a:t> </a:t>
            </a:r>
            <a:r>
              <a:rPr lang="en-TH" sz="1200" dirty="0"/>
              <a:t>saying, “You can have it your way.” If you want some other combination of</a:t>
            </a:r>
          </a:p>
          <a:p>
            <a:r>
              <a:rPr lang="en-TH" sz="1200" dirty="0"/>
              <a:t>condiments, you must say what you want (or don’t want) when you make</a:t>
            </a:r>
            <a:r>
              <a:rPr lang="th-TH" sz="1200" dirty="0"/>
              <a:t> </a:t>
            </a:r>
            <a:r>
              <a:rPr lang="en-TH" sz="1200" dirty="0"/>
              <a:t>your order.</a:t>
            </a:r>
          </a:p>
          <a:p>
            <a:endParaRPr lang="th-TH" sz="1200" dirty="0"/>
          </a:p>
          <a:p>
            <a:endParaRPr lang="en-TH" sz="1200" dirty="0"/>
          </a:p>
          <a:p>
            <a:r>
              <a:rPr lang="en-TH" sz="1200" dirty="0"/>
              <a:t>Start by writing an orderBurgers() function that simulates making</a:t>
            </a:r>
            <a:r>
              <a:rPr lang="th-TH" sz="1200" dirty="0"/>
              <a:t> </a:t>
            </a:r>
            <a:r>
              <a:rPr lang="en-TH" sz="1200" dirty="0"/>
              <a:t>a burger order in the regular way we’ve been defining functions, without</a:t>
            </a:r>
            <a:r>
              <a:rPr lang="th-TH" sz="1200" dirty="0"/>
              <a:t> </a:t>
            </a:r>
            <a:r>
              <a:rPr lang="en-TH" sz="1200" dirty="0"/>
              <a:t>implementing default values:</a:t>
            </a:r>
          </a:p>
        </p:txBody>
      </p:sp>
      <p:sp>
        <p:nvSpPr>
          <p:cNvPr id="4" name="TextBox 3">
            <a:extLst>
              <a:ext uri="{FF2B5EF4-FFF2-40B4-BE49-F238E27FC236}">
                <a16:creationId xmlns:a16="http://schemas.microsoft.com/office/drawing/2014/main" id="{2E6519FC-46BF-96AE-1533-CDDC4F111EB2}"/>
              </a:ext>
            </a:extLst>
          </p:cNvPr>
          <p:cNvSpPr txBox="1"/>
          <p:nvPr/>
        </p:nvSpPr>
        <p:spPr>
          <a:xfrm>
            <a:off x="2367097" y="4186672"/>
            <a:ext cx="5235934" cy="246221"/>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err="1">
                <a:solidFill>
                  <a:srgbClr val="9466AA"/>
                </a:solidFill>
                <a:effectLst/>
                <a:latin typeface="Menlo" panose="020B0609030804020204" pitchFamily="49" charset="0"/>
              </a:rPr>
              <a:t>nBurgers</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ketchup</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mustard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pickles</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Rounded Rectangle 6">
            <a:extLst>
              <a:ext uri="{FF2B5EF4-FFF2-40B4-BE49-F238E27FC236}">
                <a16:creationId xmlns:a16="http://schemas.microsoft.com/office/drawing/2014/main" id="{A1CB83C8-4DCD-E1F0-DFFC-BE0EDA7541C2}"/>
              </a:ext>
            </a:extLst>
          </p:cNvPr>
          <p:cNvSpPr/>
          <p:nvPr/>
        </p:nvSpPr>
        <p:spPr>
          <a:xfrm>
            <a:off x="2083831" y="4110660"/>
            <a:ext cx="4951676" cy="39824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630193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9B8756D0-1A3B-A03E-664E-B20779CC9507}"/>
              </a:ext>
            </a:extLst>
          </p:cNvPr>
          <p:cNvSpPr txBox="1"/>
          <p:nvPr/>
        </p:nvSpPr>
        <p:spPr>
          <a:xfrm>
            <a:off x="813020" y="590502"/>
            <a:ext cx="7480190" cy="646331"/>
          </a:xfrm>
          <a:prstGeom prst="rect">
            <a:avLst/>
          </a:prstGeom>
          <a:noFill/>
        </p:spPr>
        <p:txBody>
          <a:bodyPr wrap="square">
            <a:spAutoFit/>
          </a:bodyPr>
          <a:lstStyle/>
          <a:p>
            <a:r>
              <a:rPr lang="en-TH" sz="1200" dirty="0"/>
              <a:t>You must specify the number of hamburgers you want to order, but ideally, if you want the defaults of True for adding ketchup, mustard, and pickles, you shouldn’t need to pass in any more arguments. So, to order two hamburgers with the standard defaults, you might think your call should look like this:</a:t>
            </a:r>
          </a:p>
        </p:txBody>
      </p:sp>
      <p:sp>
        <p:nvSpPr>
          <p:cNvPr id="5" name="TextBox 4">
            <a:extLst>
              <a:ext uri="{FF2B5EF4-FFF2-40B4-BE49-F238E27FC236}">
                <a16:creationId xmlns:a16="http://schemas.microsoft.com/office/drawing/2014/main" id="{D37E496E-2866-2524-02A0-B4F53F3CD97D}"/>
              </a:ext>
            </a:extLst>
          </p:cNvPr>
          <p:cNvSpPr txBox="1"/>
          <p:nvPr/>
        </p:nvSpPr>
        <p:spPr>
          <a:xfrm>
            <a:off x="2339671" y="1738008"/>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with ketchup, mustard, and pickles</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4A8E887B-A35E-21E8-8B61-72A5A224750F}"/>
              </a:ext>
            </a:extLst>
          </p:cNvPr>
          <p:cNvSpPr txBox="1"/>
          <p:nvPr/>
        </p:nvSpPr>
        <p:spPr>
          <a:xfrm>
            <a:off x="813020" y="2530608"/>
            <a:ext cx="7480190" cy="461665"/>
          </a:xfrm>
          <a:prstGeom prst="rect">
            <a:avLst/>
          </a:prstGeom>
          <a:noFill/>
        </p:spPr>
        <p:txBody>
          <a:bodyPr wrap="square">
            <a:spAutoFit/>
          </a:bodyPr>
          <a:lstStyle/>
          <a:p>
            <a:r>
              <a:rPr lang="en-TH" sz="1200" dirty="0"/>
              <a:t>However, in Python, this will trigger an error because there is a mismatch between the number of arguments in the call and the number of parameters specified in the function:</a:t>
            </a:r>
          </a:p>
        </p:txBody>
      </p:sp>
      <p:sp>
        <p:nvSpPr>
          <p:cNvPr id="9" name="TextBox 8">
            <a:extLst>
              <a:ext uri="{FF2B5EF4-FFF2-40B4-BE49-F238E27FC236}">
                <a16:creationId xmlns:a16="http://schemas.microsoft.com/office/drawing/2014/main" id="{9A585960-A0D7-CE76-C4A4-71AB6A7460D4}"/>
              </a:ext>
            </a:extLst>
          </p:cNvPr>
          <p:cNvSpPr txBox="1"/>
          <p:nvPr/>
        </p:nvSpPr>
        <p:spPr>
          <a:xfrm>
            <a:off x="2339671" y="3573979"/>
            <a:ext cx="5235934" cy="400110"/>
          </a:xfrm>
          <a:prstGeom prst="rect">
            <a:avLst/>
          </a:prstGeom>
          <a:noFill/>
        </p:spPr>
        <p:txBody>
          <a:bodyPr wrap="square">
            <a:spAutoFit/>
          </a:bodyPr>
          <a:lstStyle/>
          <a:p>
            <a:r>
              <a:rPr lang="en-US" sz="1000" b="0" dirty="0" err="1">
                <a:solidFill>
                  <a:srgbClr val="9466AA"/>
                </a:solidFill>
                <a:effectLst/>
                <a:latin typeface="Menlo" panose="020B0609030804020204" pitchFamily="49" charset="0"/>
              </a:rPr>
              <a:t>TypeError</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missing </a:t>
            </a:r>
            <a:r>
              <a:rPr lang="en-US" sz="1000" b="0" dirty="0">
                <a:solidFill>
                  <a:srgbClr val="B08B35"/>
                </a:solidFill>
                <a:effectLst/>
                <a:latin typeface="Menlo" panose="020B0609030804020204" pitchFamily="49" charset="0"/>
              </a:rPr>
              <a:t>3</a:t>
            </a:r>
            <a:r>
              <a:rPr lang="en-US" sz="1000" b="0" dirty="0">
                <a:solidFill>
                  <a:srgbClr val="333333"/>
                </a:solidFill>
                <a:effectLst/>
                <a:latin typeface="Menlo" panose="020B0609030804020204" pitchFamily="49" charset="0"/>
              </a:rPr>
              <a:t> required positional</a:t>
            </a:r>
          </a:p>
          <a:p>
            <a:r>
              <a:rPr lang="en-US" sz="1000" b="0" dirty="0">
                <a:solidFill>
                  <a:srgbClr val="333333"/>
                </a:solidFill>
                <a:effectLst/>
                <a:latin typeface="Menlo" panose="020B0609030804020204" pitchFamily="49" charset="0"/>
              </a:rPr>
              <a:t>arguments</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ketchup</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mustard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pickles</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0" name="Rounded Rectangle 9">
            <a:extLst>
              <a:ext uri="{FF2B5EF4-FFF2-40B4-BE49-F238E27FC236}">
                <a16:creationId xmlns:a16="http://schemas.microsoft.com/office/drawing/2014/main" id="{6CDA0EBE-F59B-6958-8FFD-599FC875E37A}"/>
              </a:ext>
            </a:extLst>
          </p:cNvPr>
          <p:cNvSpPr/>
          <p:nvPr/>
        </p:nvSpPr>
        <p:spPr>
          <a:xfrm>
            <a:off x="2096162" y="1629128"/>
            <a:ext cx="4951676" cy="461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1" name="Rounded Rectangle 10">
            <a:extLst>
              <a:ext uri="{FF2B5EF4-FFF2-40B4-BE49-F238E27FC236}">
                <a16:creationId xmlns:a16="http://schemas.microsoft.com/office/drawing/2014/main" id="{DE5A007A-BD92-74E7-452D-D4C0138E69E6}"/>
              </a:ext>
            </a:extLst>
          </p:cNvPr>
          <p:cNvSpPr/>
          <p:nvPr/>
        </p:nvSpPr>
        <p:spPr>
          <a:xfrm>
            <a:off x="2096162" y="3497447"/>
            <a:ext cx="4951676" cy="549448"/>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459179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Positional and Keyword Parameters</a:t>
            </a:r>
            <a:endParaRPr sz="2000" b="1" dirty="0"/>
          </a:p>
        </p:txBody>
      </p:sp>
      <p:sp>
        <p:nvSpPr>
          <p:cNvPr id="3" name="TextBox 2">
            <a:extLst>
              <a:ext uri="{FF2B5EF4-FFF2-40B4-BE49-F238E27FC236}">
                <a16:creationId xmlns:a16="http://schemas.microsoft.com/office/drawing/2014/main" id="{6F806D43-153A-DADA-5B05-BC706D9ED2D3}"/>
              </a:ext>
            </a:extLst>
          </p:cNvPr>
          <p:cNvSpPr txBox="1"/>
          <p:nvPr/>
        </p:nvSpPr>
        <p:spPr>
          <a:xfrm>
            <a:off x="805068" y="1059619"/>
            <a:ext cx="7472239" cy="1200329"/>
          </a:xfrm>
          <a:prstGeom prst="rect">
            <a:avLst/>
          </a:prstGeom>
          <a:noFill/>
        </p:spPr>
        <p:txBody>
          <a:bodyPr wrap="square">
            <a:spAutoFit/>
          </a:bodyPr>
          <a:lstStyle/>
          <a:p>
            <a:r>
              <a:rPr lang="en-TH" sz="1200" dirty="0"/>
              <a:t>Python has two different types of parameters: positional parameters and keyword parameters. Positional parameters are the type that we’re already familiar with, where each argument in a call has a matching parameter in the function or method definition.</a:t>
            </a:r>
          </a:p>
          <a:p>
            <a:endParaRPr lang="en-TH" sz="1200" dirty="0"/>
          </a:p>
          <a:p>
            <a:r>
              <a:rPr lang="en-TH" sz="1200" dirty="0"/>
              <a:t>A keyword parameter allows you to specify a default value. You write a keyword parameter as a variable name, an equal sign, and a default value, like this:</a:t>
            </a:r>
          </a:p>
        </p:txBody>
      </p:sp>
      <p:sp>
        <p:nvSpPr>
          <p:cNvPr id="5" name="TextBox 4">
            <a:extLst>
              <a:ext uri="{FF2B5EF4-FFF2-40B4-BE49-F238E27FC236}">
                <a16:creationId xmlns:a16="http://schemas.microsoft.com/office/drawing/2014/main" id="{D78D1A1A-1BC9-D358-5C9E-D29496AF89EB}"/>
              </a:ext>
            </a:extLst>
          </p:cNvPr>
          <p:cNvSpPr txBox="1"/>
          <p:nvPr/>
        </p:nvSpPr>
        <p:spPr>
          <a:xfrm>
            <a:off x="1778724" y="2495718"/>
            <a:ext cx="5235934" cy="246221"/>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someFunction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&lt;</a:t>
            </a:r>
            <a:r>
              <a:rPr lang="en-US" sz="1000" b="0" dirty="0" err="1">
                <a:solidFill>
                  <a:srgbClr val="333333"/>
                </a:solidFill>
                <a:effectLst/>
                <a:latin typeface="Menlo" panose="020B0609030804020204" pitchFamily="49" charset="0"/>
              </a:rPr>
              <a:t>keywordParameter</a:t>
            </a:r>
            <a:r>
              <a:rPr lang="en-US" sz="1000" b="0" dirty="0">
                <a:solidFill>
                  <a:srgbClr val="333333"/>
                </a:solidFill>
                <a:effectLst/>
                <a:latin typeface="Menlo" panose="020B0609030804020204" pitchFamily="49" charset="0"/>
              </a:rPr>
              <a:t>&gt;</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default value</a:t>
            </a:r>
            <a:r>
              <a:rPr lang="en-US" sz="1000" b="0" dirty="0">
                <a:solidFill>
                  <a:srgbClr val="777777"/>
                </a:solidFill>
                <a:effectLst/>
                <a:latin typeface="Menlo" panose="020B0609030804020204" pitchFamily="49" charset="0"/>
              </a:rPr>
              <a:t>&gt;):</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17ECC15D-C6DC-867E-FB99-273547ADD943}"/>
              </a:ext>
            </a:extLst>
          </p:cNvPr>
          <p:cNvSpPr txBox="1"/>
          <p:nvPr/>
        </p:nvSpPr>
        <p:spPr>
          <a:xfrm>
            <a:off x="805067" y="2990837"/>
            <a:ext cx="7281409" cy="646331"/>
          </a:xfrm>
          <a:prstGeom prst="rect">
            <a:avLst/>
          </a:prstGeom>
          <a:noFill/>
        </p:spPr>
        <p:txBody>
          <a:bodyPr wrap="square">
            <a:spAutoFit/>
          </a:bodyPr>
          <a:lstStyle/>
          <a:p>
            <a:r>
              <a:rPr lang="en-TH" sz="1200" dirty="0"/>
              <a:t>You can have multiple keyword parameters, each with a name and a default value.</a:t>
            </a:r>
          </a:p>
          <a:p>
            <a:r>
              <a:rPr lang="en-TH" sz="1200" dirty="0"/>
              <a:t>A function or method can have both positional parameters and keyword parameters, in which case you must specify all positional parameters before any keyword parameters:</a:t>
            </a:r>
          </a:p>
        </p:txBody>
      </p:sp>
      <p:sp>
        <p:nvSpPr>
          <p:cNvPr id="9" name="TextBox 8">
            <a:extLst>
              <a:ext uri="{FF2B5EF4-FFF2-40B4-BE49-F238E27FC236}">
                <a16:creationId xmlns:a16="http://schemas.microsoft.com/office/drawing/2014/main" id="{0BE62719-EF72-1A74-A85A-54AFBE7C32AF}"/>
              </a:ext>
            </a:extLst>
          </p:cNvPr>
          <p:cNvSpPr txBox="1"/>
          <p:nvPr/>
        </p:nvSpPr>
        <p:spPr>
          <a:xfrm>
            <a:off x="1756504" y="3912070"/>
            <a:ext cx="5235934" cy="553998"/>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someOtherFunction</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positionalParam1</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positionalParam2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r>
              <a:rPr lang="en-US" sz="1000" b="0" dirty="0">
                <a:solidFill>
                  <a:srgbClr val="333333"/>
                </a:solidFill>
                <a:effectLst/>
                <a:latin typeface="Menlo" panose="020B0609030804020204" pitchFamily="49" charset="0"/>
              </a:rPr>
              <a:t>  &lt;keywordParameter1&gt;</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default value </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&gt;,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&lt;keywordParameter2&gt;</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default value </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0" name="Rounded Rectangle 9">
            <a:extLst>
              <a:ext uri="{FF2B5EF4-FFF2-40B4-BE49-F238E27FC236}">
                <a16:creationId xmlns:a16="http://schemas.microsoft.com/office/drawing/2014/main" id="{E70F2014-A99D-38B6-4099-73813D0293D0}"/>
              </a:ext>
            </a:extLst>
          </p:cNvPr>
          <p:cNvSpPr/>
          <p:nvPr/>
        </p:nvSpPr>
        <p:spPr>
          <a:xfrm>
            <a:off x="1495894" y="2388592"/>
            <a:ext cx="5357398" cy="461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1" name="Rounded Rectangle 10">
            <a:extLst>
              <a:ext uri="{FF2B5EF4-FFF2-40B4-BE49-F238E27FC236}">
                <a16:creationId xmlns:a16="http://schemas.microsoft.com/office/drawing/2014/main" id="{1EC97AFB-7994-084F-9E0C-7CF8DEE2C7DD}"/>
              </a:ext>
            </a:extLst>
          </p:cNvPr>
          <p:cNvSpPr/>
          <p:nvPr/>
        </p:nvSpPr>
        <p:spPr>
          <a:xfrm>
            <a:off x="1479204" y="3853048"/>
            <a:ext cx="5374088" cy="703049"/>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205634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 name="TextBox 3">
            <a:extLst>
              <a:ext uri="{FF2B5EF4-FFF2-40B4-BE49-F238E27FC236}">
                <a16:creationId xmlns:a16="http://schemas.microsoft.com/office/drawing/2014/main" id="{A06218B1-8B5B-E358-2CBF-4084DC0301BE}"/>
              </a:ext>
            </a:extLst>
          </p:cNvPr>
          <p:cNvSpPr txBox="1"/>
          <p:nvPr/>
        </p:nvSpPr>
        <p:spPr>
          <a:xfrm>
            <a:off x="797118" y="823364"/>
            <a:ext cx="6971306" cy="461665"/>
          </a:xfrm>
          <a:prstGeom prst="rect">
            <a:avLst/>
          </a:prstGeom>
          <a:noFill/>
        </p:spPr>
        <p:txBody>
          <a:bodyPr wrap="square">
            <a:spAutoFit/>
          </a:bodyPr>
          <a:lstStyle/>
          <a:p>
            <a:r>
              <a:rPr lang="en-TH" sz="1200" dirty="0"/>
              <a:t>Let’s rewrite orderBurgers() to use </a:t>
            </a:r>
            <a:r>
              <a:rPr lang="en-TH" sz="1200" b="1" dirty="0"/>
              <a:t>one positional parameter and three keyword parameters </a:t>
            </a:r>
            <a:r>
              <a:rPr lang="en-TH" sz="1200" dirty="0"/>
              <a:t>with default values, like this:</a:t>
            </a:r>
          </a:p>
        </p:txBody>
      </p:sp>
      <p:sp>
        <p:nvSpPr>
          <p:cNvPr id="8" name="TextBox 7">
            <a:extLst>
              <a:ext uri="{FF2B5EF4-FFF2-40B4-BE49-F238E27FC236}">
                <a16:creationId xmlns:a16="http://schemas.microsoft.com/office/drawing/2014/main" id="{79F05E13-F0C3-88B5-3FE7-2AAEAA62835B}"/>
              </a:ext>
            </a:extLst>
          </p:cNvPr>
          <p:cNvSpPr txBox="1"/>
          <p:nvPr/>
        </p:nvSpPr>
        <p:spPr>
          <a:xfrm>
            <a:off x="1584296" y="1646703"/>
            <a:ext cx="6478325" cy="246221"/>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err="1">
                <a:solidFill>
                  <a:srgbClr val="9466AA"/>
                </a:solidFill>
                <a:effectLst/>
                <a:latin typeface="Menlo" panose="020B0609030804020204" pitchFamily="49" charset="0"/>
              </a:rPr>
              <a:t>nBurgers</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ketchup</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mustard</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pickles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3" name="TextBox 12">
            <a:extLst>
              <a:ext uri="{FF2B5EF4-FFF2-40B4-BE49-F238E27FC236}">
                <a16:creationId xmlns:a16="http://schemas.microsoft.com/office/drawing/2014/main" id="{83032DCD-1591-B0E6-D35E-B7441BC11DBF}"/>
              </a:ext>
            </a:extLst>
          </p:cNvPr>
          <p:cNvSpPr txBox="1"/>
          <p:nvPr/>
        </p:nvSpPr>
        <p:spPr>
          <a:xfrm>
            <a:off x="797117" y="2218075"/>
            <a:ext cx="7106479" cy="830997"/>
          </a:xfrm>
          <a:prstGeom prst="rect">
            <a:avLst/>
          </a:prstGeom>
          <a:noFill/>
        </p:spPr>
        <p:txBody>
          <a:bodyPr wrap="square">
            <a:spAutoFit/>
          </a:bodyPr>
          <a:lstStyle/>
          <a:p>
            <a:r>
              <a:rPr lang="en-TH" sz="1200" dirty="0"/>
              <a:t>When we make a call to this function, nBurgers is a positional parameter and therefore must be specified as an argument in every call. The other three are keyword parameters. If no values are passed for ketchup, mustard, and pickles, the function will use the default value of True for each of those parameter variables. Now we can order two burgers with all the condiments like this:</a:t>
            </a:r>
          </a:p>
        </p:txBody>
      </p:sp>
      <p:sp>
        <p:nvSpPr>
          <p:cNvPr id="15" name="TextBox 14">
            <a:extLst>
              <a:ext uri="{FF2B5EF4-FFF2-40B4-BE49-F238E27FC236}">
                <a16:creationId xmlns:a16="http://schemas.microsoft.com/office/drawing/2014/main" id="{7CFD434D-6442-B078-84D6-44599785B68D}"/>
              </a:ext>
            </a:extLst>
          </p:cNvPr>
          <p:cNvSpPr txBox="1"/>
          <p:nvPr/>
        </p:nvSpPr>
        <p:spPr>
          <a:xfrm>
            <a:off x="1609376" y="3328805"/>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8" name="Rounded Rectangle 17">
            <a:extLst>
              <a:ext uri="{FF2B5EF4-FFF2-40B4-BE49-F238E27FC236}">
                <a16:creationId xmlns:a16="http://schemas.microsoft.com/office/drawing/2014/main" id="{F6DC374C-296D-8E81-5E3A-8A4A1FAA70F4}"/>
              </a:ext>
            </a:extLst>
          </p:cNvPr>
          <p:cNvSpPr/>
          <p:nvPr/>
        </p:nvSpPr>
        <p:spPr>
          <a:xfrm>
            <a:off x="1412348" y="1538980"/>
            <a:ext cx="5783581" cy="461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9" name="Rounded Rectangle 18">
            <a:extLst>
              <a:ext uri="{FF2B5EF4-FFF2-40B4-BE49-F238E27FC236}">
                <a16:creationId xmlns:a16="http://schemas.microsoft.com/office/drawing/2014/main" id="{86AEDC8F-25D2-7E9B-A008-57051B8CDBAA}"/>
              </a:ext>
            </a:extLst>
          </p:cNvPr>
          <p:cNvSpPr/>
          <p:nvPr/>
        </p:nvSpPr>
        <p:spPr>
          <a:xfrm>
            <a:off x="1412347" y="3266502"/>
            <a:ext cx="5783581" cy="399072"/>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8794909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TextBox 1">
            <a:extLst>
              <a:ext uri="{FF2B5EF4-FFF2-40B4-BE49-F238E27FC236}">
                <a16:creationId xmlns:a16="http://schemas.microsoft.com/office/drawing/2014/main" id="{C2C9FA18-FACF-A080-BF55-1B2FBF9DB64C}"/>
              </a:ext>
            </a:extLst>
          </p:cNvPr>
          <p:cNvSpPr txBox="1"/>
          <p:nvPr/>
        </p:nvSpPr>
        <p:spPr>
          <a:xfrm>
            <a:off x="749410" y="610584"/>
            <a:ext cx="7480190" cy="646331"/>
          </a:xfrm>
          <a:prstGeom prst="rect">
            <a:avLst/>
          </a:prstGeom>
          <a:noFill/>
        </p:spPr>
        <p:txBody>
          <a:bodyPr wrap="square">
            <a:spAutoFit/>
          </a:bodyPr>
          <a:lstStyle/>
          <a:p>
            <a:r>
              <a:rPr lang="en-TH" sz="1200" dirty="0"/>
              <a:t>If we want something other than a default value, we can </a:t>
            </a:r>
            <a:r>
              <a:rPr lang="en-TH" sz="1200" dirty="0">
                <a:solidFill>
                  <a:schemeClr val="accent3">
                    <a:lumMod val="75000"/>
                  </a:schemeClr>
                </a:solidFill>
              </a:rPr>
              <a:t>specify the name of the keyword parameter and a different value in our call</a:t>
            </a:r>
            <a:r>
              <a:rPr lang="en-TH" sz="1200" dirty="0"/>
              <a:t>. For example, if we only want ketchup on our two burgers, we can make the call this way:</a:t>
            </a:r>
          </a:p>
        </p:txBody>
      </p:sp>
      <p:sp>
        <p:nvSpPr>
          <p:cNvPr id="4" name="TextBox 3">
            <a:extLst>
              <a:ext uri="{FF2B5EF4-FFF2-40B4-BE49-F238E27FC236}">
                <a16:creationId xmlns:a16="http://schemas.microsoft.com/office/drawing/2014/main" id="{846AC680-F11D-3F45-9723-C7D21BB4DD10}"/>
              </a:ext>
            </a:extLst>
          </p:cNvPr>
          <p:cNvSpPr txBox="1"/>
          <p:nvPr/>
        </p:nvSpPr>
        <p:spPr>
          <a:xfrm>
            <a:off x="1595573" y="1507935"/>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mustard</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pickles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6" name="TextBox 5">
            <a:extLst>
              <a:ext uri="{FF2B5EF4-FFF2-40B4-BE49-F238E27FC236}">
                <a16:creationId xmlns:a16="http://schemas.microsoft.com/office/drawing/2014/main" id="{1CC1CA95-0C9E-A555-9949-EAF40EB05C2D}"/>
              </a:ext>
            </a:extLst>
          </p:cNvPr>
          <p:cNvSpPr txBox="1"/>
          <p:nvPr/>
        </p:nvSpPr>
        <p:spPr>
          <a:xfrm>
            <a:off x="749409" y="2133055"/>
            <a:ext cx="7480189" cy="1015663"/>
          </a:xfrm>
          <a:prstGeom prst="rect">
            <a:avLst/>
          </a:prstGeom>
          <a:noFill/>
        </p:spPr>
        <p:txBody>
          <a:bodyPr wrap="square">
            <a:spAutoFit/>
          </a:bodyPr>
          <a:lstStyle/>
          <a:p>
            <a:r>
              <a:rPr lang="en-TH" sz="1200" dirty="0"/>
              <a:t>When the function runs, the values of the mustard and pickles variables are set to False. Since we did not specify a value for ketchup, it is given the default of True.</a:t>
            </a:r>
          </a:p>
          <a:p>
            <a:endParaRPr lang="en-TH" sz="1200" dirty="0"/>
          </a:p>
          <a:p>
            <a:r>
              <a:rPr lang="en-TH" sz="1200" dirty="0"/>
              <a:t>You can </a:t>
            </a:r>
            <a:r>
              <a:rPr lang="en-TH" sz="1200" dirty="0">
                <a:solidFill>
                  <a:schemeClr val="accent3">
                    <a:lumMod val="75000"/>
                  </a:schemeClr>
                </a:solidFill>
              </a:rPr>
              <a:t>also make the call specifying all arguments positionally</a:t>
            </a:r>
            <a:r>
              <a:rPr lang="en-TH" sz="1200" dirty="0"/>
              <a:t>, including those written as keyword parameters. Python will use the ordering of your arguments to assign each parameter the correct value:</a:t>
            </a:r>
          </a:p>
        </p:txBody>
      </p:sp>
      <p:sp>
        <p:nvSpPr>
          <p:cNvPr id="8" name="TextBox 7">
            <a:extLst>
              <a:ext uri="{FF2B5EF4-FFF2-40B4-BE49-F238E27FC236}">
                <a16:creationId xmlns:a16="http://schemas.microsoft.com/office/drawing/2014/main" id="{8D78CAD6-E18B-3F33-8FE7-586ECC834EB3}"/>
              </a:ext>
            </a:extLst>
          </p:cNvPr>
          <p:cNvSpPr txBox="1"/>
          <p:nvPr/>
        </p:nvSpPr>
        <p:spPr>
          <a:xfrm>
            <a:off x="1595573" y="3528913"/>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0" name="TextBox 9">
            <a:extLst>
              <a:ext uri="{FF2B5EF4-FFF2-40B4-BE49-F238E27FC236}">
                <a16:creationId xmlns:a16="http://schemas.microsoft.com/office/drawing/2014/main" id="{5D615BC7-D938-2D19-04F2-BF3C08EE9FC8}"/>
              </a:ext>
            </a:extLst>
          </p:cNvPr>
          <p:cNvSpPr txBox="1"/>
          <p:nvPr/>
        </p:nvSpPr>
        <p:spPr>
          <a:xfrm>
            <a:off x="749409" y="4130770"/>
            <a:ext cx="6836134" cy="276999"/>
          </a:xfrm>
          <a:prstGeom prst="rect">
            <a:avLst/>
          </a:prstGeom>
          <a:noFill/>
        </p:spPr>
        <p:txBody>
          <a:bodyPr wrap="square">
            <a:spAutoFit/>
          </a:bodyPr>
          <a:lstStyle/>
          <a:p>
            <a:r>
              <a:rPr lang="en-TH" sz="1200" dirty="0"/>
              <a:t>In this call, we are again specifying two burgers with ketchup, no mustard, and no pickles.</a:t>
            </a:r>
          </a:p>
        </p:txBody>
      </p:sp>
      <p:sp>
        <p:nvSpPr>
          <p:cNvPr id="11" name="Rounded Rectangle 10">
            <a:extLst>
              <a:ext uri="{FF2B5EF4-FFF2-40B4-BE49-F238E27FC236}">
                <a16:creationId xmlns:a16="http://schemas.microsoft.com/office/drawing/2014/main" id="{7A538BA5-700C-E083-FBB4-468E7C8F7563}"/>
              </a:ext>
            </a:extLst>
          </p:cNvPr>
          <p:cNvSpPr/>
          <p:nvPr/>
        </p:nvSpPr>
        <p:spPr>
          <a:xfrm>
            <a:off x="1394866" y="1398916"/>
            <a:ext cx="4951676" cy="461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2" name="Rounded Rectangle 11">
            <a:extLst>
              <a:ext uri="{FF2B5EF4-FFF2-40B4-BE49-F238E27FC236}">
                <a16:creationId xmlns:a16="http://schemas.microsoft.com/office/drawing/2014/main" id="{2F74FEAE-4E7A-8532-FA0A-00AD6C7FECFF}"/>
              </a:ext>
            </a:extLst>
          </p:cNvPr>
          <p:cNvSpPr/>
          <p:nvPr/>
        </p:nvSpPr>
        <p:spPr>
          <a:xfrm>
            <a:off x="1394866" y="3421192"/>
            <a:ext cx="4951676" cy="461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26379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50596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Window Details</a:t>
            </a:r>
            <a:endParaRPr sz="2800" b="1" dirty="0"/>
          </a:p>
        </p:txBody>
      </p:sp>
      <p:cxnSp>
        <p:nvCxnSpPr>
          <p:cNvPr id="430" name="Google Shape;430;p44"/>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CDB7CC71-3033-4FA3-D04A-69511E60551E}"/>
              </a:ext>
            </a:extLst>
          </p:cNvPr>
          <p:cNvSpPr txBox="1"/>
          <p:nvPr/>
        </p:nvSpPr>
        <p:spPr>
          <a:xfrm>
            <a:off x="829060" y="1573529"/>
            <a:ext cx="7171940" cy="1997085"/>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TH" sz="1200" dirty="0"/>
              <a:t>A computer screen is made up of </a:t>
            </a:r>
            <a:r>
              <a:rPr lang="en-US" sz="1200" dirty="0"/>
              <a:t>many</a:t>
            </a:r>
            <a:r>
              <a:rPr lang="en-TH" sz="1200" dirty="0"/>
              <a:t> rows and columns of</a:t>
            </a:r>
            <a:r>
              <a:rPr lang="th-TH" sz="1200" dirty="0"/>
              <a:t> </a:t>
            </a:r>
            <a:r>
              <a:rPr lang="en-TH" sz="1200" dirty="0"/>
              <a:t>small dots called </a:t>
            </a:r>
            <a:r>
              <a:rPr lang="en-TH" sz="1200" b="1" dirty="0"/>
              <a:t>pixels. </a:t>
            </a:r>
          </a:p>
          <a:p>
            <a:pPr marL="171450" indent="-171450">
              <a:lnSpc>
                <a:spcPct val="150000"/>
              </a:lnSpc>
              <a:buFont typeface="Arial" panose="020B0604020202020204" pitchFamily="34" charset="0"/>
              <a:buChar char="•"/>
            </a:pPr>
            <a:r>
              <a:rPr lang="en-TH" sz="1200" dirty="0"/>
              <a:t>A user interacts</a:t>
            </a:r>
            <a:r>
              <a:rPr lang="th-TH" sz="1200" dirty="0"/>
              <a:t> </a:t>
            </a:r>
            <a:r>
              <a:rPr lang="en-TH" sz="1200" dirty="0"/>
              <a:t>with a GUI program through one or more windows; each window is a</a:t>
            </a:r>
            <a:r>
              <a:rPr lang="th-TH" sz="1200" dirty="0"/>
              <a:t> </a:t>
            </a:r>
            <a:r>
              <a:rPr lang="en-TH" sz="1200" dirty="0"/>
              <a:t>rectangular portion of the screen. </a:t>
            </a:r>
          </a:p>
          <a:p>
            <a:pPr marL="171450" indent="-171450">
              <a:lnSpc>
                <a:spcPct val="150000"/>
              </a:lnSpc>
              <a:buFont typeface="Arial" panose="020B0604020202020204" pitchFamily="34" charset="0"/>
              <a:buChar char="•"/>
            </a:pPr>
            <a:r>
              <a:rPr lang="en-TH" sz="1200" dirty="0"/>
              <a:t>Programs can control the color of any</a:t>
            </a:r>
            <a:r>
              <a:rPr lang="th-TH" sz="1200" dirty="0"/>
              <a:t> </a:t>
            </a:r>
            <a:r>
              <a:rPr lang="en-TH" sz="1200" dirty="0"/>
              <a:t>individual pixel in their window(s). If you’re running multiple GUI</a:t>
            </a:r>
            <a:r>
              <a:rPr lang="th-TH" sz="1200" dirty="0"/>
              <a:t> </a:t>
            </a:r>
            <a:r>
              <a:rPr lang="en-TH" sz="1200" dirty="0"/>
              <a:t>programs, each program is typically displayed in its own window. </a:t>
            </a:r>
            <a:endParaRPr lang="th-TH" sz="1200" dirty="0"/>
          </a:p>
          <a:p>
            <a:pPr>
              <a:lnSpc>
                <a:spcPct val="150000"/>
              </a:lnSpc>
            </a:pPr>
            <a:endParaRPr lang="th-TH" sz="1200" dirty="0"/>
          </a:p>
          <a:p>
            <a:pPr>
              <a:lnSpc>
                <a:spcPct val="150000"/>
              </a:lnSpc>
            </a:pPr>
            <a:endParaRPr lang="th-TH" sz="1200" dirty="0"/>
          </a:p>
        </p:txBody>
      </p:sp>
    </p:spTree>
    <p:extLst>
      <p:ext uri="{BB962C8B-B14F-4D97-AF65-F5344CB8AC3E}">
        <p14:creationId xmlns:p14="http://schemas.microsoft.com/office/powerpoint/2010/main" val="1167575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Additional Notes on Keyword Parameters</a:t>
            </a:r>
            <a:endParaRPr sz="2000" b="1" dirty="0"/>
          </a:p>
        </p:txBody>
      </p:sp>
      <p:sp>
        <p:nvSpPr>
          <p:cNvPr id="3" name="TextBox 2">
            <a:extLst>
              <a:ext uri="{FF2B5EF4-FFF2-40B4-BE49-F238E27FC236}">
                <a16:creationId xmlns:a16="http://schemas.microsoft.com/office/drawing/2014/main" id="{8D42A51C-8182-6298-2314-64F3999E8C0B}"/>
              </a:ext>
            </a:extLst>
          </p:cNvPr>
          <p:cNvSpPr txBox="1"/>
          <p:nvPr/>
        </p:nvSpPr>
        <p:spPr>
          <a:xfrm>
            <a:off x="789167" y="1059619"/>
            <a:ext cx="7641608" cy="461665"/>
          </a:xfrm>
          <a:prstGeom prst="rect">
            <a:avLst/>
          </a:prstGeom>
          <a:noFill/>
        </p:spPr>
        <p:txBody>
          <a:bodyPr wrap="square">
            <a:spAutoFit/>
          </a:bodyPr>
          <a:lstStyle/>
          <a:p>
            <a:r>
              <a:rPr lang="en-TH" sz="1200" dirty="0"/>
              <a:t>When using keyword parameters and keywords with arguments, the equal sign between the keyword and the value should not have spaces around it, here is to show that these are not typical assignment statements. </a:t>
            </a:r>
          </a:p>
        </p:txBody>
      </p:sp>
      <p:sp>
        <p:nvSpPr>
          <p:cNvPr id="5" name="TextBox 4">
            <a:extLst>
              <a:ext uri="{FF2B5EF4-FFF2-40B4-BE49-F238E27FC236}">
                <a16:creationId xmlns:a16="http://schemas.microsoft.com/office/drawing/2014/main" id="{19387046-2E25-751B-A28B-52E643B1C36C}"/>
              </a:ext>
            </a:extLst>
          </p:cNvPr>
          <p:cNvSpPr txBox="1"/>
          <p:nvPr/>
        </p:nvSpPr>
        <p:spPr>
          <a:xfrm>
            <a:off x="1467890" y="1921052"/>
            <a:ext cx="6398812" cy="707886"/>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err="1">
                <a:solidFill>
                  <a:srgbClr val="9466AA"/>
                </a:solidFill>
                <a:effectLst/>
                <a:latin typeface="Menlo" panose="020B0609030804020204" pitchFamily="49" charset="0"/>
              </a:rPr>
              <a:t>nBurgers</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ketchup</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mustard</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True</a:t>
            </a:r>
            <a:r>
              <a:rPr lang="en-US" sz="1000" b="0" dirty="0" err="1">
                <a:solidFill>
                  <a:srgbClr val="777777"/>
                </a:solidFill>
                <a:effectLst/>
                <a:latin typeface="Menlo" panose="020B0609030804020204" pitchFamily="49" charset="0"/>
              </a:rPr>
              <a:t>,</a:t>
            </a:r>
            <a:r>
              <a:rPr lang="en-US" sz="1000" b="0" dirty="0" err="1">
                <a:solidFill>
                  <a:srgbClr val="9466AA"/>
                </a:solidFill>
                <a:effectLst/>
                <a:latin typeface="Menlo" panose="020B0609030804020204" pitchFamily="49" charset="0"/>
              </a:rPr>
              <a:t>pickles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th-TH" sz="1000" b="0" dirty="0">
              <a:solidFill>
                <a:srgbClr val="777777"/>
              </a:solidFill>
              <a:effectLst/>
              <a:latin typeface="Menlo" panose="020B0609030804020204" pitchFamily="49" charset="0"/>
            </a:endParaRPr>
          </a:p>
          <a:p>
            <a:r>
              <a:rPr lang="en-US" sz="1000" dirty="0">
                <a:solidFill>
                  <a:srgbClr val="333333"/>
                </a:solidFill>
                <a:latin typeface="Menlo" panose="020B0609030804020204" pitchFamily="49" charset="0"/>
              </a:rPr>
              <a:t>  ...</a:t>
            </a:r>
          </a:p>
          <a:p>
            <a:br>
              <a:rPr lang="en-US" sz="1000" b="0" dirty="0">
                <a:solidFill>
                  <a:srgbClr val="333333"/>
                </a:solidFill>
                <a:effectLst/>
                <a:latin typeface="Menlo" panose="020B0609030804020204" pitchFamily="49" charset="0"/>
              </a:rPr>
            </a:br>
            <a:r>
              <a:rPr lang="en-US" sz="1000" b="0" dirty="0" err="1">
                <a:solidFill>
                  <a:srgbClr val="333333"/>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mustard</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93EAB164-7237-8635-75B1-F83EF921C9DF}"/>
              </a:ext>
            </a:extLst>
          </p:cNvPr>
          <p:cNvSpPr txBox="1"/>
          <p:nvPr/>
        </p:nvSpPr>
        <p:spPr>
          <a:xfrm>
            <a:off x="789167" y="3022052"/>
            <a:ext cx="7774388" cy="276999"/>
          </a:xfrm>
          <a:prstGeom prst="rect">
            <a:avLst/>
          </a:prstGeom>
          <a:noFill/>
        </p:spPr>
        <p:txBody>
          <a:bodyPr wrap="square">
            <a:spAutoFit/>
          </a:bodyPr>
          <a:lstStyle/>
          <a:p>
            <a:r>
              <a:rPr lang="en-TH" sz="1200" dirty="0"/>
              <a:t>These lines will also work fine, but they </a:t>
            </a:r>
            <a:r>
              <a:rPr lang="en-TH" sz="1200" dirty="0">
                <a:solidFill>
                  <a:schemeClr val="accent3">
                    <a:lumMod val="75000"/>
                  </a:schemeClr>
                </a:solidFill>
              </a:rPr>
              <a:t>don’t follow the formatting convention and are less readable</a:t>
            </a:r>
            <a:r>
              <a:rPr lang="en-TH" sz="1200" dirty="0"/>
              <a:t>:</a:t>
            </a:r>
          </a:p>
        </p:txBody>
      </p:sp>
      <p:sp>
        <p:nvSpPr>
          <p:cNvPr id="9" name="TextBox 8">
            <a:extLst>
              <a:ext uri="{FF2B5EF4-FFF2-40B4-BE49-F238E27FC236}">
                <a16:creationId xmlns:a16="http://schemas.microsoft.com/office/drawing/2014/main" id="{A77BA359-39DD-D32D-F12F-BCD54AF5A89F}"/>
              </a:ext>
            </a:extLst>
          </p:cNvPr>
          <p:cNvSpPr txBox="1"/>
          <p:nvPr/>
        </p:nvSpPr>
        <p:spPr>
          <a:xfrm>
            <a:off x="1467890" y="3638970"/>
            <a:ext cx="6295446" cy="707886"/>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err="1">
                <a:solidFill>
                  <a:srgbClr val="9466AA"/>
                </a:solidFill>
                <a:effectLst/>
                <a:latin typeface="Menlo" panose="020B0609030804020204" pitchFamily="49" charset="0"/>
              </a:rPr>
              <a:t>nBurgers</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ketchup</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mustard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pickles</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p>
          <a:p>
            <a:r>
              <a:rPr lang="en-US" sz="1000" dirty="0">
                <a:solidFill>
                  <a:srgbClr val="333333"/>
                </a:solidFill>
                <a:latin typeface="Menlo" panose="020B0609030804020204" pitchFamily="49" charset="0"/>
              </a:rPr>
              <a:t>...</a:t>
            </a:r>
            <a:endParaRPr lang="en-US" sz="1000" b="0" dirty="0">
              <a:solidFill>
                <a:srgbClr val="333333"/>
              </a:solidFill>
              <a:effectLst/>
              <a:latin typeface="Menlo" panose="020B0609030804020204" pitchFamily="49" charset="0"/>
            </a:endParaRPr>
          </a:p>
          <a:p>
            <a:br>
              <a:rPr lang="en-US" sz="1000" b="0" dirty="0">
                <a:solidFill>
                  <a:srgbClr val="333333"/>
                </a:solidFill>
                <a:effectLst/>
                <a:latin typeface="Menlo" panose="020B0609030804020204" pitchFamily="49" charset="0"/>
              </a:rPr>
            </a:br>
            <a:r>
              <a:rPr lang="en-US" sz="1000" b="0" dirty="0" err="1">
                <a:solidFill>
                  <a:srgbClr val="333333"/>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mustard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0" name="Rounded Rectangle 9">
            <a:extLst>
              <a:ext uri="{FF2B5EF4-FFF2-40B4-BE49-F238E27FC236}">
                <a16:creationId xmlns:a16="http://schemas.microsoft.com/office/drawing/2014/main" id="{EE47916B-2036-69B0-26FF-3D94E371E8F0}"/>
              </a:ext>
            </a:extLst>
          </p:cNvPr>
          <p:cNvSpPr/>
          <p:nvPr/>
        </p:nvSpPr>
        <p:spPr>
          <a:xfrm>
            <a:off x="1278642" y="1840915"/>
            <a:ext cx="6235812" cy="891819"/>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1" name="Rounded Rectangle 10">
            <a:extLst>
              <a:ext uri="{FF2B5EF4-FFF2-40B4-BE49-F238E27FC236}">
                <a16:creationId xmlns:a16="http://schemas.microsoft.com/office/drawing/2014/main" id="{4A024335-5857-626B-1D50-F71C24EF3ECF}"/>
              </a:ext>
            </a:extLst>
          </p:cNvPr>
          <p:cNvSpPr/>
          <p:nvPr/>
        </p:nvSpPr>
        <p:spPr>
          <a:xfrm>
            <a:off x="1278642" y="3547003"/>
            <a:ext cx="6235812" cy="891819"/>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16332098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5" name="TextBox 4">
            <a:extLst>
              <a:ext uri="{FF2B5EF4-FFF2-40B4-BE49-F238E27FC236}">
                <a16:creationId xmlns:a16="http://schemas.microsoft.com/office/drawing/2014/main" id="{19F93AC9-6654-313D-B4CF-2D831454DE82}"/>
              </a:ext>
            </a:extLst>
          </p:cNvPr>
          <p:cNvSpPr txBox="1"/>
          <p:nvPr/>
        </p:nvSpPr>
        <p:spPr>
          <a:xfrm>
            <a:off x="693751" y="571002"/>
            <a:ext cx="7798242" cy="1015663"/>
          </a:xfrm>
          <a:prstGeom prst="rect">
            <a:avLst/>
          </a:prstGeom>
          <a:noFill/>
        </p:spPr>
        <p:txBody>
          <a:bodyPr wrap="square">
            <a:spAutoFit/>
          </a:bodyPr>
          <a:lstStyle/>
          <a:p>
            <a:r>
              <a:rPr lang="en-TH" sz="1200" dirty="0"/>
              <a:t>When calling a function that has both positional parameters and keyword parameters, you must </a:t>
            </a:r>
            <a:r>
              <a:rPr lang="en-TH" sz="1200" dirty="0">
                <a:solidFill>
                  <a:schemeClr val="accent3">
                    <a:lumMod val="75000"/>
                  </a:schemeClr>
                </a:solidFill>
              </a:rPr>
              <a:t>provide values for all the positional parameters first, before any optional keyword parameters.</a:t>
            </a:r>
          </a:p>
          <a:p>
            <a:endParaRPr lang="en-TH" sz="1200" dirty="0"/>
          </a:p>
          <a:p>
            <a:r>
              <a:rPr lang="en-TH" sz="1200" dirty="0"/>
              <a:t>Keyword arguments in calls can be specified in any order. Calls to our orderBurgers() function could be made in various ways, such as:</a:t>
            </a:r>
          </a:p>
        </p:txBody>
      </p:sp>
      <p:sp>
        <p:nvSpPr>
          <p:cNvPr id="14" name="TextBox 13">
            <a:extLst>
              <a:ext uri="{FF2B5EF4-FFF2-40B4-BE49-F238E27FC236}">
                <a16:creationId xmlns:a16="http://schemas.microsoft.com/office/drawing/2014/main" id="{C1CEDE32-05C6-7905-B397-E659E408B891}"/>
              </a:ext>
            </a:extLst>
          </p:cNvPr>
          <p:cNvSpPr txBox="1"/>
          <p:nvPr/>
        </p:nvSpPr>
        <p:spPr>
          <a:xfrm>
            <a:off x="1544018" y="1856150"/>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mustard</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pickles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only ketchup</a:t>
            </a:r>
            <a:endParaRPr lang="en-US" sz="1000" b="0" dirty="0">
              <a:solidFill>
                <a:srgbClr val="333333"/>
              </a:solidFill>
              <a:effectLst/>
              <a:latin typeface="Menlo" panose="020B0609030804020204" pitchFamily="49" charset="0"/>
            </a:endParaRPr>
          </a:p>
        </p:txBody>
      </p:sp>
      <p:sp>
        <p:nvSpPr>
          <p:cNvPr id="16" name="TextBox 15">
            <a:extLst>
              <a:ext uri="{FF2B5EF4-FFF2-40B4-BE49-F238E27FC236}">
                <a16:creationId xmlns:a16="http://schemas.microsoft.com/office/drawing/2014/main" id="{8718387C-8C49-3680-50CA-78B188E238A6}"/>
              </a:ext>
            </a:extLst>
          </p:cNvPr>
          <p:cNvSpPr txBox="1"/>
          <p:nvPr/>
        </p:nvSpPr>
        <p:spPr>
          <a:xfrm>
            <a:off x="1544018" y="2448639"/>
            <a:ext cx="6231835"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orderBurgers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pickles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mustard</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ketchup</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plain</a:t>
            </a:r>
            <a:endParaRPr lang="en-US" sz="1000" b="0" dirty="0">
              <a:solidFill>
                <a:srgbClr val="333333"/>
              </a:solidFill>
              <a:effectLst/>
              <a:latin typeface="Menlo" panose="020B0609030804020204" pitchFamily="49" charset="0"/>
            </a:endParaRPr>
          </a:p>
        </p:txBody>
      </p:sp>
      <p:sp>
        <p:nvSpPr>
          <p:cNvPr id="18" name="TextBox 17">
            <a:extLst>
              <a:ext uri="{FF2B5EF4-FFF2-40B4-BE49-F238E27FC236}">
                <a16:creationId xmlns:a16="http://schemas.microsoft.com/office/drawing/2014/main" id="{6B699674-5CA7-026C-E8EC-4A882737D095}"/>
              </a:ext>
            </a:extLst>
          </p:cNvPr>
          <p:cNvSpPr txBox="1"/>
          <p:nvPr/>
        </p:nvSpPr>
        <p:spPr>
          <a:xfrm>
            <a:off x="693750" y="2964345"/>
            <a:ext cx="7949317" cy="1015663"/>
          </a:xfrm>
          <a:prstGeom prst="rect">
            <a:avLst/>
          </a:prstGeom>
          <a:noFill/>
        </p:spPr>
        <p:txBody>
          <a:bodyPr wrap="square">
            <a:spAutoFit/>
          </a:bodyPr>
          <a:lstStyle/>
          <a:p>
            <a:r>
              <a:rPr lang="en-TH" sz="1200" dirty="0">
                <a:solidFill>
                  <a:schemeClr val="accent3">
                    <a:lumMod val="75000"/>
                  </a:schemeClr>
                </a:solidFill>
              </a:rPr>
              <a:t>All keyword parameters will be given the appropriate values, independent of the order of the arguments.</a:t>
            </a:r>
          </a:p>
          <a:p>
            <a:endParaRPr lang="en-TH" sz="1200" dirty="0"/>
          </a:p>
          <a:p>
            <a:r>
              <a:rPr lang="en-TH" sz="1200" dirty="0"/>
              <a:t>While all the default values in the orderBurgers() example were Boolean values, a keyword parameter can have a default value of any data type. For example, we could write a function to allow a customer to make an ice cream order like this:</a:t>
            </a:r>
          </a:p>
        </p:txBody>
      </p:sp>
      <p:sp>
        <p:nvSpPr>
          <p:cNvPr id="20" name="TextBox 19">
            <a:extLst>
              <a:ext uri="{FF2B5EF4-FFF2-40B4-BE49-F238E27FC236}">
                <a16:creationId xmlns:a16="http://schemas.microsoft.com/office/drawing/2014/main" id="{66510391-1019-C7E7-493A-7254039DE9AC}"/>
              </a:ext>
            </a:extLst>
          </p:cNvPr>
          <p:cNvSpPr txBox="1"/>
          <p:nvPr/>
        </p:nvSpPr>
        <p:spPr>
          <a:xfrm>
            <a:off x="1544018" y="4256809"/>
            <a:ext cx="6533983" cy="246221"/>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orderIceCream</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flavor</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nScoops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coneOrCup</a:t>
            </a:r>
            <a:r>
              <a:rPr lang="en-US" sz="1000" b="0" dirty="0">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cone</a:t>
            </a:r>
            <a:r>
              <a:rPr lang="en-US" sz="1000" b="0" dirty="0" err="1">
                <a:solidFill>
                  <a:srgbClr val="777777"/>
                </a:solidFill>
                <a:effectLst/>
                <a:latin typeface="Menlo" panose="020B0609030804020204" pitchFamily="49" charset="0"/>
              </a:rPr>
              <a:t>',</a:t>
            </a:r>
            <a:r>
              <a:rPr lang="en-US" sz="1000" b="0" dirty="0" err="1">
                <a:solidFill>
                  <a:srgbClr val="9466AA"/>
                </a:solidFill>
                <a:effectLst/>
                <a:latin typeface="Menlo" panose="020B0609030804020204" pitchFamily="49" charset="0"/>
              </a:rPr>
              <a:t>sprinkles</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21" name="Rounded Rectangle 20">
            <a:extLst>
              <a:ext uri="{FF2B5EF4-FFF2-40B4-BE49-F238E27FC236}">
                <a16:creationId xmlns:a16="http://schemas.microsoft.com/office/drawing/2014/main" id="{24B0C9B5-D326-1615-EA25-375A765C94E8}"/>
              </a:ext>
            </a:extLst>
          </p:cNvPr>
          <p:cNvSpPr/>
          <p:nvPr/>
        </p:nvSpPr>
        <p:spPr>
          <a:xfrm>
            <a:off x="1392942" y="1737763"/>
            <a:ext cx="5945590" cy="461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2" name="Rounded Rectangle 21">
            <a:extLst>
              <a:ext uri="{FF2B5EF4-FFF2-40B4-BE49-F238E27FC236}">
                <a16:creationId xmlns:a16="http://schemas.microsoft.com/office/drawing/2014/main" id="{A3A2F882-3D07-8933-5E0F-E048177F41AF}"/>
              </a:ext>
            </a:extLst>
          </p:cNvPr>
          <p:cNvSpPr/>
          <p:nvPr/>
        </p:nvSpPr>
        <p:spPr>
          <a:xfrm>
            <a:off x="1392942" y="2351605"/>
            <a:ext cx="5945590" cy="461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3" name="Rounded Rectangle 22">
            <a:extLst>
              <a:ext uri="{FF2B5EF4-FFF2-40B4-BE49-F238E27FC236}">
                <a16:creationId xmlns:a16="http://schemas.microsoft.com/office/drawing/2014/main" id="{0AD9BBB2-F6E0-A7AF-0B90-B9AB85F3C643}"/>
              </a:ext>
            </a:extLst>
          </p:cNvPr>
          <p:cNvSpPr/>
          <p:nvPr/>
        </p:nvSpPr>
        <p:spPr>
          <a:xfrm>
            <a:off x="1392942" y="4149088"/>
            <a:ext cx="5945590" cy="461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654881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Using None as a Default Value</a:t>
            </a:r>
            <a:endParaRPr sz="2000" b="1" dirty="0"/>
          </a:p>
        </p:txBody>
      </p:sp>
      <p:sp>
        <p:nvSpPr>
          <p:cNvPr id="3" name="TextBox 2">
            <a:extLst>
              <a:ext uri="{FF2B5EF4-FFF2-40B4-BE49-F238E27FC236}">
                <a16:creationId xmlns:a16="http://schemas.microsoft.com/office/drawing/2014/main" id="{8259262D-AF77-FE75-7560-797FEFA6D03C}"/>
              </a:ext>
            </a:extLst>
          </p:cNvPr>
          <p:cNvSpPr txBox="1"/>
          <p:nvPr/>
        </p:nvSpPr>
        <p:spPr>
          <a:xfrm>
            <a:off x="713225" y="1059619"/>
            <a:ext cx="7850330" cy="1938992"/>
          </a:xfrm>
          <a:prstGeom prst="rect">
            <a:avLst/>
          </a:prstGeom>
          <a:noFill/>
        </p:spPr>
        <p:txBody>
          <a:bodyPr wrap="square">
            <a:spAutoFit/>
          </a:bodyPr>
          <a:lstStyle/>
          <a:p>
            <a:r>
              <a:rPr lang="en-TH" sz="1200" dirty="0"/>
              <a:t>It’s helpful to know whether the caller passed in a value for a keyword parameter or not. </a:t>
            </a:r>
          </a:p>
          <a:p>
            <a:endParaRPr lang="en-TH" sz="1200" dirty="0"/>
          </a:p>
          <a:p>
            <a:r>
              <a:rPr lang="en-TH" sz="1200" dirty="0"/>
              <a:t>For this example, the caller orders a pizza. </a:t>
            </a:r>
          </a:p>
          <a:p>
            <a:endParaRPr lang="en-TH" sz="1200" dirty="0"/>
          </a:p>
          <a:p>
            <a:r>
              <a:rPr lang="en-TH" sz="1200" dirty="0"/>
              <a:t>Specify a size, a style that defaults to 'regular' but could be 'deepdish’ </a:t>
            </a:r>
            <a:r>
              <a:rPr lang="en-US" sz="1200" dirty="0"/>
              <a:t>a</a:t>
            </a:r>
            <a:r>
              <a:rPr lang="en-TH" sz="1200" dirty="0"/>
              <a:t>nd optionally pass in a single desired topping. If the caller wants a topping, we must charge them extra.</a:t>
            </a:r>
          </a:p>
          <a:p>
            <a:endParaRPr lang="en-TH" sz="1200" dirty="0"/>
          </a:p>
          <a:p>
            <a:r>
              <a:rPr lang="en-TH" sz="1200" dirty="0"/>
              <a:t>In Listing 7-1, we’ll use a positional parameter for the size and keyword parameters for the style and topping. The default for style is the string 'regular'. </a:t>
            </a:r>
            <a:r>
              <a:rPr lang="en-TH" sz="1200" dirty="0">
                <a:solidFill>
                  <a:schemeClr val="accent3">
                    <a:lumMod val="75000"/>
                  </a:schemeClr>
                </a:solidFill>
              </a:rPr>
              <a:t>Since the topping choice is optional</a:t>
            </a:r>
            <a:r>
              <a:rPr lang="en-TH" sz="1200" dirty="0"/>
              <a:t>, we’ll use the special Python value of </a:t>
            </a:r>
            <a:r>
              <a:rPr lang="en-TH" sz="1200" dirty="0">
                <a:solidFill>
                  <a:schemeClr val="accent3">
                    <a:lumMod val="75000"/>
                  </a:schemeClr>
                </a:solidFill>
              </a:rPr>
              <a:t>None</a:t>
            </a:r>
            <a:r>
              <a:rPr lang="en-TH" sz="1200" dirty="0"/>
              <a:t> as the default, but the caller may pass in the topping of their choice.</a:t>
            </a:r>
          </a:p>
        </p:txBody>
      </p:sp>
      <p:sp>
        <p:nvSpPr>
          <p:cNvPr id="5" name="TextBox 4">
            <a:extLst>
              <a:ext uri="{FF2B5EF4-FFF2-40B4-BE49-F238E27FC236}">
                <a16:creationId xmlns:a16="http://schemas.microsoft.com/office/drawing/2014/main" id="{13AD9C69-7F65-6F1E-2AE9-3D2269B92517}"/>
              </a:ext>
            </a:extLst>
          </p:cNvPr>
          <p:cNvSpPr txBox="1"/>
          <p:nvPr/>
        </p:nvSpPr>
        <p:spPr>
          <a:xfrm>
            <a:off x="713225" y="3073211"/>
            <a:ext cx="5235934" cy="276999"/>
          </a:xfrm>
          <a:prstGeom prst="rect">
            <a:avLst/>
          </a:prstGeom>
          <a:noFill/>
        </p:spPr>
        <p:txBody>
          <a:bodyPr wrap="square">
            <a:spAutoFit/>
          </a:bodyPr>
          <a:lstStyle/>
          <a:p>
            <a:r>
              <a:rPr lang="en-TH" sz="1200" b="1" dirty="0"/>
              <a:t>Listing 7-1: </a:t>
            </a:r>
            <a:r>
              <a:rPr lang="en-TH" sz="1200" dirty="0"/>
              <a:t>A function with a keyword parameter defaulting to None</a:t>
            </a:r>
          </a:p>
        </p:txBody>
      </p:sp>
      <p:sp>
        <p:nvSpPr>
          <p:cNvPr id="4" name="TextBox 3">
            <a:extLst>
              <a:ext uri="{FF2B5EF4-FFF2-40B4-BE49-F238E27FC236}">
                <a16:creationId xmlns:a16="http://schemas.microsoft.com/office/drawing/2014/main" id="{E51DBA2B-E6DE-7DCC-E48D-C9D67131EACE}"/>
              </a:ext>
            </a:extLst>
          </p:cNvPr>
          <p:cNvSpPr txBox="1"/>
          <p:nvPr/>
        </p:nvSpPr>
        <p:spPr>
          <a:xfrm>
            <a:off x="1118287" y="3698900"/>
            <a:ext cx="5235146" cy="553998"/>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orderPizza</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size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style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regular</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topping</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None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Do some calculations based on the size and style</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Check if a topping was specified</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102186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TextBox 1">
            <a:extLst>
              <a:ext uri="{FF2B5EF4-FFF2-40B4-BE49-F238E27FC236}">
                <a16:creationId xmlns:a16="http://schemas.microsoft.com/office/drawing/2014/main" id="{55FE2F5A-7D77-C21F-7CA5-66DFCF93C5A6}"/>
              </a:ext>
            </a:extLst>
          </p:cNvPr>
          <p:cNvSpPr txBox="1"/>
          <p:nvPr/>
        </p:nvSpPr>
        <p:spPr>
          <a:xfrm>
            <a:off x="633712" y="589180"/>
            <a:ext cx="5235934" cy="276999"/>
          </a:xfrm>
          <a:prstGeom prst="rect">
            <a:avLst/>
          </a:prstGeom>
          <a:noFill/>
        </p:spPr>
        <p:txBody>
          <a:bodyPr wrap="square">
            <a:spAutoFit/>
          </a:bodyPr>
          <a:lstStyle/>
          <a:p>
            <a:r>
              <a:rPr lang="en-TH" sz="1200" b="1" dirty="0"/>
              <a:t>Listing 7-1 (con.)</a:t>
            </a:r>
            <a:endParaRPr lang="en-TH" sz="1200" dirty="0"/>
          </a:p>
        </p:txBody>
      </p:sp>
      <p:sp>
        <p:nvSpPr>
          <p:cNvPr id="4" name="TextBox 3">
            <a:extLst>
              <a:ext uri="{FF2B5EF4-FFF2-40B4-BE49-F238E27FC236}">
                <a16:creationId xmlns:a16="http://schemas.microsoft.com/office/drawing/2014/main" id="{75E84865-0E8E-B38E-AAAD-5D91A0A99E1E}"/>
              </a:ext>
            </a:extLst>
          </p:cNvPr>
          <p:cNvSpPr txBox="1"/>
          <p:nvPr/>
        </p:nvSpPr>
        <p:spPr>
          <a:xfrm>
            <a:off x="978243" y="914402"/>
            <a:ext cx="6592330" cy="3631763"/>
          </a:xfrm>
          <a:prstGeom prst="rect">
            <a:avLst/>
          </a:prstGeom>
          <a:noFill/>
        </p:spPr>
        <p:txBody>
          <a:bodyPr wrap="square">
            <a:spAutoFit/>
          </a:bodyPr>
          <a:lstStyle/>
          <a:p>
            <a:r>
              <a:rPr lang="en-US" sz="1000" b="0" dirty="0">
                <a:solidFill>
                  <a:srgbClr val="B08B35"/>
                </a:solidFill>
                <a:effectLst/>
                <a:latin typeface="Menlo" panose="020B0609030804020204" pitchFamily="49" charset="0"/>
              </a:rPr>
              <a:t>PRICE_OF_TOPPING</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1.50</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price for any topping</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size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small</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price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10.00</a:t>
            </a:r>
            <a:endParaRPr lang="en-US" sz="1000" b="0" dirty="0">
              <a:solidFill>
                <a:srgbClr val="333333"/>
              </a:solidFill>
              <a:effectLst/>
              <a:latin typeface="Menlo" panose="020B0609030804020204" pitchFamily="49" charset="0"/>
            </a:endParaRPr>
          </a:p>
          <a:p>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size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medium</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a:solidFill>
                  <a:srgbClr val="333333"/>
                </a:solidFill>
                <a:effectLst/>
                <a:latin typeface="Menlo" panose="020B0609030804020204" pitchFamily="49" charset="0"/>
              </a:rPr>
              <a:t>price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14.00</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else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large</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a:solidFill>
                  <a:srgbClr val="333333"/>
                </a:solidFill>
                <a:effectLst/>
                <a:latin typeface="Menlo" panose="020B0609030804020204" pitchFamily="49" charset="0"/>
              </a:rPr>
              <a:t>price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18.00</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style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deepdish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a:solidFill>
                  <a:srgbClr val="333333"/>
                </a:solidFill>
                <a:effectLst/>
                <a:latin typeface="Menlo" panose="020B0609030804020204" pitchFamily="49" charset="0"/>
              </a:rPr>
              <a:t>price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price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2.00</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charge extra for </a:t>
            </a:r>
            <a:r>
              <a:rPr lang="en-US" sz="1000" b="0" i="1" dirty="0" err="1">
                <a:solidFill>
                  <a:srgbClr val="BA9AB9"/>
                </a:solidFill>
                <a:effectLst/>
                <a:latin typeface="Menlo" panose="020B0609030804020204" pitchFamily="49" charset="0"/>
              </a:rPr>
              <a:t>deepdish</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a:solidFill>
                  <a:srgbClr val="333333"/>
                </a:solidFill>
                <a:effectLst/>
                <a:latin typeface="Menlo" panose="020B0609030804020204" pitchFamily="49" charset="0"/>
              </a:rPr>
              <a:t> line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You have ordered a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size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style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pizza with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topping </a:t>
            </a:r>
            <a:r>
              <a:rPr lang="en-US" sz="1000" b="0" dirty="0">
                <a:solidFill>
                  <a:srgbClr val="777777"/>
                </a:solidFill>
                <a:effectLst/>
                <a:latin typeface="Menlo" panose="020B0609030804020204" pitchFamily="49" charset="0"/>
              </a:rPr>
              <a:t>is</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None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check if no topping was passed in</a:t>
            </a:r>
            <a:endParaRPr lang="en-US" sz="1000" b="0" dirty="0">
              <a:solidFill>
                <a:srgbClr val="333333"/>
              </a:solidFill>
              <a:effectLst/>
              <a:latin typeface="Menlo" panose="020B0609030804020204" pitchFamily="49" charset="0"/>
            </a:endParaRPr>
          </a:p>
          <a:p>
            <a:r>
              <a:rPr lang="th-TH" sz="1000" b="1" dirty="0">
                <a:solidFill>
                  <a:srgbClr val="9D3C5E"/>
                </a:solidFill>
                <a:effectLst/>
                <a:latin typeface="Menlo" panose="020B0609030804020204" pitchFamily="49" charset="0"/>
              </a:rPr>
              <a:t>    </a:t>
            </a:r>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line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no topping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else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1" dirty="0">
                <a:solidFill>
                  <a:srgbClr val="9D3C5E"/>
                </a:solidFill>
                <a:effectLst/>
                <a:latin typeface="Menlo" panose="020B0609030804020204" pitchFamily="49" charset="0"/>
              </a:rPr>
              <a:t>    </a:t>
            </a:r>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line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topping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a:solidFill>
                  <a:srgbClr val="333333"/>
                </a:solidFill>
                <a:effectLst/>
                <a:latin typeface="Menlo" panose="020B0609030804020204" pitchFamily="49" charset="0"/>
              </a:rPr>
              <a:t>price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price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PRICE_OF_TOPPING</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The price is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price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br>
              <a:rPr lang="en-US" sz="1000" b="0" dirty="0">
                <a:solidFill>
                  <a:srgbClr val="333333"/>
                </a:solidFill>
                <a:effectLst/>
                <a:latin typeface="Menlo" panose="020B0609030804020204" pitchFamily="49" charset="0"/>
              </a:rPr>
            </a:br>
            <a:r>
              <a:rPr lang="en-US" sz="1000" b="0" i="1" dirty="0">
                <a:solidFill>
                  <a:srgbClr val="BA9AB9"/>
                </a:solidFill>
                <a:effectLst/>
                <a:latin typeface="Menlo" panose="020B0609030804020204" pitchFamily="49" charset="0"/>
              </a:rPr>
              <a:t># You could order a pizza in the following ways: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orderPizza</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large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large, defaults to regular, no topping</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orderPizza</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large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style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regular</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same as above</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orderPizza</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medium</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style</a:t>
            </a:r>
            <a:r>
              <a:rPr lang="en-US" sz="1000" b="0" dirty="0">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deepdish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topping</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mushrooms</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orderPizza</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small</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topping</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mushrooms</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style defaults to regular</a:t>
            </a:r>
            <a:endParaRPr lang="en-US" sz="1000" b="0" dirty="0">
              <a:solidFill>
                <a:srgbClr val="333333"/>
              </a:solidFill>
              <a:effectLst/>
              <a:latin typeface="Menlo" panose="020B0609030804020204" pitchFamily="49" charset="0"/>
            </a:endParaRPr>
          </a:p>
        </p:txBody>
      </p:sp>
      <p:sp>
        <p:nvSpPr>
          <p:cNvPr id="3" name="Right Arrow 2">
            <a:extLst>
              <a:ext uri="{FF2B5EF4-FFF2-40B4-BE49-F238E27FC236}">
                <a16:creationId xmlns:a16="http://schemas.microsoft.com/office/drawing/2014/main" id="{DAD18BEB-DCAC-A757-34AD-601CB2EFF7AF}"/>
              </a:ext>
            </a:extLst>
          </p:cNvPr>
          <p:cNvSpPr/>
          <p:nvPr/>
        </p:nvSpPr>
        <p:spPr>
          <a:xfrm>
            <a:off x="522513" y="2471895"/>
            <a:ext cx="311497" cy="18087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460429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Choosing Keywords and Default Values</a:t>
            </a:r>
            <a:endParaRPr sz="2000" b="1" dirty="0"/>
          </a:p>
        </p:txBody>
      </p:sp>
      <p:sp>
        <p:nvSpPr>
          <p:cNvPr id="3" name="TextBox 2">
            <a:extLst>
              <a:ext uri="{FF2B5EF4-FFF2-40B4-BE49-F238E27FC236}">
                <a16:creationId xmlns:a16="http://schemas.microsoft.com/office/drawing/2014/main" id="{E3D3088E-686F-3A8B-2BA3-F539F6361BD9}"/>
              </a:ext>
            </a:extLst>
          </p:cNvPr>
          <p:cNvSpPr txBox="1"/>
          <p:nvPr/>
        </p:nvSpPr>
        <p:spPr>
          <a:xfrm>
            <a:off x="821764" y="1180023"/>
            <a:ext cx="7500472" cy="1938992"/>
          </a:xfrm>
          <a:prstGeom prst="rect">
            <a:avLst/>
          </a:prstGeom>
          <a:noFill/>
        </p:spPr>
        <p:txBody>
          <a:bodyPr wrap="square">
            <a:spAutoFit/>
          </a:bodyPr>
          <a:lstStyle/>
          <a:p>
            <a:r>
              <a:rPr lang="en-TH" sz="1200" b="1" dirty="0"/>
              <a:t>Your choice of each keyword for keyword parameters is very important</a:t>
            </a:r>
            <a:r>
              <a:rPr lang="en-TH" sz="1200" dirty="0"/>
              <a:t>. </a:t>
            </a:r>
          </a:p>
          <a:p>
            <a:endParaRPr lang="en-TH" sz="1200" dirty="0"/>
          </a:p>
          <a:p>
            <a:r>
              <a:rPr lang="en-TH" sz="1200" dirty="0"/>
              <a:t>Once programmers start making calls that override default values, it’s very difficult to change the name of a keyword parameter because that name must be changed in all calls to the function or method in lockstep. </a:t>
            </a:r>
          </a:p>
          <a:p>
            <a:endParaRPr lang="en-TH" sz="1200" dirty="0"/>
          </a:p>
          <a:p>
            <a:r>
              <a:rPr lang="en-TH" sz="1200" dirty="0"/>
              <a:t>Otherwise, code that was working will break. For more widely distributed code, this can potentially cause a great deal of pain to programmers using your code. </a:t>
            </a:r>
            <a:r>
              <a:rPr lang="en-TH" sz="1200" dirty="0">
                <a:solidFill>
                  <a:schemeClr val="accent3">
                    <a:lumMod val="75000"/>
                  </a:schemeClr>
                </a:solidFill>
              </a:rPr>
              <a:t>Bottom line, don’t change the name of a keyword parameter unless it is absolutely necessary.</a:t>
            </a:r>
            <a:r>
              <a:rPr lang="en-TH" sz="1200" dirty="0"/>
              <a:t> </a:t>
            </a:r>
          </a:p>
          <a:p>
            <a:endParaRPr lang="en-TH" sz="1200" dirty="0"/>
          </a:p>
          <a:p>
            <a:r>
              <a:rPr lang="en-TH" sz="1200" dirty="0"/>
              <a:t>It’s also very important to use default values that should suit the widest possible range of users. </a:t>
            </a:r>
          </a:p>
        </p:txBody>
      </p:sp>
    </p:spTree>
    <p:extLst>
      <p:ext uri="{BB962C8B-B14F-4D97-AF65-F5344CB8AC3E}">
        <p14:creationId xmlns:p14="http://schemas.microsoft.com/office/powerpoint/2010/main" val="2383403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Default Values in GUI Widgets</a:t>
            </a:r>
            <a:endParaRPr sz="2000" b="1" dirty="0"/>
          </a:p>
        </p:txBody>
      </p:sp>
      <p:sp>
        <p:nvSpPr>
          <p:cNvPr id="3" name="TextBox 2">
            <a:extLst>
              <a:ext uri="{FF2B5EF4-FFF2-40B4-BE49-F238E27FC236}">
                <a16:creationId xmlns:a16="http://schemas.microsoft.com/office/drawing/2014/main" id="{68762A4B-C6E3-37AF-D5CD-792817314628}"/>
              </a:ext>
            </a:extLst>
          </p:cNvPr>
          <p:cNvSpPr txBox="1"/>
          <p:nvPr/>
        </p:nvSpPr>
        <p:spPr>
          <a:xfrm>
            <a:off x="805069" y="1213345"/>
            <a:ext cx="7384773" cy="1569660"/>
          </a:xfrm>
          <a:prstGeom prst="rect">
            <a:avLst/>
          </a:prstGeom>
          <a:noFill/>
        </p:spPr>
        <p:txBody>
          <a:bodyPr wrap="square">
            <a:spAutoFit/>
          </a:bodyPr>
          <a:lstStyle/>
          <a:p>
            <a:pPr marL="171450" indent="-171450">
              <a:buFont typeface="Wingdings" pitchFamily="2" charset="2"/>
              <a:buChar char="§"/>
            </a:pPr>
            <a:r>
              <a:rPr lang="en-TH" sz="1200" dirty="0"/>
              <a:t>Next is to present a collection of classes that you can use to easily create GUI elements such as buttons and text fields within pygame. </a:t>
            </a:r>
          </a:p>
          <a:p>
            <a:endParaRPr lang="en-TH" sz="1200" dirty="0"/>
          </a:p>
          <a:p>
            <a:pPr marL="171450" indent="-171450">
              <a:buFont typeface="Wingdings" pitchFamily="2" charset="2"/>
              <a:buChar char="§"/>
            </a:pPr>
            <a:r>
              <a:rPr lang="en-TH" sz="1200" dirty="0"/>
              <a:t>For an in-depth example, we’ll look at a widget to display text in the application’s window. Text can be shown in a variety of fonts, font sizes, colors, background colors, and so on. </a:t>
            </a:r>
          </a:p>
          <a:p>
            <a:endParaRPr lang="en-TH" sz="1200" dirty="0"/>
          </a:p>
          <a:p>
            <a:pPr marL="171450" indent="-171450">
              <a:buFont typeface="Wingdings" pitchFamily="2" charset="2"/>
              <a:buChar char="§"/>
            </a:pPr>
            <a:r>
              <a:rPr lang="en-TH" sz="1200" dirty="0"/>
              <a:t>We’ll build a DisplayText class that will have default values for all of these attributes but will give client code the option of specifying different values.</a:t>
            </a:r>
          </a:p>
        </p:txBody>
      </p:sp>
    </p:spTree>
    <p:extLst>
      <p:ext uri="{BB962C8B-B14F-4D97-AF65-F5344CB8AC3E}">
        <p14:creationId xmlns:p14="http://schemas.microsoft.com/office/powerpoint/2010/main" val="13147467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58261"/>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The </a:t>
            </a:r>
            <a:r>
              <a:rPr lang="en-US" sz="2800" b="1" dirty="0" err="1"/>
              <a:t>pygwidgets</a:t>
            </a:r>
            <a:r>
              <a:rPr lang="en-US" sz="2800" b="1" dirty="0"/>
              <a:t> Package</a:t>
            </a:r>
            <a:endParaRPr sz="2800" b="1" dirty="0"/>
          </a:p>
        </p:txBody>
      </p:sp>
      <p:cxnSp>
        <p:nvCxnSpPr>
          <p:cNvPr id="430" name="Google Shape;430;p44"/>
          <p:cNvCxnSpPr>
            <a:cxnSpLocks/>
          </p:cNvCxnSpPr>
          <p:nvPr/>
        </p:nvCxnSpPr>
        <p:spPr>
          <a:xfrm>
            <a:off x="829062" y="1025037"/>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20275989-2466-74CE-5D71-3F4ABCCCAFA0}"/>
              </a:ext>
            </a:extLst>
          </p:cNvPr>
          <p:cNvSpPr txBox="1"/>
          <p:nvPr/>
        </p:nvSpPr>
        <p:spPr>
          <a:xfrm>
            <a:off x="829061" y="1234558"/>
            <a:ext cx="7567515" cy="1569660"/>
          </a:xfrm>
          <a:prstGeom prst="rect">
            <a:avLst/>
          </a:prstGeom>
          <a:noFill/>
        </p:spPr>
        <p:txBody>
          <a:bodyPr wrap="square">
            <a:spAutoFit/>
          </a:bodyPr>
          <a:lstStyle/>
          <a:p>
            <a:r>
              <a:rPr lang="en-TH" sz="1200" dirty="0"/>
              <a:t>The rest of this chapter will focus on the pygwidgets (pronounced “pig wijits”) package, which was written with two goals in mind:</a:t>
            </a:r>
          </a:p>
          <a:p>
            <a:endParaRPr lang="en-TH" sz="1200" dirty="0"/>
          </a:p>
          <a:p>
            <a:pPr marL="171450" indent="-171450">
              <a:buFont typeface="Arial" panose="020B0604020202020204" pitchFamily="34" charset="0"/>
              <a:buChar char="•"/>
            </a:pPr>
            <a:r>
              <a:rPr lang="en-TH" sz="1200" dirty="0"/>
              <a:t>To demonstrate many different object-oriented programming techniques</a:t>
            </a:r>
          </a:p>
          <a:p>
            <a:pPr marL="171450" indent="-171450">
              <a:buFont typeface="Arial" panose="020B0604020202020204" pitchFamily="34" charset="0"/>
              <a:buChar char="•"/>
            </a:pPr>
            <a:r>
              <a:rPr lang="en-TH" sz="1200" dirty="0"/>
              <a:t>To allow programmers to easily create and use GUI widgets in pygame programs</a:t>
            </a:r>
          </a:p>
          <a:p>
            <a:endParaRPr lang="en-TH" sz="1200" dirty="0"/>
          </a:p>
          <a:p>
            <a:endParaRPr lang="en-TH" sz="1200" dirty="0"/>
          </a:p>
          <a:p>
            <a:r>
              <a:rPr lang="en-TH" sz="1200" dirty="0"/>
              <a:t>The pygwidgets package contains the following classes:</a:t>
            </a:r>
          </a:p>
        </p:txBody>
      </p:sp>
      <p:sp>
        <p:nvSpPr>
          <p:cNvPr id="5" name="TextBox 4">
            <a:extLst>
              <a:ext uri="{FF2B5EF4-FFF2-40B4-BE49-F238E27FC236}">
                <a16:creationId xmlns:a16="http://schemas.microsoft.com/office/drawing/2014/main" id="{2769EC3D-40D1-4D1B-BFD9-30D9A77BC4E0}"/>
              </a:ext>
            </a:extLst>
          </p:cNvPr>
          <p:cNvSpPr txBox="1"/>
          <p:nvPr/>
        </p:nvSpPr>
        <p:spPr>
          <a:xfrm>
            <a:off x="829061" y="2913582"/>
            <a:ext cx="5235934" cy="1569660"/>
          </a:xfrm>
          <a:prstGeom prst="rect">
            <a:avLst/>
          </a:prstGeom>
          <a:noFill/>
        </p:spPr>
        <p:txBody>
          <a:bodyPr wrap="square">
            <a:spAutoFit/>
          </a:bodyPr>
          <a:lstStyle/>
          <a:p>
            <a:r>
              <a:rPr lang="en-TH" sz="1200" b="1" dirty="0"/>
              <a:t>TextButton</a:t>
            </a:r>
          </a:p>
          <a:p>
            <a:r>
              <a:rPr lang="en-TH" sz="1200" dirty="0"/>
              <a:t>Button built with standard art, using a text string</a:t>
            </a:r>
          </a:p>
          <a:p>
            <a:endParaRPr lang="en-TH" sz="1200" dirty="0"/>
          </a:p>
          <a:p>
            <a:r>
              <a:rPr lang="en-TH" sz="1200" b="1" dirty="0"/>
              <a:t>CustomButton</a:t>
            </a:r>
          </a:p>
          <a:p>
            <a:r>
              <a:rPr lang="en-TH" sz="1200" dirty="0"/>
              <a:t>Button with custom artwork</a:t>
            </a:r>
          </a:p>
          <a:p>
            <a:endParaRPr lang="en-TH" sz="1200" dirty="0"/>
          </a:p>
          <a:p>
            <a:r>
              <a:rPr lang="en-TH" sz="1200" b="1" dirty="0"/>
              <a:t>TextCheckBox</a:t>
            </a:r>
          </a:p>
          <a:p>
            <a:r>
              <a:rPr lang="en-TH" sz="1200" dirty="0"/>
              <a:t>Checkbox with standard art, built from a text string</a:t>
            </a:r>
          </a:p>
        </p:txBody>
      </p:sp>
    </p:spTree>
    <p:extLst>
      <p:ext uri="{BB962C8B-B14F-4D97-AF65-F5344CB8AC3E}">
        <p14:creationId xmlns:p14="http://schemas.microsoft.com/office/powerpoint/2010/main" val="15293495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0BDB84E1-E426-DF50-1B91-D5489655FD23}"/>
              </a:ext>
            </a:extLst>
          </p:cNvPr>
          <p:cNvSpPr txBox="1"/>
          <p:nvPr/>
        </p:nvSpPr>
        <p:spPr>
          <a:xfrm>
            <a:off x="550631" y="1052045"/>
            <a:ext cx="4522304" cy="2862322"/>
          </a:xfrm>
          <a:prstGeom prst="rect">
            <a:avLst/>
          </a:prstGeom>
          <a:noFill/>
        </p:spPr>
        <p:txBody>
          <a:bodyPr wrap="square">
            <a:spAutoFit/>
          </a:bodyPr>
          <a:lstStyle/>
          <a:p>
            <a:r>
              <a:rPr lang="en-TH" sz="1200" b="1" dirty="0"/>
              <a:t>CustomCheckBox</a:t>
            </a:r>
          </a:p>
          <a:p>
            <a:r>
              <a:rPr lang="en-TH" sz="1200" dirty="0"/>
              <a:t>Checkbox with custom artwork</a:t>
            </a:r>
          </a:p>
          <a:p>
            <a:endParaRPr lang="en-TH" sz="1200" dirty="0"/>
          </a:p>
          <a:p>
            <a:r>
              <a:rPr lang="en-TH" sz="1200" b="1" dirty="0"/>
              <a:t>TextRadioButton</a:t>
            </a:r>
          </a:p>
          <a:p>
            <a:r>
              <a:rPr lang="en-TH" sz="1200" dirty="0"/>
              <a:t>Radio buttons with standard art, built from a text string</a:t>
            </a:r>
          </a:p>
          <a:p>
            <a:endParaRPr lang="en-TH" sz="1200" dirty="0"/>
          </a:p>
          <a:p>
            <a:r>
              <a:rPr lang="en-TH" sz="1200" b="1" dirty="0"/>
              <a:t>CustomRadioButton</a:t>
            </a:r>
          </a:p>
          <a:p>
            <a:r>
              <a:rPr lang="en-TH" sz="1200" dirty="0"/>
              <a:t>Radio buttons with custom artwork</a:t>
            </a:r>
          </a:p>
          <a:p>
            <a:endParaRPr lang="en-TH" sz="1200" dirty="0"/>
          </a:p>
          <a:p>
            <a:r>
              <a:rPr lang="en-TH" sz="1200" b="1" dirty="0"/>
              <a:t>DisplayText</a:t>
            </a:r>
          </a:p>
          <a:p>
            <a:r>
              <a:rPr lang="en-TH" sz="1200" dirty="0"/>
              <a:t>Field used to display output text</a:t>
            </a:r>
          </a:p>
          <a:p>
            <a:endParaRPr lang="en-TH" sz="1200" dirty="0"/>
          </a:p>
          <a:p>
            <a:r>
              <a:rPr lang="en-TH" sz="1200" b="1" dirty="0"/>
              <a:t>InputText</a:t>
            </a:r>
          </a:p>
          <a:p>
            <a:r>
              <a:rPr lang="en-TH" sz="1200" dirty="0"/>
              <a:t>Field where the user can type text</a:t>
            </a:r>
          </a:p>
          <a:p>
            <a:endParaRPr lang="en-TH" sz="1200" dirty="0"/>
          </a:p>
        </p:txBody>
      </p:sp>
      <p:sp>
        <p:nvSpPr>
          <p:cNvPr id="5" name="TextBox 4">
            <a:extLst>
              <a:ext uri="{FF2B5EF4-FFF2-40B4-BE49-F238E27FC236}">
                <a16:creationId xmlns:a16="http://schemas.microsoft.com/office/drawing/2014/main" id="{530B5A93-9D69-C632-673F-7D66B8D58170}"/>
              </a:ext>
            </a:extLst>
          </p:cNvPr>
          <p:cNvSpPr txBox="1"/>
          <p:nvPr/>
        </p:nvSpPr>
        <p:spPr>
          <a:xfrm>
            <a:off x="4748920" y="1052045"/>
            <a:ext cx="5235934" cy="2677656"/>
          </a:xfrm>
          <a:prstGeom prst="rect">
            <a:avLst/>
          </a:prstGeom>
          <a:noFill/>
        </p:spPr>
        <p:txBody>
          <a:bodyPr wrap="square">
            <a:spAutoFit/>
          </a:bodyPr>
          <a:lstStyle/>
          <a:p>
            <a:r>
              <a:rPr lang="en-TH" sz="1200" b="1" dirty="0"/>
              <a:t>Dragger</a:t>
            </a:r>
          </a:p>
          <a:p>
            <a:r>
              <a:rPr lang="en-TH" sz="1200" dirty="0"/>
              <a:t>Allows the user to drag an image</a:t>
            </a:r>
          </a:p>
          <a:p>
            <a:endParaRPr lang="en-TH" sz="1200" dirty="0"/>
          </a:p>
          <a:p>
            <a:r>
              <a:rPr lang="en-TH" sz="1200" b="1" dirty="0"/>
              <a:t>Image</a:t>
            </a:r>
          </a:p>
          <a:p>
            <a:r>
              <a:rPr lang="en-TH" sz="1200" dirty="0"/>
              <a:t>Displays an image at a location</a:t>
            </a:r>
          </a:p>
          <a:p>
            <a:endParaRPr lang="en-TH" sz="1200" dirty="0"/>
          </a:p>
          <a:p>
            <a:r>
              <a:rPr lang="en-TH" sz="1200" b="1" dirty="0"/>
              <a:t>ImageCollection</a:t>
            </a:r>
          </a:p>
          <a:p>
            <a:r>
              <a:rPr lang="en-TH" sz="1200" dirty="0"/>
              <a:t>Displays one of a collection of images at a location</a:t>
            </a:r>
          </a:p>
          <a:p>
            <a:endParaRPr lang="en-TH" sz="1200" dirty="0"/>
          </a:p>
          <a:p>
            <a:r>
              <a:rPr lang="en-TH" sz="1200" b="1" dirty="0"/>
              <a:t>Animation</a:t>
            </a:r>
          </a:p>
          <a:p>
            <a:r>
              <a:rPr lang="en-TH" sz="1200" dirty="0"/>
              <a:t>Displays a sequence of images</a:t>
            </a:r>
          </a:p>
          <a:p>
            <a:endParaRPr lang="en-TH" sz="1200" dirty="0"/>
          </a:p>
          <a:p>
            <a:r>
              <a:rPr lang="en-TH" sz="1200" b="1" dirty="0"/>
              <a:t>SpriteSheetAnimation</a:t>
            </a:r>
          </a:p>
          <a:p>
            <a:r>
              <a:rPr lang="en-TH" sz="1200" dirty="0"/>
              <a:t>Displays a sequence of images from a single larger image</a:t>
            </a:r>
          </a:p>
        </p:txBody>
      </p:sp>
    </p:spTree>
    <p:extLst>
      <p:ext uri="{BB962C8B-B14F-4D97-AF65-F5344CB8AC3E}">
        <p14:creationId xmlns:p14="http://schemas.microsoft.com/office/powerpoint/2010/main" val="28567832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Setting Up</a:t>
            </a:r>
            <a:endParaRPr sz="2000" b="1" dirty="0"/>
          </a:p>
        </p:txBody>
      </p:sp>
      <p:sp>
        <p:nvSpPr>
          <p:cNvPr id="3" name="TextBox 2">
            <a:extLst>
              <a:ext uri="{FF2B5EF4-FFF2-40B4-BE49-F238E27FC236}">
                <a16:creationId xmlns:a16="http://schemas.microsoft.com/office/drawing/2014/main" id="{61912D90-4C88-EA48-BD08-70A1F9EAAEA1}"/>
              </a:ext>
            </a:extLst>
          </p:cNvPr>
          <p:cNvSpPr txBox="1"/>
          <p:nvPr/>
        </p:nvSpPr>
        <p:spPr>
          <a:xfrm>
            <a:off x="797118" y="1063098"/>
            <a:ext cx="5235934" cy="276999"/>
          </a:xfrm>
          <a:prstGeom prst="rect">
            <a:avLst/>
          </a:prstGeom>
          <a:noFill/>
        </p:spPr>
        <p:txBody>
          <a:bodyPr wrap="square">
            <a:spAutoFit/>
          </a:bodyPr>
          <a:lstStyle/>
          <a:p>
            <a:r>
              <a:rPr lang="en-TH" sz="1200" dirty="0"/>
              <a:t>To install pygwidgets, open the command line and enter the following:</a:t>
            </a:r>
          </a:p>
        </p:txBody>
      </p:sp>
      <p:sp>
        <p:nvSpPr>
          <p:cNvPr id="5" name="TextBox 4">
            <a:extLst>
              <a:ext uri="{FF2B5EF4-FFF2-40B4-BE49-F238E27FC236}">
                <a16:creationId xmlns:a16="http://schemas.microsoft.com/office/drawing/2014/main" id="{3B74A4DF-1C40-F948-229D-A23EDEA319A3}"/>
              </a:ext>
            </a:extLst>
          </p:cNvPr>
          <p:cNvSpPr txBox="1"/>
          <p:nvPr/>
        </p:nvSpPr>
        <p:spPr>
          <a:xfrm>
            <a:off x="2466892" y="1551288"/>
            <a:ext cx="5235934" cy="400110"/>
          </a:xfrm>
          <a:prstGeom prst="rect">
            <a:avLst/>
          </a:prstGeom>
          <a:noFill/>
        </p:spPr>
        <p:txBody>
          <a:bodyPr wrap="square">
            <a:spAutoFit/>
          </a:bodyPr>
          <a:lstStyle/>
          <a:p>
            <a:r>
              <a:rPr lang="en-US" sz="1000" b="0" dirty="0">
                <a:solidFill>
                  <a:srgbClr val="333333"/>
                </a:solidFill>
                <a:effectLst/>
                <a:latin typeface="Menlo" panose="020B0609030804020204" pitchFamily="49" charset="0"/>
              </a:rPr>
              <a:t>python3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m pip install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U pip </a:t>
            </a:r>
            <a:r>
              <a:rPr lang="en-US" sz="1000" b="0" dirty="0">
                <a:solidFill>
                  <a:srgbClr val="44132D"/>
                </a:solidFill>
                <a:effectLst/>
                <a:latin typeface="Menlo" panose="020B0609030804020204" pitchFamily="49" charset="0"/>
              </a:rPr>
              <a:t>--</a:t>
            </a:r>
            <a:r>
              <a:rPr lang="en-US" sz="1000" b="0" dirty="0">
                <a:solidFill>
                  <a:srgbClr val="333333"/>
                </a:solidFill>
                <a:effectLst/>
                <a:latin typeface="Menlo" panose="020B0609030804020204" pitchFamily="49" charset="0"/>
              </a:rPr>
              <a:t>user</a:t>
            </a:r>
          </a:p>
          <a:p>
            <a:r>
              <a:rPr lang="en-US" sz="1000" b="0" dirty="0">
                <a:solidFill>
                  <a:srgbClr val="333333"/>
                </a:solidFill>
                <a:effectLst/>
                <a:latin typeface="Menlo" panose="020B0609030804020204" pitchFamily="49" charset="0"/>
              </a:rPr>
              <a:t>python3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m pip install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U </a:t>
            </a:r>
            <a:r>
              <a:rPr lang="en-US" sz="1000" b="0" dirty="0" err="1">
                <a:solidFill>
                  <a:srgbClr val="333333"/>
                </a:solidFill>
                <a:effectLst/>
                <a:latin typeface="Menlo" panose="020B0609030804020204" pitchFamily="49" charset="0"/>
              </a:rPr>
              <a:t>pygwidgets</a:t>
            </a:r>
            <a:r>
              <a:rPr lang="en-US" sz="1000" b="0" dirty="0">
                <a:solidFill>
                  <a:srgbClr val="333333"/>
                </a:solidFill>
                <a:effectLst/>
                <a:latin typeface="Menlo" panose="020B0609030804020204" pitchFamily="49" charset="0"/>
              </a:rPr>
              <a:t> </a:t>
            </a:r>
            <a:r>
              <a:rPr lang="en-US" sz="1000" b="0" dirty="0">
                <a:solidFill>
                  <a:srgbClr val="44132D"/>
                </a:solidFill>
                <a:effectLst/>
                <a:latin typeface="Menlo" panose="020B0609030804020204" pitchFamily="49" charset="0"/>
              </a:rPr>
              <a:t>--</a:t>
            </a:r>
            <a:r>
              <a:rPr lang="en-US" sz="1000" b="0" dirty="0">
                <a:solidFill>
                  <a:srgbClr val="333333"/>
                </a:solidFill>
                <a:effectLst/>
                <a:latin typeface="Menlo" panose="020B0609030804020204" pitchFamily="49" charset="0"/>
              </a:rPr>
              <a:t>user</a:t>
            </a:r>
          </a:p>
        </p:txBody>
      </p:sp>
      <p:sp>
        <p:nvSpPr>
          <p:cNvPr id="7" name="TextBox 6">
            <a:extLst>
              <a:ext uri="{FF2B5EF4-FFF2-40B4-BE49-F238E27FC236}">
                <a16:creationId xmlns:a16="http://schemas.microsoft.com/office/drawing/2014/main" id="{83114B46-6A64-36C3-41DF-ACA54B8147E9}"/>
              </a:ext>
            </a:extLst>
          </p:cNvPr>
          <p:cNvSpPr txBox="1"/>
          <p:nvPr/>
        </p:nvSpPr>
        <p:spPr>
          <a:xfrm>
            <a:off x="852775" y="2212234"/>
            <a:ext cx="7981122" cy="461665"/>
          </a:xfrm>
          <a:prstGeom prst="rect">
            <a:avLst/>
          </a:prstGeom>
          <a:noFill/>
        </p:spPr>
        <p:txBody>
          <a:bodyPr wrap="square">
            <a:spAutoFit/>
          </a:bodyPr>
          <a:lstStyle/>
          <a:p>
            <a:r>
              <a:rPr lang="en-TH" sz="1200" dirty="0"/>
              <a:t>These commands download and install the latest version of pygwidgets from the Python Package Index (PyPI). Once installed, you can use pygwidgets by including the following statement at the beginning of your programs:</a:t>
            </a:r>
          </a:p>
        </p:txBody>
      </p:sp>
      <p:sp>
        <p:nvSpPr>
          <p:cNvPr id="9" name="TextBox 8">
            <a:extLst>
              <a:ext uri="{FF2B5EF4-FFF2-40B4-BE49-F238E27FC236}">
                <a16:creationId xmlns:a16="http://schemas.microsoft.com/office/drawing/2014/main" id="{2C392CDB-D265-CC46-BDA6-173BC2158162}"/>
              </a:ext>
            </a:extLst>
          </p:cNvPr>
          <p:cNvSpPr txBox="1"/>
          <p:nvPr/>
        </p:nvSpPr>
        <p:spPr>
          <a:xfrm>
            <a:off x="2398310" y="2939529"/>
            <a:ext cx="5235934" cy="246221"/>
          </a:xfrm>
          <a:prstGeom prst="rect">
            <a:avLst/>
          </a:prstGeom>
          <a:noFill/>
        </p:spPr>
        <p:txBody>
          <a:bodyPr wrap="square">
            <a:spAutoFit/>
          </a:bodyPr>
          <a:lstStyle/>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endParaRPr lang="en-US" sz="1000" b="0" dirty="0">
              <a:solidFill>
                <a:srgbClr val="333333"/>
              </a:solidFill>
              <a:effectLst/>
              <a:latin typeface="Menlo" panose="020B0609030804020204" pitchFamily="49" charset="0"/>
            </a:endParaRPr>
          </a:p>
        </p:txBody>
      </p:sp>
      <p:sp>
        <p:nvSpPr>
          <p:cNvPr id="11" name="TextBox 10">
            <a:extLst>
              <a:ext uri="{FF2B5EF4-FFF2-40B4-BE49-F238E27FC236}">
                <a16:creationId xmlns:a16="http://schemas.microsoft.com/office/drawing/2014/main" id="{46CB4D0F-744D-A18F-FAC7-EBF7D5A09357}"/>
              </a:ext>
            </a:extLst>
          </p:cNvPr>
          <p:cNvSpPr txBox="1"/>
          <p:nvPr/>
        </p:nvSpPr>
        <p:spPr>
          <a:xfrm>
            <a:off x="852775" y="3433616"/>
            <a:ext cx="7981123" cy="1200329"/>
          </a:xfrm>
          <a:prstGeom prst="rect">
            <a:avLst/>
          </a:prstGeom>
          <a:noFill/>
        </p:spPr>
        <p:txBody>
          <a:bodyPr wrap="square">
            <a:spAutoFit/>
          </a:bodyPr>
          <a:lstStyle/>
          <a:p>
            <a:r>
              <a:rPr lang="en-TH" sz="1200" dirty="0"/>
              <a:t>After importing, you can instantiate objects from its classes and call the methods of those objects. The most current documentation of pygwidgets is at </a:t>
            </a:r>
          </a:p>
          <a:p>
            <a:r>
              <a:rPr lang="en-TH" sz="1200" i="1" u="sng" dirty="0"/>
              <a:t>https://pygwidgets.readthedocs.io/en/latest/. </a:t>
            </a:r>
          </a:p>
          <a:p>
            <a:endParaRPr lang="en-TH" sz="1200" i="1" u="sng" dirty="0"/>
          </a:p>
          <a:p>
            <a:r>
              <a:rPr lang="en-TH" sz="1200" dirty="0"/>
              <a:t>If you’d like to view the source code for the package, it’s available via GitHub repository at </a:t>
            </a:r>
            <a:r>
              <a:rPr lang="en-TH" sz="1200" i="1" u="sng" dirty="0"/>
              <a:t>https://github.com/IrvKalb/pygwidgets/.</a:t>
            </a:r>
          </a:p>
        </p:txBody>
      </p:sp>
      <p:sp>
        <p:nvSpPr>
          <p:cNvPr id="12" name="Rounded Rectangle 11">
            <a:extLst>
              <a:ext uri="{FF2B5EF4-FFF2-40B4-BE49-F238E27FC236}">
                <a16:creationId xmlns:a16="http://schemas.microsoft.com/office/drawing/2014/main" id="{077CEFE1-8144-0B60-B633-D186DF24C4E2}"/>
              </a:ext>
            </a:extLst>
          </p:cNvPr>
          <p:cNvSpPr/>
          <p:nvPr/>
        </p:nvSpPr>
        <p:spPr>
          <a:xfrm>
            <a:off x="2152814" y="1481016"/>
            <a:ext cx="4343402" cy="572700"/>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3" name="Rounded Rectangle 12">
            <a:extLst>
              <a:ext uri="{FF2B5EF4-FFF2-40B4-BE49-F238E27FC236}">
                <a16:creationId xmlns:a16="http://schemas.microsoft.com/office/drawing/2014/main" id="{3039D2DD-DEC8-3A6C-048D-7155A6268572}"/>
              </a:ext>
            </a:extLst>
          </p:cNvPr>
          <p:cNvSpPr/>
          <p:nvPr/>
        </p:nvSpPr>
        <p:spPr>
          <a:xfrm>
            <a:off x="2152814" y="2832417"/>
            <a:ext cx="4343402" cy="461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8854523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Overall Design Approach</a:t>
            </a:r>
            <a:endParaRPr sz="2000" b="1" dirty="0"/>
          </a:p>
        </p:txBody>
      </p:sp>
      <p:sp>
        <p:nvSpPr>
          <p:cNvPr id="3" name="TextBox 2">
            <a:extLst>
              <a:ext uri="{FF2B5EF4-FFF2-40B4-BE49-F238E27FC236}">
                <a16:creationId xmlns:a16="http://schemas.microsoft.com/office/drawing/2014/main" id="{922F6C6B-1A51-C84A-F071-161B3685A794}"/>
              </a:ext>
            </a:extLst>
          </p:cNvPr>
          <p:cNvSpPr txBox="1"/>
          <p:nvPr/>
        </p:nvSpPr>
        <p:spPr>
          <a:xfrm>
            <a:off x="773263" y="1059619"/>
            <a:ext cx="7657511" cy="646331"/>
          </a:xfrm>
          <a:prstGeom prst="rect">
            <a:avLst/>
          </a:prstGeom>
          <a:noFill/>
        </p:spPr>
        <p:txBody>
          <a:bodyPr wrap="square">
            <a:spAutoFit/>
          </a:bodyPr>
          <a:lstStyle/>
          <a:p>
            <a:r>
              <a:rPr lang="en-TH" sz="1200" dirty="0"/>
              <a:t>As shown in Chapter 5, one of the first things you do in every pygame program is to define the window of the application. The following line creates an application window and saves a reference to it in a variable named window:</a:t>
            </a:r>
          </a:p>
        </p:txBody>
      </p:sp>
      <p:sp>
        <p:nvSpPr>
          <p:cNvPr id="5" name="TextBox 4">
            <a:extLst>
              <a:ext uri="{FF2B5EF4-FFF2-40B4-BE49-F238E27FC236}">
                <a16:creationId xmlns:a16="http://schemas.microsoft.com/office/drawing/2014/main" id="{53564230-DDA9-0762-DA47-89934EA91737}"/>
              </a:ext>
            </a:extLst>
          </p:cNvPr>
          <p:cNvSpPr txBox="1"/>
          <p:nvPr/>
        </p:nvSpPr>
        <p:spPr>
          <a:xfrm>
            <a:off x="1503587" y="1940700"/>
            <a:ext cx="5235934" cy="246221"/>
          </a:xfrm>
          <a:prstGeom prst="rect">
            <a:avLst/>
          </a:prstGeom>
          <a:noFill/>
        </p:spPr>
        <p:txBody>
          <a:bodyPr wrap="square">
            <a:spAutoFit/>
          </a:bodyPr>
          <a:lstStyle/>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A9DA4716-B9C9-9CB9-5836-45312F31BB54}"/>
              </a:ext>
            </a:extLst>
          </p:cNvPr>
          <p:cNvSpPr txBox="1"/>
          <p:nvPr/>
        </p:nvSpPr>
        <p:spPr>
          <a:xfrm>
            <a:off x="773263" y="2487267"/>
            <a:ext cx="7464288" cy="1015663"/>
          </a:xfrm>
          <a:prstGeom prst="rect">
            <a:avLst/>
          </a:prstGeom>
          <a:noFill/>
        </p:spPr>
        <p:txBody>
          <a:bodyPr wrap="square">
            <a:spAutoFit/>
          </a:bodyPr>
          <a:lstStyle/>
          <a:p>
            <a:r>
              <a:rPr lang="en-TH" sz="1200" dirty="0"/>
              <a:t>As we will soon see, whenever we instantiate any widget, we will need to pass in the window variable so the widget can draw itself in the application’s window.</a:t>
            </a:r>
          </a:p>
          <a:p>
            <a:endParaRPr lang="en-TH" sz="1200" dirty="0"/>
          </a:p>
          <a:p>
            <a:endParaRPr lang="en-TH" sz="1200" dirty="0"/>
          </a:p>
          <a:p>
            <a:r>
              <a:rPr lang="en-TH" sz="1200" dirty="0"/>
              <a:t>Most widgets in pygwidgets work in a similar way, typically involving these </a:t>
            </a:r>
            <a:r>
              <a:rPr lang="en-TH" sz="1200" dirty="0">
                <a:solidFill>
                  <a:srgbClr val="2B9A6F"/>
                </a:solidFill>
              </a:rPr>
              <a:t>three steps</a:t>
            </a:r>
            <a:r>
              <a:rPr lang="en-TH" sz="1200" dirty="0"/>
              <a:t>:</a:t>
            </a:r>
          </a:p>
        </p:txBody>
      </p:sp>
      <p:sp>
        <p:nvSpPr>
          <p:cNvPr id="9" name="TextBox 8">
            <a:extLst>
              <a:ext uri="{FF2B5EF4-FFF2-40B4-BE49-F238E27FC236}">
                <a16:creationId xmlns:a16="http://schemas.microsoft.com/office/drawing/2014/main" id="{D50A91F5-967C-1308-B200-CCDE61E18957}"/>
              </a:ext>
            </a:extLst>
          </p:cNvPr>
          <p:cNvSpPr txBox="1"/>
          <p:nvPr/>
        </p:nvSpPr>
        <p:spPr>
          <a:xfrm>
            <a:off x="773263" y="3601075"/>
            <a:ext cx="5235934" cy="276999"/>
          </a:xfrm>
          <a:prstGeom prst="rect">
            <a:avLst/>
          </a:prstGeom>
          <a:noFill/>
        </p:spPr>
        <p:txBody>
          <a:bodyPr wrap="square">
            <a:spAutoFit/>
          </a:bodyPr>
          <a:lstStyle/>
          <a:p>
            <a:r>
              <a:rPr lang="en-TH" sz="1200" b="1" dirty="0"/>
              <a:t>Step 1 </a:t>
            </a:r>
            <a:r>
              <a:rPr lang="en-TH" sz="1200" dirty="0"/>
              <a:t>in using any widget is to instantiate one with a line like this:</a:t>
            </a:r>
          </a:p>
        </p:txBody>
      </p:sp>
      <p:sp>
        <p:nvSpPr>
          <p:cNvPr id="11" name="TextBox 10">
            <a:extLst>
              <a:ext uri="{FF2B5EF4-FFF2-40B4-BE49-F238E27FC236}">
                <a16:creationId xmlns:a16="http://schemas.microsoft.com/office/drawing/2014/main" id="{1E8223CE-CE52-5707-ABC4-B79FE6E2C6DE}"/>
              </a:ext>
            </a:extLst>
          </p:cNvPr>
          <p:cNvSpPr txBox="1"/>
          <p:nvPr/>
        </p:nvSpPr>
        <p:spPr>
          <a:xfrm>
            <a:off x="1503587" y="4099581"/>
            <a:ext cx="6946459"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oWidget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a:solidFill>
                  <a:srgbClr val="777777"/>
                </a:solidFill>
                <a:effectLst/>
                <a:latin typeface="Menlo" panose="020B0609030804020204" pitchFamily="49" charset="0"/>
              </a:rPr>
              <a:t>.&lt;</a:t>
            </a:r>
            <a:r>
              <a:rPr lang="en-US" sz="1000" b="0" dirty="0" err="1">
                <a:solidFill>
                  <a:srgbClr val="333333"/>
                </a:solidFill>
                <a:effectLst/>
                <a:latin typeface="Menlo" panose="020B0609030804020204" pitchFamily="49" charset="0"/>
              </a:rPr>
              <a:t>SomeWidgetClass</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loc</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other arguments </a:t>
            </a:r>
            <a:r>
              <a:rPr lang="en-US" sz="1000" b="0" dirty="0">
                <a:solidFill>
                  <a:srgbClr val="E17092"/>
                </a:solidFill>
                <a:effectLst/>
                <a:latin typeface="Menlo" panose="020B0609030804020204" pitchFamily="49" charset="0"/>
              </a:rPr>
              <a:t>as</a:t>
            </a:r>
            <a:r>
              <a:rPr lang="en-US" sz="1000" b="0" dirty="0">
                <a:solidFill>
                  <a:srgbClr val="333333"/>
                </a:solidFill>
                <a:effectLst/>
                <a:latin typeface="Menlo" panose="020B0609030804020204" pitchFamily="49" charset="0"/>
              </a:rPr>
              <a:t> needed</a:t>
            </a:r>
            <a:r>
              <a:rPr lang="en-US" sz="1000" b="0" dirty="0">
                <a:solidFill>
                  <a:srgbClr val="777777"/>
                </a:solidFill>
                <a:effectLst/>
                <a:latin typeface="Menlo" panose="020B0609030804020204" pitchFamily="49" charset="0"/>
              </a:rPr>
              <a:t>&gt;)</a:t>
            </a:r>
            <a:endParaRPr lang="en-US" sz="1000" b="0" dirty="0">
              <a:solidFill>
                <a:srgbClr val="333333"/>
              </a:solidFill>
              <a:effectLst/>
              <a:latin typeface="Menlo" panose="020B0609030804020204" pitchFamily="49" charset="0"/>
            </a:endParaRPr>
          </a:p>
        </p:txBody>
      </p:sp>
      <p:sp>
        <p:nvSpPr>
          <p:cNvPr id="12" name="Rounded Rectangle 11">
            <a:extLst>
              <a:ext uri="{FF2B5EF4-FFF2-40B4-BE49-F238E27FC236}">
                <a16:creationId xmlns:a16="http://schemas.microsoft.com/office/drawing/2014/main" id="{8B229477-4C62-3493-F744-AD0124EBF1E9}"/>
              </a:ext>
            </a:extLst>
          </p:cNvPr>
          <p:cNvSpPr/>
          <p:nvPr/>
        </p:nvSpPr>
        <p:spPr>
          <a:xfrm>
            <a:off x="1324684" y="1840936"/>
            <a:ext cx="6634572"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3" name="Rounded Rectangle 12">
            <a:extLst>
              <a:ext uri="{FF2B5EF4-FFF2-40B4-BE49-F238E27FC236}">
                <a16:creationId xmlns:a16="http://schemas.microsoft.com/office/drawing/2014/main" id="{1943C212-9A72-BB1E-4C4D-080379DCF690}"/>
              </a:ext>
            </a:extLst>
          </p:cNvPr>
          <p:cNvSpPr/>
          <p:nvPr/>
        </p:nvSpPr>
        <p:spPr>
          <a:xfrm>
            <a:off x="1324684" y="3980284"/>
            <a:ext cx="6634572"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88997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67869"/>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The </a:t>
            </a:r>
            <a:r>
              <a:rPr lang="en-US" sz="2000" b="1" dirty="0" err="1"/>
              <a:t>Catesian</a:t>
            </a:r>
            <a:r>
              <a:rPr lang="en-US" sz="2000" b="1" dirty="0"/>
              <a:t> Coordinate System</a:t>
            </a:r>
            <a:endParaRPr sz="2000" b="1" dirty="0"/>
          </a:p>
        </p:txBody>
      </p:sp>
      <p:sp>
        <p:nvSpPr>
          <p:cNvPr id="3" name="TextBox 2">
            <a:extLst>
              <a:ext uri="{FF2B5EF4-FFF2-40B4-BE49-F238E27FC236}">
                <a16:creationId xmlns:a16="http://schemas.microsoft.com/office/drawing/2014/main" id="{9E46273F-DF56-48CE-399E-7217B2586DEF}"/>
              </a:ext>
            </a:extLst>
          </p:cNvPr>
          <p:cNvSpPr txBox="1"/>
          <p:nvPr/>
        </p:nvSpPr>
        <p:spPr>
          <a:xfrm>
            <a:off x="799659" y="1232398"/>
            <a:ext cx="3338554" cy="1200329"/>
          </a:xfrm>
          <a:prstGeom prst="rect">
            <a:avLst/>
          </a:prstGeom>
          <a:noFill/>
        </p:spPr>
        <p:txBody>
          <a:bodyPr wrap="square">
            <a:spAutoFit/>
          </a:bodyPr>
          <a:lstStyle/>
          <a:p>
            <a:endParaRPr lang="en-US" sz="1200" b="1" dirty="0"/>
          </a:p>
          <a:p>
            <a:pPr marL="171450" indent="-171450">
              <a:buFont typeface="Arial" panose="020B0604020202020204" pitchFamily="34" charset="0"/>
              <a:buChar char="•"/>
            </a:pPr>
            <a:r>
              <a:rPr lang="en-TH" sz="1200" dirty="0"/>
              <a:t>Any point in a Cartesian grid can be located by specifying its x- and y- coordinates.</a:t>
            </a:r>
          </a:p>
          <a:p>
            <a:endParaRPr lang="en-TH" sz="1200" dirty="0"/>
          </a:p>
          <a:p>
            <a:pPr marL="171450" indent="-171450">
              <a:buFont typeface="Arial" panose="020B0604020202020204" pitchFamily="34" charset="0"/>
              <a:buChar char="•"/>
            </a:pPr>
            <a:r>
              <a:rPr lang="en-TH" sz="1200" dirty="0"/>
              <a:t>The origin is the point specified as (0, 0) and is found in the center of the grid.</a:t>
            </a:r>
          </a:p>
        </p:txBody>
      </p:sp>
      <p:pic>
        <p:nvPicPr>
          <p:cNvPr id="4" name="Picture 3">
            <a:extLst>
              <a:ext uri="{FF2B5EF4-FFF2-40B4-BE49-F238E27FC236}">
                <a16:creationId xmlns:a16="http://schemas.microsoft.com/office/drawing/2014/main" id="{F1E43BF3-0890-AEEE-E3E6-0B7B2EAC6EA7}"/>
              </a:ext>
            </a:extLst>
          </p:cNvPr>
          <p:cNvPicPr>
            <a:picLocks noChangeAspect="1"/>
          </p:cNvPicPr>
          <p:nvPr/>
        </p:nvPicPr>
        <p:blipFill>
          <a:blip r:embed="rId3"/>
          <a:stretch>
            <a:fillRect/>
          </a:stretch>
        </p:blipFill>
        <p:spPr>
          <a:xfrm>
            <a:off x="4802588" y="1121467"/>
            <a:ext cx="4253948" cy="3728829"/>
          </a:xfrm>
          <a:prstGeom prst="rect">
            <a:avLst/>
          </a:prstGeom>
        </p:spPr>
      </p:pic>
    </p:spTree>
    <p:extLst>
      <p:ext uri="{BB962C8B-B14F-4D97-AF65-F5344CB8AC3E}">
        <p14:creationId xmlns:p14="http://schemas.microsoft.com/office/powerpoint/2010/main" val="35815359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3C4E69FA-C4D1-C294-6E5C-BAC4D6957DB7}"/>
              </a:ext>
            </a:extLst>
          </p:cNvPr>
          <p:cNvSpPr txBox="1"/>
          <p:nvPr/>
        </p:nvSpPr>
        <p:spPr>
          <a:xfrm>
            <a:off x="765312" y="574599"/>
            <a:ext cx="7965219" cy="646331"/>
          </a:xfrm>
          <a:prstGeom prst="rect">
            <a:avLst/>
          </a:prstGeom>
          <a:noFill/>
        </p:spPr>
        <p:txBody>
          <a:bodyPr wrap="square">
            <a:spAutoFit/>
          </a:bodyPr>
          <a:lstStyle/>
          <a:p>
            <a:r>
              <a:rPr lang="en-TH" sz="1200" b="1" dirty="0"/>
              <a:t>Step 2 </a:t>
            </a:r>
            <a:r>
              <a:rPr lang="en-TH" sz="1200" dirty="0"/>
              <a:t>is to handle any event that could affect the widget by calling the object’s handleEvent() method inside the event loop. If any event (like a mouse click or button press) happens and the widget handles the event, this call will return True. The code at the top of the main while loop generally looks like this:</a:t>
            </a:r>
          </a:p>
        </p:txBody>
      </p:sp>
      <p:sp>
        <p:nvSpPr>
          <p:cNvPr id="5" name="TextBox 4">
            <a:extLst>
              <a:ext uri="{FF2B5EF4-FFF2-40B4-BE49-F238E27FC236}">
                <a16:creationId xmlns:a16="http://schemas.microsoft.com/office/drawing/2014/main" id="{18F7696D-185A-B749-F645-AEC6305F32EF}"/>
              </a:ext>
            </a:extLst>
          </p:cNvPr>
          <p:cNvSpPr txBox="1"/>
          <p:nvPr/>
        </p:nvSpPr>
        <p:spPr>
          <a:xfrm>
            <a:off x="1939124" y="1438777"/>
            <a:ext cx="6589644" cy="1323439"/>
          </a:xfrm>
          <a:prstGeom prst="rect">
            <a:avLst/>
          </a:prstGeom>
          <a:noFill/>
        </p:spPr>
        <p:txBody>
          <a:bodyPr wrap="square">
            <a:spAutoFit/>
          </a:bodyPr>
          <a:lstStyle/>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oWidget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The user has done something to </a:t>
            </a:r>
            <a:r>
              <a:rPr lang="en-US" sz="1000" b="0" i="1" dirty="0" err="1">
                <a:solidFill>
                  <a:srgbClr val="BA9AB9"/>
                </a:solidFill>
                <a:effectLst/>
                <a:latin typeface="Menlo" panose="020B0609030804020204" pitchFamily="49" charset="0"/>
              </a:rPr>
              <a:t>oWidget</a:t>
            </a:r>
            <a:r>
              <a:rPr lang="en-US" sz="1000" b="0" i="1" dirty="0">
                <a:solidFill>
                  <a:srgbClr val="BA9AB9"/>
                </a:solidFill>
                <a:effectLst/>
                <a:latin typeface="Menlo" panose="020B0609030804020204" pitchFamily="49" charset="0"/>
              </a:rPr>
              <a:t> that we should respond to</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Add code here</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A90EECAA-555E-194E-E12B-0248F2F151FE}"/>
              </a:ext>
            </a:extLst>
          </p:cNvPr>
          <p:cNvSpPr txBox="1"/>
          <p:nvPr/>
        </p:nvSpPr>
        <p:spPr>
          <a:xfrm>
            <a:off x="796124" y="2922509"/>
            <a:ext cx="7551752" cy="461665"/>
          </a:xfrm>
          <a:prstGeom prst="rect">
            <a:avLst/>
          </a:prstGeom>
          <a:noFill/>
        </p:spPr>
        <p:txBody>
          <a:bodyPr wrap="square">
            <a:spAutoFit/>
          </a:bodyPr>
          <a:lstStyle/>
          <a:p>
            <a:r>
              <a:rPr lang="en-TH" sz="1200" b="1" dirty="0"/>
              <a:t>Step 3 </a:t>
            </a:r>
            <a:r>
              <a:rPr lang="en-TH" sz="1200" dirty="0"/>
              <a:t>is to add a line near the bottom of the while loop to call the draw() method of the widget, to make it appear it in the window:</a:t>
            </a:r>
          </a:p>
        </p:txBody>
      </p:sp>
      <p:sp>
        <p:nvSpPr>
          <p:cNvPr id="9" name="TextBox 8">
            <a:extLst>
              <a:ext uri="{FF2B5EF4-FFF2-40B4-BE49-F238E27FC236}">
                <a16:creationId xmlns:a16="http://schemas.microsoft.com/office/drawing/2014/main" id="{CCA29A36-2560-26E2-E7F0-F74BC9545865}"/>
              </a:ext>
            </a:extLst>
          </p:cNvPr>
          <p:cNvSpPr txBox="1"/>
          <p:nvPr/>
        </p:nvSpPr>
        <p:spPr>
          <a:xfrm>
            <a:off x="1939124" y="3584702"/>
            <a:ext cx="1826813"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oWidget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1" name="TextBox 10">
            <a:extLst>
              <a:ext uri="{FF2B5EF4-FFF2-40B4-BE49-F238E27FC236}">
                <a16:creationId xmlns:a16="http://schemas.microsoft.com/office/drawing/2014/main" id="{EE20DC02-A197-98F1-6258-920A2CB6C01F}"/>
              </a:ext>
            </a:extLst>
          </p:cNvPr>
          <p:cNvSpPr txBox="1"/>
          <p:nvPr/>
        </p:nvSpPr>
        <p:spPr>
          <a:xfrm>
            <a:off x="796124" y="4016707"/>
            <a:ext cx="7616356" cy="461665"/>
          </a:xfrm>
          <a:prstGeom prst="rect">
            <a:avLst/>
          </a:prstGeom>
          <a:noFill/>
        </p:spPr>
        <p:txBody>
          <a:bodyPr wrap="square">
            <a:spAutoFit/>
          </a:bodyPr>
          <a:lstStyle/>
          <a:p>
            <a:r>
              <a:rPr lang="en-TH" sz="1200" dirty="0"/>
              <a:t>Since we specified the window to draw into, the location, and any details that affect the appearance of the widget in step 1, we don’t pass anything in the call to draw().</a:t>
            </a:r>
          </a:p>
        </p:txBody>
      </p:sp>
      <p:sp>
        <p:nvSpPr>
          <p:cNvPr id="12" name="Rounded Rectangle 11">
            <a:extLst>
              <a:ext uri="{FF2B5EF4-FFF2-40B4-BE49-F238E27FC236}">
                <a16:creationId xmlns:a16="http://schemas.microsoft.com/office/drawing/2014/main" id="{F0DFF4ED-E701-6321-B6F6-2DD949E2BF9E}"/>
              </a:ext>
            </a:extLst>
          </p:cNvPr>
          <p:cNvSpPr/>
          <p:nvPr/>
        </p:nvSpPr>
        <p:spPr>
          <a:xfrm>
            <a:off x="1645921" y="1400049"/>
            <a:ext cx="6217920" cy="142266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3" name="Rounded Rectangle 12">
            <a:extLst>
              <a:ext uri="{FF2B5EF4-FFF2-40B4-BE49-F238E27FC236}">
                <a16:creationId xmlns:a16="http://schemas.microsoft.com/office/drawing/2014/main" id="{998C00CA-3B63-CC6D-4D68-2EBE7EA0C97F}"/>
              </a:ext>
            </a:extLst>
          </p:cNvPr>
          <p:cNvSpPr/>
          <p:nvPr/>
        </p:nvSpPr>
        <p:spPr>
          <a:xfrm>
            <a:off x="1645921" y="3483970"/>
            <a:ext cx="6217920"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8638992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Adding an Image</a:t>
            </a:r>
            <a:endParaRPr sz="2000" b="1" dirty="0"/>
          </a:p>
        </p:txBody>
      </p:sp>
      <p:sp>
        <p:nvSpPr>
          <p:cNvPr id="3" name="TextBox 2">
            <a:extLst>
              <a:ext uri="{FF2B5EF4-FFF2-40B4-BE49-F238E27FC236}">
                <a16:creationId xmlns:a16="http://schemas.microsoft.com/office/drawing/2014/main" id="{BC0E23A4-81C4-981B-B8EF-0C45303C9324}"/>
              </a:ext>
            </a:extLst>
          </p:cNvPr>
          <p:cNvSpPr txBox="1"/>
          <p:nvPr/>
        </p:nvSpPr>
        <p:spPr>
          <a:xfrm>
            <a:off x="789165" y="1071049"/>
            <a:ext cx="7337067" cy="646331"/>
          </a:xfrm>
          <a:prstGeom prst="rect">
            <a:avLst/>
          </a:prstGeom>
          <a:noFill/>
        </p:spPr>
        <p:txBody>
          <a:bodyPr wrap="square">
            <a:spAutoFit/>
          </a:bodyPr>
          <a:lstStyle/>
          <a:p>
            <a:r>
              <a:rPr lang="en-TH" sz="1200" dirty="0"/>
              <a:t>We will use the Image class to</a:t>
            </a:r>
            <a:r>
              <a:rPr lang="th-TH" sz="1200" dirty="0"/>
              <a:t> </a:t>
            </a:r>
            <a:r>
              <a:rPr lang="en-TH" sz="1200" dirty="0"/>
              <a:t>display an image in a window. When you instantiate an Image object, the</a:t>
            </a:r>
            <a:r>
              <a:rPr lang="th-TH" sz="1200" dirty="0"/>
              <a:t> </a:t>
            </a:r>
            <a:r>
              <a:rPr lang="en-TH" sz="1200" dirty="0"/>
              <a:t>only required arguments are the window, the location in the window to</a:t>
            </a:r>
            <a:r>
              <a:rPr lang="th-TH" sz="1200" dirty="0"/>
              <a:t> </a:t>
            </a:r>
            <a:r>
              <a:rPr lang="en-TH" sz="1200" dirty="0"/>
              <a:t>draw the image, and the path to the image file. Create the Image object</a:t>
            </a:r>
            <a:r>
              <a:rPr lang="th-TH" sz="1200" dirty="0"/>
              <a:t> </a:t>
            </a:r>
            <a:r>
              <a:rPr lang="en-TH" sz="1200" dirty="0"/>
              <a:t>before the main loop starts, like so:</a:t>
            </a:r>
          </a:p>
        </p:txBody>
      </p:sp>
      <p:sp>
        <p:nvSpPr>
          <p:cNvPr id="5" name="TextBox 4">
            <a:extLst>
              <a:ext uri="{FF2B5EF4-FFF2-40B4-BE49-F238E27FC236}">
                <a16:creationId xmlns:a16="http://schemas.microsoft.com/office/drawing/2014/main" id="{1FA35F1B-AE1B-01B7-00C6-4FC7BCA8CC18}"/>
              </a:ext>
            </a:extLst>
          </p:cNvPr>
          <p:cNvSpPr txBox="1"/>
          <p:nvPr/>
        </p:nvSpPr>
        <p:spPr>
          <a:xfrm>
            <a:off x="1639955" y="2243051"/>
            <a:ext cx="6486277"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SomeImage.png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8DA8343E-78E7-E587-1D8E-DA04C23166F5}"/>
              </a:ext>
            </a:extLst>
          </p:cNvPr>
          <p:cNvSpPr txBox="1"/>
          <p:nvPr/>
        </p:nvSpPr>
        <p:spPr>
          <a:xfrm>
            <a:off x="789165" y="2860576"/>
            <a:ext cx="7448386" cy="646331"/>
          </a:xfrm>
          <a:prstGeom prst="rect">
            <a:avLst/>
          </a:prstGeom>
          <a:noFill/>
        </p:spPr>
        <p:txBody>
          <a:bodyPr wrap="square">
            <a:spAutoFit/>
          </a:bodyPr>
          <a:lstStyle/>
          <a:p>
            <a:r>
              <a:rPr lang="en-TH" sz="1200" dirty="0"/>
              <a:t>The path used here assumes that the project folder containing the main</a:t>
            </a:r>
            <a:r>
              <a:rPr lang="th-TH" sz="1200" dirty="0"/>
              <a:t> </a:t>
            </a:r>
            <a:r>
              <a:rPr lang="en-TH" sz="1200" dirty="0"/>
              <a:t>program also contains a folder named images, inside which is the</a:t>
            </a:r>
            <a:r>
              <a:rPr lang="th-TH" sz="1200" dirty="0"/>
              <a:t> </a:t>
            </a:r>
            <a:r>
              <a:rPr lang="en-TH" sz="1200" dirty="0"/>
              <a:t>SomeImage.png file. Then, in the main loop you just need to call the</a:t>
            </a:r>
          </a:p>
          <a:p>
            <a:r>
              <a:rPr lang="en-TH" sz="1200" dirty="0"/>
              <a:t>object’s draw() method:</a:t>
            </a:r>
          </a:p>
        </p:txBody>
      </p:sp>
      <p:sp>
        <p:nvSpPr>
          <p:cNvPr id="9" name="TextBox 8">
            <a:extLst>
              <a:ext uri="{FF2B5EF4-FFF2-40B4-BE49-F238E27FC236}">
                <a16:creationId xmlns:a16="http://schemas.microsoft.com/office/drawing/2014/main" id="{3E7740F1-05B7-847F-39C1-5B4C58C782D6}"/>
              </a:ext>
            </a:extLst>
          </p:cNvPr>
          <p:cNvSpPr txBox="1"/>
          <p:nvPr/>
        </p:nvSpPr>
        <p:spPr>
          <a:xfrm>
            <a:off x="1639955" y="3878211"/>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2" name="Rounded Rectangle 11">
            <a:extLst>
              <a:ext uri="{FF2B5EF4-FFF2-40B4-BE49-F238E27FC236}">
                <a16:creationId xmlns:a16="http://schemas.microsoft.com/office/drawing/2014/main" id="{4DF14EE3-A635-4C9E-94D7-37B3851997E4}"/>
              </a:ext>
            </a:extLst>
          </p:cNvPr>
          <p:cNvSpPr/>
          <p:nvPr/>
        </p:nvSpPr>
        <p:spPr>
          <a:xfrm>
            <a:off x="1534602" y="2154604"/>
            <a:ext cx="5709036"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3" name="Rounded Rectangle 12">
            <a:extLst>
              <a:ext uri="{FF2B5EF4-FFF2-40B4-BE49-F238E27FC236}">
                <a16:creationId xmlns:a16="http://schemas.microsoft.com/office/drawing/2014/main" id="{CBD13B9A-CA21-5E3C-5EB2-FD0F29EA69A6}"/>
              </a:ext>
            </a:extLst>
          </p:cNvPr>
          <p:cNvSpPr/>
          <p:nvPr/>
        </p:nvSpPr>
        <p:spPr>
          <a:xfrm>
            <a:off x="1534602" y="3774614"/>
            <a:ext cx="5709036"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9026287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B29EE60D-C6EB-7897-D7BE-732026BFB878}"/>
              </a:ext>
            </a:extLst>
          </p:cNvPr>
          <p:cNvSpPr txBox="1"/>
          <p:nvPr/>
        </p:nvSpPr>
        <p:spPr>
          <a:xfrm>
            <a:off x="852776" y="651274"/>
            <a:ext cx="7313213" cy="646331"/>
          </a:xfrm>
          <a:prstGeom prst="rect">
            <a:avLst/>
          </a:prstGeom>
          <a:noFill/>
        </p:spPr>
        <p:txBody>
          <a:bodyPr wrap="square">
            <a:spAutoFit/>
          </a:bodyPr>
          <a:lstStyle/>
          <a:p>
            <a:r>
              <a:rPr lang="en-TH" sz="1200" dirty="0"/>
              <a:t>The draw() method of the Image class contains a call to blit() to</a:t>
            </a:r>
            <a:r>
              <a:rPr lang="th-TH" sz="1200" dirty="0"/>
              <a:t> </a:t>
            </a:r>
            <a:r>
              <a:rPr lang="en-TH" sz="1200" dirty="0"/>
              <a:t>actually draw the image, so you </a:t>
            </a:r>
            <a:r>
              <a:rPr lang="en-TH" sz="1200" dirty="0">
                <a:solidFill>
                  <a:schemeClr val="accent3">
                    <a:lumMod val="75000"/>
                  </a:schemeClr>
                </a:solidFill>
              </a:rPr>
              <a:t>never need to call blit() directly</a:t>
            </a:r>
            <a:r>
              <a:rPr lang="en-TH" sz="1200" dirty="0"/>
              <a:t>. To move</a:t>
            </a:r>
            <a:r>
              <a:rPr lang="th-TH" sz="1200" dirty="0"/>
              <a:t> </a:t>
            </a:r>
            <a:r>
              <a:rPr lang="en-TH" sz="1200" dirty="0"/>
              <a:t>the image, you can call its setLoc() method (short for set location),</a:t>
            </a:r>
          </a:p>
          <a:p>
            <a:r>
              <a:rPr lang="en-TH" sz="1200" dirty="0"/>
              <a:t>specifying the new x- and y-coordinates as a tuple:</a:t>
            </a:r>
          </a:p>
        </p:txBody>
      </p:sp>
      <p:sp>
        <p:nvSpPr>
          <p:cNvPr id="5" name="TextBox 4">
            <a:extLst>
              <a:ext uri="{FF2B5EF4-FFF2-40B4-BE49-F238E27FC236}">
                <a16:creationId xmlns:a16="http://schemas.microsoft.com/office/drawing/2014/main" id="{9541AE67-4615-12B8-F13E-4CD499DB7001}"/>
              </a:ext>
            </a:extLst>
          </p:cNvPr>
          <p:cNvSpPr txBox="1"/>
          <p:nvPr/>
        </p:nvSpPr>
        <p:spPr>
          <a:xfrm>
            <a:off x="1785880" y="1523837"/>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setLoc</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newX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newY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5C4CED42-CBA5-D37E-C457-EFD3E89DFCA8}"/>
              </a:ext>
            </a:extLst>
          </p:cNvPr>
          <p:cNvSpPr txBox="1"/>
          <p:nvPr/>
        </p:nvSpPr>
        <p:spPr>
          <a:xfrm>
            <a:off x="852776" y="2047107"/>
            <a:ext cx="7607412" cy="461665"/>
          </a:xfrm>
          <a:prstGeom prst="rect">
            <a:avLst/>
          </a:prstGeom>
          <a:noFill/>
        </p:spPr>
        <p:txBody>
          <a:bodyPr wrap="square">
            <a:spAutoFit/>
          </a:bodyPr>
          <a:lstStyle/>
          <a:p>
            <a:r>
              <a:rPr lang="en-TH" sz="1200" dirty="0"/>
              <a:t>The next time the image is drawn, it will show up at the new coordinates.</a:t>
            </a:r>
            <a:r>
              <a:rPr lang="th-TH" sz="1200" dirty="0"/>
              <a:t> </a:t>
            </a:r>
            <a:r>
              <a:rPr lang="en-TH" sz="1200" dirty="0"/>
              <a:t>The documentation lists many additional methods that you can call to flip,</a:t>
            </a:r>
            <a:r>
              <a:rPr lang="th-TH" sz="1200" dirty="0"/>
              <a:t> </a:t>
            </a:r>
            <a:r>
              <a:rPr lang="en-TH" sz="1200" dirty="0"/>
              <a:t>rotate, scale, get the image’s location and rectangle, and so on.</a:t>
            </a:r>
          </a:p>
        </p:txBody>
      </p:sp>
      <p:pic>
        <p:nvPicPr>
          <p:cNvPr id="8" name="Picture 7">
            <a:extLst>
              <a:ext uri="{FF2B5EF4-FFF2-40B4-BE49-F238E27FC236}">
                <a16:creationId xmlns:a16="http://schemas.microsoft.com/office/drawing/2014/main" id="{64C50CB8-AB0B-927B-7113-D67D93826B49}"/>
              </a:ext>
            </a:extLst>
          </p:cNvPr>
          <p:cNvPicPr>
            <a:picLocks noChangeAspect="1"/>
          </p:cNvPicPr>
          <p:nvPr/>
        </p:nvPicPr>
        <p:blipFill>
          <a:blip r:embed="rId3"/>
          <a:stretch>
            <a:fillRect/>
          </a:stretch>
        </p:blipFill>
        <p:spPr>
          <a:xfrm>
            <a:off x="1544827" y="2670952"/>
            <a:ext cx="4522304" cy="1958187"/>
          </a:xfrm>
          <a:prstGeom prst="rect">
            <a:avLst/>
          </a:prstGeom>
        </p:spPr>
      </p:pic>
      <p:sp>
        <p:nvSpPr>
          <p:cNvPr id="9" name="Rounded Rectangle 8">
            <a:extLst>
              <a:ext uri="{FF2B5EF4-FFF2-40B4-BE49-F238E27FC236}">
                <a16:creationId xmlns:a16="http://schemas.microsoft.com/office/drawing/2014/main" id="{61BB1A67-B890-72ED-F4CB-F4153A3AE92E}"/>
              </a:ext>
            </a:extLst>
          </p:cNvPr>
          <p:cNvSpPr/>
          <p:nvPr/>
        </p:nvSpPr>
        <p:spPr>
          <a:xfrm>
            <a:off x="1623870" y="1431513"/>
            <a:ext cx="2545413"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8808104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7460716"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Adding Buttons, Checkboxes, and Radio Buttons</a:t>
            </a:r>
            <a:endParaRPr sz="2000" b="1" dirty="0"/>
          </a:p>
        </p:txBody>
      </p:sp>
      <p:sp>
        <p:nvSpPr>
          <p:cNvPr id="3" name="TextBox 2">
            <a:extLst>
              <a:ext uri="{FF2B5EF4-FFF2-40B4-BE49-F238E27FC236}">
                <a16:creationId xmlns:a16="http://schemas.microsoft.com/office/drawing/2014/main" id="{2D143D1D-E9A9-BD61-9F8E-310291D5D0C2}"/>
              </a:ext>
            </a:extLst>
          </p:cNvPr>
          <p:cNvSpPr txBox="1"/>
          <p:nvPr/>
        </p:nvSpPr>
        <p:spPr>
          <a:xfrm>
            <a:off x="773263" y="1131191"/>
            <a:ext cx="7400677" cy="830997"/>
          </a:xfrm>
          <a:prstGeom prst="rect">
            <a:avLst/>
          </a:prstGeom>
          <a:noFill/>
        </p:spPr>
        <p:txBody>
          <a:bodyPr wrap="square">
            <a:spAutoFit/>
          </a:bodyPr>
          <a:lstStyle/>
          <a:p>
            <a:r>
              <a:rPr lang="en-TH" sz="1200" dirty="0"/>
              <a:t>When you instantiate a button, checkbox, or radio button widget in pygwidgets, you have two options: instantiate a text version that draws its own art and adds a text label based on a string you pass in, or instantiate a custom version where you supply the art. Table 7-1 shows the different</a:t>
            </a:r>
          </a:p>
          <a:p>
            <a:r>
              <a:rPr lang="en-TH" sz="1200" dirty="0"/>
              <a:t>button classes that are available.</a:t>
            </a:r>
          </a:p>
        </p:txBody>
      </p:sp>
      <p:sp>
        <p:nvSpPr>
          <p:cNvPr id="5" name="TextBox 4">
            <a:extLst>
              <a:ext uri="{FF2B5EF4-FFF2-40B4-BE49-F238E27FC236}">
                <a16:creationId xmlns:a16="http://schemas.microsoft.com/office/drawing/2014/main" id="{78747F97-9B60-B91A-12D2-6670A620FBDA}"/>
              </a:ext>
            </a:extLst>
          </p:cNvPr>
          <p:cNvSpPr txBox="1"/>
          <p:nvPr/>
        </p:nvSpPr>
        <p:spPr>
          <a:xfrm>
            <a:off x="773263" y="2033760"/>
            <a:ext cx="5235934" cy="276999"/>
          </a:xfrm>
          <a:prstGeom prst="rect">
            <a:avLst/>
          </a:prstGeom>
          <a:noFill/>
        </p:spPr>
        <p:txBody>
          <a:bodyPr wrap="square">
            <a:spAutoFit/>
          </a:bodyPr>
          <a:lstStyle/>
          <a:p>
            <a:r>
              <a:rPr lang="en-TH" sz="1200" b="1" dirty="0"/>
              <a:t>Table 7-1</a:t>
            </a:r>
            <a:r>
              <a:rPr lang="en-TH" sz="1200" dirty="0"/>
              <a:t>: Text and Custom Button Classes in pygwidgets</a:t>
            </a:r>
          </a:p>
        </p:txBody>
      </p:sp>
      <p:pic>
        <p:nvPicPr>
          <p:cNvPr id="6" name="Picture 5">
            <a:extLst>
              <a:ext uri="{FF2B5EF4-FFF2-40B4-BE49-F238E27FC236}">
                <a16:creationId xmlns:a16="http://schemas.microsoft.com/office/drawing/2014/main" id="{D2821E3F-FBBB-CA5F-E66E-A5D97FB27CA7}"/>
              </a:ext>
            </a:extLst>
          </p:cNvPr>
          <p:cNvPicPr>
            <a:picLocks noChangeAspect="1"/>
          </p:cNvPicPr>
          <p:nvPr/>
        </p:nvPicPr>
        <p:blipFill>
          <a:blip r:embed="rId3"/>
          <a:stretch>
            <a:fillRect/>
          </a:stretch>
        </p:blipFill>
        <p:spPr>
          <a:xfrm>
            <a:off x="1767176" y="2546187"/>
            <a:ext cx="5722953" cy="1067464"/>
          </a:xfrm>
          <a:prstGeom prst="rect">
            <a:avLst/>
          </a:prstGeom>
        </p:spPr>
      </p:pic>
      <p:sp>
        <p:nvSpPr>
          <p:cNvPr id="8" name="TextBox 7">
            <a:extLst>
              <a:ext uri="{FF2B5EF4-FFF2-40B4-BE49-F238E27FC236}">
                <a16:creationId xmlns:a16="http://schemas.microsoft.com/office/drawing/2014/main" id="{9E5509C0-4593-C7BF-83F2-A4F66C548F9A}"/>
              </a:ext>
            </a:extLst>
          </p:cNvPr>
          <p:cNvSpPr txBox="1"/>
          <p:nvPr/>
        </p:nvSpPr>
        <p:spPr>
          <a:xfrm>
            <a:off x="773262" y="3837312"/>
            <a:ext cx="7686925" cy="646331"/>
          </a:xfrm>
          <a:prstGeom prst="rect">
            <a:avLst/>
          </a:prstGeom>
          <a:noFill/>
        </p:spPr>
        <p:txBody>
          <a:bodyPr wrap="square">
            <a:spAutoFit/>
          </a:bodyPr>
          <a:lstStyle/>
          <a:p>
            <a:r>
              <a:rPr lang="en-TH" sz="1200" dirty="0"/>
              <a:t>The </a:t>
            </a:r>
            <a:r>
              <a:rPr lang="en-TH" sz="1200" dirty="0">
                <a:solidFill>
                  <a:schemeClr val="accent3">
                    <a:lumMod val="75000"/>
                  </a:schemeClr>
                </a:solidFill>
              </a:rPr>
              <a:t>differences</a:t>
            </a:r>
            <a:r>
              <a:rPr lang="en-TH" sz="1200" dirty="0"/>
              <a:t> between the text and custom versions of these classes are </a:t>
            </a:r>
            <a:r>
              <a:rPr lang="en-TH" sz="1200" dirty="0">
                <a:solidFill>
                  <a:schemeClr val="accent3">
                    <a:lumMod val="75000"/>
                  </a:schemeClr>
                </a:solidFill>
              </a:rPr>
              <a:t>only relevant during instantiation</a:t>
            </a:r>
            <a:r>
              <a:rPr lang="en-TH" sz="1200" dirty="0"/>
              <a:t>. Once you create an object from a text or custom button class, </a:t>
            </a:r>
            <a:r>
              <a:rPr lang="en-TH" sz="1200" dirty="0">
                <a:solidFill>
                  <a:schemeClr val="tx2">
                    <a:lumMod val="50000"/>
                  </a:schemeClr>
                </a:solidFill>
              </a:rPr>
              <a:t>all the remaining methods of the pair of classes are identical</a:t>
            </a:r>
            <a:r>
              <a:rPr lang="en-TH" sz="1200" dirty="0"/>
              <a:t>. To make this clear, let’s take a look at the TextButton and CustomButton classes.</a:t>
            </a:r>
          </a:p>
        </p:txBody>
      </p:sp>
    </p:spTree>
    <p:extLst>
      <p:ext uri="{BB962C8B-B14F-4D97-AF65-F5344CB8AC3E}">
        <p14:creationId xmlns:p14="http://schemas.microsoft.com/office/powerpoint/2010/main" val="35572453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 name="TextBox 3">
            <a:extLst>
              <a:ext uri="{FF2B5EF4-FFF2-40B4-BE49-F238E27FC236}">
                <a16:creationId xmlns:a16="http://schemas.microsoft.com/office/drawing/2014/main" id="{A4CBD8EA-8DB3-390C-9A49-8D5F2B65B6CC}"/>
              </a:ext>
            </a:extLst>
          </p:cNvPr>
          <p:cNvSpPr txBox="1"/>
          <p:nvPr/>
        </p:nvSpPr>
        <p:spPr>
          <a:xfrm>
            <a:off x="622187" y="560678"/>
            <a:ext cx="7909561" cy="646331"/>
          </a:xfrm>
          <a:prstGeom prst="rect">
            <a:avLst/>
          </a:prstGeom>
          <a:noFill/>
        </p:spPr>
        <p:txBody>
          <a:bodyPr wrap="square">
            <a:spAutoFit/>
          </a:bodyPr>
          <a:lstStyle/>
          <a:p>
            <a:r>
              <a:rPr lang="en-TH" sz="1200" b="1" dirty="0"/>
              <a:t>TextButtons</a:t>
            </a:r>
          </a:p>
          <a:p>
            <a:endParaRPr lang="en-TH" sz="1200" b="1" dirty="0"/>
          </a:p>
          <a:p>
            <a:r>
              <a:rPr lang="en-TH" sz="1200" dirty="0"/>
              <a:t>Here is the actual definition of the __init__() method of the TextButton class in pygwidgets:</a:t>
            </a:r>
          </a:p>
        </p:txBody>
      </p:sp>
      <p:sp>
        <p:nvSpPr>
          <p:cNvPr id="9" name="TextBox 8">
            <a:extLst>
              <a:ext uri="{FF2B5EF4-FFF2-40B4-BE49-F238E27FC236}">
                <a16:creationId xmlns:a16="http://schemas.microsoft.com/office/drawing/2014/main" id="{363EDF9F-A9F1-4AA8-9F61-EB5B38E348B6}"/>
              </a:ext>
            </a:extLst>
          </p:cNvPr>
          <p:cNvSpPr txBox="1"/>
          <p:nvPr/>
        </p:nvSpPr>
        <p:spPr>
          <a:xfrm>
            <a:off x="1792024" y="1554973"/>
            <a:ext cx="5235934" cy="1169551"/>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__</a:t>
            </a:r>
            <a:r>
              <a:rPr lang="en-US" sz="1000" b="1" dirty="0" err="1">
                <a:solidFill>
                  <a:srgbClr val="9D3C5E"/>
                </a:solidFill>
                <a:effectLst/>
                <a:latin typeface="Menlo" panose="020B0609030804020204" pitchFamily="49" charset="0"/>
              </a:rPr>
              <a:t>init</a:t>
            </a:r>
            <a:r>
              <a:rPr lang="en-US" sz="1000" b="1" dirty="0">
                <a:solidFill>
                  <a:srgbClr val="9D3C5E"/>
                </a:solidFill>
                <a:effectLst/>
                <a:latin typeface="Menlo" panose="020B0609030804020204" pitchFamily="49" charset="0"/>
              </a:rPr>
              <a:t>__</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loc</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width</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None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height</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40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textColor</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PYGWIDGETS_BLACK</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upColor</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PYGWIDGETS_NORMAL_GRAY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overColor</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PYGWIDGETS_OVER_GRAY</a:t>
            </a:r>
            <a:r>
              <a:rPr lang="en-US" sz="1000" b="0" dirty="0" err="1">
                <a:solidFill>
                  <a:srgbClr val="777777"/>
                </a:solidFill>
                <a:effectLst/>
                <a:latin typeface="Menlo" panose="020B0609030804020204" pitchFamily="49" charset="0"/>
              </a:rPr>
              <a:t>,</a:t>
            </a:r>
            <a:r>
              <a:rPr lang="en-US" sz="1000" b="0" dirty="0" err="1">
                <a:solidFill>
                  <a:srgbClr val="9466AA"/>
                </a:solidFill>
                <a:effectLst/>
                <a:latin typeface="Menlo" panose="020B0609030804020204" pitchFamily="49" charset="0"/>
              </a:rPr>
              <a:t>downColor</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PYGWIDGETS_DO	WN_GRAY</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fontName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DEFAULT_FONT_NAME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fontSize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DEFAULT_FONT_SIZE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soundOnClick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None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enterToActivate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False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callback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None</a:t>
            </a:r>
            <a:r>
              <a:rPr lang="en-US" sz="1000" b="0" dirty="0">
                <a:solidFill>
                  <a:srgbClr val="333333"/>
                </a:solidFill>
                <a:effectLst/>
                <a:latin typeface="Menlo" panose="020B0609030804020204" pitchFamily="49" charset="0"/>
              </a:rPr>
              <a:t> nickname=</a:t>
            </a:r>
            <a:r>
              <a:rPr lang="en-US" sz="1000" b="0" dirty="0">
                <a:solidFill>
                  <a:srgbClr val="B08B35"/>
                </a:solidFill>
                <a:effectLst/>
                <a:latin typeface="Menlo" panose="020B0609030804020204" pitchFamily="49" charset="0"/>
              </a:rPr>
              <a:t>None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1" name="TextBox 10">
            <a:extLst>
              <a:ext uri="{FF2B5EF4-FFF2-40B4-BE49-F238E27FC236}">
                <a16:creationId xmlns:a16="http://schemas.microsoft.com/office/drawing/2014/main" id="{9435156C-569C-EE96-0EA8-945C846CEF2A}"/>
              </a:ext>
            </a:extLst>
          </p:cNvPr>
          <p:cNvSpPr txBox="1"/>
          <p:nvPr/>
        </p:nvSpPr>
        <p:spPr>
          <a:xfrm>
            <a:off x="622187" y="3000929"/>
            <a:ext cx="7734633" cy="646331"/>
          </a:xfrm>
          <a:prstGeom prst="rect">
            <a:avLst/>
          </a:prstGeom>
          <a:noFill/>
        </p:spPr>
        <p:txBody>
          <a:bodyPr wrap="square">
            <a:spAutoFit/>
          </a:bodyPr>
          <a:lstStyle/>
          <a:p>
            <a:r>
              <a:rPr lang="en-TH" sz="1200" dirty="0"/>
              <a:t>Rather than reading through the code of a class, a programmer will typically refer to its documentation. </a:t>
            </a:r>
          </a:p>
          <a:p>
            <a:r>
              <a:rPr lang="en-TH" sz="1200" dirty="0"/>
              <a:t>As mentioned earlier, you can find the complete documentation for pygwidgets at</a:t>
            </a:r>
          </a:p>
          <a:p>
            <a:r>
              <a:rPr lang="en-TH" sz="1200" i="1" u="sng" dirty="0"/>
              <a:t>https://pygwidgets.readthedocs.io/en/latest/.</a:t>
            </a:r>
          </a:p>
        </p:txBody>
      </p:sp>
      <p:sp>
        <p:nvSpPr>
          <p:cNvPr id="13" name="TextBox 12">
            <a:extLst>
              <a:ext uri="{FF2B5EF4-FFF2-40B4-BE49-F238E27FC236}">
                <a16:creationId xmlns:a16="http://schemas.microsoft.com/office/drawing/2014/main" id="{826A5524-3EA4-A8C4-F465-8A693C3CCB93}"/>
              </a:ext>
            </a:extLst>
          </p:cNvPr>
          <p:cNvSpPr txBox="1"/>
          <p:nvPr/>
        </p:nvSpPr>
        <p:spPr>
          <a:xfrm>
            <a:off x="622187" y="3735966"/>
            <a:ext cx="7575608" cy="276999"/>
          </a:xfrm>
          <a:prstGeom prst="rect">
            <a:avLst/>
          </a:prstGeom>
          <a:noFill/>
        </p:spPr>
        <p:txBody>
          <a:bodyPr wrap="square">
            <a:spAutoFit/>
          </a:bodyPr>
          <a:lstStyle/>
          <a:p>
            <a:r>
              <a:rPr lang="en-TH" sz="1200" dirty="0"/>
              <a:t>You can also view documentation of a class by calling the built-in help() function in the Python shell like so:</a:t>
            </a:r>
          </a:p>
        </p:txBody>
      </p:sp>
      <p:sp>
        <p:nvSpPr>
          <p:cNvPr id="15" name="TextBox 14">
            <a:extLst>
              <a:ext uri="{FF2B5EF4-FFF2-40B4-BE49-F238E27FC236}">
                <a16:creationId xmlns:a16="http://schemas.microsoft.com/office/drawing/2014/main" id="{CB36C38D-D0C0-C6A7-B153-013B1331CE83}"/>
              </a:ext>
            </a:extLst>
          </p:cNvPr>
          <p:cNvSpPr txBox="1"/>
          <p:nvPr/>
        </p:nvSpPr>
        <p:spPr>
          <a:xfrm>
            <a:off x="1853151" y="4236213"/>
            <a:ext cx="5235934" cy="246221"/>
          </a:xfrm>
          <a:prstGeom prst="rect">
            <a:avLst/>
          </a:prstGeom>
          <a:noFill/>
        </p:spPr>
        <p:txBody>
          <a:bodyPr wrap="square">
            <a:spAutoFit/>
          </a:bodyPr>
          <a:lstStyle/>
          <a:p>
            <a:r>
              <a:rPr lang="en-US" sz="1000" b="0" dirty="0">
                <a:solidFill>
                  <a:srgbClr val="777777"/>
                </a:solidFill>
                <a:effectLst/>
                <a:latin typeface="Menlo" panose="020B0609030804020204" pitchFamily="49" charset="0"/>
              </a:rPr>
              <a:t>&gt;&gt;&gt;</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help</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TextButton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6" name="Rounded Rectangle 15">
            <a:extLst>
              <a:ext uri="{FF2B5EF4-FFF2-40B4-BE49-F238E27FC236}">
                <a16:creationId xmlns:a16="http://schemas.microsoft.com/office/drawing/2014/main" id="{2C2F27BD-C336-C1FE-8CD2-0E5F4021EA0C}"/>
              </a:ext>
            </a:extLst>
          </p:cNvPr>
          <p:cNvSpPr/>
          <p:nvPr/>
        </p:nvSpPr>
        <p:spPr>
          <a:xfrm>
            <a:off x="1689154" y="1402520"/>
            <a:ext cx="5451117" cy="1402898"/>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7" name="Rounded Rectangle 16">
            <a:extLst>
              <a:ext uri="{FF2B5EF4-FFF2-40B4-BE49-F238E27FC236}">
                <a16:creationId xmlns:a16="http://schemas.microsoft.com/office/drawing/2014/main" id="{BB8769BB-7F80-7F1C-4363-99841959E5DB}"/>
              </a:ext>
            </a:extLst>
          </p:cNvPr>
          <p:cNvSpPr/>
          <p:nvPr/>
        </p:nvSpPr>
        <p:spPr>
          <a:xfrm>
            <a:off x="1689154" y="4129408"/>
            <a:ext cx="5451117"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35049822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43CFFCA7-B1C3-F939-3FFC-C2A8C7DF1B1C}"/>
              </a:ext>
            </a:extLst>
          </p:cNvPr>
          <p:cNvSpPr txBox="1"/>
          <p:nvPr/>
        </p:nvSpPr>
        <p:spPr>
          <a:xfrm>
            <a:off x="646042" y="725401"/>
            <a:ext cx="7774388" cy="461665"/>
          </a:xfrm>
          <a:prstGeom prst="rect">
            <a:avLst/>
          </a:prstGeom>
          <a:noFill/>
        </p:spPr>
        <p:txBody>
          <a:bodyPr wrap="square">
            <a:spAutoFit/>
          </a:bodyPr>
          <a:lstStyle/>
          <a:p>
            <a:r>
              <a:rPr lang="en-TH" sz="1200" dirty="0"/>
              <a:t>When you create an instance of a TextButton, you are only required to pass in the window, the location in the window, and the text to be shown on the button. </a:t>
            </a:r>
          </a:p>
        </p:txBody>
      </p:sp>
      <p:sp>
        <p:nvSpPr>
          <p:cNvPr id="5" name="TextBox 4">
            <a:extLst>
              <a:ext uri="{FF2B5EF4-FFF2-40B4-BE49-F238E27FC236}">
                <a16:creationId xmlns:a16="http://schemas.microsoft.com/office/drawing/2014/main" id="{0A3E4674-571C-44AA-AF02-EE8DFA319CE1}"/>
              </a:ext>
            </a:extLst>
          </p:cNvPr>
          <p:cNvSpPr txBox="1"/>
          <p:nvPr/>
        </p:nvSpPr>
        <p:spPr>
          <a:xfrm>
            <a:off x="1896368" y="1469697"/>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oButton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Text Button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22897199-BF24-1809-EBC3-07BD68A27AB1}"/>
              </a:ext>
            </a:extLst>
          </p:cNvPr>
          <p:cNvSpPr txBox="1"/>
          <p:nvPr/>
        </p:nvSpPr>
        <p:spPr>
          <a:xfrm>
            <a:off x="646042" y="2064224"/>
            <a:ext cx="7671021" cy="646331"/>
          </a:xfrm>
          <a:prstGeom prst="rect">
            <a:avLst/>
          </a:prstGeom>
          <a:noFill/>
        </p:spPr>
        <p:txBody>
          <a:bodyPr wrap="square">
            <a:spAutoFit/>
          </a:bodyPr>
          <a:lstStyle/>
          <a:p>
            <a:r>
              <a:rPr lang="en-TH" sz="1200" dirty="0"/>
              <a:t>The code in the </a:t>
            </a:r>
            <a:r>
              <a:rPr lang="en-TH" sz="1200" i="1" dirty="0"/>
              <a:t>__init__()</a:t>
            </a:r>
            <a:r>
              <a:rPr lang="en-TH" sz="1200" dirty="0"/>
              <a:t> method of the TextButton class uses the pygame drawing methods to construct its own art for all four states (up, down, over, and disabled). The preceding line creates an “up” version of a button that looks like Figure 7-2.</a:t>
            </a:r>
          </a:p>
        </p:txBody>
      </p:sp>
      <p:sp>
        <p:nvSpPr>
          <p:cNvPr id="11" name="TextBox 10">
            <a:extLst>
              <a:ext uri="{FF2B5EF4-FFF2-40B4-BE49-F238E27FC236}">
                <a16:creationId xmlns:a16="http://schemas.microsoft.com/office/drawing/2014/main" id="{6D55DCCC-700C-E966-9FBB-BB1809AC8A9D}"/>
              </a:ext>
            </a:extLst>
          </p:cNvPr>
          <p:cNvSpPr txBox="1"/>
          <p:nvPr/>
        </p:nvSpPr>
        <p:spPr>
          <a:xfrm>
            <a:off x="646042" y="2920361"/>
            <a:ext cx="5235934" cy="276999"/>
          </a:xfrm>
          <a:prstGeom prst="rect">
            <a:avLst/>
          </a:prstGeom>
          <a:noFill/>
        </p:spPr>
        <p:txBody>
          <a:bodyPr wrap="square">
            <a:spAutoFit/>
          </a:bodyPr>
          <a:lstStyle/>
          <a:p>
            <a:r>
              <a:rPr lang="en-TH" sz="1200" b="1" dirty="0"/>
              <a:t>Figure 7-2: </a:t>
            </a:r>
            <a:r>
              <a:rPr lang="en-TH" sz="1200" dirty="0"/>
              <a:t>A TextButton using defaults</a:t>
            </a:r>
          </a:p>
        </p:txBody>
      </p:sp>
      <p:pic>
        <p:nvPicPr>
          <p:cNvPr id="12" name="Picture 11">
            <a:extLst>
              <a:ext uri="{FF2B5EF4-FFF2-40B4-BE49-F238E27FC236}">
                <a16:creationId xmlns:a16="http://schemas.microsoft.com/office/drawing/2014/main" id="{C894364C-0EC6-A338-B1D6-F013E3392127}"/>
              </a:ext>
            </a:extLst>
          </p:cNvPr>
          <p:cNvPicPr>
            <a:picLocks noChangeAspect="1"/>
          </p:cNvPicPr>
          <p:nvPr/>
        </p:nvPicPr>
        <p:blipFill>
          <a:blip r:embed="rId3"/>
          <a:stretch>
            <a:fillRect/>
          </a:stretch>
        </p:blipFill>
        <p:spPr>
          <a:xfrm>
            <a:off x="3541403" y="3407166"/>
            <a:ext cx="1756024" cy="822704"/>
          </a:xfrm>
          <a:prstGeom prst="rect">
            <a:avLst/>
          </a:prstGeom>
        </p:spPr>
      </p:pic>
      <p:sp>
        <p:nvSpPr>
          <p:cNvPr id="13" name="Rounded Rectangle 12">
            <a:extLst>
              <a:ext uri="{FF2B5EF4-FFF2-40B4-BE49-F238E27FC236}">
                <a16:creationId xmlns:a16="http://schemas.microsoft.com/office/drawing/2014/main" id="{D60E3815-F5E1-CBC2-ED55-B9298CC74B39}"/>
              </a:ext>
            </a:extLst>
          </p:cNvPr>
          <p:cNvSpPr/>
          <p:nvPr/>
        </p:nvSpPr>
        <p:spPr>
          <a:xfrm>
            <a:off x="1706529" y="1366100"/>
            <a:ext cx="5425773"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864579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60946646-8B33-529D-0E33-3B8932A8E1D2}"/>
              </a:ext>
            </a:extLst>
          </p:cNvPr>
          <p:cNvSpPr txBox="1"/>
          <p:nvPr/>
        </p:nvSpPr>
        <p:spPr>
          <a:xfrm>
            <a:off x="614237" y="568922"/>
            <a:ext cx="7742583" cy="276999"/>
          </a:xfrm>
          <a:prstGeom prst="rect">
            <a:avLst/>
          </a:prstGeom>
          <a:noFill/>
        </p:spPr>
        <p:txBody>
          <a:bodyPr wrap="square">
            <a:spAutoFit/>
          </a:bodyPr>
          <a:lstStyle/>
          <a:p>
            <a:r>
              <a:rPr lang="en-TH" sz="1200" dirty="0"/>
              <a:t>You can override any or all of the default parameters with keyword values like so:</a:t>
            </a:r>
          </a:p>
        </p:txBody>
      </p:sp>
      <p:sp>
        <p:nvSpPr>
          <p:cNvPr id="5" name="TextBox 4">
            <a:extLst>
              <a:ext uri="{FF2B5EF4-FFF2-40B4-BE49-F238E27FC236}">
                <a16:creationId xmlns:a16="http://schemas.microsoft.com/office/drawing/2014/main" id="{407BECE1-840A-F4C7-376D-589FB6A79366}"/>
              </a:ext>
            </a:extLst>
          </p:cNvPr>
          <p:cNvSpPr txBox="1"/>
          <p:nvPr/>
        </p:nvSpPr>
        <p:spPr>
          <a:xfrm>
            <a:off x="2005717" y="1096547"/>
            <a:ext cx="5235934" cy="707886"/>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oButton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Text 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width</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height</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textColor</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128</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upColor</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128</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fontName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Courier</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fontSize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14</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soundOnClick</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sounds/</a:t>
            </a:r>
            <a:r>
              <a:rPr lang="en-US" sz="1000" b="0" dirty="0" err="1">
                <a:solidFill>
                  <a:srgbClr val="1F6E89"/>
                </a:solidFill>
                <a:effectLst/>
                <a:latin typeface="Menlo" panose="020B0609030804020204" pitchFamily="49" charset="0"/>
              </a:rPr>
              <a:t>blip.wav</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enterToActivate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FBC6DF2D-8960-EC5F-9C88-136CFF48AE75}"/>
              </a:ext>
            </a:extLst>
          </p:cNvPr>
          <p:cNvSpPr txBox="1"/>
          <p:nvPr/>
        </p:nvSpPr>
        <p:spPr>
          <a:xfrm>
            <a:off x="614237" y="2080429"/>
            <a:ext cx="5235934" cy="276999"/>
          </a:xfrm>
          <a:prstGeom prst="rect">
            <a:avLst/>
          </a:prstGeom>
          <a:noFill/>
        </p:spPr>
        <p:txBody>
          <a:bodyPr wrap="square">
            <a:spAutoFit/>
          </a:bodyPr>
          <a:lstStyle/>
          <a:p>
            <a:r>
              <a:rPr lang="en-TH" sz="1200" dirty="0"/>
              <a:t>This instantiation will create a button that looks like Figure 7-3.</a:t>
            </a:r>
          </a:p>
        </p:txBody>
      </p:sp>
      <p:sp>
        <p:nvSpPr>
          <p:cNvPr id="9" name="TextBox 8">
            <a:extLst>
              <a:ext uri="{FF2B5EF4-FFF2-40B4-BE49-F238E27FC236}">
                <a16:creationId xmlns:a16="http://schemas.microsoft.com/office/drawing/2014/main" id="{AAA1045C-39E7-45AE-899A-2EDEE74D8AF5}"/>
              </a:ext>
            </a:extLst>
          </p:cNvPr>
          <p:cNvSpPr txBox="1"/>
          <p:nvPr/>
        </p:nvSpPr>
        <p:spPr>
          <a:xfrm>
            <a:off x="614237" y="2357428"/>
            <a:ext cx="7265506" cy="276999"/>
          </a:xfrm>
          <a:prstGeom prst="rect">
            <a:avLst/>
          </a:prstGeom>
          <a:noFill/>
        </p:spPr>
        <p:txBody>
          <a:bodyPr wrap="square">
            <a:spAutoFit/>
          </a:bodyPr>
          <a:lstStyle/>
          <a:p>
            <a:r>
              <a:rPr lang="en-TH" sz="1200" b="1" dirty="0"/>
              <a:t>Figure 7-3: </a:t>
            </a:r>
            <a:r>
              <a:rPr lang="en-TH" sz="1200" dirty="0"/>
              <a:t>A TextButton using keyword arguments for font, size, colors, and so on</a:t>
            </a:r>
          </a:p>
        </p:txBody>
      </p:sp>
      <p:pic>
        <p:nvPicPr>
          <p:cNvPr id="10" name="Picture 9">
            <a:extLst>
              <a:ext uri="{FF2B5EF4-FFF2-40B4-BE49-F238E27FC236}">
                <a16:creationId xmlns:a16="http://schemas.microsoft.com/office/drawing/2014/main" id="{C7AE6D43-AF85-8423-1256-94FD68658C15}"/>
              </a:ext>
            </a:extLst>
          </p:cNvPr>
          <p:cNvPicPr>
            <a:picLocks noChangeAspect="1"/>
          </p:cNvPicPr>
          <p:nvPr/>
        </p:nvPicPr>
        <p:blipFill>
          <a:blip r:embed="rId3"/>
          <a:stretch>
            <a:fillRect/>
          </a:stretch>
        </p:blipFill>
        <p:spPr>
          <a:xfrm>
            <a:off x="2186609" y="2946735"/>
            <a:ext cx="4355382" cy="861031"/>
          </a:xfrm>
          <a:prstGeom prst="rect">
            <a:avLst/>
          </a:prstGeom>
        </p:spPr>
      </p:pic>
      <p:sp>
        <p:nvSpPr>
          <p:cNvPr id="12" name="TextBox 11">
            <a:extLst>
              <a:ext uri="{FF2B5EF4-FFF2-40B4-BE49-F238E27FC236}">
                <a16:creationId xmlns:a16="http://schemas.microsoft.com/office/drawing/2014/main" id="{E88EF557-E707-38A3-5DCE-263F2F015245}"/>
              </a:ext>
            </a:extLst>
          </p:cNvPr>
          <p:cNvSpPr txBox="1"/>
          <p:nvPr/>
        </p:nvSpPr>
        <p:spPr>
          <a:xfrm>
            <a:off x="640077" y="3995176"/>
            <a:ext cx="7533863" cy="461665"/>
          </a:xfrm>
          <a:prstGeom prst="rect">
            <a:avLst/>
          </a:prstGeom>
          <a:noFill/>
        </p:spPr>
        <p:txBody>
          <a:bodyPr wrap="square">
            <a:spAutoFit/>
          </a:bodyPr>
          <a:lstStyle/>
          <a:p>
            <a:r>
              <a:rPr lang="en-TH" sz="1200" dirty="0"/>
              <a:t>The image-switching behavior of these two buttons would work exactly the same way; the only differences would be in the appearance of the images.</a:t>
            </a:r>
          </a:p>
        </p:txBody>
      </p:sp>
      <p:sp>
        <p:nvSpPr>
          <p:cNvPr id="13" name="Rounded Rectangle 12">
            <a:extLst>
              <a:ext uri="{FF2B5EF4-FFF2-40B4-BE49-F238E27FC236}">
                <a16:creationId xmlns:a16="http://schemas.microsoft.com/office/drawing/2014/main" id="{64EDC52F-6D32-4C03-F75A-47C6B487AB47}"/>
              </a:ext>
            </a:extLst>
          </p:cNvPr>
          <p:cNvSpPr/>
          <p:nvPr/>
        </p:nvSpPr>
        <p:spPr>
          <a:xfrm>
            <a:off x="1916262" y="1028564"/>
            <a:ext cx="5478452" cy="929091"/>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40324164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6FD5EEEA-A638-E01C-5F39-DCB18F6EEB04}"/>
              </a:ext>
            </a:extLst>
          </p:cNvPr>
          <p:cNvSpPr txBox="1"/>
          <p:nvPr/>
        </p:nvSpPr>
        <p:spPr>
          <a:xfrm>
            <a:off x="606287" y="567406"/>
            <a:ext cx="7663070" cy="830997"/>
          </a:xfrm>
          <a:prstGeom prst="rect">
            <a:avLst/>
          </a:prstGeom>
          <a:noFill/>
        </p:spPr>
        <p:txBody>
          <a:bodyPr wrap="square">
            <a:spAutoFit/>
          </a:bodyPr>
          <a:lstStyle/>
          <a:p>
            <a:r>
              <a:rPr lang="en-TH" sz="1200" b="1" dirty="0"/>
              <a:t>CustomButtons</a:t>
            </a:r>
          </a:p>
          <a:p>
            <a:endParaRPr lang="en-TH" sz="1200" b="1" dirty="0"/>
          </a:p>
          <a:p>
            <a:r>
              <a:rPr lang="en-TH" sz="1200" dirty="0"/>
              <a:t>The CustomButton class allows you to use your own art for a button. To instantiate a CustomButton, you need only pass in a window, a location, and a path to the image of the up state of the button. Here is an example:</a:t>
            </a:r>
          </a:p>
        </p:txBody>
      </p:sp>
      <p:sp>
        <p:nvSpPr>
          <p:cNvPr id="5" name="TextBox 4">
            <a:extLst>
              <a:ext uri="{FF2B5EF4-FFF2-40B4-BE49-F238E27FC236}">
                <a16:creationId xmlns:a16="http://schemas.microsoft.com/office/drawing/2014/main" id="{11988507-5E37-A9A7-FB6B-EB8A94541A74}"/>
              </a:ext>
            </a:extLst>
          </p:cNvPr>
          <p:cNvSpPr txBox="1"/>
          <p:nvPr/>
        </p:nvSpPr>
        <p:spPr>
          <a:xfrm>
            <a:off x="963102" y="1583093"/>
            <a:ext cx="7217796"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restartButton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CustomButton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RestartButtonUp.png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6B4716C3-615A-606E-A3B7-55CE9122F58F}"/>
              </a:ext>
            </a:extLst>
          </p:cNvPr>
          <p:cNvSpPr txBox="1"/>
          <p:nvPr/>
        </p:nvSpPr>
        <p:spPr>
          <a:xfrm>
            <a:off x="606287" y="2014004"/>
            <a:ext cx="7774388" cy="646331"/>
          </a:xfrm>
          <a:prstGeom prst="rect">
            <a:avLst/>
          </a:prstGeom>
          <a:noFill/>
        </p:spPr>
        <p:txBody>
          <a:bodyPr wrap="square">
            <a:spAutoFit/>
          </a:bodyPr>
          <a:lstStyle/>
          <a:p>
            <a:r>
              <a:rPr lang="en-TH" sz="1200" dirty="0"/>
              <a:t>The down, over, and disabled states are optional keyword arguments, and for any of these where no value is passed in, CustomButton will use a copy of the up image. It’s more typical (and strongly suggested) to pass in</a:t>
            </a:r>
          </a:p>
          <a:p>
            <a:r>
              <a:rPr lang="en-TH" sz="1200" dirty="0"/>
              <a:t>paths for the optional images, like so:</a:t>
            </a:r>
          </a:p>
        </p:txBody>
      </p:sp>
      <p:sp>
        <p:nvSpPr>
          <p:cNvPr id="9" name="TextBox 8">
            <a:extLst>
              <a:ext uri="{FF2B5EF4-FFF2-40B4-BE49-F238E27FC236}">
                <a16:creationId xmlns:a16="http://schemas.microsoft.com/office/drawing/2014/main" id="{44B8CDE9-D599-1322-B347-D285E6045B03}"/>
              </a:ext>
            </a:extLst>
          </p:cNvPr>
          <p:cNvSpPr txBox="1"/>
          <p:nvPr/>
        </p:nvSpPr>
        <p:spPr>
          <a:xfrm>
            <a:off x="963102" y="2932486"/>
            <a:ext cx="7059764" cy="707886"/>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restartButton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CustomButton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RestartButtonUp.png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down</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RestartButtonDown.png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over</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RestartButtonOver.png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disabled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RestartButtonDisabled.png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soundOnClick</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sounds/</a:t>
            </a:r>
            <a:r>
              <a:rPr lang="en-US" sz="1000" b="0" dirty="0" err="1">
                <a:solidFill>
                  <a:srgbClr val="1F6E89"/>
                </a:solidFill>
                <a:effectLst/>
                <a:latin typeface="Menlo" panose="020B0609030804020204" pitchFamily="49" charset="0"/>
              </a:rPr>
              <a:t>blip.wav</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nickname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restart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1" name="TextBox 10">
            <a:extLst>
              <a:ext uri="{FF2B5EF4-FFF2-40B4-BE49-F238E27FC236}">
                <a16:creationId xmlns:a16="http://schemas.microsoft.com/office/drawing/2014/main" id="{62EC6D27-778C-9CEB-4814-59E76786095F}"/>
              </a:ext>
            </a:extLst>
          </p:cNvPr>
          <p:cNvSpPr txBox="1"/>
          <p:nvPr/>
        </p:nvSpPr>
        <p:spPr>
          <a:xfrm>
            <a:off x="606286" y="3848457"/>
            <a:ext cx="7574611" cy="461665"/>
          </a:xfrm>
          <a:prstGeom prst="rect">
            <a:avLst/>
          </a:prstGeom>
          <a:noFill/>
        </p:spPr>
        <p:txBody>
          <a:bodyPr wrap="square">
            <a:spAutoFit/>
          </a:bodyPr>
          <a:lstStyle/>
          <a:p>
            <a:r>
              <a:rPr lang="en-TH" sz="1200" dirty="0"/>
              <a:t>Here we also specified a sound effect that should be played when the user clicks the button, and we provided an internal nickname we can use later.</a:t>
            </a:r>
          </a:p>
        </p:txBody>
      </p:sp>
      <p:sp>
        <p:nvSpPr>
          <p:cNvPr id="12" name="Rounded Rectangle 11">
            <a:extLst>
              <a:ext uri="{FF2B5EF4-FFF2-40B4-BE49-F238E27FC236}">
                <a16:creationId xmlns:a16="http://schemas.microsoft.com/office/drawing/2014/main" id="{2D39278C-B503-7316-BF9F-F0CD25688F0C}"/>
              </a:ext>
            </a:extLst>
          </p:cNvPr>
          <p:cNvSpPr/>
          <p:nvPr/>
        </p:nvSpPr>
        <p:spPr>
          <a:xfrm>
            <a:off x="762330" y="1479496"/>
            <a:ext cx="7316195"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3" name="Rounded Rectangle 12">
            <a:extLst>
              <a:ext uri="{FF2B5EF4-FFF2-40B4-BE49-F238E27FC236}">
                <a16:creationId xmlns:a16="http://schemas.microsoft.com/office/drawing/2014/main" id="{3077633C-3D55-C63D-5799-19985819DC58}"/>
              </a:ext>
            </a:extLst>
          </p:cNvPr>
          <p:cNvSpPr/>
          <p:nvPr/>
        </p:nvSpPr>
        <p:spPr>
          <a:xfrm>
            <a:off x="762330" y="2849385"/>
            <a:ext cx="7316195" cy="847972"/>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5543489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7AA38446-8110-156F-5E1D-004B9AECCFBF}"/>
              </a:ext>
            </a:extLst>
          </p:cNvPr>
          <p:cNvSpPr txBox="1"/>
          <p:nvPr/>
        </p:nvSpPr>
        <p:spPr>
          <a:xfrm>
            <a:off x="1918253" y="1828347"/>
            <a:ext cx="6653254" cy="1631216"/>
          </a:xfrm>
          <a:prstGeom prst="rect">
            <a:avLst/>
          </a:prstGeom>
          <a:noFill/>
        </p:spPr>
        <p:txBody>
          <a:bodyPr wrap="square">
            <a:spAutoFit/>
          </a:bodyPr>
          <a:lstStyle/>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User has clicked this button</a:t>
            </a:r>
            <a:endParaRPr lang="en-US" sz="1000" b="0" dirty="0">
              <a:solidFill>
                <a:srgbClr val="333333"/>
              </a:solidFill>
              <a:effectLst/>
              <a:latin typeface="Menlo" panose="020B0609030804020204" pitchFamily="49" charset="0"/>
            </a:endParaRPr>
          </a:p>
          <a:p>
            <a:r>
              <a:rPr lang="en-US" sz="1000" b="0" dirty="0">
                <a:solidFill>
                  <a:srgbClr val="777777"/>
                </a:solidFill>
                <a:effectLst/>
                <a:latin typeface="Menlo" panose="020B0609030804020204" pitchFamily="49" charset="0"/>
              </a:rPr>
              <a:t>      &lt;</a:t>
            </a:r>
            <a:r>
              <a:rPr lang="en-US" sz="1000" b="0" dirty="0">
                <a:solidFill>
                  <a:srgbClr val="333333"/>
                </a:solidFill>
                <a:effectLst/>
                <a:latin typeface="Menlo" panose="020B0609030804020204" pitchFamily="49" charset="0"/>
              </a:rPr>
              <a:t>Any code you want to run here when the button </a:t>
            </a:r>
            <a:r>
              <a:rPr lang="en-US" sz="1000" b="0" dirty="0">
                <a:solidFill>
                  <a:srgbClr val="777777"/>
                </a:solidFill>
                <a:effectLst/>
                <a:latin typeface="Menlo" panose="020B0609030804020204" pitchFamily="49" charset="0"/>
              </a:rPr>
              <a:t>is</a:t>
            </a:r>
            <a:r>
              <a:rPr lang="en-US" sz="1000" b="0" dirty="0">
                <a:solidFill>
                  <a:srgbClr val="333333"/>
                </a:solidFill>
                <a:effectLst/>
                <a:latin typeface="Menlo" panose="020B0609030804020204" pitchFamily="49" charset="0"/>
              </a:rPr>
              <a:t> clicked</a:t>
            </a:r>
            <a:r>
              <a:rPr lang="en-US" sz="1000" b="0" dirty="0">
                <a:solidFill>
                  <a:srgbClr val="777777"/>
                </a:solidFill>
                <a:effectLst/>
                <a:latin typeface="Menlo" panose="020B0609030804020204" pitchFamily="49" charset="0"/>
              </a:rPr>
              <a:t>&gt;</a:t>
            </a:r>
            <a:endParaRPr lang="en-US" sz="1000" b="0" dirty="0">
              <a:solidFill>
                <a:srgbClr val="333333"/>
              </a:solidFill>
              <a:effectLst/>
              <a:latin typeface="Menlo" panose="020B0609030804020204" pitchFamily="49" charset="0"/>
            </a:endParaRPr>
          </a:p>
          <a:p>
            <a:r>
              <a:rPr lang="en-US" sz="1000" b="0" dirty="0">
                <a:solidFill>
                  <a:srgbClr val="44132D"/>
                </a:solidFill>
                <a:effectLst/>
                <a:latin typeface="Menlo" panose="020B0609030804020204" pitchFamily="49" charset="0"/>
              </a:rPr>
              <a: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snip </a:t>
            </a:r>
            <a:r>
              <a:rPr lang="en-US" sz="1000" b="0" dirty="0">
                <a:solidFill>
                  <a:srgbClr val="44132D"/>
                </a:solidFill>
                <a:effectLst/>
                <a:latin typeface="Menlo" panose="020B0609030804020204" pitchFamily="49" charset="0"/>
              </a:rPr>
              <a: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at the bottom of the while loop, tell it to draw</a:t>
            </a:r>
            <a:endParaRPr lang="en-US" sz="1000" b="0" dirty="0">
              <a:solidFill>
                <a:srgbClr val="333333"/>
              </a:solidFill>
              <a:effectLst/>
              <a:latin typeface="Menlo" panose="020B0609030804020204" pitchFamily="49" charset="0"/>
            </a:endParaRPr>
          </a:p>
        </p:txBody>
      </p:sp>
      <p:sp>
        <p:nvSpPr>
          <p:cNvPr id="5" name="TextBox 4">
            <a:extLst>
              <a:ext uri="{FF2B5EF4-FFF2-40B4-BE49-F238E27FC236}">
                <a16:creationId xmlns:a16="http://schemas.microsoft.com/office/drawing/2014/main" id="{5D8BF5EF-92A1-5237-53E6-52F1BA19D76F}"/>
              </a:ext>
            </a:extLst>
          </p:cNvPr>
          <p:cNvSpPr txBox="1"/>
          <p:nvPr/>
        </p:nvSpPr>
        <p:spPr>
          <a:xfrm>
            <a:off x="717605" y="560214"/>
            <a:ext cx="5235934" cy="830997"/>
          </a:xfrm>
          <a:prstGeom prst="rect">
            <a:avLst/>
          </a:prstGeom>
          <a:noFill/>
        </p:spPr>
        <p:txBody>
          <a:bodyPr wrap="square">
            <a:spAutoFit/>
          </a:bodyPr>
          <a:lstStyle/>
          <a:p>
            <a:r>
              <a:rPr lang="en-TH" sz="1200" b="1" dirty="0"/>
              <a:t>Using Buttons</a:t>
            </a:r>
          </a:p>
          <a:p>
            <a:endParaRPr lang="en-TH" sz="1200" dirty="0"/>
          </a:p>
          <a:p>
            <a:r>
              <a:rPr lang="en-TH" sz="1200" dirty="0"/>
              <a:t>After instantiation, here’s some typical code to use a button object,</a:t>
            </a:r>
          </a:p>
          <a:p>
            <a:r>
              <a:rPr lang="en-TH" sz="1200" dirty="0"/>
              <a:t>oButton, independent of it being a TextButton or a CustomButton:</a:t>
            </a:r>
          </a:p>
        </p:txBody>
      </p:sp>
      <p:sp>
        <p:nvSpPr>
          <p:cNvPr id="7" name="TextBox 6">
            <a:extLst>
              <a:ext uri="{FF2B5EF4-FFF2-40B4-BE49-F238E27FC236}">
                <a16:creationId xmlns:a16="http://schemas.microsoft.com/office/drawing/2014/main" id="{3DF5713D-3721-B0A9-A289-5C834965E94E}"/>
              </a:ext>
            </a:extLst>
          </p:cNvPr>
          <p:cNvSpPr txBox="1"/>
          <p:nvPr/>
        </p:nvSpPr>
        <p:spPr>
          <a:xfrm>
            <a:off x="717605" y="3930278"/>
            <a:ext cx="7464287" cy="461665"/>
          </a:xfrm>
          <a:prstGeom prst="rect">
            <a:avLst/>
          </a:prstGeom>
          <a:noFill/>
        </p:spPr>
        <p:txBody>
          <a:bodyPr wrap="square">
            <a:spAutoFit/>
          </a:bodyPr>
          <a:lstStyle/>
          <a:p>
            <a:r>
              <a:rPr lang="en-TH" sz="1200" dirty="0"/>
              <a:t>Every time we detect an event, we need to call the handleEvent() method of the button to allow it to react to the user’s actions. </a:t>
            </a:r>
          </a:p>
        </p:txBody>
      </p:sp>
      <p:sp>
        <p:nvSpPr>
          <p:cNvPr id="8" name="Rounded Rectangle 7">
            <a:extLst>
              <a:ext uri="{FF2B5EF4-FFF2-40B4-BE49-F238E27FC236}">
                <a16:creationId xmlns:a16="http://schemas.microsoft.com/office/drawing/2014/main" id="{36182DE9-4482-9201-D552-AE456D24832D}"/>
              </a:ext>
            </a:extLst>
          </p:cNvPr>
          <p:cNvSpPr/>
          <p:nvPr/>
        </p:nvSpPr>
        <p:spPr>
          <a:xfrm>
            <a:off x="1462046" y="1734809"/>
            <a:ext cx="5845204" cy="1851871"/>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 name="Right Arrow 1">
            <a:extLst>
              <a:ext uri="{FF2B5EF4-FFF2-40B4-BE49-F238E27FC236}">
                <a16:creationId xmlns:a16="http://schemas.microsoft.com/office/drawing/2014/main" id="{129946CA-6DDA-E7E8-4388-2B09F244F873}"/>
              </a:ext>
            </a:extLst>
          </p:cNvPr>
          <p:cNvSpPr/>
          <p:nvPr/>
        </p:nvSpPr>
        <p:spPr>
          <a:xfrm>
            <a:off x="1060802" y="2622621"/>
            <a:ext cx="311497" cy="18087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7485303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7460716"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Text Output and Input</a:t>
            </a:r>
            <a:endParaRPr sz="2000" b="1" dirty="0"/>
          </a:p>
        </p:txBody>
      </p:sp>
      <p:sp>
        <p:nvSpPr>
          <p:cNvPr id="3" name="TextBox 2">
            <a:extLst>
              <a:ext uri="{FF2B5EF4-FFF2-40B4-BE49-F238E27FC236}">
                <a16:creationId xmlns:a16="http://schemas.microsoft.com/office/drawing/2014/main" id="{8F591099-E2E7-41BA-9A1F-AAB20C301883}"/>
              </a:ext>
            </a:extLst>
          </p:cNvPr>
          <p:cNvSpPr txBox="1"/>
          <p:nvPr/>
        </p:nvSpPr>
        <p:spPr>
          <a:xfrm>
            <a:off x="805068" y="1059619"/>
            <a:ext cx="7460715" cy="646331"/>
          </a:xfrm>
          <a:prstGeom prst="rect">
            <a:avLst/>
          </a:prstGeom>
          <a:noFill/>
        </p:spPr>
        <p:txBody>
          <a:bodyPr wrap="square">
            <a:spAutoFit/>
          </a:bodyPr>
          <a:lstStyle/>
          <a:p>
            <a:r>
              <a:rPr lang="en-TH" sz="1200" dirty="0"/>
              <a:t>Here is to introduce new classes for a text display field and an input text field. </a:t>
            </a:r>
          </a:p>
          <a:p>
            <a:r>
              <a:rPr lang="en-TH" sz="1200" dirty="0"/>
              <a:t>Both of these classes have minimal required (positional) parameters, and they have reasonable defaults for other attributes (font, font size, color, and so on) that are easily overridden.</a:t>
            </a:r>
          </a:p>
        </p:txBody>
      </p:sp>
      <p:sp>
        <p:nvSpPr>
          <p:cNvPr id="5" name="TextBox 4">
            <a:extLst>
              <a:ext uri="{FF2B5EF4-FFF2-40B4-BE49-F238E27FC236}">
                <a16:creationId xmlns:a16="http://schemas.microsoft.com/office/drawing/2014/main" id="{F129F446-FB36-6823-A4A8-17657A5484EF}"/>
              </a:ext>
            </a:extLst>
          </p:cNvPr>
          <p:cNvSpPr txBox="1"/>
          <p:nvPr/>
        </p:nvSpPr>
        <p:spPr>
          <a:xfrm>
            <a:off x="805068" y="1982542"/>
            <a:ext cx="7694876" cy="1754326"/>
          </a:xfrm>
          <a:prstGeom prst="rect">
            <a:avLst/>
          </a:prstGeom>
          <a:noFill/>
        </p:spPr>
        <p:txBody>
          <a:bodyPr wrap="square">
            <a:spAutoFit/>
          </a:bodyPr>
          <a:lstStyle/>
          <a:p>
            <a:r>
              <a:rPr lang="en-TH" sz="1200" b="1" dirty="0"/>
              <a:t>Text Output</a:t>
            </a:r>
          </a:p>
          <a:p>
            <a:endParaRPr lang="en-TH" sz="1200" dirty="0"/>
          </a:p>
          <a:p>
            <a:r>
              <a:rPr lang="en-TH" sz="1200" dirty="0"/>
              <a:t>The pygwidgets package contains a DisplayText class for showing text that is a more full-featured version of the SimpleText class from Chapter 6. </a:t>
            </a:r>
          </a:p>
          <a:p>
            <a:endParaRPr lang="en-TH" sz="1200" dirty="0"/>
          </a:p>
          <a:p>
            <a:r>
              <a:rPr lang="en-TH" sz="1200" dirty="0"/>
              <a:t>When you instantiate a DisplayText field, the only required arguments are the window and the location. The first keyword parameter is value, which may be specified with a string as starting text to be shown in the field. This is typically used for a default end user value or for text that never changes, like a label or instructions. Since value is the first keyword parameter, it can be given as either a positional or a keyword argument. For example:</a:t>
            </a:r>
          </a:p>
        </p:txBody>
      </p:sp>
      <p:sp>
        <p:nvSpPr>
          <p:cNvPr id="4" name="TextBox 3">
            <a:extLst>
              <a:ext uri="{FF2B5EF4-FFF2-40B4-BE49-F238E27FC236}">
                <a16:creationId xmlns:a16="http://schemas.microsoft.com/office/drawing/2014/main" id="{3545A21E-7CD8-3E35-7BDA-429C81CCC6F5}"/>
              </a:ext>
            </a:extLst>
          </p:cNvPr>
          <p:cNvSpPr txBox="1"/>
          <p:nvPr/>
        </p:nvSpPr>
        <p:spPr>
          <a:xfrm>
            <a:off x="1720858" y="4117057"/>
            <a:ext cx="5863295"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oTextField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Hello World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6" name="Rounded Rectangle 5">
            <a:extLst>
              <a:ext uri="{FF2B5EF4-FFF2-40B4-BE49-F238E27FC236}">
                <a16:creationId xmlns:a16="http://schemas.microsoft.com/office/drawing/2014/main" id="{FA02DC08-B28C-D121-F5DD-260A029874A0}"/>
              </a:ext>
            </a:extLst>
          </p:cNvPr>
          <p:cNvSpPr/>
          <p:nvPr/>
        </p:nvSpPr>
        <p:spPr>
          <a:xfrm>
            <a:off x="1463040" y="4013460"/>
            <a:ext cx="6035040" cy="45341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426972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0983CD82-BBF2-62DE-1E0E-720C093B7437}"/>
              </a:ext>
            </a:extLst>
          </p:cNvPr>
          <p:cNvSpPr txBox="1"/>
          <p:nvPr/>
        </p:nvSpPr>
        <p:spPr>
          <a:xfrm>
            <a:off x="5304385" y="4498899"/>
            <a:ext cx="3333623" cy="461665"/>
          </a:xfrm>
          <a:prstGeom prst="rect">
            <a:avLst/>
          </a:prstGeom>
          <a:noFill/>
        </p:spPr>
        <p:txBody>
          <a:bodyPr wrap="square">
            <a:spAutoFit/>
          </a:bodyPr>
          <a:lstStyle/>
          <a:p>
            <a:pPr algn="ctr"/>
            <a:r>
              <a:rPr lang="en-TH" sz="1200" dirty="0"/>
              <a:t>Figure shows a black pixel at position (3, 5). That is an x-value of 3 and a y value of 5</a:t>
            </a:r>
          </a:p>
        </p:txBody>
      </p:sp>
      <p:pic>
        <p:nvPicPr>
          <p:cNvPr id="10" name="Picture 9">
            <a:extLst>
              <a:ext uri="{FF2B5EF4-FFF2-40B4-BE49-F238E27FC236}">
                <a16:creationId xmlns:a16="http://schemas.microsoft.com/office/drawing/2014/main" id="{2B235BF1-8400-13DE-0325-8050BB3B670D}"/>
              </a:ext>
            </a:extLst>
          </p:cNvPr>
          <p:cNvPicPr>
            <a:picLocks noChangeAspect="1"/>
          </p:cNvPicPr>
          <p:nvPr/>
        </p:nvPicPr>
        <p:blipFill>
          <a:blip r:embed="rId3"/>
          <a:stretch>
            <a:fillRect/>
          </a:stretch>
        </p:blipFill>
        <p:spPr>
          <a:xfrm>
            <a:off x="5013554" y="607416"/>
            <a:ext cx="3915287" cy="3868239"/>
          </a:xfrm>
          <a:prstGeom prst="rect">
            <a:avLst/>
          </a:prstGeom>
        </p:spPr>
      </p:pic>
      <p:sp>
        <p:nvSpPr>
          <p:cNvPr id="2" name="Google Shape;428;p44">
            <a:extLst>
              <a:ext uri="{FF2B5EF4-FFF2-40B4-BE49-F238E27FC236}">
                <a16:creationId xmlns:a16="http://schemas.microsoft.com/office/drawing/2014/main" id="{D524CF41-2FD8-89C5-EAA8-D46C11EFE590}"/>
              </a:ext>
            </a:extLst>
          </p:cNvPr>
          <p:cNvSpPr txBox="1">
            <a:spLocks noGrp="1"/>
          </p:cNvSpPr>
          <p:nvPr>
            <p:ph type="title"/>
          </p:nvPr>
        </p:nvSpPr>
        <p:spPr>
          <a:xfrm>
            <a:off x="492161" y="327197"/>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The Window Coordinate System</a:t>
            </a:r>
            <a:endParaRPr sz="2000" b="1" dirty="0"/>
          </a:p>
        </p:txBody>
      </p:sp>
      <p:sp>
        <p:nvSpPr>
          <p:cNvPr id="4" name="TextBox 3">
            <a:extLst>
              <a:ext uri="{FF2B5EF4-FFF2-40B4-BE49-F238E27FC236}">
                <a16:creationId xmlns:a16="http://schemas.microsoft.com/office/drawing/2014/main" id="{46BC56C5-5BDC-AAD2-5B3E-CB690FAD3324}"/>
              </a:ext>
            </a:extLst>
          </p:cNvPr>
          <p:cNvSpPr txBox="1"/>
          <p:nvPr/>
        </p:nvSpPr>
        <p:spPr>
          <a:xfrm>
            <a:off x="354643" y="715926"/>
            <a:ext cx="4780066" cy="3970318"/>
          </a:xfrm>
          <a:prstGeom prst="rect">
            <a:avLst/>
          </a:prstGeom>
          <a:noFill/>
        </p:spPr>
        <p:txBody>
          <a:bodyPr wrap="square">
            <a:spAutoFit/>
          </a:bodyPr>
          <a:lstStyle/>
          <a:p>
            <a:endParaRPr lang="en-TH" sz="1200" dirty="0"/>
          </a:p>
          <a:p>
            <a:pPr marL="171450" indent="-171450">
              <a:buFont typeface="Arial" panose="020B0604020202020204" pitchFamily="34" charset="0"/>
              <a:buChar char="•"/>
            </a:pPr>
            <a:r>
              <a:rPr lang="en-TH" sz="1200" dirty="0"/>
              <a:t>The </a:t>
            </a:r>
            <a:r>
              <a:rPr lang="en-TH" sz="1200" b="1" dirty="0"/>
              <a:t>origin</a:t>
            </a:r>
            <a:r>
              <a:rPr lang="en-TH" sz="1200" dirty="0"/>
              <a:t> (0, 0) point is in the </a:t>
            </a:r>
            <a:r>
              <a:rPr lang="en-TH" sz="1200" b="1" dirty="0"/>
              <a:t>upper-left corner </a:t>
            </a:r>
            <a:r>
              <a:rPr lang="en-TH" sz="1200" dirty="0"/>
              <a:t>of the window.</a:t>
            </a:r>
          </a:p>
          <a:p>
            <a:endParaRPr lang="en-TH" sz="1200" dirty="0"/>
          </a:p>
          <a:p>
            <a:pPr marL="171450" indent="-171450">
              <a:buFont typeface="Arial" panose="020B0604020202020204" pitchFamily="34" charset="0"/>
              <a:buChar char="•"/>
            </a:pPr>
            <a:r>
              <a:rPr lang="en-TH" sz="1200" dirty="0"/>
              <a:t>The </a:t>
            </a:r>
            <a:r>
              <a:rPr lang="en-TH" sz="1200" b="1" dirty="0"/>
              <a:t>y-axis</a:t>
            </a:r>
            <a:r>
              <a:rPr lang="en-TH" sz="1200" dirty="0"/>
              <a:t> is reversed so that y values start at zero at the top of the window and </a:t>
            </a:r>
            <a:r>
              <a:rPr lang="en-TH" sz="1200" b="1" dirty="0"/>
              <a:t>increase as you go down.</a:t>
            </a:r>
          </a:p>
          <a:p>
            <a:endParaRPr lang="en-TH" sz="1200" dirty="0"/>
          </a:p>
          <a:p>
            <a:pPr marL="171450" indent="-171450">
              <a:buFont typeface="Arial" panose="020B0604020202020204" pitchFamily="34" charset="0"/>
              <a:buChar char="•"/>
            </a:pPr>
            <a:r>
              <a:rPr lang="en-TH" sz="1200" dirty="0"/>
              <a:t>The </a:t>
            </a:r>
            <a:r>
              <a:rPr lang="en-TH" sz="1200" b="1" dirty="0"/>
              <a:t>x</a:t>
            </a:r>
            <a:r>
              <a:rPr lang="en-TH" sz="1200" dirty="0"/>
              <a:t> and </a:t>
            </a:r>
            <a:r>
              <a:rPr lang="en-TH" sz="1200" b="1" dirty="0"/>
              <a:t>y</a:t>
            </a:r>
            <a:r>
              <a:rPr lang="en-TH" sz="1200" dirty="0"/>
              <a:t> values are always </a:t>
            </a:r>
            <a:r>
              <a:rPr lang="en-TH" sz="1200" b="1" dirty="0"/>
              <a:t>positive integers</a:t>
            </a:r>
            <a:r>
              <a:rPr lang="en-TH" sz="1200" dirty="0"/>
              <a:t>. </a:t>
            </a:r>
          </a:p>
          <a:p>
            <a:pPr marL="171450" indent="-171450">
              <a:buFont typeface="Arial" panose="020B0604020202020204" pitchFamily="34" charset="0"/>
              <a:buChar char="•"/>
            </a:pPr>
            <a:endParaRPr lang="en-TH" sz="1200" dirty="0"/>
          </a:p>
          <a:p>
            <a:pPr marL="171450" indent="-171450">
              <a:buFont typeface="Arial" panose="020B0604020202020204" pitchFamily="34" charset="0"/>
              <a:buChar char="•"/>
            </a:pPr>
            <a:r>
              <a:rPr lang="en-TH" sz="1200" dirty="0"/>
              <a:t>Each </a:t>
            </a:r>
            <a:r>
              <a:rPr lang="en-TH" sz="1200" b="1" dirty="0"/>
              <a:t>(x, y) pair </a:t>
            </a:r>
            <a:r>
              <a:rPr lang="en-TH" sz="1200" dirty="0"/>
              <a:t>specifies</a:t>
            </a:r>
            <a:r>
              <a:rPr lang="en-TH" sz="1200" b="1" dirty="0"/>
              <a:t> a single pixel </a:t>
            </a:r>
            <a:r>
              <a:rPr lang="en-TH" sz="1200" dirty="0"/>
              <a:t>in the window. These values are always specified as relative to the upper-left corner of the </a:t>
            </a:r>
            <a:r>
              <a:rPr lang="en-TH" sz="1200" b="1" dirty="0"/>
              <a:t>window, not the screen</a:t>
            </a:r>
            <a:r>
              <a:rPr lang="en-TH" sz="1200" dirty="0"/>
              <a:t>. That way, the user can move the window anywhere on the screen without affecting the coordinates of the elements of the program displayed in the window. </a:t>
            </a:r>
          </a:p>
          <a:p>
            <a:endParaRPr lang="en-TH" sz="1200" dirty="0"/>
          </a:p>
          <a:p>
            <a:pPr marL="171450" indent="-171450">
              <a:buFont typeface="Arial" panose="020B0604020202020204" pitchFamily="34" charset="0"/>
              <a:buChar char="•"/>
            </a:pPr>
            <a:r>
              <a:rPr lang="en-TH" sz="1200" dirty="0"/>
              <a:t>The full computer screen has its own set of (x, y) coordinates for every pixel and uses the same type of coordinate system, but programs rarely, if ever, need to deal with screen coordinates.</a:t>
            </a:r>
          </a:p>
          <a:p>
            <a:endParaRPr lang="en-TH" sz="1200" dirty="0"/>
          </a:p>
          <a:p>
            <a:pPr marL="171450" indent="-171450">
              <a:buFont typeface="Arial" panose="020B0604020202020204" pitchFamily="34" charset="0"/>
              <a:buChar char="•"/>
            </a:pPr>
            <a:r>
              <a:rPr lang="en-TH" sz="1200" dirty="0"/>
              <a:t>When we write a pygame application, we need to </a:t>
            </a:r>
            <a:r>
              <a:rPr lang="en-TH" sz="1200" b="1" dirty="0"/>
              <a:t>specify the width and height of the window </a:t>
            </a:r>
            <a:r>
              <a:rPr lang="en-TH" sz="1200" dirty="0"/>
              <a:t>we want to create. Within the window, we can address any pixel using its x- and y-coordinates.</a:t>
            </a:r>
          </a:p>
        </p:txBody>
      </p:sp>
    </p:spTree>
    <p:extLst>
      <p:ext uri="{BB962C8B-B14F-4D97-AF65-F5344CB8AC3E}">
        <p14:creationId xmlns:p14="http://schemas.microsoft.com/office/powerpoint/2010/main" val="6962012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23F53FB8-CA9D-D892-CE1A-214C35138049}"/>
              </a:ext>
            </a:extLst>
          </p:cNvPr>
          <p:cNvSpPr txBox="1"/>
          <p:nvPr/>
        </p:nvSpPr>
        <p:spPr>
          <a:xfrm>
            <a:off x="844826" y="535740"/>
            <a:ext cx="5235934" cy="276999"/>
          </a:xfrm>
          <a:prstGeom prst="rect">
            <a:avLst/>
          </a:prstGeom>
          <a:noFill/>
        </p:spPr>
        <p:txBody>
          <a:bodyPr wrap="square">
            <a:spAutoFit/>
          </a:bodyPr>
          <a:lstStyle/>
          <a:p>
            <a:r>
              <a:rPr lang="en-US" sz="1200" dirty="0"/>
              <a:t>T</a:t>
            </a:r>
            <a:r>
              <a:rPr lang="en-TH" sz="1200" dirty="0"/>
              <a:t>his will work the same way as this:</a:t>
            </a:r>
          </a:p>
        </p:txBody>
      </p:sp>
      <p:sp>
        <p:nvSpPr>
          <p:cNvPr id="5" name="TextBox 4">
            <a:extLst>
              <a:ext uri="{FF2B5EF4-FFF2-40B4-BE49-F238E27FC236}">
                <a16:creationId xmlns:a16="http://schemas.microsoft.com/office/drawing/2014/main" id="{E2760D74-F5B5-9AB1-59B4-ED6969E382CB}"/>
              </a:ext>
            </a:extLst>
          </p:cNvPr>
          <p:cNvSpPr txBox="1"/>
          <p:nvPr/>
        </p:nvSpPr>
        <p:spPr>
          <a:xfrm>
            <a:off x="1441173" y="964988"/>
            <a:ext cx="6764572"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oTextField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value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Hello World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TextBox 6">
            <a:extLst>
              <a:ext uri="{FF2B5EF4-FFF2-40B4-BE49-F238E27FC236}">
                <a16:creationId xmlns:a16="http://schemas.microsoft.com/office/drawing/2014/main" id="{7290D35B-D912-87F3-5EEC-85EBC2F26B73}"/>
              </a:ext>
            </a:extLst>
          </p:cNvPr>
          <p:cNvSpPr txBox="1"/>
          <p:nvPr/>
        </p:nvSpPr>
        <p:spPr>
          <a:xfrm>
            <a:off x="844826" y="1338677"/>
            <a:ext cx="7663070" cy="276999"/>
          </a:xfrm>
          <a:prstGeom prst="rect">
            <a:avLst/>
          </a:prstGeom>
          <a:noFill/>
        </p:spPr>
        <p:txBody>
          <a:bodyPr wrap="square">
            <a:spAutoFit/>
          </a:bodyPr>
          <a:lstStyle/>
          <a:p>
            <a:r>
              <a:rPr lang="en-TH" sz="1200" dirty="0"/>
              <a:t>You can also customize the look of the output text by specifying any or all of the optional keyword parameters. </a:t>
            </a:r>
          </a:p>
        </p:txBody>
      </p:sp>
      <p:sp>
        <p:nvSpPr>
          <p:cNvPr id="9" name="TextBox 8">
            <a:extLst>
              <a:ext uri="{FF2B5EF4-FFF2-40B4-BE49-F238E27FC236}">
                <a16:creationId xmlns:a16="http://schemas.microsoft.com/office/drawing/2014/main" id="{EA04CD42-8F4A-3811-4DE4-06E4BD085570}"/>
              </a:ext>
            </a:extLst>
          </p:cNvPr>
          <p:cNvSpPr txBox="1"/>
          <p:nvPr/>
        </p:nvSpPr>
        <p:spPr>
          <a:xfrm>
            <a:off x="1441173" y="1814733"/>
            <a:ext cx="5492363" cy="553998"/>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oTextField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value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Some 	title 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fontName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Courier</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fontSize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40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width</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justified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center</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textColor</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1" name="TextBox 10">
            <a:extLst>
              <a:ext uri="{FF2B5EF4-FFF2-40B4-BE49-F238E27FC236}">
                <a16:creationId xmlns:a16="http://schemas.microsoft.com/office/drawing/2014/main" id="{71DE2C4B-F023-42BB-1143-63B2664325DE}"/>
              </a:ext>
            </a:extLst>
          </p:cNvPr>
          <p:cNvSpPr txBox="1"/>
          <p:nvPr/>
        </p:nvSpPr>
        <p:spPr>
          <a:xfrm>
            <a:off x="848094" y="2515685"/>
            <a:ext cx="7464287" cy="461665"/>
          </a:xfrm>
          <a:prstGeom prst="rect">
            <a:avLst/>
          </a:prstGeom>
          <a:noFill/>
        </p:spPr>
        <p:txBody>
          <a:bodyPr wrap="square">
            <a:spAutoFit/>
          </a:bodyPr>
          <a:lstStyle/>
          <a:p>
            <a:r>
              <a:rPr lang="en-TH" sz="1200" dirty="0"/>
              <a:t>The DisplayText class has a number of additional methods, the most important of which is setValue(), which you call to change the text drawn in the field:</a:t>
            </a:r>
          </a:p>
        </p:txBody>
      </p:sp>
      <p:sp>
        <p:nvSpPr>
          <p:cNvPr id="13" name="TextBox 12">
            <a:extLst>
              <a:ext uri="{FF2B5EF4-FFF2-40B4-BE49-F238E27FC236}">
                <a16:creationId xmlns:a16="http://schemas.microsoft.com/office/drawing/2014/main" id="{D092573A-1242-CD5D-D106-89C85EF93635}"/>
              </a:ext>
            </a:extLst>
          </p:cNvPr>
          <p:cNvSpPr txBox="1"/>
          <p:nvPr/>
        </p:nvSpPr>
        <p:spPr>
          <a:xfrm>
            <a:off x="1441173" y="3116420"/>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oTextField</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setValue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Any new text you want to see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5" name="TextBox 14">
            <a:extLst>
              <a:ext uri="{FF2B5EF4-FFF2-40B4-BE49-F238E27FC236}">
                <a16:creationId xmlns:a16="http://schemas.microsoft.com/office/drawing/2014/main" id="{B399D07D-791A-63FE-7849-1B0303A46762}"/>
              </a:ext>
            </a:extLst>
          </p:cNvPr>
          <p:cNvSpPr txBox="1"/>
          <p:nvPr/>
        </p:nvSpPr>
        <p:spPr>
          <a:xfrm>
            <a:off x="844824" y="3518706"/>
            <a:ext cx="6939501" cy="276999"/>
          </a:xfrm>
          <a:prstGeom prst="rect">
            <a:avLst/>
          </a:prstGeom>
          <a:noFill/>
        </p:spPr>
        <p:txBody>
          <a:bodyPr wrap="square">
            <a:spAutoFit/>
          </a:bodyPr>
          <a:lstStyle/>
          <a:p>
            <a:r>
              <a:rPr lang="en-TH" sz="1200" dirty="0"/>
              <a:t>At the bottom of the main while loop, you need to call the object’s draw() method:</a:t>
            </a:r>
          </a:p>
        </p:txBody>
      </p:sp>
      <p:sp>
        <p:nvSpPr>
          <p:cNvPr id="17" name="TextBox 16">
            <a:extLst>
              <a:ext uri="{FF2B5EF4-FFF2-40B4-BE49-F238E27FC236}">
                <a16:creationId xmlns:a16="http://schemas.microsoft.com/office/drawing/2014/main" id="{29ACABF7-3CD0-A0A2-0170-EEC9280AB714}"/>
              </a:ext>
            </a:extLst>
          </p:cNvPr>
          <p:cNvSpPr txBox="1"/>
          <p:nvPr/>
        </p:nvSpPr>
        <p:spPr>
          <a:xfrm>
            <a:off x="1441173" y="3917562"/>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oTextField</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9" name="TextBox 18">
            <a:extLst>
              <a:ext uri="{FF2B5EF4-FFF2-40B4-BE49-F238E27FC236}">
                <a16:creationId xmlns:a16="http://schemas.microsoft.com/office/drawing/2014/main" id="{AABE5C43-AA47-4E76-6E22-3B671D03A7A2}"/>
              </a:ext>
            </a:extLst>
          </p:cNvPr>
          <p:cNvSpPr txBox="1"/>
          <p:nvPr/>
        </p:nvSpPr>
        <p:spPr>
          <a:xfrm>
            <a:off x="844824" y="4215981"/>
            <a:ext cx="7607412" cy="461665"/>
          </a:xfrm>
          <a:prstGeom prst="rect">
            <a:avLst/>
          </a:prstGeom>
          <a:noFill/>
        </p:spPr>
        <p:txBody>
          <a:bodyPr wrap="square">
            <a:spAutoFit/>
          </a:bodyPr>
          <a:lstStyle/>
          <a:p>
            <a:r>
              <a:rPr lang="en-TH" sz="1200" dirty="0"/>
              <a:t>And of course, you can create as many DisplayText objects as you wish, each displaying different text and each with its own font, size, color, and so on.</a:t>
            </a:r>
          </a:p>
        </p:txBody>
      </p:sp>
      <p:sp>
        <p:nvSpPr>
          <p:cNvPr id="20" name="Rounded Rectangle 19">
            <a:extLst>
              <a:ext uri="{FF2B5EF4-FFF2-40B4-BE49-F238E27FC236}">
                <a16:creationId xmlns:a16="http://schemas.microsoft.com/office/drawing/2014/main" id="{84DE38C2-AA2E-EEF7-1E49-D90C3C82F06B}"/>
              </a:ext>
            </a:extLst>
          </p:cNvPr>
          <p:cNvSpPr/>
          <p:nvPr/>
        </p:nvSpPr>
        <p:spPr>
          <a:xfrm>
            <a:off x="1352714" y="927519"/>
            <a:ext cx="6035040" cy="321157"/>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1" name="Rounded Rectangle 20">
            <a:extLst>
              <a:ext uri="{FF2B5EF4-FFF2-40B4-BE49-F238E27FC236}">
                <a16:creationId xmlns:a16="http://schemas.microsoft.com/office/drawing/2014/main" id="{ECAA7CC0-E5C4-C175-E568-F3AD120A56B9}"/>
              </a:ext>
            </a:extLst>
          </p:cNvPr>
          <p:cNvSpPr/>
          <p:nvPr/>
        </p:nvSpPr>
        <p:spPr>
          <a:xfrm>
            <a:off x="1352714" y="1796786"/>
            <a:ext cx="6035040" cy="589892"/>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2" name="Rounded Rectangle 21">
            <a:extLst>
              <a:ext uri="{FF2B5EF4-FFF2-40B4-BE49-F238E27FC236}">
                <a16:creationId xmlns:a16="http://schemas.microsoft.com/office/drawing/2014/main" id="{3A2E9332-234B-1266-4825-81E30BEAABE6}"/>
              </a:ext>
            </a:extLst>
          </p:cNvPr>
          <p:cNvSpPr/>
          <p:nvPr/>
        </p:nvSpPr>
        <p:spPr>
          <a:xfrm>
            <a:off x="1352714" y="3076469"/>
            <a:ext cx="6035040" cy="321157"/>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3" name="Rounded Rectangle 22">
            <a:extLst>
              <a:ext uri="{FF2B5EF4-FFF2-40B4-BE49-F238E27FC236}">
                <a16:creationId xmlns:a16="http://schemas.microsoft.com/office/drawing/2014/main" id="{79E5BD15-DF1E-C271-3716-3DB81CF43334}"/>
              </a:ext>
            </a:extLst>
          </p:cNvPr>
          <p:cNvSpPr/>
          <p:nvPr/>
        </p:nvSpPr>
        <p:spPr>
          <a:xfrm>
            <a:off x="1352714" y="3874568"/>
            <a:ext cx="6035040" cy="321157"/>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16910842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 name="TextBox 3">
            <a:extLst>
              <a:ext uri="{FF2B5EF4-FFF2-40B4-BE49-F238E27FC236}">
                <a16:creationId xmlns:a16="http://schemas.microsoft.com/office/drawing/2014/main" id="{003BD1EE-1A62-FEF7-A589-1864224C614E}"/>
              </a:ext>
            </a:extLst>
          </p:cNvPr>
          <p:cNvSpPr txBox="1"/>
          <p:nvPr/>
        </p:nvSpPr>
        <p:spPr>
          <a:xfrm>
            <a:off x="709652" y="478230"/>
            <a:ext cx="7750535" cy="1569660"/>
          </a:xfrm>
          <a:prstGeom prst="rect">
            <a:avLst/>
          </a:prstGeom>
          <a:noFill/>
        </p:spPr>
        <p:txBody>
          <a:bodyPr wrap="square">
            <a:spAutoFit/>
          </a:bodyPr>
          <a:lstStyle/>
          <a:p>
            <a:r>
              <a:rPr lang="en-TH" sz="1200" b="1" dirty="0"/>
              <a:t>Text Input</a:t>
            </a:r>
          </a:p>
          <a:p>
            <a:endParaRPr lang="en-TH" sz="1200" b="1" dirty="0"/>
          </a:p>
          <a:p>
            <a:r>
              <a:rPr lang="en-TH" sz="1200" dirty="0"/>
              <a:t>To get input from the user you would make a call to the input() function, which stops the program until the user enters text in the shell window. But in the world of event-driven GUI programs, the main loop never stops. Therefore, we must use a different approach.</a:t>
            </a:r>
          </a:p>
          <a:p>
            <a:endParaRPr lang="en-TH" sz="1200" dirty="0"/>
          </a:p>
          <a:p>
            <a:endParaRPr lang="en-TH" sz="1200" dirty="0"/>
          </a:p>
          <a:p>
            <a:r>
              <a:rPr lang="en-TH" sz="1200" dirty="0"/>
              <a:t>The only required arguments to instantiate an InputText object are the window and a location:</a:t>
            </a:r>
          </a:p>
        </p:txBody>
      </p:sp>
      <p:sp>
        <p:nvSpPr>
          <p:cNvPr id="8" name="TextBox 7">
            <a:extLst>
              <a:ext uri="{FF2B5EF4-FFF2-40B4-BE49-F238E27FC236}">
                <a16:creationId xmlns:a16="http://schemas.microsoft.com/office/drawing/2014/main" id="{2A5735DA-8902-EE0E-32E0-234C0022BBD1}"/>
              </a:ext>
            </a:extLst>
          </p:cNvPr>
          <p:cNvSpPr txBox="1"/>
          <p:nvPr/>
        </p:nvSpPr>
        <p:spPr>
          <a:xfrm>
            <a:off x="1882489" y="2352967"/>
            <a:ext cx="5235934"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oInputField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InputText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6" name="TextBox 15">
            <a:extLst>
              <a:ext uri="{FF2B5EF4-FFF2-40B4-BE49-F238E27FC236}">
                <a16:creationId xmlns:a16="http://schemas.microsoft.com/office/drawing/2014/main" id="{8D908C66-AB19-BC00-3553-EE4E5423F3D2}"/>
              </a:ext>
            </a:extLst>
          </p:cNvPr>
          <p:cNvSpPr txBox="1"/>
          <p:nvPr/>
        </p:nvSpPr>
        <p:spPr>
          <a:xfrm>
            <a:off x="709652" y="2904266"/>
            <a:ext cx="8148101" cy="276999"/>
          </a:xfrm>
          <a:prstGeom prst="rect">
            <a:avLst/>
          </a:prstGeom>
          <a:noFill/>
        </p:spPr>
        <p:txBody>
          <a:bodyPr wrap="square">
            <a:spAutoFit/>
          </a:bodyPr>
          <a:lstStyle/>
          <a:p>
            <a:r>
              <a:rPr lang="en-TH" sz="1200" dirty="0"/>
              <a:t>However, you can customize the text attributes of an InputText object by specifying optional keyword arguments:</a:t>
            </a:r>
          </a:p>
        </p:txBody>
      </p:sp>
      <p:sp>
        <p:nvSpPr>
          <p:cNvPr id="24" name="TextBox 23">
            <a:extLst>
              <a:ext uri="{FF2B5EF4-FFF2-40B4-BE49-F238E27FC236}">
                <a16:creationId xmlns:a16="http://schemas.microsoft.com/office/drawing/2014/main" id="{BB86E92D-E4B0-091A-97C2-F11AF0DC9BE8}"/>
              </a:ext>
            </a:extLst>
          </p:cNvPr>
          <p:cNvSpPr txBox="1"/>
          <p:nvPr/>
        </p:nvSpPr>
        <p:spPr>
          <a:xfrm>
            <a:off x="1882489" y="3483643"/>
            <a:ext cx="5235934" cy="553998"/>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oInputField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pygwidgets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InputText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value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Starting 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fontName</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Helvetica</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fontSize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40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width</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textColor</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25" name="Rounded Rectangle 24">
            <a:extLst>
              <a:ext uri="{FF2B5EF4-FFF2-40B4-BE49-F238E27FC236}">
                <a16:creationId xmlns:a16="http://schemas.microsoft.com/office/drawing/2014/main" id="{E0E27775-4076-0ECC-0DD9-71E120561877}"/>
              </a:ext>
            </a:extLst>
          </p:cNvPr>
          <p:cNvSpPr/>
          <p:nvPr/>
        </p:nvSpPr>
        <p:spPr>
          <a:xfrm>
            <a:off x="1794027" y="2304631"/>
            <a:ext cx="5324395" cy="321157"/>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6" name="Rounded Rectangle 25">
            <a:extLst>
              <a:ext uri="{FF2B5EF4-FFF2-40B4-BE49-F238E27FC236}">
                <a16:creationId xmlns:a16="http://schemas.microsoft.com/office/drawing/2014/main" id="{E85A16D7-106F-2DEB-0013-C5AFCA826AED}"/>
              </a:ext>
            </a:extLst>
          </p:cNvPr>
          <p:cNvSpPr/>
          <p:nvPr/>
        </p:nvSpPr>
        <p:spPr>
          <a:xfrm>
            <a:off x="1794028" y="3438006"/>
            <a:ext cx="5324395" cy="722060"/>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4389797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F41C2B24-4D65-B0B9-EABE-C7C59DD6107A}"/>
              </a:ext>
            </a:extLst>
          </p:cNvPr>
          <p:cNvSpPr txBox="1"/>
          <p:nvPr/>
        </p:nvSpPr>
        <p:spPr>
          <a:xfrm>
            <a:off x="622188" y="758679"/>
            <a:ext cx="7305261" cy="276999"/>
          </a:xfrm>
          <a:prstGeom prst="rect">
            <a:avLst/>
          </a:prstGeom>
          <a:noFill/>
        </p:spPr>
        <p:txBody>
          <a:bodyPr wrap="square">
            <a:spAutoFit/>
          </a:bodyPr>
          <a:lstStyle/>
          <a:p>
            <a:r>
              <a:rPr lang="en-TH" sz="1200" dirty="0"/>
              <a:t>After instantiating an InputText field, the typical code in the main loop would look like this:</a:t>
            </a:r>
          </a:p>
        </p:txBody>
      </p:sp>
      <p:sp>
        <p:nvSpPr>
          <p:cNvPr id="5" name="TextBox 4">
            <a:extLst>
              <a:ext uri="{FF2B5EF4-FFF2-40B4-BE49-F238E27FC236}">
                <a16:creationId xmlns:a16="http://schemas.microsoft.com/office/drawing/2014/main" id="{00AF0ECF-E722-7B06-5FC6-62F3985D263A}"/>
              </a:ext>
            </a:extLst>
          </p:cNvPr>
          <p:cNvSpPr txBox="1"/>
          <p:nvPr/>
        </p:nvSpPr>
        <p:spPr>
          <a:xfrm>
            <a:off x="1739346" y="1739790"/>
            <a:ext cx="6188103" cy="1785104"/>
          </a:xfrm>
          <a:prstGeom prst="rect">
            <a:avLst/>
          </a:prstGeom>
          <a:noFill/>
        </p:spPr>
        <p:txBody>
          <a:bodyPr wrap="square">
            <a:spAutoFit/>
          </a:bodyPr>
          <a:lstStyle/>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oInputField</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User has pressed Enter or Return</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userText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oInputField</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getValue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get the text the user entered</a:t>
            </a:r>
            <a:endParaRPr lang="en-US" sz="1000" b="0" dirty="0">
              <a:solidFill>
                <a:srgbClr val="333333"/>
              </a:solidFill>
              <a:effectLst/>
              <a:latin typeface="Menlo" panose="020B0609030804020204" pitchFamily="49" charset="0"/>
            </a:endParaRPr>
          </a:p>
          <a:p>
            <a:r>
              <a:rPr lang="en-US" sz="1000" b="0" dirty="0">
                <a:solidFill>
                  <a:srgbClr val="777777"/>
                </a:solidFill>
                <a:effectLst/>
                <a:latin typeface="Menlo" panose="020B0609030804020204" pitchFamily="49" charset="0"/>
              </a:rPr>
              <a:t>      &lt;</a:t>
            </a:r>
            <a:r>
              <a:rPr lang="en-US" sz="1000" b="0" dirty="0">
                <a:solidFill>
                  <a:srgbClr val="333333"/>
                </a:solidFill>
                <a:effectLst/>
                <a:latin typeface="Menlo" panose="020B0609030804020204" pitchFamily="49" charset="0"/>
              </a:rPr>
              <a:t>Any code you want to run using the user</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 input&gt;</a:t>
            </a:r>
            <a:endParaRPr lang="en-US" sz="1000" b="0" dirty="0">
              <a:solidFill>
                <a:srgbClr val="333333"/>
              </a:solidFill>
              <a:effectLst/>
              <a:latin typeface="Menlo" panose="020B0609030804020204" pitchFamily="49" charset="0"/>
            </a:endParaRPr>
          </a:p>
          <a:p>
            <a:r>
              <a:rPr lang="en-US" sz="1000" b="0" dirty="0">
                <a:solidFill>
                  <a:srgbClr val="44132D"/>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snip </a:t>
            </a:r>
            <a:r>
              <a:rPr lang="en-US" sz="1000" b="0" dirty="0">
                <a:solidFill>
                  <a:srgbClr val="44132D"/>
                </a:solidFill>
                <a:effectLst/>
                <a:latin typeface="Menlo" panose="020B0609030804020204" pitchFamily="49" charset="0"/>
              </a:rPr>
              <a: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oInputField</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at the bottom of the main while loop</a:t>
            </a:r>
            <a:endParaRPr lang="en-US" sz="1000" b="0" dirty="0">
              <a:solidFill>
                <a:srgbClr val="333333"/>
              </a:solidFill>
              <a:effectLst/>
              <a:latin typeface="Menlo" panose="020B0609030804020204" pitchFamily="49" charset="0"/>
            </a:endParaRPr>
          </a:p>
        </p:txBody>
      </p:sp>
      <p:sp>
        <p:nvSpPr>
          <p:cNvPr id="8" name="Rounded Rectangle 7">
            <a:extLst>
              <a:ext uri="{FF2B5EF4-FFF2-40B4-BE49-F238E27FC236}">
                <a16:creationId xmlns:a16="http://schemas.microsoft.com/office/drawing/2014/main" id="{328A50BB-17AE-E042-7572-7E3773A4315B}"/>
              </a:ext>
            </a:extLst>
          </p:cNvPr>
          <p:cNvSpPr/>
          <p:nvPr/>
        </p:nvSpPr>
        <p:spPr>
          <a:xfrm>
            <a:off x="1553482" y="1700035"/>
            <a:ext cx="6024109" cy="1896176"/>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2" name="Right Arrow 1">
            <a:extLst>
              <a:ext uri="{FF2B5EF4-FFF2-40B4-BE49-F238E27FC236}">
                <a16:creationId xmlns:a16="http://schemas.microsoft.com/office/drawing/2014/main" id="{CE740BCA-1493-2EF3-D9E2-90120B25A83A}"/>
              </a:ext>
            </a:extLst>
          </p:cNvPr>
          <p:cNvSpPr/>
          <p:nvPr/>
        </p:nvSpPr>
        <p:spPr>
          <a:xfrm>
            <a:off x="1060802" y="2873829"/>
            <a:ext cx="311497" cy="180870"/>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5364234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7460716"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Other </a:t>
            </a:r>
            <a:r>
              <a:rPr lang="en-US" sz="2000" b="1" dirty="0" err="1"/>
              <a:t>pygwidgets</a:t>
            </a:r>
            <a:r>
              <a:rPr lang="en-US" sz="2000" b="1" dirty="0"/>
              <a:t> Classes</a:t>
            </a:r>
            <a:endParaRPr sz="2000" b="1" dirty="0"/>
          </a:p>
        </p:txBody>
      </p:sp>
      <p:sp>
        <p:nvSpPr>
          <p:cNvPr id="3" name="TextBox 2">
            <a:extLst>
              <a:ext uri="{FF2B5EF4-FFF2-40B4-BE49-F238E27FC236}">
                <a16:creationId xmlns:a16="http://schemas.microsoft.com/office/drawing/2014/main" id="{2C9CC816-7CA0-ACF6-7C9D-831631C5F0BD}"/>
              </a:ext>
            </a:extLst>
          </p:cNvPr>
          <p:cNvSpPr txBox="1"/>
          <p:nvPr/>
        </p:nvSpPr>
        <p:spPr>
          <a:xfrm>
            <a:off x="773263" y="1330281"/>
            <a:ext cx="7790291" cy="646331"/>
          </a:xfrm>
          <a:prstGeom prst="rect">
            <a:avLst/>
          </a:prstGeom>
          <a:noFill/>
        </p:spPr>
        <p:txBody>
          <a:bodyPr wrap="square">
            <a:spAutoFit/>
          </a:bodyPr>
          <a:lstStyle/>
          <a:p>
            <a:r>
              <a:rPr lang="en-TH" sz="1200" dirty="0"/>
              <a:t>The ImageCollection class allows you to show any single image from a collection of images. For example, suppose you have images of a character facing front, left, back, and right. </a:t>
            </a:r>
          </a:p>
          <a:p>
            <a:r>
              <a:rPr lang="en-TH" sz="1200" dirty="0"/>
              <a:t>To represent all the potential images, you can build a dictionary like this:</a:t>
            </a:r>
          </a:p>
        </p:txBody>
      </p:sp>
      <p:sp>
        <p:nvSpPr>
          <p:cNvPr id="5" name="TextBox 4">
            <a:extLst>
              <a:ext uri="{FF2B5EF4-FFF2-40B4-BE49-F238E27FC236}">
                <a16:creationId xmlns:a16="http://schemas.microsoft.com/office/drawing/2014/main" id="{AC800BE3-A400-2F16-9B9E-9AA93C8FA267}"/>
              </a:ext>
            </a:extLst>
          </p:cNvPr>
          <p:cNvSpPr txBox="1"/>
          <p:nvPr/>
        </p:nvSpPr>
        <p:spPr>
          <a:xfrm>
            <a:off x="1834764" y="2279078"/>
            <a:ext cx="5235934" cy="400110"/>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imageDict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front</a:t>
            </a:r>
            <a:r>
              <a:rPr lang="en-US" sz="1000" b="0" dirty="0" err="1">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images</a:t>
            </a:r>
            <a:r>
              <a:rPr lang="en-US" sz="1000" b="0" dirty="0">
                <a:solidFill>
                  <a:srgbClr val="1F6E89"/>
                </a:solidFill>
                <a:effectLst/>
                <a:latin typeface="Menlo" panose="020B0609030804020204" pitchFamily="49" charset="0"/>
              </a:rPr>
              <a:t>/</a:t>
            </a:r>
            <a:r>
              <a:rPr lang="en-US" sz="1000" b="0" dirty="0" err="1">
                <a:solidFill>
                  <a:srgbClr val="1F6E89"/>
                </a:solidFill>
                <a:effectLst/>
                <a:latin typeface="Menlo" panose="020B0609030804020204" pitchFamily="49" charset="0"/>
              </a:rPr>
              <a:t>front.png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left</a:t>
            </a:r>
            <a:r>
              <a:rPr lang="en-US" sz="1000" b="0" dirty="0" err="1">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images</a:t>
            </a:r>
            <a:r>
              <a:rPr lang="en-US" sz="1000" b="0" dirty="0">
                <a:solidFill>
                  <a:srgbClr val="1F6E89"/>
                </a:solidFill>
                <a:effectLst/>
                <a:latin typeface="Menlo" panose="020B0609030804020204" pitchFamily="49" charset="0"/>
              </a:rPr>
              <a:t>/</a:t>
            </a:r>
            <a:r>
              <a:rPr lang="en-US" sz="1000" b="0" dirty="0" err="1">
                <a:solidFill>
                  <a:srgbClr val="1F6E89"/>
                </a:solidFill>
                <a:effectLst/>
                <a:latin typeface="Menlo" panose="020B0609030804020204" pitchFamily="49" charset="0"/>
              </a:rPr>
              <a:t>left.png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back</a:t>
            </a:r>
            <a:r>
              <a:rPr lang="en-US" sz="1000" b="0" dirty="0" err="1">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images</a:t>
            </a:r>
            <a:r>
              <a:rPr lang="en-US" sz="1000" b="0" dirty="0">
                <a:solidFill>
                  <a:srgbClr val="1F6E89"/>
                </a:solidFill>
                <a:effectLst/>
                <a:latin typeface="Menlo" panose="020B0609030804020204" pitchFamily="49" charset="0"/>
              </a:rPr>
              <a:t>/</a:t>
            </a:r>
            <a:r>
              <a:rPr lang="en-US" sz="1000" b="0" dirty="0" err="1">
                <a:solidFill>
                  <a:srgbClr val="1F6E89"/>
                </a:solidFill>
                <a:effectLst/>
                <a:latin typeface="Menlo" panose="020B0609030804020204" pitchFamily="49" charset="0"/>
              </a:rPr>
              <a:t>back.png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right</a:t>
            </a:r>
            <a:r>
              <a:rPr lang="en-US" sz="1000" b="0" dirty="0" err="1">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images</a:t>
            </a:r>
            <a:r>
              <a:rPr lang="en-US" sz="1000" b="0" dirty="0">
                <a:solidFill>
                  <a:srgbClr val="1F6E89"/>
                </a:solidFill>
                <a:effectLst/>
                <a:latin typeface="Menlo" panose="020B0609030804020204" pitchFamily="49" charset="0"/>
              </a:rPr>
              <a:t>/</a:t>
            </a:r>
            <a:r>
              <a:rPr lang="en-US" sz="1000" b="0" dirty="0" err="1">
                <a:solidFill>
                  <a:srgbClr val="1F6E89"/>
                </a:solidFill>
                <a:effectLst/>
                <a:latin typeface="Menlo" panose="020B0609030804020204" pitchFamily="49" charset="0"/>
              </a:rPr>
              <a:t>right.png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6" name="Rounded Rectangle 5">
            <a:extLst>
              <a:ext uri="{FF2B5EF4-FFF2-40B4-BE49-F238E27FC236}">
                <a16:creationId xmlns:a16="http://schemas.microsoft.com/office/drawing/2014/main" id="{7BA0B04A-29BF-8484-915C-569B65F2B6ED}"/>
              </a:ext>
            </a:extLst>
          </p:cNvPr>
          <p:cNvSpPr/>
          <p:nvPr/>
        </p:nvSpPr>
        <p:spPr>
          <a:xfrm>
            <a:off x="1680701" y="2247274"/>
            <a:ext cx="5586789" cy="508544"/>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8" name="TextBox 7">
            <a:extLst>
              <a:ext uri="{FF2B5EF4-FFF2-40B4-BE49-F238E27FC236}">
                <a16:creationId xmlns:a16="http://schemas.microsoft.com/office/drawing/2014/main" id="{A4E8C561-DE43-D4C6-9EAD-E134E9B58B50}"/>
              </a:ext>
            </a:extLst>
          </p:cNvPr>
          <p:cNvSpPr txBox="1"/>
          <p:nvPr/>
        </p:nvSpPr>
        <p:spPr>
          <a:xfrm>
            <a:off x="773263" y="3026480"/>
            <a:ext cx="7877756" cy="646331"/>
          </a:xfrm>
          <a:prstGeom prst="rect">
            <a:avLst/>
          </a:prstGeom>
          <a:noFill/>
        </p:spPr>
        <p:txBody>
          <a:bodyPr wrap="square">
            <a:spAutoFit/>
          </a:bodyPr>
          <a:lstStyle/>
          <a:p>
            <a:r>
              <a:rPr lang="en-TH" sz="1200" dirty="0"/>
              <a:t>You can then create an ImageCollection object, specifying this dictionary and the key of the image you want to start with. To change to a different image, you call the replace() method and pass in a different key.</a:t>
            </a:r>
          </a:p>
          <a:p>
            <a:r>
              <a:rPr lang="en-TH" sz="1200" dirty="0"/>
              <a:t>Calling the draw() method at the bottom of the loop always shows the current image.</a:t>
            </a:r>
          </a:p>
        </p:txBody>
      </p:sp>
    </p:spTree>
    <p:extLst>
      <p:ext uri="{BB962C8B-B14F-4D97-AF65-F5344CB8AC3E}">
        <p14:creationId xmlns:p14="http://schemas.microsoft.com/office/powerpoint/2010/main" val="1447627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7460716"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err="1"/>
              <a:t>pygwidgets</a:t>
            </a:r>
            <a:r>
              <a:rPr lang="en-US" sz="2000" b="1" dirty="0"/>
              <a:t> Example Program</a:t>
            </a:r>
            <a:endParaRPr sz="2000" b="1" dirty="0"/>
          </a:p>
        </p:txBody>
      </p:sp>
      <p:sp>
        <p:nvSpPr>
          <p:cNvPr id="3" name="TextBox 2">
            <a:extLst>
              <a:ext uri="{FF2B5EF4-FFF2-40B4-BE49-F238E27FC236}">
                <a16:creationId xmlns:a16="http://schemas.microsoft.com/office/drawing/2014/main" id="{DD2D7E50-3E35-BEDE-7D37-DAA69F7FFFB0}"/>
              </a:ext>
            </a:extLst>
          </p:cNvPr>
          <p:cNvSpPr txBox="1"/>
          <p:nvPr/>
        </p:nvSpPr>
        <p:spPr>
          <a:xfrm>
            <a:off x="805069" y="1059619"/>
            <a:ext cx="7782339" cy="646331"/>
          </a:xfrm>
          <a:prstGeom prst="rect">
            <a:avLst/>
          </a:prstGeom>
          <a:noFill/>
        </p:spPr>
        <p:txBody>
          <a:bodyPr wrap="square">
            <a:spAutoFit/>
          </a:bodyPr>
          <a:lstStyle/>
          <a:p>
            <a:r>
              <a:rPr lang="en-TH" sz="1200" dirty="0"/>
              <a:t>Figure 7-4 shows a screenshot of a sample program that demonstrates objects instantiated from many of the classes in pygwidgets, including Image, DisplayText, InputText, TextButton, CustomButton,</a:t>
            </a:r>
          </a:p>
          <a:p>
            <a:r>
              <a:rPr lang="en-TH" sz="1200" dirty="0"/>
              <a:t>TextRadioButton, CustomRadioButton, TextCheckBox, CustomCheckBox,</a:t>
            </a:r>
            <a:r>
              <a:rPr lang="th-TH" sz="1200" dirty="0"/>
              <a:t> </a:t>
            </a:r>
            <a:r>
              <a:rPr lang="en-TH" sz="1200" dirty="0"/>
              <a:t>ImageCollection, and Dragger. </a:t>
            </a:r>
          </a:p>
        </p:txBody>
      </p:sp>
      <p:sp>
        <p:nvSpPr>
          <p:cNvPr id="5" name="TextBox 4">
            <a:extLst>
              <a:ext uri="{FF2B5EF4-FFF2-40B4-BE49-F238E27FC236}">
                <a16:creationId xmlns:a16="http://schemas.microsoft.com/office/drawing/2014/main" id="{5AFFB278-49B0-7427-947F-B1924F789160}"/>
              </a:ext>
            </a:extLst>
          </p:cNvPr>
          <p:cNvSpPr txBox="1"/>
          <p:nvPr/>
        </p:nvSpPr>
        <p:spPr>
          <a:xfrm>
            <a:off x="805069" y="2857997"/>
            <a:ext cx="2908190" cy="646331"/>
          </a:xfrm>
          <a:prstGeom prst="rect">
            <a:avLst/>
          </a:prstGeom>
          <a:noFill/>
        </p:spPr>
        <p:txBody>
          <a:bodyPr wrap="square">
            <a:spAutoFit/>
          </a:bodyPr>
          <a:lstStyle/>
          <a:p>
            <a:r>
              <a:rPr lang="en-TH" sz="1200" b="1" dirty="0"/>
              <a:t>Figure 7-4: </a:t>
            </a:r>
            <a:r>
              <a:rPr lang="en-TH" sz="1200" dirty="0"/>
              <a:t>The window of a program that demonstrates objects instantiated from a variety of pygwidgets classes</a:t>
            </a:r>
          </a:p>
        </p:txBody>
      </p:sp>
      <p:pic>
        <p:nvPicPr>
          <p:cNvPr id="6" name="Picture 5">
            <a:extLst>
              <a:ext uri="{FF2B5EF4-FFF2-40B4-BE49-F238E27FC236}">
                <a16:creationId xmlns:a16="http://schemas.microsoft.com/office/drawing/2014/main" id="{77D5C374-C159-A585-5479-BD7C8A0F4A60}"/>
              </a:ext>
            </a:extLst>
          </p:cNvPr>
          <p:cNvPicPr>
            <a:picLocks noChangeAspect="1"/>
          </p:cNvPicPr>
          <p:nvPr/>
        </p:nvPicPr>
        <p:blipFill>
          <a:blip r:embed="rId3"/>
          <a:stretch>
            <a:fillRect/>
          </a:stretch>
        </p:blipFill>
        <p:spPr>
          <a:xfrm>
            <a:off x="5182263" y="1882556"/>
            <a:ext cx="3156668" cy="3109990"/>
          </a:xfrm>
          <a:prstGeom prst="rect">
            <a:avLst/>
          </a:prstGeom>
        </p:spPr>
      </p:pic>
      <p:sp>
        <p:nvSpPr>
          <p:cNvPr id="8" name="TextBox 7">
            <a:extLst>
              <a:ext uri="{FF2B5EF4-FFF2-40B4-BE49-F238E27FC236}">
                <a16:creationId xmlns:a16="http://schemas.microsoft.com/office/drawing/2014/main" id="{840F1441-4516-B3B3-1B61-F4F763A9E927}"/>
              </a:ext>
            </a:extLst>
          </p:cNvPr>
          <p:cNvSpPr txBox="1"/>
          <p:nvPr/>
        </p:nvSpPr>
        <p:spPr>
          <a:xfrm>
            <a:off x="805069" y="1925419"/>
            <a:ext cx="3822590" cy="646331"/>
          </a:xfrm>
          <a:prstGeom prst="rect">
            <a:avLst/>
          </a:prstGeom>
          <a:noFill/>
        </p:spPr>
        <p:txBody>
          <a:bodyPr wrap="square">
            <a:spAutoFit/>
          </a:bodyPr>
          <a:lstStyle/>
          <a:p>
            <a:r>
              <a:rPr lang="en-TH" sz="1200" dirty="0"/>
              <a:t>The source of this example program can be found in the pygwidgets_test folder in my GitHub repository, </a:t>
            </a:r>
            <a:r>
              <a:rPr lang="en-TH" sz="1200" i="1" u="sng" dirty="0"/>
              <a:t>https://github.com/IrvKalb/pygwidgets/.</a:t>
            </a:r>
          </a:p>
        </p:txBody>
      </p:sp>
    </p:spTree>
    <p:extLst>
      <p:ext uri="{BB962C8B-B14F-4D97-AF65-F5344CB8AC3E}">
        <p14:creationId xmlns:p14="http://schemas.microsoft.com/office/powerpoint/2010/main" val="7157542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58261"/>
            <a:ext cx="7094956"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The Importance of a Consistent API</a:t>
            </a:r>
            <a:endParaRPr sz="2800" b="1" dirty="0"/>
          </a:p>
        </p:txBody>
      </p:sp>
      <p:cxnSp>
        <p:nvCxnSpPr>
          <p:cNvPr id="430" name="Google Shape;430;p44"/>
          <p:cNvCxnSpPr>
            <a:cxnSpLocks/>
          </p:cNvCxnSpPr>
          <p:nvPr/>
        </p:nvCxnSpPr>
        <p:spPr>
          <a:xfrm>
            <a:off x="829062" y="1025037"/>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C2D4A0E0-C4B9-1FBC-5889-9E4193DB3F33}"/>
              </a:ext>
            </a:extLst>
          </p:cNvPr>
          <p:cNvSpPr txBox="1"/>
          <p:nvPr/>
        </p:nvSpPr>
        <p:spPr>
          <a:xfrm>
            <a:off x="829062" y="1325255"/>
            <a:ext cx="6568516" cy="3200876"/>
          </a:xfrm>
          <a:prstGeom prst="rect">
            <a:avLst/>
          </a:prstGeom>
          <a:noFill/>
        </p:spPr>
        <p:txBody>
          <a:bodyPr wrap="square">
            <a:spAutoFit/>
          </a:bodyPr>
          <a:lstStyle/>
          <a:p>
            <a:r>
              <a:rPr lang="en-TH" sz="1200" b="1" dirty="0"/>
              <a:t>Note about building an API for a set of classes: </a:t>
            </a:r>
          </a:p>
          <a:p>
            <a:endParaRPr lang="en-TH" sz="1200" b="1" dirty="0"/>
          </a:p>
          <a:p>
            <a:pPr>
              <a:spcAft>
                <a:spcPts val="600"/>
              </a:spcAft>
            </a:pPr>
            <a:r>
              <a:rPr lang="en-TH" sz="1200" dirty="0"/>
              <a:t>whenever</a:t>
            </a:r>
            <a:r>
              <a:rPr lang="th-TH" sz="1200" dirty="0"/>
              <a:t> </a:t>
            </a:r>
            <a:r>
              <a:rPr lang="en-TH" sz="1200" dirty="0"/>
              <a:t>possible, it’s a very good idea to </a:t>
            </a:r>
            <a:r>
              <a:rPr lang="en-TH" sz="1200" dirty="0">
                <a:solidFill>
                  <a:schemeClr val="accent3">
                    <a:lumMod val="75000"/>
                  </a:schemeClr>
                </a:solidFill>
              </a:rPr>
              <a:t>build consistency into the parameters of</a:t>
            </a:r>
            <a:r>
              <a:rPr lang="th-TH" sz="1200" dirty="0">
                <a:solidFill>
                  <a:schemeClr val="accent3">
                    <a:lumMod val="75000"/>
                  </a:schemeClr>
                </a:solidFill>
              </a:rPr>
              <a:t> </a:t>
            </a:r>
            <a:r>
              <a:rPr lang="en-TH" sz="1200" dirty="0">
                <a:solidFill>
                  <a:schemeClr val="accent3">
                    <a:lumMod val="75000"/>
                  </a:schemeClr>
                </a:solidFill>
              </a:rPr>
              <a:t>methods in different, but similar, classes. </a:t>
            </a:r>
            <a:endParaRPr lang="en-TH" sz="1200" dirty="0"/>
          </a:p>
          <a:p>
            <a:r>
              <a:rPr lang="en-TH" sz="1200" dirty="0"/>
              <a:t>As a good example, the first two</a:t>
            </a:r>
            <a:r>
              <a:rPr lang="th-TH" sz="1200" dirty="0"/>
              <a:t> </a:t>
            </a:r>
            <a:r>
              <a:rPr lang="en-TH" sz="1200" dirty="0"/>
              <a:t>parameters to the </a:t>
            </a:r>
            <a:r>
              <a:rPr lang="en-TH" sz="1200" i="1" dirty="0"/>
              <a:t>__init__() </a:t>
            </a:r>
            <a:r>
              <a:rPr lang="en-TH" sz="1200" dirty="0"/>
              <a:t>method of every class in pygwidgets are</a:t>
            </a:r>
            <a:r>
              <a:rPr lang="th-TH" sz="1200" dirty="0"/>
              <a:t> </a:t>
            </a:r>
            <a:r>
              <a:rPr lang="en-TH" sz="1200" dirty="0"/>
              <a:t>window and loc, in that order. If these had been in a different order in some</a:t>
            </a:r>
            <a:r>
              <a:rPr lang="th-TH" sz="1200" dirty="0"/>
              <a:t> </a:t>
            </a:r>
            <a:r>
              <a:rPr lang="en-TH" sz="1200" dirty="0"/>
              <a:t>calls, using the package as a whole would be much more difficult.</a:t>
            </a:r>
          </a:p>
          <a:p>
            <a:endParaRPr lang="en-TH" sz="1200" dirty="0"/>
          </a:p>
          <a:p>
            <a:endParaRPr lang="en-TH" sz="1200" dirty="0"/>
          </a:p>
          <a:p>
            <a:pPr>
              <a:spcAft>
                <a:spcPts val="600"/>
              </a:spcAft>
            </a:pPr>
            <a:r>
              <a:rPr lang="en-TH" sz="1200" dirty="0"/>
              <a:t>Additionally, if </a:t>
            </a:r>
            <a:r>
              <a:rPr lang="en-TH" sz="1200" dirty="0">
                <a:solidFill>
                  <a:schemeClr val="accent3">
                    <a:lumMod val="75000"/>
                  </a:schemeClr>
                </a:solidFill>
              </a:rPr>
              <a:t>different classes implement the same functionality</a:t>
            </a:r>
            <a:r>
              <a:rPr lang="en-TH" sz="1200" dirty="0"/>
              <a:t>, it’s a</a:t>
            </a:r>
            <a:r>
              <a:rPr lang="th-TH" sz="1200" dirty="0"/>
              <a:t> </a:t>
            </a:r>
            <a:r>
              <a:rPr lang="en-TH" sz="1200" dirty="0"/>
              <a:t>good idea to </a:t>
            </a:r>
            <a:r>
              <a:rPr lang="en-TH" sz="1200" dirty="0">
                <a:solidFill>
                  <a:schemeClr val="accent3">
                    <a:lumMod val="75000"/>
                  </a:schemeClr>
                </a:solidFill>
              </a:rPr>
              <a:t>use the same method names.</a:t>
            </a:r>
            <a:r>
              <a:rPr lang="en-TH" sz="1200" dirty="0"/>
              <a:t> </a:t>
            </a:r>
          </a:p>
          <a:p>
            <a:r>
              <a:rPr lang="en-TH" sz="1200" dirty="0"/>
              <a:t>For example, many of the classes</a:t>
            </a:r>
            <a:r>
              <a:rPr lang="th-TH" sz="1200" dirty="0"/>
              <a:t> </a:t>
            </a:r>
            <a:r>
              <a:rPr lang="en-TH" sz="1200" dirty="0"/>
              <a:t>in pygwidgets have a method named </a:t>
            </a:r>
            <a:r>
              <a:rPr lang="en-TH" sz="1200" i="1" dirty="0"/>
              <a:t>setValue() </a:t>
            </a:r>
            <a:r>
              <a:rPr lang="en-TH" sz="1200" dirty="0"/>
              <a:t>and another named</a:t>
            </a:r>
            <a:r>
              <a:rPr lang="th-TH" sz="1200" dirty="0"/>
              <a:t> </a:t>
            </a:r>
            <a:r>
              <a:rPr lang="en-TH" sz="1200" i="1" dirty="0"/>
              <a:t>getValue()</a:t>
            </a:r>
            <a:r>
              <a:rPr lang="en-TH" sz="1200" dirty="0"/>
              <a:t>. </a:t>
            </a:r>
          </a:p>
          <a:p>
            <a:endParaRPr lang="en-TH" sz="1200" dirty="0"/>
          </a:p>
          <a:p>
            <a:endParaRPr lang="en-TH" sz="1200" dirty="0"/>
          </a:p>
          <a:p>
            <a:r>
              <a:rPr lang="en-TH" sz="1200" dirty="0"/>
              <a:t>We’ll talk more about why this type of consistency </a:t>
            </a:r>
            <a:r>
              <a:rPr lang="en-US" sz="1200" dirty="0"/>
              <a:t>in the next few weeks </a:t>
            </a:r>
            <a:r>
              <a:rPr lang="en-TH" sz="1200" dirty="0"/>
              <a:t>...</a:t>
            </a:r>
          </a:p>
        </p:txBody>
      </p:sp>
    </p:spTree>
    <p:extLst>
      <p:ext uri="{BB962C8B-B14F-4D97-AF65-F5344CB8AC3E}">
        <p14:creationId xmlns:p14="http://schemas.microsoft.com/office/powerpoint/2010/main" val="22742315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idx="6"/>
          </p:nvPr>
        </p:nvSpPr>
        <p:spPr>
          <a:xfrm>
            <a:off x="719999" y="49501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t>summary</a:t>
            </a:r>
            <a:endParaRPr sz="3200" b="1"/>
          </a:p>
        </p:txBody>
      </p:sp>
      <p:sp>
        <p:nvSpPr>
          <p:cNvPr id="243" name="Google Shape;243;p35"/>
          <p:cNvSpPr/>
          <p:nvPr/>
        </p:nvSpPr>
        <p:spPr>
          <a:xfrm>
            <a:off x="210709" y="1187693"/>
            <a:ext cx="8722581" cy="3193476"/>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TextBox 4">
            <a:extLst>
              <a:ext uri="{FF2B5EF4-FFF2-40B4-BE49-F238E27FC236}">
                <a16:creationId xmlns:a16="http://schemas.microsoft.com/office/drawing/2014/main" id="{1C9DF3D7-4468-9E73-D031-D775A8D091FA}"/>
              </a:ext>
            </a:extLst>
          </p:cNvPr>
          <p:cNvSpPr txBox="1"/>
          <p:nvPr/>
        </p:nvSpPr>
        <p:spPr>
          <a:xfrm>
            <a:off x="1502795" y="1531685"/>
            <a:ext cx="6138408" cy="2400657"/>
          </a:xfrm>
          <a:prstGeom prst="rect">
            <a:avLst/>
          </a:prstGeom>
          <a:noFill/>
        </p:spPr>
        <p:txBody>
          <a:bodyPr wrap="square">
            <a:spAutoFit/>
          </a:bodyPr>
          <a:lstStyle/>
          <a:p>
            <a:pPr marL="171450" indent="-171450">
              <a:spcAft>
                <a:spcPts val="1200"/>
              </a:spcAft>
              <a:buFont typeface="Arial" panose="020B0604020202020204" pitchFamily="34" charset="0"/>
              <a:buChar char="•"/>
            </a:pPr>
            <a:r>
              <a:rPr lang="en-US" sz="1200" b="1" dirty="0"/>
              <a:t>Positional and keyword parameters</a:t>
            </a:r>
            <a:r>
              <a:rPr lang="en-US" sz="1200" dirty="0"/>
              <a:t>: This chapter explains the use of default values for method parameters, especially through keyword parameters.</a:t>
            </a:r>
          </a:p>
          <a:p>
            <a:pPr marL="171450" indent="-171450">
              <a:spcAft>
                <a:spcPts val="1200"/>
              </a:spcAft>
              <a:buFont typeface="Arial" panose="020B0604020202020204" pitchFamily="34" charset="0"/>
              <a:buChar char="•"/>
            </a:pPr>
            <a:r>
              <a:rPr lang="en-US" sz="1200" dirty="0"/>
              <a:t>Introduction to </a:t>
            </a:r>
            <a:r>
              <a:rPr lang="en-US" sz="1200" b="1" dirty="0" err="1"/>
              <a:t>pygwidgets</a:t>
            </a:r>
            <a:r>
              <a:rPr lang="en-US" sz="1200" dirty="0"/>
              <a:t> Module: The chapter showcases the </a:t>
            </a:r>
            <a:r>
              <a:rPr lang="en-US" sz="1200" dirty="0" err="1"/>
              <a:t>pygwidgets</a:t>
            </a:r>
            <a:r>
              <a:rPr lang="en-US" sz="1200" dirty="0"/>
              <a:t> module, including various prebuilt GUI widget classes, and offers practical usage examples.</a:t>
            </a:r>
          </a:p>
          <a:p>
            <a:pPr marL="171450" indent="-171450">
              <a:spcAft>
                <a:spcPts val="1200"/>
              </a:spcAft>
              <a:buFont typeface="Arial" panose="020B0604020202020204" pitchFamily="34" charset="0"/>
              <a:buChar char="•"/>
            </a:pPr>
            <a:r>
              <a:rPr lang="en-US" sz="1200" dirty="0"/>
              <a:t>Advantages of writing classes like </a:t>
            </a:r>
            <a:r>
              <a:rPr lang="en-US" sz="1200" dirty="0" err="1"/>
              <a:t>pygwidgets</a:t>
            </a:r>
            <a:r>
              <a:rPr lang="en-US" sz="1200" dirty="0"/>
              <a:t>: This section highlights two benefits of creating classes like those in </a:t>
            </a:r>
            <a:r>
              <a:rPr lang="en-US" sz="1200" dirty="0" err="1"/>
              <a:t>pygwidgets</a:t>
            </a:r>
            <a:r>
              <a:rPr lang="en-US" sz="1200" dirty="0"/>
              <a:t>: hiding complexity within methods and enabling code reusability through class instances with customizable default values.</a:t>
            </a:r>
          </a:p>
          <a:p>
            <a:pPr marL="171450" indent="-171450">
              <a:spcAft>
                <a:spcPts val="1200"/>
              </a:spcAft>
              <a:buFont typeface="Arial" panose="020B0604020202020204" pitchFamily="34" charset="0"/>
              <a:buChar char="•"/>
            </a:pPr>
            <a:r>
              <a:rPr lang="en-US" sz="1200" b="1" dirty="0"/>
              <a:t>Publishing class interfaces</a:t>
            </a:r>
            <a:r>
              <a:rPr lang="en-US" sz="1200" dirty="0"/>
              <a:t>: The chapter encourages sharing class interfaces, emphasizing the importance of thorough documentation and code consistency for improved usability.</a:t>
            </a:r>
          </a:p>
        </p:txBody>
      </p:sp>
    </p:spTree>
    <p:extLst>
      <p:ext uri="{BB962C8B-B14F-4D97-AF65-F5344CB8AC3E}">
        <p14:creationId xmlns:p14="http://schemas.microsoft.com/office/powerpoint/2010/main" val="54030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4"/>
          <p:cNvSpPr txBox="1">
            <a:spLocks noGrp="1"/>
          </p:cNvSpPr>
          <p:nvPr>
            <p:ph type="title"/>
          </p:nvPr>
        </p:nvSpPr>
        <p:spPr>
          <a:xfrm>
            <a:off x="720000" y="96028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a:t>
            </a:r>
            <a:endParaRPr/>
          </a:p>
        </p:txBody>
      </p:sp>
      <p:sp>
        <p:nvSpPr>
          <p:cNvPr id="614" name="Google Shape;614;p54"/>
          <p:cNvSpPr txBox="1">
            <a:spLocks noGrp="1"/>
          </p:cNvSpPr>
          <p:nvPr>
            <p:ph type="subTitle" idx="1"/>
          </p:nvPr>
        </p:nvSpPr>
        <p:spPr>
          <a:xfrm>
            <a:off x="2235130" y="1855719"/>
            <a:ext cx="4673740" cy="227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t>OBJECT-ORIENTED PYTHON</a:t>
            </a:r>
          </a:p>
          <a:p>
            <a:pPr marL="0" lvl="0" indent="0" algn="ctr" rtl="0">
              <a:spcBef>
                <a:spcPts val="0"/>
              </a:spcBef>
              <a:spcAft>
                <a:spcPts val="0"/>
              </a:spcAft>
              <a:buNone/>
            </a:pPr>
            <a:endParaRPr lang="en-US" sz="2000"/>
          </a:p>
          <a:p>
            <a:pPr marL="0" lvl="0" indent="0" algn="ctr" rtl="0">
              <a:spcBef>
                <a:spcPts val="0"/>
              </a:spcBef>
              <a:spcAft>
                <a:spcPts val="0"/>
              </a:spcAft>
              <a:buNone/>
            </a:pPr>
            <a:r>
              <a:rPr lang="en-US" sz="2000"/>
              <a:t>MASTER OOP BY</a:t>
            </a:r>
          </a:p>
          <a:p>
            <a:pPr marL="0" lvl="0" indent="0" algn="ctr" rtl="0">
              <a:spcBef>
                <a:spcPts val="0"/>
              </a:spcBef>
              <a:spcAft>
                <a:spcPts val="0"/>
              </a:spcAft>
              <a:buNone/>
            </a:pPr>
            <a:r>
              <a:rPr lang="en-US" sz="2000"/>
              <a:t>BUILDING GAMES AND GUIS,</a:t>
            </a:r>
          </a:p>
          <a:p>
            <a:pPr marL="0" lvl="0" indent="0" algn="ctr" rtl="0">
              <a:spcBef>
                <a:spcPts val="0"/>
              </a:spcBef>
              <a:spcAft>
                <a:spcPts val="0"/>
              </a:spcAft>
              <a:buNone/>
            </a:pPr>
            <a:r>
              <a:rPr lang="en-US" sz="2000"/>
              <a:t>IRV KALB</a:t>
            </a:r>
            <a:endParaRPr sz="2000"/>
          </a:p>
        </p:txBody>
      </p:sp>
    </p:spTree>
    <p:extLst>
      <p:ext uri="{BB962C8B-B14F-4D97-AF65-F5344CB8AC3E}">
        <p14:creationId xmlns:p14="http://schemas.microsoft.com/office/powerpoint/2010/main" val="253523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 name="TextBox 3">
            <a:extLst>
              <a:ext uri="{FF2B5EF4-FFF2-40B4-BE49-F238E27FC236}">
                <a16:creationId xmlns:a16="http://schemas.microsoft.com/office/drawing/2014/main" id="{F20FE036-81CC-51CB-2F2E-747E1B9E167C}"/>
              </a:ext>
            </a:extLst>
          </p:cNvPr>
          <p:cNvSpPr txBox="1"/>
          <p:nvPr/>
        </p:nvSpPr>
        <p:spPr>
          <a:xfrm>
            <a:off x="765313" y="1048256"/>
            <a:ext cx="3735124" cy="3231654"/>
          </a:xfrm>
          <a:prstGeom prst="rect">
            <a:avLst/>
          </a:prstGeom>
          <a:noFill/>
        </p:spPr>
        <p:txBody>
          <a:bodyPr wrap="square">
            <a:spAutoFit/>
          </a:bodyPr>
          <a:lstStyle/>
          <a:p>
            <a:pPr marL="171450" indent="-171450">
              <a:buFont typeface="Arial" panose="020B0604020202020204" pitchFamily="34" charset="0"/>
              <a:buChar char="•"/>
            </a:pPr>
            <a:r>
              <a:rPr lang="en-US" sz="1200" dirty="0"/>
              <a:t>To show an image in a window, we need to specify the coordinates of its </a:t>
            </a:r>
            <a:r>
              <a:rPr lang="en-US" sz="1200" b="1" dirty="0"/>
              <a:t>starting point</a:t>
            </a:r>
            <a:r>
              <a:rPr lang="en-US" sz="1200" dirty="0"/>
              <a:t>. In this case, we draw the image at location (3,5).</a:t>
            </a:r>
          </a:p>
          <a:p>
            <a:pPr marL="171450" indent="-171450">
              <a:buFont typeface="Arial" panose="020B0604020202020204" pitchFamily="34" charset="0"/>
              <a:buChar char="•"/>
            </a:pPr>
            <a:endParaRPr lang="en-TH" sz="1200" dirty="0"/>
          </a:p>
          <a:p>
            <a:pPr marL="171450" indent="-171450">
              <a:buFont typeface="Arial" panose="020B0604020202020204" pitchFamily="34" charset="0"/>
              <a:buChar char="•"/>
            </a:pPr>
            <a:r>
              <a:rPr lang="en-TH" sz="1200" dirty="0"/>
              <a:t>When working with an image, you’ll often need to deal with the </a:t>
            </a:r>
            <a:r>
              <a:rPr lang="en-TH" sz="1200" i="1" dirty="0"/>
              <a:t>bounding rectangle</a:t>
            </a:r>
            <a:r>
              <a:rPr lang="en-TH" sz="1200" dirty="0"/>
              <a:t>, which is the smallest rectangle that can be made that </a:t>
            </a:r>
            <a:r>
              <a:rPr lang="en-US" sz="1200" dirty="0"/>
              <a:t>surrounds</a:t>
            </a:r>
            <a:r>
              <a:rPr lang="en-TH" sz="1200" dirty="0"/>
              <a:t> all pixels of the image. </a:t>
            </a:r>
          </a:p>
          <a:p>
            <a:endParaRPr lang="en-TH" sz="1200" dirty="0"/>
          </a:p>
          <a:p>
            <a:pPr marL="171450" indent="-171450">
              <a:buFont typeface="Arial" panose="020B0604020202020204" pitchFamily="34" charset="0"/>
              <a:buChar char="•"/>
            </a:pPr>
            <a:r>
              <a:rPr lang="en-TH" sz="1200" dirty="0"/>
              <a:t>A </a:t>
            </a:r>
            <a:r>
              <a:rPr lang="en-TH" sz="1200" b="1" dirty="0"/>
              <a:t>rectangle</a:t>
            </a:r>
            <a:r>
              <a:rPr lang="en-TH" sz="1200" dirty="0"/>
              <a:t> is represented in pygame by a set of four values: </a:t>
            </a:r>
            <a:r>
              <a:rPr lang="en-TH" sz="1200" b="1" dirty="0"/>
              <a:t>x, y, width, height</a:t>
            </a:r>
            <a:r>
              <a:rPr lang="en-TH" sz="1200" dirty="0"/>
              <a:t>. The rectangle for the image in this figure has values of 3, 5, 11, 7. </a:t>
            </a:r>
          </a:p>
          <a:p>
            <a:endParaRPr lang="en-TH" sz="1200" dirty="0"/>
          </a:p>
          <a:p>
            <a:pPr marL="171450" indent="-171450">
              <a:buFont typeface="Arial" panose="020B0604020202020204" pitchFamily="34" charset="0"/>
              <a:buChar char="•"/>
            </a:pPr>
            <a:r>
              <a:rPr lang="en-TH" sz="1200" i="1" dirty="0"/>
              <a:t>Even if your image is not rectangular </a:t>
            </a:r>
            <a:r>
              <a:rPr lang="en-TH" sz="1200" dirty="0"/>
              <a:t>(for example, if it’s a circle or an ellipse), you still have to consider its </a:t>
            </a:r>
            <a:r>
              <a:rPr lang="en-TH" sz="1200" i="1" dirty="0"/>
              <a:t>bounding rectangle </a:t>
            </a:r>
            <a:r>
              <a:rPr lang="en-TH" sz="1200" dirty="0"/>
              <a:t>for positioning and collision detection.</a:t>
            </a:r>
          </a:p>
        </p:txBody>
      </p:sp>
      <p:pic>
        <p:nvPicPr>
          <p:cNvPr id="5" name="Picture 4">
            <a:extLst>
              <a:ext uri="{FF2B5EF4-FFF2-40B4-BE49-F238E27FC236}">
                <a16:creationId xmlns:a16="http://schemas.microsoft.com/office/drawing/2014/main" id="{10905290-6930-B754-7ABA-27449DC92B15}"/>
              </a:ext>
            </a:extLst>
          </p:cNvPr>
          <p:cNvPicPr>
            <a:picLocks noChangeAspect="1"/>
          </p:cNvPicPr>
          <p:nvPr/>
        </p:nvPicPr>
        <p:blipFill>
          <a:blip r:embed="rId3"/>
          <a:stretch>
            <a:fillRect/>
          </a:stretch>
        </p:blipFill>
        <p:spPr>
          <a:xfrm>
            <a:off x="4643564" y="523747"/>
            <a:ext cx="4253946" cy="4048299"/>
          </a:xfrm>
          <a:prstGeom prst="rect">
            <a:avLst/>
          </a:prstGeom>
        </p:spPr>
      </p:pic>
      <p:sp>
        <p:nvSpPr>
          <p:cNvPr id="3" name="Google Shape;428;p44">
            <a:extLst>
              <a:ext uri="{FF2B5EF4-FFF2-40B4-BE49-F238E27FC236}">
                <a16:creationId xmlns:a16="http://schemas.microsoft.com/office/drawing/2014/main" id="{3A70DC1F-2F58-6185-6AED-1C97575004F7}"/>
              </a:ext>
            </a:extLst>
          </p:cNvPr>
          <p:cNvSpPr txBox="1">
            <a:spLocks noGrp="1"/>
          </p:cNvSpPr>
          <p:nvPr>
            <p:ph type="title"/>
          </p:nvPr>
        </p:nvSpPr>
        <p:spPr>
          <a:xfrm>
            <a:off x="492161" y="327197"/>
            <a:ext cx="6992500"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The Window Coordinate System</a:t>
            </a:r>
            <a:endParaRPr sz="2000" b="1" dirty="0"/>
          </a:p>
        </p:txBody>
      </p:sp>
    </p:spTree>
    <p:extLst>
      <p:ext uri="{BB962C8B-B14F-4D97-AF65-F5344CB8AC3E}">
        <p14:creationId xmlns:p14="http://schemas.microsoft.com/office/powerpoint/2010/main" val="1601113935"/>
      </p:ext>
    </p:extLst>
  </p:cSld>
  <p:clrMapOvr>
    <a:masterClrMapping/>
  </p:clrMapOvr>
</p:sld>
</file>

<file path=ppt/theme/theme1.xml><?xml version="1.0" encoding="utf-8"?>
<a:theme xmlns:a="http://schemas.openxmlformats.org/drawingml/2006/main"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4593</TotalTime>
  <Words>15109</Words>
  <Application>Microsoft Macintosh PowerPoint</Application>
  <PresentationFormat>On-screen Show (16:9)</PresentationFormat>
  <Paragraphs>1078</Paragraphs>
  <Slides>87</Slides>
  <Notes>86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Catamaran</vt:lpstr>
      <vt:lpstr>Consolas</vt:lpstr>
      <vt:lpstr>Courier New</vt:lpstr>
      <vt:lpstr>Lexend Deca</vt:lpstr>
      <vt:lpstr>Menlo</vt:lpstr>
      <vt:lpstr>Wingdings</vt:lpstr>
      <vt:lpstr>Pastel Minimalist Elegant Lines Portfolio by Slidesgo</vt:lpstr>
      <vt:lpstr>PowerPoint Presentation</vt:lpstr>
      <vt:lpstr>INTRODUCTION  TO PYGAME</vt:lpstr>
      <vt:lpstr>What is pygame?</vt:lpstr>
      <vt:lpstr>Installing pygame</vt:lpstr>
      <vt:lpstr>Two Main Concepts:</vt:lpstr>
      <vt:lpstr>Window Details</vt:lpstr>
      <vt:lpstr>The Catesian Coordinate System</vt:lpstr>
      <vt:lpstr>The Window Coordinate System</vt:lpstr>
      <vt:lpstr>The Window Coordinate System</vt:lpstr>
      <vt:lpstr>Pixel Colors</vt:lpstr>
      <vt:lpstr>PowerPoint Presentation</vt:lpstr>
      <vt:lpstr>Event-Driven Programs</vt:lpstr>
      <vt:lpstr>PowerPoint Presentation</vt:lpstr>
      <vt:lpstr>Using Pygame</vt:lpstr>
      <vt:lpstr>Bringing Up a Blank Window</vt:lpstr>
      <vt:lpstr>Drawing an Image</vt:lpstr>
      <vt:lpstr>PowerPoint Presentation</vt:lpstr>
      <vt:lpstr>PowerPoint Presentation</vt:lpstr>
      <vt:lpstr>PowerPoint Presentation</vt:lpstr>
      <vt:lpstr>Detecting a Mouse Click</vt:lpstr>
      <vt:lpstr>PowerPoint Presentation</vt:lpstr>
      <vt:lpstr>PowerPoint Presentation</vt:lpstr>
      <vt:lpstr>Handling the Keyboard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a Location-Based Animation</vt:lpstr>
      <vt:lpstr>PowerPoint Presentation</vt:lpstr>
      <vt:lpstr>PowerPoint Presentation</vt:lpstr>
      <vt:lpstr>Using Pygame rects</vt:lpstr>
      <vt:lpstr>PowerPoint Presentation</vt:lpstr>
      <vt:lpstr>PowerPoint Presentation</vt:lpstr>
      <vt:lpstr>PowerPoint Presentation</vt:lpstr>
      <vt:lpstr>Playing Sounds</vt:lpstr>
      <vt:lpstr>PowerPoint Presentation</vt:lpstr>
      <vt:lpstr>Playing Background Music</vt:lpstr>
      <vt:lpstr>PowerPoint Presentation</vt:lpstr>
      <vt:lpstr>Drawing Shapes</vt:lpstr>
      <vt:lpstr>PowerPoint Presentation</vt:lpstr>
      <vt:lpstr>Reference for Primitive Shapes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PYGAME GUI  WIDGETS</vt:lpstr>
      <vt:lpstr>Passing Arguments into a Function or Method</vt:lpstr>
      <vt:lpstr>PowerPoint Presentation</vt:lpstr>
      <vt:lpstr>Positional and Keyword Parameters</vt:lpstr>
      <vt:lpstr>PowerPoint Presentation</vt:lpstr>
      <vt:lpstr>PowerPoint Presentation</vt:lpstr>
      <vt:lpstr>Additional Notes on Keyword Parameters</vt:lpstr>
      <vt:lpstr>PowerPoint Presentation</vt:lpstr>
      <vt:lpstr>Using None as a Default Value</vt:lpstr>
      <vt:lpstr>PowerPoint Presentation</vt:lpstr>
      <vt:lpstr>Choosing Keywords and Default Values</vt:lpstr>
      <vt:lpstr>Default Values in GUI Widgets</vt:lpstr>
      <vt:lpstr>The pygwidgets Package</vt:lpstr>
      <vt:lpstr>PowerPoint Presentation</vt:lpstr>
      <vt:lpstr>Setting Up</vt:lpstr>
      <vt:lpstr>Overall Design Approach</vt:lpstr>
      <vt:lpstr>PowerPoint Presentation</vt:lpstr>
      <vt:lpstr>Adding an Image</vt:lpstr>
      <vt:lpstr>PowerPoint Presentation</vt:lpstr>
      <vt:lpstr>Adding Buttons, Checkboxes, and Radio Buttons</vt:lpstr>
      <vt:lpstr>PowerPoint Presentation</vt:lpstr>
      <vt:lpstr>PowerPoint Presentation</vt:lpstr>
      <vt:lpstr>PowerPoint Presentation</vt:lpstr>
      <vt:lpstr>PowerPoint Presentation</vt:lpstr>
      <vt:lpstr>PowerPoint Presentation</vt:lpstr>
      <vt:lpstr>Text Output and Input</vt:lpstr>
      <vt:lpstr>PowerPoint Presentation</vt:lpstr>
      <vt:lpstr>PowerPoint Presentation</vt:lpstr>
      <vt:lpstr>PowerPoint Presentation</vt:lpstr>
      <vt:lpstr>Other pygwidgets Classes</vt:lpstr>
      <vt:lpstr>pygwidgets Example Program</vt:lpstr>
      <vt:lpstr>The Importance of a Consistent API</vt:lpstr>
      <vt:lpstr>summary</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Pastel Minimalist Elegant Lines Portfolio</dc:title>
  <cp:lastModifiedBy>Naruemon Pratanwanich</cp:lastModifiedBy>
  <cp:revision>36</cp:revision>
  <dcterms:modified xsi:type="dcterms:W3CDTF">2024-02-24T11:14:40Z</dcterms:modified>
</cp:coreProperties>
</file>