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0" r:id="rId2"/>
    <p:sldId id="587" r:id="rId3"/>
    <p:sldId id="586" r:id="rId4"/>
    <p:sldId id="581" r:id="rId5"/>
    <p:sldId id="585" r:id="rId6"/>
    <p:sldId id="583" r:id="rId7"/>
    <p:sldId id="589" r:id="rId8"/>
    <p:sldId id="588" r:id="rId9"/>
    <p:sldId id="584" r:id="rId10"/>
    <p:sldId id="5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10.1101/2020.11.11.378802v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rah-harris/PhageComma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.nmpd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5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490155" cy="4983162"/>
          </a:xfrm>
        </p:spPr>
        <p:txBody>
          <a:bodyPr>
            <a:normAutofit/>
          </a:bodyPr>
          <a:lstStyle/>
          <a:p>
            <a:r>
              <a:rPr lang="en-US" b="1" dirty="0"/>
              <a:t>Phage Commander </a:t>
            </a:r>
            <a:r>
              <a:rPr lang="en-US" dirty="0"/>
              <a:t>is a software tool for identifying genes in phage genomes</a:t>
            </a:r>
          </a:p>
          <a:p>
            <a:r>
              <a:rPr lang="en-US" dirty="0"/>
              <a:t>Phage Commander runs a phage’s DNA sequence through gene identification tools and outputs a list of potential genes. These tools include:</a:t>
            </a:r>
          </a:p>
          <a:p>
            <a:pPr lvl="1"/>
            <a:r>
              <a:rPr lang="en-US" dirty="0"/>
              <a:t>Glimmer, </a:t>
            </a:r>
            <a:r>
              <a:rPr lang="en-US" dirty="0" err="1"/>
              <a:t>Genemark</a:t>
            </a:r>
            <a:r>
              <a:rPr lang="en-US" dirty="0"/>
              <a:t>, </a:t>
            </a:r>
            <a:r>
              <a:rPr lang="en-US" dirty="0" err="1"/>
              <a:t>Genemark.hmm</a:t>
            </a:r>
            <a:r>
              <a:rPr lang="en-US" dirty="0"/>
              <a:t>, </a:t>
            </a:r>
            <a:r>
              <a:rPr lang="en-US" dirty="0" err="1"/>
              <a:t>Genemark</a:t>
            </a:r>
            <a:r>
              <a:rPr lang="en-US" dirty="0"/>
              <a:t> S, </a:t>
            </a:r>
            <a:r>
              <a:rPr lang="en-US" dirty="0" err="1"/>
              <a:t>Genemark</a:t>
            </a:r>
            <a:r>
              <a:rPr lang="en-US" dirty="0"/>
              <a:t> S2, </a:t>
            </a:r>
            <a:r>
              <a:rPr lang="en-US" dirty="0" err="1"/>
              <a:t>Genemark</a:t>
            </a:r>
            <a:r>
              <a:rPr lang="en-US" dirty="0"/>
              <a:t> Heuristic, Prodigal, RAST, Metagene, and Aragorn (for tRNA genes)</a:t>
            </a:r>
          </a:p>
          <a:p>
            <a:r>
              <a:rPr lang="en-US" dirty="0"/>
              <a:t>Phage Commander’s output can be exported in Excel format (.xlsx) or NCBI GenBank format (.gb)</a:t>
            </a:r>
          </a:p>
          <a:p>
            <a:r>
              <a:rPr lang="en-US" dirty="0"/>
              <a:t>A draft paper describing Phage Commander in detail is here: </a:t>
            </a:r>
            <a:r>
              <a:rPr lang="en-US" sz="2000" dirty="0">
                <a:hlinkClick r:id="rId2"/>
              </a:rPr>
              <a:t>https://www.biorxiv.org/content/10.1101/2020.11.11.378802v1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BCFD-87C4-42CF-998C-E7326095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 in .gb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B937-C3D5-4D31-88BA-BDC6A916C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3" t="27410" r="35443" b="26845"/>
          <a:stretch/>
        </p:blipFill>
        <p:spPr>
          <a:xfrm>
            <a:off x="1950525" y="1756397"/>
            <a:ext cx="5313288" cy="4463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1C2E6-7F96-4E76-9E6B-0F06FDC99A50}"/>
              </a:ext>
            </a:extLst>
          </p:cNvPr>
          <p:cNvSpPr txBox="1"/>
          <p:nvPr/>
        </p:nvSpPr>
        <p:spPr>
          <a:xfrm>
            <a:off x="115756" y="1289752"/>
            <a:ext cx="1971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User-set threshold number of programs for</a:t>
            </a:r>
          </a:p>
          <a:p>
            <a:r>
              <a:rPr lang="en-US" b="1" dirty="0">
                <a:solidFill>
                  <a:srgbClr val="FF0000"/>
                </a:solidFill>
              </a:rPr>
              <a:t>gene exporting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C61FF6-E3AB-4D96-968B-3C137EAFB586}"/>
              </a:ext>
            </a:extLst>
          </p:cNvPr>
          <p:cNvCxnSpPr>
            <a:cxnSpLocks/>
          </p:cNvCxnSpPr>
          <p:nvPr/>
        </p:nvCxnSpPr>
        <p:spPr>
          <a:xfrm>
            <a:off x="1681017" y="2155195"/>
            <a:ext cx="1976583" cy="1325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F4E1DC-1792-4767-89C8-607831D86DB9}"/>
              </a:ext>
            </a:extLst>
          </p:cNvPr>
          <p:cNvSpPr txBox="1"/>
          <p:nvPr/>
        </p:nvSpPr>
        <p:spPr>
          <a:xfrm>
            <a:off x="114122" y="2591449"/>
            <a:ext cx="1879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 less than or equal the set number of programs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DB15B-7C16-4DA2-AA06-44E0D3E8A345}"/>
              </a:ext>
            </a:extLst>
          </p:cNvPr>
          <p:cNvCxnSpPr>
            <a:cxnSpLocks/>
          </p:cNvCxnSpPr>
          <p:nvPr/>
        </p:nvCxnSpPr>
        <p:spPr>
          <a:xfrm>
            <a:off x="1681017" y="3630338"/>
            <a:ext cx="1976583" cy="82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4A774A-FD2C-4C88-9953-044CE70C51F0}"/>
              </a:ext>
            </a:extLst>
          </p:cNvPr>
          <p:cNvSpPr txBox="1"/>
          <p:nvPr/>
        </p:nvSpPr>
        <p:spPr>
          <a:xfrm>
            <a:off x="7515255" y="4533670"/>
            <a:ext cx="176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“Save as” and enter desired filename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379593-059F-4580-BB68-15689510C0F4}"/>
              </a:ext>
            </a:extLst>
          </p:cNvPr>
          <p:cNvCxnSpPr>
            <a:cxnSpLocks/>
          </p:cNvCxnSpPr>
          <p:nvPr/>
        </p:nvCxnSpPr>
        <p:spPr>
          <a:xfrm flipH="1" flipV="1">
            <a:off x="5255189" y="4353036"/>
            <a:ext cx="2218948" cy="842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625581-921D-4A8E-9D18-3915BE01DCA2}"/>
              </a:ext>
            </a:extLst>
          </p:cNvPr>
          <p:cNvSpPr txBox="1"/>
          <p:nvPr/>
        </p:nvSpPr>
        <p:spPr>
          <a:xfrm>
            <a:off x="7423357" y="6271966"/>
            <a:ext cx="176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“Export”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B55996-6FE9-4F93-89E6-CEFE03C0E56F}"/>
              </a:ext>
            </a:extLst>
          </p:cNvPr>
          <p:cNvCxnSpPr>
            <a:cxnSpLocks/>
          </p:cNvCxnSpPr>
          <p:nvPr/>
        </p:nvCxnSpPr>
        <p:spPr>
          <a:xfrm flipH="1" flipV="1">
            <a:off x="4331855" y="4623513"/>
            <a:ext cx="3002296" cy="1694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F7C9DA-FE51-47E0-8E4F-C08700858504}"/>
              </a:ext>
            </a:extLst>
          </p:cNvPr>
          <p:cNvSpPr txBox="1"/>
          <p:nvPr/>
        </p:nvSpPr>
        <p:spPr>
          <a:xfrm>
            <a:off x="114122" y="4118123"/>
            <a:ext cx="1836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 more than the set number of programs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8ED9C-E3E6-42B7-8963-25504E9F390C}"/>
              </a:ext>
            </a:extLst>
          </p:cNvPr>
          <p:cNvCxnSpPr>
            <a:cxnSpLocks/>
          </p:cNvCxnSpPr>
          <p:nvPr/>
        </p:nvCxnSpPr>
        <p:spPr>
          <a:xfrm flipV="1">
            <a:off x="1597891" y="3925154"/>
            <a:ext cx="2059709" cy="840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9822F8-3215-48DB-BCF7-96E2A2434AE0}"/>
              </a:ext>
            </a:extLst>
          </p:cNvPr>
          <p:cNvSpPr txBox="1"/>
          <p:nvPr/>
        </p:nvSpPr>
        <p:spPr>
          <a:xfrm>
            <a:off x="114121" y="5639164"/>
            <a:ext cx="1836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only by set number of programs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9BEE-EFA6-4458-89A9-F01C30519EDE}"/>
              </a:ext>
            </a:extLst>
          </p:cNvPr>
          <p:cNvCxnSpPr>
            <a:cxnSpLocks/>
          </p:cNvCxnSpPr>
          <p:nvPr/>
        </p:nvCxnSpPr>
        <p:spPr>
          <a:xfrm flipV="1">
            <a:off x="1681017" y="4170145"/>
            <a:ext cx="1989371" cy="1866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4EDA29-33CF-4180-98BF-C4B772724F05}"/>
              </a:ext>
            </a:extLst>
          </p:cNvPr>
          <p:cNvSpPr txBox="1"/>
          <p:nvPr/>
        </p:nvSpPr>
        <p:spPr>
          <a:xfrm>
            <a:off x="7462983" y="1379137"/>
            <a:ext cx="1836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only those genes identified by </a:t>
            </a:r>
            <a:r>
              <a:rPr lang="en-US" b="1" u="sng" dirty="0">
                <a:solidFill>
                  <a:srgbClr val="FF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programs (max)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1B2493-2633-4256-8596-5E548F3D3E94}"/>
              </a:ext>
            </a:extLst>
          </p:cNvPr>
          <p:cNvCxnSpPr>
            <a:cxnSpLocks/>
          </p:cNvCxnSpPr>
          <p:nvPr/>
        </p:nvCxnSpPr>
        <p:spPr>
          <a:xfrm flipH="1">
            <a:off x="4895274" y="2064644"/>
            <a:ext cx="2528083" cy="1647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122C6D-281F-4FD1-99E9-8AB9FAC7A384}"/>
              </a:ext>
            </a:extLst>
          </p:cNvPr>
          <p:cNvSpPr txBox="1"/>
          <p:nvPr/>
        </p:nvSpPr>
        <p:spPr>
          <a:xfrm>
            <a:off x="7510122" y="2738849"/>
            <a:ext cx="1836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only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program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F16D6B-5871-45DC-84A3-7785E0F1321A}"/>
              </a:ext>
            </a:extLst>
          </p:cNvPr>
          <p:cNvCxnSpPr>
            <a:cxnSpLocks/>
          </p:cNvCxnSpPr>
          <p:nvPr/>
        </p:nvCxnSpPr>
        <p:spPr>
          <a:xfrm flipH="1">
            <a:off x="4899906" y="3335523"/>
            <a:ext cx="2574231" cy="5896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5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run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359139" cy="35204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Phage Commander from GitHub repository: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https://github.com/sarah-harris/PhageCommander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Run Phage Commander:</a:t>
            </a:r>
          </a:p>
          <a:p>
            <a:pPr lvl="1"/>
            <a:r>
              <a:rPr lang="en-US" b="1" dirty="0"/>
              <a:t>Windows:</a:t>
            </a:r>
            <a:r>
              <a:rPr lang="en-US" dirty="0"/>
              <a:t> Navigate to </a:t>
            </a:r>
            <a:r>
              <a:rPr lang="en-US" dirty="0" err="1"/>
              <a:t>phagecommander</a:t>
            </a:r>
            <a:r>
              <a:rPr lang="en-US" dirty="0"/>
              <a:t>/bin.  Click on the executable: phagecom-windows.exe </a:t>
            </a:r>
          </a:p>
          <a:p>
            <a:pPr lvl="1"/>
            <a:r>
              <a:rPr lang="en-US" b="1" dirty="0"/>
              <a:t>Linux or Mac:</a:t>
            </a:r>
            <a:r>
              <a:rPr lang="en-US" dirty="0"/>
              <a:t> Open a shell. Navigate to folder where you have downloaded </a:t>
            </a:r>
            <a:r>
              <a:rPr lang="en-US" dirty="0" err="1"/>
              <a:t>phagecommander</a:t>
            </a:r>
            <a:r>
              <a:rPr lang="en-US" dirty="0"/>
              <a:t>. Type </a:t>
            </a:r>
            <a:r>
              <a:rPr lang="en-US" dirty="0" err="1"/>
              <a:t>py</a:t>
            </a:r>
            <a:r>
              <a:rPr lang="en-US" dirty="0"/>
              <a:t> phagecom.py. If you need to install any of the supporting packages, first type: ‘pip install .’ (in the </a:t>
            </a:r>
            <a:r>
              <a:rPr lang="en-US" dirty="0" err="1"/>
              <a:t>PhageCommander</a:t>
            </a:r>
            <a:r>
              <a:rPr lang="en-US" dirty="0"/>
              <a:t>-master directory – the directory that contains setup.py)</a:t>
            </a:r>
          </a:p>
          <a:p>
            <a:r>
              <a:rPr lang="en-US" dirty="0"/>
              <a:t>A small Phage Commander window will appear: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3C6E1-B610-4031-9E9B-CE58C466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742" y="5026964"/>
            <a:ext cx="2707274" cy="17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5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490155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Phage Commander Window, click on the </a:t>
            </a:r>
            <a:r>
              <a:rPr lang="en-US" b="1" dirty="0">
                <a:solidFill>
                  <a:srgbClr val="0070C0"/>
                </a:solidFill>
              </a:rPr>
              <a:t>File</a:t>
            </a:r>
            <a:r>
              <a:rPr lang="en-US" dirty="0"/>
              <a:t> menu, and select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endParaRPr lang="en-US" dirty="0"/>
          </a:p>
          <a:p>
            <a:r>
              <a:rPr lang="en-US" dirty="0"/>
              <a:t>A Select Query Tools window will open (see next slide). Select which tools you would like to use</a:t>
            </a:r>
          </a:p>
          <a:p>
            <a:pPr lvl="1"/>
            <a:r>
              <a:rPr lang="en-US" dirty="0"/>
              <a:t>If using </a:t>
            </a:r>
            <a:r>
              <a:rPr lang="en-US" b="1" dirty="0" err="1"/>
              <a:t>GeneMark.hmm</a:t>
            </a:r>
            <a:r>
              <a:rPr lang="en-US" b="1" dirty="0"/>
              <a:t> </a:t>
            </a:r>
            <a:r>
              <a:rPr lang="en-US" dirty="0"/>
              <a:t>you will need to select your phage’s bacterial host from the drop down menu under </a:t>
            </a:r>
            <a:r>
              <a:rPr lang="en-US" b="1" dirty="0"/>
              <a:t>Species</a:t>
            </a:r>
          </a:p>
          <a:p>
            <a:pPr lvl="1"/>
            <a:r>
              <a:rPr lang="en-US" dirty="0"/>
              <a:t>To use </a:t>
            </a:r>
            <a:r>
              <a:rPr lang="en-US" b="1" dirty="0"/>
              <a:t>RAST</a:t>
            </a:r>
            <a:r>
              <a:rPr lang="en-US" dirty="0"/>
              <a:t>, you will need to create a login and password at </a:t>
            </a:r>
            <a:r>
              <a:rPr lang="en-US" u="sng" dirty="0">
                <a:solidFill>
                  <a:srgbClr val="0000FF"/>
                </a:solidFill>
                <a:hlinkClick r:id="rId2"/>
              </a:rPr>
              <a:t>https://rast.nmpdr.org</a:t>
            </a:r>
            <a:endParaRPr lang="en-US" u="sng" dirty="0">
              <a:solidFill>
                <a:srgbClr val="0000FF"/>
              </a:solidFill>
            </a:endParaRPr>
          </a:p>
          <a:p>
            <a:r>
              <a:rPr lang="en-US" dirty="0"/>
              <a:t>Press </a:t>
            </a:r>
            <a:r>
              <a:rPr lang="en-US" b="1" dirty="0"/>
              <a:t>Open</a:t>
            </a:r>
            <a:r>
              <a:rPr lang="en-US" dirty="0"/>
              <a:t> and select your phage’s </a:t>
            </a:r>
            <a:r>
              <a:rPr lang="en-US" dirty="0" err="1"/>
              <a:t>fasta</a:t>
            </a:r>
            <a:r>
              <a:rPr lang="en-US" dirty="0"/>
              <a:t> file - an example </a:t>
            </a:r>
            <a:r>
              <a:rPr lang="en-US" dirty="0" err="1"/>
              <a:t>fasta</a:t>
            </a:r>
            <a:r>
              <a:rPr lang="en-US" dirty="0"/>
              <a:t> file is included in the GitHub repository: </a:t>
            </a:r>
            <a:r>
              <a:rPr lang="en-US" dirty="0" err="1"/>
              <a:t>Patience.fasta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Query</a:t>
            </a:r>
            <a:r>
              <a:rPr lang="en-US" dirty="0"/>
              <a:t> to run Phage Commander. Phage Commander will now run the phage genome through the selected tools – this may take several minutes</a:t>
            </a:r>
          </a:p>
          <a:p>
            <a:r>
              <a:rPr lang="en-US" dirty="0"/>
              <a:t>When Phage Commander completes, 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BC88-1E33-4252-B7D1-74EF60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Query Tools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98E5D-DA97-4A20-B3ED-7AE387ED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43" y="1858084"/>
            <a:ext cx="3303494" cy="4059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CDBB-AB05-4AE1-A1CE-243F19197FB9}"/>
              </a:ext>
            </a:extLst>
          </p:cNvPr>
          <p:cNvSpPr txBox="1"/>
          <p:nvPr/>
        </p:nvSpPr>
        <p:spPr>
          <a:xfrm>
            <a:off x="6961241" y="1651819"/>
            <a:ext cx="180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the boxes of the tools you want to 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F05C9-8C6F-44A3-8BEB-61B558874C19}"/>
              </a:ext>
            </a:extLst>
          </p:cNvPr>
          <p:cNvCxnSpPr>
            <a:cxnSpLocks/>
          </p:cNvCxnSpPr>
          <p:nvPr/>
        </p:nvCxnSpPr>
        <p:spPr>
          <a:xfrm flipH="1">
            <a:off x="5210239" y="2223541"/>
            <a:ext cx="1751000" cy="4153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E034CF-4D25-4216-8256-3C1334099A52}"/>
              </a:ext>
            </a:extLst>
          </p:cNvPr>
          <p:cNvSpPr txBox="1"/>
          <p:nvPr/>
        </p:nvSpPr>
        <p:spPr>
          <a:xfrm>
            <a:off x="6980758" y="2699028"/>
            <a:ext cx="205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host from drop down menu if “HMM” box is checked (GeneMark.hmm)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6A04C-9690-4281-997A-71390CFD3AC3}"/>
              </a:ext>
            </a:extLst>
          </p:cNvPr>
          <p:cNvCxnSpPr>
            <a:cxnSpLocks/>
          </p:cNvCxnSpPr>
          <p:nvPr/>
        </p:nvCxnSpPr>
        <p:spPr>
          <a:xfrm flipH="1">
            <a:off x="5161938" y="3894686"/>
            <a:ext cx="1799303" cy="559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A70E32-2E8D-4C3F-B59D-838E44468A08}"/>
              </a:ext>
            </a:extLst>
          </p:cNvPr>
          <p:cNvSpPr txBox="1"/>
          <p:nvPr/>
        </p:nvSpPr>
        <p:spPr>
          <a:xfrm>
            <a:off x="6961239" y="4454015"/>
            <a:ext cx="19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open select phage </a:t>
            </a:r>
            <a:r>
              <a:rPr lang="en-US" b="1" dirty="0" err="1">
                <a:solidFill>
                  <a:srgbClr val="FF0000"/>
                </a:solidFill>
              </a:rPr>
              <a:t>fasta</a:t>
            </a:r>
            <a:r>
              <a:rPr lang="en-US" b="1" dirty="0">
                <a:solidFill>
                  <a:srgbClr val="FF0000"/>
                </a:solidFill>
              </a:rPr>
              <a:t>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24097-E66E-4CD6-91FE-4AA1E47855A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15899" y="4777179"/>
            <a:ext cx="1445340" cy="4290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F023B-36E5-43B2-8D83-C9CCA97C2B53}"/>
              </a:ext>
            </a:extLst>
          </p:cNvPr>
          <p:cNvSpPr txBox="1"/>
          <p:nvPr/>
        </p:nvSpPr>
        <p:spPr>
          <a:xfrm>
            <a:off x="6980758" y="5733043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“Query”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0B1FE-4176-45CB-A772-B69FAE38B79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168879" y="5659673"/>
            <a:ext cx="2811881" cy="25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EB08-77D5-404C-9689-3D22287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Event of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A0D1-2DE1-4870-AD5E-EE703A9F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Phage Commander runs successfully, you will see a window saying “</a:t>
            </a:r>
            <a:r>
              <a:rPr lang="en-US" b="1" dirty="0"/>
              <a:t>Done! Query Successful</a:t>
            </a:r>
            <a:r>
              <a:rPr lang="en-US" dirty="0"/>
              <a:t>” </a:t>
            </a:r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r>
              <a:rPr lang="en-US" dirty="0"/>
              <a:t> and you will see the Phage Commander output in the form of a spreadsheet (expand the window)</a:t>
            </a:r>
          </a:p>
          <a:p>
            <a:r>
              <a:rPr lang="en-US" dirty="0"/>
              <a:t>If phage commander encounters an error, the error message will display which program is causing the error (e.g. Glimmer, Aragorn, GMS2, etc.)</a:t>
            </a:r>
          </a:p>
          <a:p>
            <a:r>
              <a:rPr lang="en-US" dirty="0"/>
              <a:t>To work around this, re-run Phage Commander without including the program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175315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99DAC-BE9A-4E7B-BCE3-B40915C55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06" b="8689"/>
          <a:stretch/>
        </p:blipFill>
        <p:spPr>
          <a:xfrm>
            <a:off x="422761" y="1817423"/>
            <a:ext cx="8298477" cy="44136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4AD0-A8B4-4D88-A2BA-C24F4DBDDE36}"/>
              </a:ext>
            </a:extLst>
          </p:cNvPr>
          <p:cNvSpPr txBox="1"/>
          <p:nvPr/>
        </p:nvSpPr>
        <p:spPr>
          <a:xfrm>
            <a:off x="263238" y="117632"/>
            <a:ext cx="219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column</a:t>
            </a:r>
          </a:p>
          <a:p>
            <a:r>
              <a:rPr lang="en-US" b="1" dirty="0">
                <a:solidFill>
                  <a:srgbClr val="FF0000"/>
                </a:solidFill>
              </a:rPr>
              <a:t>Is the number of programs identifying a gene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F170E-BC3C-465A-88BE-474424CFB0DF}"/>
              </a:ext>
            </a:extLst>
          </p:cNvPr>
          <p:cNvCxnSpPr>
            <a:cxnSpLocks/>
          </p:cNvCxnSpPr>
          <p:nvPr/>
        </p:nvCxnSpPr>
        <p:spPr>
          <a:xfrm>
            <a:off x="688854" y="1317961"/>
            <a:ext cx="0" cy="741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E2A346-CBBB-41B5-98AE-D394F69D0BB8}"/>
              </a:ext>
            </a:extLst>
          </p:cNvPr>
          <p:cNvSpPr txBox="1"/>
          <p:nvPr/>
        </p:nvSpPr>
        <p:spPr>
          <a:xfrm>
            <a:off x="2438400" y="254692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“GM” is the genes identified by GeneMark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2B246A-0C7E-43B8-97F7-83AEB2DBA1E5}"/>
              </a:ext>
            </a:extLst>
          </p:cNvPr>
          <p:cNvCxnSpPr>
            <a:cxnSpLocks/>
          </p:cNvCxnSpPr>
          <p:nvPr/>
        </p:nvCxnSpPr>
        <p:spPr>
          <a:xfrm>
            <a:off x="3081823" y="1134743"/>
            <a:ext cx="0" cy="92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47C8D-AD30-4397-A776-BA6B525DE67F}"/>
              </a:ext>
            </a:extLst>
          </p:cNvPr>
          <p:cNvSpPr txBox="1"/>
          <p:nvPr/>
        </p:nvSpPr>
        <p:spPr>
          <a:xfrm>
            <a:off x="4576917" y="254692"/>
            <a:ext cx="203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“HMM” is the genes identified by GeneMark.hmm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B5CC87-28D4-40C7-8C8E-006D73B79A8D}"/>
              </a:ext>
            </a:extLst>
          </p:cNvPr>
          <p:cNvCxnSpPr>
            <a:cxnSpLocks/>
          </p:cNvCxnSpPr>
          <p:nvPr/>
        </p:nvCxnSpPr>
        <p:spPr>
          <a:xfrm>
            <a:off x="4929538" y="1125436"/>
            <a:ext cx="0" cy="934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3BDD2-6E03-4E0C-932A-8C84900A3E1B}"/>
              </a:ext>
            </a:extLst>
          </p:cNvPr>
          <p:cNvSpPr txBox="1"/>
          <p:nvPr/>
        </p:nvSpPr>
        <p:spPr>
          <a:xfrm>
            <a:off x="6799007" y="254692"/>
            <a:ext cx="20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“Heuristic” is the genes identified by GeneMark Heuristic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73B8D2-DBAD-48B9-B3F0-B89CAEADB73D}"/>
              </a:ext>
            </a:extLst>
          </p:cNvPr>
          <p:cNvCxnSpPr>
            <a:cxnSpLocks/>
          </p:cNvCxnSpPr>
          <p:nvPr/>
        </p:nvCxnSpPr>
        <p:spPr>
          <a:xfrm>
            <a:off x="7225516" y="1134743"/>
            <a:ext cx="0" cy="92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8D919F-823D-4B09-BAD2-E988E85E6C57}"/>
              </a:ext>
            </a:extLst>
          </p:cNvPr>
          <p:cNvSpPr txBox="1"/>
          <p:nvPr/>
        </p:nvSpPr>
        <p:spPr>
          <a:xfrm>
            <a:off x="263238" y="6371036"/>
            <a:ext cx="194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row is a gene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388BF4-AF1D-4DB0-A147-172109F41ED4}"/>
              </a:ext>
            </a:extLst>
          </p:cNvPr>
          <p:cNvSpPr txBox="1"/>
          <p:nvPr/>
        </p:nvSpPr>
        <p:spPr>
          <a:xfrm>
            <a:off x="2348571" y="6371036"/>
            <a:ext cx="668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shading is proportional to how many programs identify a gene</a:t>
            </a:r>
          </a:p>
        </p:txBody>
      </p:sp>
    </p:spTree>
    <p:extLst>
      <p:ext uri="{BB962C8B-B14F-4D97-AF65-F5344CB8AC3E}">
        <p14:creationId xmlns:p14="http://schemas.microsoft.com/office/powerpoint/2010/main" val="38317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80F4B-D3E1-4981-9947-E86826E3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7391"/>
          <a:stretch/>
        </p:blipFill>
        <p:spPr>
          <a:xfrm>
            <a:off x="196261" y="1666535"/>
            <a:ext cx="8701933" cy="3893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23825-3C77-4E0D-9FE8-1DB1D5F0D5E1}"/>
              </a:ext>
            </a:extLst>
          </p:cNvPr>
          <p:cNvSpPr txBox="1"/>
          <p:nvPr/>
        </p:nvSpPr>
        <p:spPr>
          <a:xfrm>
            <a:off x="245063" y="254692"/>
            <a:ext cx="219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“GM” is the genes identified by GeneMark 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65C62-4B59-4DFA-B964-9A0793A2C133}"/>
              </a:ext>
            </a:extLst>
          </p:cNvPr>
          <p:cNvSpPr txBox="1"/>
          <p:nvPr/>
        </p:nvSpPr>
        <p:spPr>
          <a:xfrm>
            <a:off x="2438400" y="254692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“Glimmer” is the genes identified by Glimmer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00B51-F022-49DC-A713-D119F08E7340}"/>
              </a:ext>
            </a:extLst>
          </p:cNvPr>
          <p:cNvSpPr txBox="1"/>
          <p:nvPr/>
        </p:nvSpPr>
        <p:spPr>
          <a:xfrm>
            <a:off x="4576917" y="254692"/>
            <a:ext cx="203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“Prodigal” is the genes identified by Prodigal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42FB1-A180-4576-9650-AD1025C39860}"/>
              </a:ext>
            </a:extLst>
          </p:cNvPr>
          <p:cNvSpPr txBox="1"/>
          <p:nvPr/>
        </p:nvSpPr>
        <p:spPr>
          <a:xfrm>
            <a:off x="6799007" y="254692"/>
            <a:ext cx="20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“Metagene” is the genes identified by Metagene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4B554-0CD0-4F11-80D1-F91CDD49AF9B}"/>
              </a:ext>
            </a:extLst>
          </p:cNvPr>
          <p:cNvCxnSpPr>
            <a:cxnSpLocks/>
          </p:cNvCxnSpPr>
          <p:nvPr/>
        </p:nvCxnSpPr>
        <p:spPr>
          <a:xfrm>
            <a:off x="7354825" y="1178022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FB1019-75D3-4F1F-A630-9F34C8EC2D68}"/>
              </a:ext>
            </a:extLst>
          </p:cNvPr>
          <p:cNvCxnSpPr>
            <a:cxnSpLocks/>
          </p:cNvCxnSpPr>
          <p:nvPr/>
        </p:nvCxnSpPr>
        <p:spPr>
          <a:xfrm>
            <a:off x="977115" y="1178022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82CC7-186E-4B03-8348-90AE4712C5AF}"/>
              </a:ext>
            </a:extLst>
          </p:cNvPr>
          <p:cNvCxnSpPr>
            <a:cxnSpLocks/>
          </p:cNvCxnSpPr>
          <p:nvPr/>
        </p:nvCxnSpPr>
        <p:spPr>
          <a:xfrm>
            <a:off x="2801299" y="1178022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D079D1-8D11-431A-8499-493B53E64DD4}"/>
              </a:ext>
            </a:extLst>
          </p:cNvPr>
          <p:cNvCxnSpPr>
            <a:cxnSpLocks/>
          </p:cNvCxnSpPr>
          <p:nvPr/>
        </p:nvCxnSpPr>
        <p:spPr>
          <a:xfrm>
            <a:off x="5087298" y="1178022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1E88C2-96F8-4793-8A01-58EE9621E6A7}"/>
              </a:ext>
            </a:extLst>
          </p:cNvPr>
          <p:cNvCxnSpPr>
            <a:cxnSpLocks/>
          </p:cNvCxnSpPr>
          <p:nvPr/>
        </p:nvCxnSpPr>
        <p:spPr>
          <a:xfrm flipV="1">
            <a:off x="3722255" y="5536741"/>
            <a:ext cx="0" cy="5469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E17C37-3D08-413F-8036-E49C69A34EF4}"/>
              </a:ext>
            </a:extLst>
          </p:cNvPr>
          <p:cNvSpPr txBox="1"/>
          <p:nvPr/>
        </p:nvSpPr>
        <p:spPr>
          <a:xfrm>
            <a:off x="3244930" y="6073856"/>
            <a:ext cx="1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stop (start if strand is “-”)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5FD6CA-ACFC-42DC-B66E-8D78B8CE4B4F}"/>
              </a:ext>
            </a:extLst>
          </p:cNvPr>
          <p:cNvCxnSpPr>
            <a:cxnSpLocks/>
          </p:cNvCxnSpPr>
          <p:nvPr/>
        </p:nvCxnSpPr>
        <p:spPr>
          <a:xfrm flipV="1">
            <a:off x="2801299" y="5571599"/>
            <a:ext cx="411212" cy="477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3479BF-9BCD-401A-968B-D76CCB2593EF}"/>
              </a:ext>
            </a:extLst>
          </p:cNvPr>
          <p:cNvSpPr txBox="1"/>
          <p:nvPr/>
        </p:nvSpPr>
        <p:spPr>
          <a:xfrm>
            <a:off x="1490170" y="6004784"/>
            <a:ext cx="173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start (stop if strand “-”)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31B5D-A37D-4758-B905-D8113A4A8630}"/>
              </a:ext>
            </a:extLst>
          </p:cNvPr>
          <p:cNvCxnSpPr>
            <a:cxnSpLocks/>
          </p:cNvCxnSpPr>
          <p:nvPr/>
        </p:nvCxnSpPr>
        <p:spPr>
          <a:xfrm flipH="1" flipV="1">
            <a:off x="4258092" y="5571599"/>
            <a:ext cx="1444997" cy="662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A2B5F-D1C6-4DF8-8D80-4E158646C8CD}"/>
              </a:ext>
            </a:extLst>
          </p:cNvPr>
          <p:cNvSpPr txBox="1"/>
          <p:nvPr/>
        </p:nvSpPr>
        <p:spPr>
          <a:xfrm>
            <a:off x="5592097" y="6143283"/>
            <a:ext cx="223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Gene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1FF750-1C6C-40B9-A94D-2E9A649CCF35}"/>
              </a:ext>
            </a:extLst>
          </p:cNvPr>
          <p:cNvCxnSpPr>
            <a:cxnSpLocks/>
          </p:cNvCxnSpPr>
          <p:nvPr/>
        </p:nvCxnSpPr>
        <p:spPr>
          <a:xfrm flipV="1">
            <a:off x="1136390" y="5536741"/>
            <a:ext cx="1485468" cy="697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9AB5D8-F921-4C06-BFC3-7BE9971D8E02}"/>
              </a:ext>
            </a:extLst>
          </p:cNvPr>
          <p:cNvSpPr txBox="1"/>
          <p:nvPr/>
        </p:nvSpPr>
        <p:spPr>
          <a:xfrm>
            <a:off x="270502" y="5774254"/>
            <a:ext cx="130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DNA strand (+ or -)</a:t>
            </a:r>
          </a:p>
        </p:txBody>
      </p:sp>
    </p:spTree>
    <p:extLst>
      <p:ext uri="{BB962C8B-B14F-4D97-AF65-F5344CB8AC3E}">
        <p14:creationId xmlns:p14="http://schemas.microsoft.com/office/powerpoint/2010/main" val="241697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5C042-27A9-4E4D-BEDB-E5D288DF2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07" r="53738" b="73633"/>
          <a:stretch/>
        </p:blipFill>
        <p:spPr>
          <a:xfrm>
            <a:off x="795073" y="2068218"/>
            <a:ext cx="7223086" cy="23857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B558F-FE77-4AF4-85B9-1016ADA65231}"/>
              </a:ext>
            </a:extLst>
          </p:cNvPr>
          <p:cNvCxnSpPr>
            <a:cxnSpLocks/>
          </p:cNvCxnSpPr>
          <p:nvPr/>
        </p:nvCxnSpPr>
        <p:spPr>
          <a:xfrm flipH="1">
            <a:off x="1469328" y="1524985"/>
            <a:ext cx="414890" cy="936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2717C-AD56-4E66-9291-4FB334291053}"/>
              </a:ext>
            </a:extLst>
          </p:cNvPr>
          <p:cNvSpPr txBox="1"/>
          <p:nvPr/>
        </p:nvSpPr>
        <p:spPr>
          <a:xfrm>
            <a:off x="1362514" y="636644"/>
            <a:ext cx="22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tRNA genes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Identified by Aragorn in “TRNA” tab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86E21-9906-4778-9676-202EA39AC57E}"/>
              </a:ext>
            </a:extLst>
          </p:cNvPr>
          <p:cNvCxnSpPr>
            <a:cxnSpLocks/>
          </p:cNvCxnSpPr>
          <p:nvPr/>
        </p:nvCxnSpPr>
        <p:spPr>
          <a:xfrm flipH="1" flipV="1">
            <a:off x="1469328" y="3602182"/>
            <a:ext cx="414890" cy="628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465B7-42EB-4A91-9CD8-81BAE0F8DFB6}"/>
              </a:ext>
            </a:extLst>
          </p:cNvPr>
          <p:cNvSpPr txBox="1"/>
          <p:nvPr/>
        </p:nvSpPr>
        <p:spPr>
          <a:xfrm>
            <a:off x="1884218" y="4280389"/>
            <a:ext cx="251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is always 1 since Aragorn is the only program for identifying tRNA genes</a:t>
            </a:r>
          </a:p>
        </p:txBody>
      </p:sp>
    </p:spTree>
    <p:extLst>
      <p:ext uri="{BB962C8B-B14F-4D97-AF65-F5344CB8AC3E}">
        <p14:creationId xmlns:p14="http://schemas.microsoft.com/office/powerpoint/2010/main" val="2731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FF6-6BAD-4146-AEAE-1A9B27A4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8" y="365126"/>
            <a:ext cx="877551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6EE-0E6C-4A9E-8B64-0F376EC4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513928" cy="516081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To export as excel spreadsheet,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File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Excel</a:t>
            </a:r>
          </a:p>
          <a:p>
            <a:r>
              <a:rPr lang="en-US" sz="3200" dirty="0">
                <a:sym typeface="Wingdings" panose="05000000000000000000" pitchFamily="2" charset="2"/>
              </a:rPr>
              <a:t>To export as GenBank (.</a:t>
            </a:r>
            <a:r>
              <a:rPr lang="en-US" sz="3200" dirty="0" err="1">
                <a:sym typeface="Wingdings" panose="05000000000000000000" pitchFamily="2" charset="2"/>
              </a:rPr>
              <a:t>gb</a:t>
            </a:r>
            <a:r>
              <a:rPr lang="en-US" sz="3200" dirty="0">
                <a:sym typeface="Wingdings" panose="05000000000000000000" pitchFamily="2" charset="2"/>
              </a:rPr>
              <a:t>) format file,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File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GenBank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Set the threshold number of programs for exporting genes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“Less than or equal to” will export those genes identified by an equal or lower number of programs than the threshold (e.g. genes identified by 3 or fewer programs. Set the threshold to maximum to export all genes identified)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“Greater than” will export those genes identified by a number of programs greater than the threshold (e.g. genes identified by more than 2 programs. Use “0” as the threshold and this setting to export all genes identified)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“Save as” and enter desired filename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“Export”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56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856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Phage Commander</vt:lpstr>
      <vt:lpstr>How to run Phage Commander</vt:lpstr>
      <vt:lpstr>How to use Phage Commander</vt:lpstr>
      <vt:lpstr>Select Query Tools Window</vt:lpstr>
      <vt:lpstr>In the Event of an Error</vt:lpstr>
      <vt:lpstr>PowerPoint Presentation</vt:lpstr>
      <vt:lpstr>PowerPoint Presentation</vt:lpstr>
      <vt:lpstr>PowerPoint Presentation</vt:lpstr>
      <vt:lpstr>Exporting Phage Commander Results</vt:lpstr>
      <vt:lpstr>Exporting Phage Commander results in .gb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Auto-annotation with Phage Commander</dc:title>
  <dc:creator>Administrator</dc:creator>
  <cp:lastModifiedBy>Administrator</cp:lastModifiedBy>
  <cp:revision>24</cp:revision>
  <dcterms:created xsi:type="dcterms:W3CDTF">2021-01-18T04:16:48Z</dcterms:created>
  <dcterms:modified xsi:type="dcterms:W3CDTF">2021-02-02T20:24:00Z</dcterms:modified>
</cp:coreProperties>
</file>