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80" r:id="rId2"/>
    <p:sldId id="587" r:id="rId3"/>
    <p:sldId id="586" r:id="rId4"/>
    <p:sldId id="581" r:id="rId5"/>
    <p:sldId id="585" r:id="rId6"/>
    <p:sldId id="583" r:id="rId7"/>
    <p:sldId id="584" r:id="rId8"/>
    <p:sldId id="58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1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D198-6D19-4E30-930F-4865024DAF26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EE4B-2E70-4EB9-ABA8-45E1A9718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8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rxiv.org/content/10.1101/2020.11.11.378802v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arah-harris/PhageComman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st.nmpd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5" y="274638"/>
            <a:ext cx="8760541" cy="1143000"/>
          </a:xfrm>
        </p:spPr>
        <p:txBody>
          <a:bodyPr>
            <a:normAutofit/>
          </a:bodyPr>
          <a:lstStyle/>
          <a:p>
            <a:r>
              <a:rPr lang="en-US" dirty="0"/>
              <a:t>Introduction to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0"/>
            <a:ext cx="8490155" cy="485959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Phage Commander </a:t>
            </a:r>
            <a:r>
              <a:rPr lang="en-US" dirty="0"/>
              <a:t>is a software tool for sequencing phage genomes.</a:t>
            </a:r>
          </a:p>
          <a:p>
            <a:r>
              <a:rPr lang="en-US" dirty="0"/>
              <a:t>Phage Commander runs a phage’s DNA sequence through gene sequencing software tools and outputs a spreadsheet of potential genes. These tools include:</a:t>
            </a:r>
          </a:p>
          <a:p>
            <a:pPr lvl="1"/>
            <a:r>
              <a:rPr lang="en-US" dirty="0"/>
              <a:t>Glimmer, </a:t>
            </a:r>
            <a:r>
              <a:rPr lang="en-US" dirty="0" err="1"/>
              <a:t>Genemark</a:t>
            </a:r>
            <a:r>
              <a:rPr lang="en-US" dirty="0"/>
              <a:t>, </a:t>
            </a:r>
            <a:r>
              <a:rPr lang="en-US" dirty="0" err="1"/>
              <a:t>Genemark</a:t>
            </a:r>
            <a:r>
              <a:rPr lang="en-US" dirty="0"/>
              <a:t> HMM, </a:t>
            </a:r>
            <a:r>
              <a:rPr lang="en-US" dirty="0" err="1"/>
              <a:t>Genemark</a:t>
            </a:r>
            <a:r>
              <a:rPr lang="en-US" dirty="0"/>
              <a:t> S, </a:t>
            </a:r>
            <a:r>
              <a:rPr lang="en-US" dirty="0" err="1"/>
              <a:t>Genemark</a:t>
            </a:r>
            <a:r>
              <a:rPr lang="en-US" dirty="0"/>
              <a:t> S2, </a:t>
            </a:r>
            <a:r>
              <a:rPr lang="en-US" dirty="0" err="1"/>
              <a:t>Genemark</a:t>
            </a:r>
            <a:r>
              <a:rPr lang="en-US" dirty="0"/>
              <a:t> Heuristic, Prodigal, RAST, and Metagene</a:t>
            </a:r>
          </a:p>
          <a:p>
            <a:r>
              <a:rPr lang="en-US" dirty="0"/>
              <a:t>Phage Commander’s output can be exported as a spreadsheet.</a:t>
            </a:r>
          </a:p>
          <a:p>
            <a:r>
              <a:rPr lang="en-US" dirty="0"/>
              <a:t>These slides describe how to use Phage Commander</a:t>
            </a:r>
          </a:p>
          <a:p>
            <a:r>
              <a:rPr lang="en-US" dirty="0"/>
              <a:t>A draft paper describing Phage Commander in detail is here:</a:t>
            </a:r>
          </a:p>
          <a:p>
            <a:pPr marL="457200" lvl="1" indent="0">
              <a:buNone/>
            </a:pPr>
            <a:r>
              <a:rPr lang="en-US" sz="1800" dirty="0">
                <a:hlinkClick r:id="rId2"/>
              </a:rPr>
              <a:t>https://www.biorxiv.org/content/10.1101/2020.11.11.378802v1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5" y="274638"/>
            <a:ext cx="8760541" cy="1143000"/>
          </a:xfrm>
        </p:spPr>
        <p:txBody>
          <a:bodyPr>
            <a:normAutofit/>
          </a:bodyPr>
          <a:lstStyle/>
          <a:p>
            <a:r>
              <a:rPr lang="en-US" dirty="0"/>
              <a:t>Opening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0"/>
            <a:ext cx="8359139" cy="35204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How to open Phage Commander:</a:t>
            </a:r>
          </a:p>
          <a:p>
            <a:r>
              <a:rPr lang="en-US" dirty="0"/>
              <a:t>Download Phage Commander from GitHub repository: </a:t>
            </a:r>
            <a:r>
              <a:rPr lang="en-US" b="1" dirty="0">
                <a:solidFill>
                  <a:srgbClr val="0070C0"/>
                </a:solidFill>
                <a:hlinkClick r:id="rId2"/>
              </a:rPr>
              <a:t>https://github.com/sarah-harris/PhageCommander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Run Phage Commander:</a:t>
            </a:r>
          </a:p>
          <a:p>
            <a:pPr lvl="1"/>
            <a:r>
              <a:rPr lang="en-US" b="1" dirty="0"/>
              <a:t>Windows:</a:t>
            </a:r>
            <a:r>
              <a:rPr lang="en-US" dirty="0"/>
              <a:t> Navigate to </a:t>
            </a:r>
            <a:r>
              <a:rPr lang="en-US" dirty="0" err="1"/>
              <a:t>phagecommander</a:t>
            </a:r>
            <a:r>
              <a:rPr lang="en-US" dirty="0"/>
              <a:t>/bin.  Click on the executable: phagecom-windows.exe </a:t>
            </a:r>
          </a:p>
          <a:p>
            <a:pPr lvl="1"/>
            <a:r>
              <a:rPr lang="en-US" b="1" dirty="0"/>
              <a:t>Linux or Mac:</a:t>
            </a:r>
            <a:r>
              <a:rPr lang="en-US" dirty="0"/>
              <a:t> Open a shell. Navigate to </a:t>
            </a:r>
            <a:r>
              <a:rPr lang="en-US" dirty="0" err="1"/>
              <a:t>phagecommander</a:t>
            </a:r>
            <a:r>
              <a:rPr lang="en-US" dirty="0"/>
              <a:t>. Type </a:t>
            </a:r>
            <a:r>
              <a:rPr lang="en-US" dirty="0" err="1"/>
              <a:t>py</a:t>
            </a:r>
            <a:r>
              <a:rPr lang="en-US" dirty="0"/>
              <a:t> phagecom.py. If you need to install any of the supporting packages, first type: ‘pip install .’ (in the </a:t>
            </a:r>
            <a:r>
              <a:rPr lang="en-US" dirty="0" err="1"/>
              <a:t>PhageCommander</a:t>
            </a:r>
            <a:r>
              <a:rPr lang="en-US" dirty="0"/>
              <a:t>-master directory – the directory that contains setup.py)</a:t>
            </a:r>
          </a:p>
          <a:p>
            <a:r>
              <a:rPr lang="en-US" dirty="0"/>
              <a:t>A small Phage Commander window will appear: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3C6E1-B610-4031-9E9B-CE58C4663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742" y="5026964"/>
            <a:ext cx="2707274" cy="17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02AE-3CE9-4CDB-9574-2F425553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5" y="274638"/>
            <a:ext cx="8760541" cy="1143000"/>
          </a:xfrm>
        </p:spPr>
        <p:txBody>
          <a:bodyPr>
            <a:normAutofit/>
          </a:bodyPr>
          <a:lstStyle/>
          <a:p>
            <a:r>
              <a:rPr lang="en-US" dirty="0"/>
              <a:t>Using Phage Commander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B4C-A2AF-4701-8A7F-3F7E1C3D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0"/>
            <a:ext cx="8490155" cy="48595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How to use Phage Commander:</a:t>
            </a:r>
            <a:endParaRPr lang="en-US" dirty="0"/>
          </a:p>
          <a:p>
            <a:r>
              <a:rPr lang="en-US" dirty="0"/>
              <a:t>In the Phage Commander Window, click on the </a:t>
            </a:r>
            <a:r>
              <a:rPr lang="en-US" b="1" dirty="0">
                <a:solidFill>
                  <a:srgbClr val="0070C0"/>
                </a:solidFill>
              </a:rPr>
              <a:t>File</a:t>
            </a:r>
            <a:r>
              <a:rPr lang="en-US" dirty="0"/>
              <a:t> menu, and select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.</a:t>
            </a:r>
          </a:p>
          <a:p>
            <a:r>
              <a:rPr lang="en-US" dirty="0"/>
              <a:t>A Select Query Tools window will open (see next slide).</a:t>
            </a:r>
          </a:p>
          <a:p>
            <a:pPr lvl="1"/>
            <a:r>
              <a:rPr lang="en-US" dirty="0"/>
              <a:t>If using </a:t>
            </a:r>
            <a:r>
              <a:rPr lang="en-US" b="1" dirty="0" err="1"/>
              <a:t>GeneMark.hmm</a:t>
            </a:r>
            <a:r>
              <a:rPr lang="en-US" b="1" dirty="0"/>
              <a:t> </a:t>
            </a:r>
            <a:r>
              <a:rPr lang="en-US" dirty="0"/>
              <a:t>you will need to select your phage’s bacterial host from the drop down menu under </a:t>
            </a:r>
            <a:r>
              <a:rPr lang="en-US" b="1" dirty="0"/>
              <a:t>Species</a:t>
            </a:r>
          </a:p>
          <a:p>
            <a:pPr lvl="1"/>
            <a:r>
              <a:rPr lang="en-US" dirty="0"/>
              <a:t>To use </a:t>
            </a:r>
            <a:r>
              <a:rPr lang="en-US" b="1" dirty="0"/>
              <a:t>RAST</a:t>
            </a:r>
            <a:r>
              <a:rPr lang="en-US" dirty="0"/>
              <a:t>, you will need to create a login and password at </a:t>
            </a:r>
            <a:r>
              <a:rPr lang="en-US" u="sng" dirty="0">
                <a:solidFill>
                  <a:srgbClr val="0000FF"/>
                </a:solidFill>
                <a:hlinkClick r:id="rId2"/>
              </a:rPr>
              <a:t>https://rast.nmpdr.org</a:t>
            </a:r>
            <a:endParaRPr lang="en-US" u="sng" dirty="0">
              <a:solidFill>
                <a:srgbClr val="0000FF"/>
              </a:solidFill>
            </a:endParaRPr>
          </a:p>
          <a:p>
            <a:r>
              <a:rPr lang="en-US" dirty="0"/>
              <a:t>Press </a:t>
            </a:r>
            <a:r>
              <a:rPr lang="en-US" b="1" dirty="0"/>
              <a:t>Open</a:t>
            </a:r>
            <a:r>
              <a:rPr lang="en-US" dirty="0"/>
              <a:t> and select your phage’s </a:t>
            </a:r>
            <a:r>
              <a:rPr lang="en-US" dirty="0" err="1"/>
              <a:t>fasta</a:t>
            </a:r>
            <a:r>
              <a:rPr lang="en-US" dirty="0"/>
              <a:t> file – you may use the example </a:t>
            </a:r>
            <a:r>
              <a:rPr lang="en-US" dirty="0" err="1"/>
              <a:t>fasta</a:t>
            </a:r>
            <a:r>
              <a:rPr lang="en-US" dirty="0"/>
              <a:t> file included in the GitHub repository: </a:t>
            </a:r>
            <a:r>
              <a:rPr lang="en-US" dirty="0" err="1"/>
              <a:t>Patience.fasta</a:t>
            </a:r>
            <a:endParaRPr lang="en-US" dirty="0"/>
          </a:p>
          <a:p>
            <a:r>
              <a:rPr lang="en-US" dirty="0"/>
              <a:t>Press </a:t>
            </a:r>
            <a:r>
              <a:rPr lang="en-US" b="1" dirty="0">
                <a:solidFill>
                  <a:srgbClr val="0070C0"/>
                </a:solidFill>
              </a:rPr>
              <a:t>Query</a:t>
            </a:r>
            <a:r>
              <a:rPr lang="en-US" dirty="0"/>
              <a:t> to run Phage Commander. Phage Commander will now run the sequence through the selected sequencing tools – this may take several minutes.</a:t>
            </a:r>
          </a:p>
          <a:p>
            <a:r>
              <a:rPr lang="en-US" dirty="0"/>
              <a:t>When Phage Commander completes, press </a:t>
            </a:r>
            <a:r>
              <a:rPr lang="en-US" b="1" dirty="0">
                <a:solidFill>
                  <a:srgbClr val="0070C0"/>
                </a:solidFill>
              </a:rPr>
              <a:t>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4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BC88-1E33-4252-B7D1-74EF6032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 Query Tools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98E5D-DA97-4A20-B3ED-7AE387EDF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43" y="1858084"/>
            <a:ext cx="3303494" cy="40596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4CDBB-AB05-4AE1-A1CE-243F19197FB9}"/>
              </a:ext>
            </a:extLst>
          </p:cNvPr>
          <p:cNvSpPr txBox="1"/>
          <p:nvPr/>
        </p:nvSpPr>
        <p:spPr>
          <a:xfrm>
            <a:off x="6961241" y="1651819"/>
            <a:ext cx="1809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Leave GMS2 unchecked, all others checked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5F05C9-8C6F-44A3-8BEB-61B558874C19}"/>
              </a:ext>
            </a:extLst>
          </p:cNvPr>
          <p:cNvCxnSpPr>
            <a:cxnSpLocks/>
          </p:cNvCxnSpPr>
          <p:nvPr/>
        </p:nvCxnSpPr>
        <p:spPr>
          <a:xfrm flipH="1">
            <a:off x="4041059" y="2223541"/>
            <a:ext cx="2920180" cy="8637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E034CF-4D25-4216-8256-3C1334099A52}"/>
              </a:ext>
            </a:extLst>
          </p:cNvPr>
          <p:cNvSpPr txBox="1"/>
          <p:nvPr/>
        </p:nvSpPr>
        <p:spPr>
          <a:xfrm>
            <a:off x="6980758" y="2699028"/>
            <a:ext cx="2052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host from drop down menu if “HMM” box is checked (GeneMark.hmm)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06A04C-9690-4281-997A-71390CFD3AC3}"/>
              </a:ext>
            </a:extLst>
          </p:cNvPr>
          <p:cNvCxnSpPr>
            <a:cxnSpLocks/>
          </p:cNvCxnSpPr>
          <p:nvPr/>
        </p:nvCxnSpPr>
        <p:spPr>
          <a:xfrm flipH="1">
            <a:off x="5161938" y="3894686"/>
            <a:ext cx="1799303" cy="5593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A70E32-2E8D-4C3F-B59D-838E44468A08}"/>
              </a:ext>
            </a:extLst>
          </p:cNvPr>
          <p:cNvSpPr txBox="1"/>
          <p:nvPr/>
        </p:nvSpPr>
        <p:spPr>
          <a:xfrm>
            <a:off x="6961239" y="4454015"/>
            <a:ext cx="196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open select phage </a:t>
            </a:r>
            <a:r>
              <a:rPr lang="en-US" b="1" dirty="0" err="1">
                <a:solidFill>
                  <a:srgbClr val="FF0000"/>
                </a:solidFill>
              </a:rPr>
              <a:t>fasta</a:t>
            </a:r>
            <a:r>
              <a:rPr lang="en-US" b="1" dirty="0">
                <a:solidFill>
                  <a:srgbClr val="FF0000"/>
                </a:solidFill>
              </a:rPr>
              <a:t>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024097-E66E-4CD6-91FE-4AA1E47855A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515899" y="4777179"/>
            <a:ext cx="1445340" cy="4290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6F023B-36E5-43B2-8D83-C9CCA97C2B53}"/>
              </a:ext>
            </a:extLst>
          </p:cNvPr>
          <p:cNvSpPr txBox="1"/>
          <p:nvPr/>
        </p:nvSpPr>
        <p:spPr>
          <a:xfrm>
            <a:off x="6980758" y="5733043"/>
            <a:ext cx="196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query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0B1FE-4176-45CB-A772-B69FAE38B79C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168879" y="5659673"/>
            <a:ext cx="2811881" cy="258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5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EB08-77D5-404C-9689-3D22287B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the Event of an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A0D1-2DE1-4870-AD5E-EE703A9F2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Phage Commander runs successfully, you will see a window saying “</a:t>
            </a:r>
            <a:r>
              <a:rPr lang="en-US" b="1" dirty="0"/>
              <a:t>Done! Query Successful</a:t>
            </a:r>
            <a:r>
              <a:rPr lang="en-US" dirty="0"/>
              <a:t>” </a:t>
            </a:r>
          </a:p>
          <a:p>
            <a:r>
              <a:rPr lang="en-US" dirty="0"/>
              <a:t>Press </a:t>
            </a:r>
            <a:r>
              <a:rPr lang="en-US" b="1" dirty="0">
                <a:solidFill>
                  <a:srgbClr val="0070C0"/>
                </a:solidFill>
              </a:rPr>
              <a:t>OK</a:t>
            </a:r>
            <a:r>
              <a:rPr lang="en-US" dirty="0"/>
              <a:t> and you will see the Phage Commander output in the form of a spreadsheet (expand the window)</a:t>
            </a:r>
          </a:p>
          <a:p>
            <a:r>
              <a:rPr lang="en-US" dirty="0"/>
              <a:t>If phage commander encounters an error, the error message will display which program is causing the error (e.g. Glimmer, Aragorn, GMS2, etc.)</a:t>
            </a:r>
          </a:p>
          <a:p>
            <a:r>
              <a:rPr lang="en-US" dirty="0"/>
              <a:t>To work around this, re-run Phage Commander without including the program causing the error</a:t>
            </a:r>
          </a:p>
        </p:txBody>
      </p:sp>
    </p:spTree>
    <p:extLst>
      <p:ext uri="{BB962C8B-B14F-4D97-AF65-F5344CB8AC3E}">
        <p14:creationId xmlns:p14="http://schemas.microsoft.com/office/powerpoint/2010/main" val="175315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99DAC-BE9A-4E7B-BCE3-B40915C55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74" y="2145608"/>
            <a:ext cx="8229600" cy="44577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14AD0-A8B4-4D88-A2BA-C24F4DBDDE36}"/>
              </a:ext>
            </a:extLst>
          </p:cNvPr>
          <p:cNvSpPr txBox="1"/>
          <p:nvPr/>
        </p:nvSpPr>
        <p:spPr>
          <a:xfrm>
            <a:off x="309716" y="117632"/>
            <a:ext cx="1946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Calls column</a:t>
            </a:r>
          </a:p>
          <a:p>
            <a:r>
              <a:rPr lang="en-US" b="1" dirty="0">
                <a:solidFill>
                  <a:srgbClr val="FF0000"/>
                </a:solidFill>
              </a:rPr>
              <a:t>Is the number of programs identifying a gene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2F170E-BC3C-465A-88BE-474424CFB0DF}"/>
              </a:ext>
            </a:extLst>
          </p:cNvPr>
          <p:cNvCxnSpPr>
            <a:cxnSpLocks/>
          </p:cNvCxnSpPr>
          <p:nvPr/>
        </p:nvCxnSpPr>
        <p:spPr>
          <a:xfrm>
            <a:off x="698090" y="1317741"/>
            <a:ext cx="0" cy="11403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E2A346-CBBB-41B5-98AE-D394F69D0BB8}"/>
              </a:ext>
            </a:extLst>
          </p:cNvPr>
          <p:cNvSpPr txBox="1"/>
          <p:nvPr/>
        </p:nvSpPr>
        <p:spPr>
          <a:xfrm>
            <a:off x="2438400" y="254692"/>
            <a:ext cx="19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“GM” is the genes identified by GeneMark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2B246A-0C7E-43B8-97F7-83AEB2DBA1E5}"/>
              </a:ext>
            </a:extLst>
          </p:cNvPr>
          <p:cNvCxnSpPr>
            <a:cxnSpLocks/>
          </p:cNvCxnSpPr>
          <p:nvPr/>
        </p:nvCxnSpPr>
        <p:spPr>
          <a:xfrm>
            <a:off x="2846438" y="1317523"/>
            <a:ext cx="0" cy="11403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747C8D-AD30-4397-A776-BA6B525DE67F}"/>
              </a:ext>
            </a:extLst>
          </p:cNvPr>
          <p:cNvSpPr txBox="1"/>
          <p:nvPr/>
        </p:nvSpPr>
        <p:spPr>
          <a:xfrm>
            <a:off x="4576917" y="254692"/>
            <a:ext cx="203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“HMM” is the genes identified by GeneMark.hmm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B5CC87-28D4-40C7-8C8E-006D73B79A8D}"/>
              </a:ext>
            </a:extLst>
          </p:cNvPr>
          <p:cNvCxnSpPr>
            <a:cxnSpLocks/>
          </p:cNvCxnSpPr>
          <p:nvPr/>
        </p:nvCxnSpPr>
        <p:spPr>
          <a:xfrm>
            <a:off x="4984954" y="1317523"/>
            <a:ext cx="0" cy="11403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33BDD2-6E03-4E0C-932A-8C84900A3E1B}"/>
              </a:ext>
            </a:extLst>
          </p:cNvPr>
          <p:cNvSpPr txBox="1"/>
          <p:nvPr/>
        </p:nvSpPr>
        <p:spPr>
          <a:xfrm>
            <a:off x="6799007" y="254692"/>
            <a:ext cx="2099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“Heuristic” is the genes identified by GeneMark Heuristic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73B8D2-DBAD-48B9-B3F0-B89CAEADB73D}"/>
              </a:ext>
            </a:extLst>
          </p:cNvPr>
          <p:cNvCxnSpPr>
            <a:cxnSpLocks/>
          </p:cNvCxnSpPr>
          <p:nvPr/>
        </p:nvCxnSpPr>
        <p:spPr>
          <a:xfrm>
            <a:off x="7207044" y="1317523"/>
            <a:ext cx="0" cy="11403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8D919F-823D-4B09-BAD2-E988E85E6C57}"/>
              </a:ext>
            </a:extLst>
          </p:cNvPr>
          <p:cNvSpPr txBox="1"/>
          <p:nvPr/>
        </p:nvSpPr>
        <p:spPr>
          <a:xfrm>
            <a:off x="2772698" y="6488668"/>
            <a:ext cx="194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Each row is a gene</a:t>
            </a:r>
          </a:p>
        </p:txBody>
      </p:sp>
    </p:spTree>
    <p:extLst>
      <p:ext uri="{BB962C8B-B14F-4D97-AF65-F5344CB8AC3E}">
        <p14:creationId xmlns:p14="http://schemas.microsoft.com/office/powerpoint/2010/main" val="383170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BFF6-6BAD-4146-AEAE-1A9B27A4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8" y="365126"/>
            <a:ext cx="877551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Exporting Phage Commander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A6EE-0E6C-4A9E-8B64-0F376EC4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2674"/>
          </a:xfrm>
        </p:spPr>
        <p:txBody>
          <a:bodyPr>
            <a:normAutofit/>
          </a:bodyPr>
          <a:lstStyle/>
          <a:p>
            <a:r>
              <a:rPr lang="en-US" sz="3200" dirty="0"/>
              <a:t>To export as excel spreadsheet, select: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File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Export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Excel</a:t>
            </a:r>
          </a:p>
          <a:p>
            <a:r>
              <a:rPr lang="en-US" sz="3200" dirty="0">
                <a:sym typeface="Wingdings" panose="05000000000000000000" pitchFamily="2" charset="2"/>
              </a:rPr>
              <a:t>To export as GenBank (.</a:t>
            </a:r>
            <a:r>
              <a:rPr lang="en-US" sz="3200" dirty="0" err="1">
                <a:sym typeface="Wingdings" panose="05000000000000000000" pitchFamily="2" charset="2"/>
              </a:rPr>
              <a:t>gb</a:t>
            </a:r>
            <a:r>
              <a:rPr lang="en-US" sz="3200" dirty="0">
                <a:sym typeface="Wingdings" panose="05000000000000000000" pitchFamily="2" charset="2"/>
              </a:rPr>
              <a:t>) format file, select: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File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Export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GenBank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Make sure number in “Calls” box is maximum (should usually be 8)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Make sure “Less than or equal to” circle is filled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Press “Save as” and enter desired filename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Press “Export”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256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BCFD-87C4-42CF-998C-E7326095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Exporting Phage Commander results in .gb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1B937-C3D5-4D31-88BA-BDC6A916C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63" t="27410" r="35443" b="26845"/>
          <a:stretch/>
        </p:blipFill>
        <p:spPr>
          <a:xfrm>
            <a:off x="1878551" y="1700980"/>
            <a:ext cx="5313288" cy="4463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1C2E6-7F96-4E76-9E6B-0F06FDC99A50}"/>
              </a:ext>
            </a:extLst>
          </p:cNvPr>
          <p:cNvSpPr txBox="1"/>
          <p:nvPr/>
        </p:nvSpPr>
        <p:spPr>
          <a:xfrm>
            <a:off x="114122" y="1417638"/>
            <a:ext cx="1764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Make sure this number is the</a:t>
            </a:r>
          </a:p>
          <a:p>
            <a:r>
              <a:rPr lang="en-US" b="1" dirty="0">
                <a:solidFill>
                  <a:srgbClr val="FF0000"/>
                </a:solidFill>
              </a:rPr>
              <a:t>maximum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C61FF6-E3AB-4D96-968B-3C137EAFB586}"/>
              </a:ext>
            </a:extLst>
          </p:cNvPr>
          <p:cNvCxnSpPr>
            <a:cxnSpLocks/>
          </p:cNvCxnSpPr>
          <p:nvPr/>
        </p:nvCxnSpPr>
        <p:spPr>
          <a:xfrm>
            <a:off x="1386348" y="2123768"/>
            <a:ext cx="2192594" cy="13052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F4E1DC-1792-4767-89C8-607831D86DB9}"/>
              </a:ext>
            </a:extLst>
          </p:cNvPr>
          <p:cNvSpPr txBox="1"/>
          <p:nvPr/>
        </p:nvSpPr>
        <p:spPr>
          <a:xfrm>
            <a:off x="114122" y="3047098"/>
            <a:ext cx="1764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Select “Less than or equal to”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1DB15B-7C16-4DA2-AA06-44E0D3E8A345}"/>
              </a:ext>
            </a:extLst>
          </p:cNvPr>
          <p:cNvCxnSpPr>
            <a:cxnSpLocks/>
          </p:cNvCxnSpPr>
          <p:nvPr/>
        </p:nvCxnSpPr>
        <p:spPr>
          <a:xfrm>
            <a:off x="1386348" y="3712342"/>
            <a:ext cx="219259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4A774A-FD2C-4C88-9953-044CE70C51F0}"/>
              </a:ext>
            </a:extLst>
          </p:cNvPr>
          <p:cNvSpPr txBox="1"/>
          <p:nvPr/>
        </p:nvSpPr>
        <p:spPr>
          <a:xfrm>
            <a:off x="7423357" y="2009797"/>
            <a:ext cx="1764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“Save as” and enter desired filename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379593-059F-4580-BB68-15689510C0F4}"/>
              </a:ext>
            </a:extLst>
          </p:cNvPr>
          <p:cNvCxnSpPr>
            <a:cxnSpLocks/>
          </p:cNvCxnSpPr>
          <p:nvPr/>
        </p:nvCxnSpPr>
        <p:spPr>
          <a:xfrm flipH="1">
            <a:off x="5142271" y="3114368"/>
            <a:ext cx="2281084" cy="1143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625581-921D-4A8E-9D18-3915BE01DCA2}"/>
              </a:ext>
            </a:extLst>
          </p:cNvPr>
          <p:cNvSpPr txBox="1"/>
          <p:nvPr/>
        </p:nvSpPr>
        <p:spPr>
          <a:xfrm>
            <a:off x="7379571" y="4438846"/>
            <a:ext cx="176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Press “Export”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B55996-6FE9-4F93-89E6-CEFE03C0E56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385187" y="4623512"/>
            <a:ext cx="299438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9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626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Phage Commander</vt:lpstr>
      <vt:lpstr>Opening Phage Commander</vt:lpstr>
      <vt:lpstr>Using Phage Commander</vt:lpstr>
      <vt:lpstr>Select Query Tools Window</vt:lpstr>
      <vt:lpstr>In the Event of an Error</vt:lpstr>
      <vt:lpstr>PowerPoint Presentation</vt:lpstr>
      <vt:lpstr>Exporting Phage Commander Results</vt:lpstr>
      <vt:lpstr>Exporting Phage Commander results in .gb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Auto-annotation with Phage Commander</dc:title>
  <dc:creator>Administrator</dc:creator>
  <cp:lastModifiedBy>Sarah Harris</cp:lastModifiedBy>
  <cp:revision>13</cp:revision>
  <dcterms:created xsi:type="dcterms:W3CDTF">2021-01-18T04:16:48Z</dcterms:created>
  <dcterms:modified xsi:type="dcterms:W3CDTF">2021-02-02T14:25:47Z</dcterms:modified>
</cp:coreProperties>
</file>