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580" r:id="rId2"/>
    <p:sldId id="587" r:id="rId3"/>
    <p:sldId id="592" r:id="rId4"/>
    <p:sldId id="591" r:id="rId5"/>
    <p:sldId id="593" r:id="rId6"/>
    <p:sldId id="586" r:id="rId7"/>
    <p:sldId id="581" r:id="rId8"/>
    <p:sldId id="585" r:id="rId9"/>
    <p:sldId id="583" r:id="rId10"/>
    <p:sldId id="589" r:id="rId11"/>
    <p:sldId id="590" r:id="rId12"/>
    <p:sldId id="588" r:id="rId13"/>
    <p:sldId id="594" r:id="rId14"/>
    <p:sldId id="584" r:id="rId15"/>
    <p:sldId id="582" r:id="rId16"/>
    <p:sldId id="595" r:id="rId17"/>
    <p:sldId id="59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D198-6D19-4E30-930F-4865024DAF26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E4B-2E70-4EB9-ABA8-45E1A971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30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D198-6D19-4E30-930F-4865024DAF26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E4B-2E70-4EB9-ABA8-45E1A971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3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D198-6D19-4E30-930F-4865024DAF26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E4B-2E70-4EB9-ABA8-45E1A971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48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D198-6D19-4E30-930F-4865024DAF26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E4B-2E70-4EB9-ABA8-45E1A971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20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D198-6D19-4E30-930F-4865024DAF26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E4B-2E70-4EB9-ABA8-45E1A971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16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D198-6D19-4E30-930F-4865024DAF26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E4B-2E70-4EB9-ABA8-45E1A971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8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D198-6D19-4E30-930F-4865024DAF26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E4B-2E70-4EB9-ABA8-45E1A971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49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D198-6D19-4E30-930F-4865024DAF26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E4B-2E70-4EB9-ABA8-45E1A971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2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D198-6D19-4E30-930F-4865024DAF26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E4B-2E70-4EB9-ABA8-45E1A971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76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D198-6D19-4E30-930F-4865024DAF26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E4B-2E70-4EB9-ABA8-45E1A971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29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D198-6D19-4E30-930F-4865024DAF26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E4B-2E70-4EB9-ABA8-45E1A971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1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5D198-6D19-4E30-930F-4865024DAF26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5EE4B-2E70-4EB9-ABA8-45E1A971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8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orxiv.org/content/10.1101/2020.11.11.378802v1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sarah-harris/PhageCommand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7-zip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ast.nmpdr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D02AE-3CE9-4CDB-9574-2F425553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816" y="274638"/>
            <a:ext cx="8760541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Introduction to Phage Commander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DEB4C-A2AF-4701-8A7F-3F7E1C3DA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934" y="1600200"/>
            <a:ext cx="11555604" cy="4810648"/>
          </a:xfrm>
        </p:spPr>
        <p:txBody>
          <a:bodyPr>
            <a:normAutofit fontScale="85000" lnSpcReduction="10000"/>
          </a:bodyPr>
          <a:lstStyle/>
          <a:p>
            <a:r>
              <a:rPr lang="en-US" sz="3000" b="1" dirty="0"/>
              <a:t>Phage Commander </a:t>
            </a:r>
            <a:r>
              <a:rPr lang="en-US" sz="3000" dirty="0"/>
              <a:t>is an application for identifying genes in phage genomes using multiple programs</a:t>
            </a:r>
          </a:p>
          <a:p>
            <a:endParaRPr lang="en-US" sz="2000" dirty="0"/>
          </a:p>
          <a:p>
            <a:r>
              <a:rPr lang="en-US" sz="3000" dirty="0"/>
              <a:t>Phage Commander runs a phage’s DNA sequence through gene identification tools and outputs a list of potential genes. These tools include:</a:t>
            </a:r>
          </a:p>
          <a:p>
            <a:pPr lvl="1"/>
            <a:r>
              <a:rPr lang="en-US" sz="3000" dirty="0"/>
              <a:t>RAST, Prodigal, Metagene, Glimmer, </a:t>
            </a:r>
            <a:r>
              <a:rPr lang="en-US" sz="3000" dirty="0" err="1"/>
              <a:t>Genemark</a:t>
            </a:r>
            <a:r>
              <a:rPr lang="en-US" sz="3000" dirty="0"/>
              <a:t>, </a:t>
            </a:r>
            <a:r>
              <a:rPr lang="en-US" sz="3000" dirty="0" err="1"/>
              <a:t>Genemark.hmm</a:t>
            </a:r>
            <a:r>
              <a:rPr lang="en-US" sz="3000" dirty="0"/>
              <a:t>, </a:t>
            </a:r>
            <a:r>
              <a:rPr lang="en-US" sz="3000" dirty="0" err="1"/>
              <a:t>Genemark</a:t>
            </a:r>
            <a:r>
              <a:rPr lang="en-US" sz="3000" dirty="0"/>
              <a:t> S, </a:t>
            </a:r>
            <a:r>
              <a:rPr lang="en-US" sz="3000" dirty="0" err="1"/>
              <a:t>Genemark</a:t>
            </a:r>
            <a:r>
              <a:rPr lang="en-US" sz="3000" dirty="0"/>
              <a:t> S2, </a:t>
            </a:r>
            <a:r>
              <a:rPr lang="en-US" sz="3000" dirty="0" err="1"/>
              <a:t>Genemark</a:t>
            </a:r>
            <a:r>
              <a:rPr lang="en-US" sz="3000" dirty="0"/>
              <a:t> Heuristic, and Aragorn (for tRNA genes)</a:t>
            </a:r>
          </a:p>
          <a:p>
            <a:endParaRPr lang="en-US" sz="2200" dirty="0"/>
          </a:p>
          <a:p>
            <a:r>
              <a:rPr lang="en-US" sz="3000" dirty="0"/>
              <a:t>Phage Commander’s output can be exported in Excel format (.xlsx) or NCBI GenBank format (.gb)</a:t>
            </a:r>
          </a:p>
          <a:p>
            <a:endParaRPr lang="en-US" sz="2000" dirty="0"/>
          </a:p>
          <a:p>
            <a:r>
              <a:rPr lang="en-US" sz="3000" dirty="0"/>
              <a:t>A paper describing Phage Commander in detail is here: </a:t>
            </a:r>
            <a:r>
              <a:rPr lang="en-US" sz="3000" dirty="0">
                <a:hlinkClick r:id="rId2"/>
              </a:rPr>
              <a:t>https://www.biorxiv.org/content/10.1101/2020.11.11.378802v1</a:t>
            </a:r>
            <a:endParaRPr lang="en-US" sz="30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8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0FFB85D-A37C-4A03-A8D7-F4202282D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453" y="227946"/>
            <a:ext cx="9629818" cy="5486400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9767628-97CA-47FF-A3AE-F4B388D0E71D}"/>
              </a:ext>
            </a:extLst>
          </p:cNvPr>
          <p:cNvCxnSpPr>
            <a:cxnSpLocks/>
          </p:cNvCxnSpPr>
          <p:nvPr/>
        </p:nvCxnSpPr>
        <p:spPr>
          <a:xfrm flipV="1">
            <a:off x="4089893" y="5714346"/>
            <a:ext cx="0" cy="4618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D73A8F5-5AB5-4ED4-A05F-0C54FDD0815C}"/>
              </a:ext>
            </a:extLst>
          </p:cNvPr>
          <p:cNvSpPr txBox="1"/>
          <p:nvPr/>
        </p:nvSpPr>
        <p:spPr>
          <a:xfrm>
            <a:off x="3694124" y="6149111"/>
            <a:ext cx="1835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Gene stop (start if strand is “-”)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B8AD9CE-C4F0-4A13-AB91-9F16359ADAD3}"/>
              </a:ext>
            </a:extLst>
          </p:cNvPr>
          <p:cNvCxnSpPr>
            <a:cxnSpLocks/>
          </p:cNvCxnSpPr>
          <p:nvPr/>
        </p:nvCxnSpPr>
        <p:spPr>
          <a:xfrm flipV="1">
            <a:off x="3177230" y="5734194"/>
            <a:ext cx="295812" cy="4369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6A56621-006A-4510-8BDB-352DD86446AC}"/>
              </a:ext>
            </a:extLst>
          </p:cNvPr>
          <p:cNvSpPr txBox="1"/>
          <p:nvPr/>
        </p:nvSpPr>
        <p:spPr>
          <a:xfrm>
            <a:off x="1939364" y="6080039"/>
            <a:ext cx="1731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Gene start (stop if strand “-”)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DB3099B-0D90-4E08-8A02-4D7D0455E2AC}"/>
              </a:ext>
            </a:extLst>
          </p:cNvPr>
          <p:cNvCxnSpPr>
            <a:cxnSpLocks/>
          </p:cNvCxnSpPr>
          <p:nvPr/>
        </p:nvCxnSpPr>
        <p:spPr>
          <a:xfrm flipH="1" flipV="1">
            <a:off x="4798503" y="5707619"/>
            <a:ext cx="1089175" cy="58418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DECE8F2-2665-4AEA-83B3-4B9B3DAF9CD9}"/>
              </a:ext>
            </a:extLst>
          </p:cNvPr>
          <p:cNvSpPr txBox="1"/>
          <p:nvPr/>
        </p:nvSpPr>
        <p:spPr>
          <a:xfrm>
            <a:off x="5781005" y="6260722"/>
            <a:ext cx="223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  Gene length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ABBEC17-556A-4A34-9F23-3C41A1E451F2}"/>
              </a:ext>
            </a:extLst>
          </p:cNvPr>
          <p:cNvCxnSpPr>
            <a:cxnSpLocks/>
          </p:cNvCxnSpPr>
          <p:nvPr/>
        </p:nvCxnSpPr>
        <p:spPr>
          <a:xfrm flipV="1">
            <a:off x="1585583" y="5709962"/>
            <a:ext cx="1393900" cy="5992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BC8FB49-2701-4BB5-8EB7-91C8B569AD09}"/>
              </a:ext>
            </a:extLst>
          </p:cNvPr>
          <p:cNvSpPr txBox="1"/>
          <p:nvPr/>
        </p:nvSpPr>
        <p:spPr>
          <a:xfrm>
            <a:off x="719695" y="5849509"/>
            <a:ext cx="1300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DNA strand (+ or -)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11026A6-503C-4C95-A8D6-5D3BAED0A40F}"/>
              </a:ext>
            </a:extLst>
          </p:cNvPr>
          <p:cNvSpPr txBox="1"/>
          <p:nvPr/>
        </p:nvSpPr>
        <p:spPr>
          <a:xfrm>
            <a:off x="10542271" y="1119941"/>
            <a:ext cx="15910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Row shading is proportional to how many programs identify a gene (darker = more programs, white =  only one program)</a:t>
            </a:r>
          </a:p>
        </p:txBody>
      </p:sp>
    </p:spTree>
    <p:extLst>
      <p:ext uri="{BB962C8B-B14F-4D97-AF65-F5344CB8AC3E}">
        <p14:creationId xmlns:p14="http://schemas.microsoft.com/office/powerpoint/2010/main" val="2416979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6D18213-1A6A-4C9A-8075-7A0AD7EEB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30" y="713185"/>
            <a:ext cx="10068911" cy="52120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5E05DE-C2CE-44C9-B34F-608282C0E6E0}"/>
              </a:ext>
            </a:extLst>
          </p:cNvPr>
          <p:cNvSpPr txBox="1"/>
          <p:nvPr/>
        </p:nvSpPr>
        <p:spPr>
          <a:xfrm>
            <a:off x="10670796" y="3381860"/>
            <a:ext cx="16202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Gene starts chosen by a minority of programs are shown in different color font (orange, green, yellow, violet)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2626BFE-871F-4C8B-971C-BC434E631D3D}"/>
              </a:ext>
            </a:extLst>
          </p:cNvPr>
          <p:cNvSpPr/>
          <p:nvPr/>
        </p:nvSpPr>
        <p:spPr>
          <a:xfrm>
            <a:off x="3780245" y="3488406"/>
            <a:ext cx="620309" cy="27264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4B1C827-B9C8-437F-AA6C-771EFD806074}"/>
              </a:ext>
            </a:extLst>
          </p:cNvPr>
          <p:cNvSpPr/>
          <p:nvPr/>
        </p:nvSpPr>
        <p:spPr>
          <a:xfrm>
            <a:off x="9085435" y="3501673"/>
            <a:ext cx="620309" cy="25937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9B4372-D096-400B-A5E4-D8D0E2B3FB02}"/>
              </a:ext>
            </a:extLst>
          </p:cNvPr>
          <p:cNvSpPr txBox="1"/>
          <p:nvPr/>
        </p:nvSpPr>
        <p:spPr>
          <a:xfrm>
            <a:off x="10670796" y="1205727"/>
            <a:ext cx="14932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Gene starts chosen by the majority of programs shown in black or white font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F4DA54C-EE92-486D-B549-F6126AFC8568}"/>
              </a:ext>
            </a:extLst>
          </p:cNvPr>
          <p:cNvSpPr/>
          <p:nvPr/>
        </p:nvSpPr>
        <p:spPr>
          <a:xfrm>
            <a:off x="6389772" y="3485592"/>
            <a:ext cx="620309" cy="259375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12ABDC6-26EB-48DB-94FD-1543E676595B}"/>
              </a:ext>
            </a:extLst>
          </p:cNvPr>
          <p:cNvSpPr/>
          <p:nvPr/>
        </p:nvSpPr>
        <p:spPr>
          <a:xfrm>
            <a:off x="1127650" y="3485593"/>
            <a:ext cx="620309" cy="259375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628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55C042-27A9-4E4D-BEDB-E5D288DF2F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07" r="53738" b="73633"/>
          <a:stretch/>
        </p:blipFill>
        <p:spPr>
          <a:xfrm>
            <a:off x="2319073" y="2068219"/>
            <a:ext cx="7223086" cy="238570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BEB558F-FE77-4AF4-85B9-1016ADA65231}"/>
              </a:ext>
            </a:extLst>
          </p:cNvPr>
          <p:cNvCxnSpPr>
            <a:cxnSpLocks/>
          </p:cNvCxnSpPr>
          <p:nvPr/>
        </p:nvCxnSpPr>
        <p:spPr>
          <a:xfrm flipH="1">
            <a:off x="2993328" y="1524985"/>
            <a:ext cx="414890" cy="9364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D12717C-AD56-4E66-9291-4FB334291053}"/>
              </a:ext>
            </a:extLst>
          </p:cNvPr>
          <p:cNvSpPr txBox="1"/>
          <p:nvPr/>
        </p:nvSpPr>
        <p:spPr>
          <a:xfrm>
            <a:off x="2886515" y="636644"/>
            <a:ext cx="2239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tRNA genes</a:t>
            </a:r>
          </a:p>
          <a:p>
            <a:r>
              <a:rPr lang="en-US" b="1" dirty="0">
                <a:solidFill>
                  <a:srgbClr val="FF0000"/>
                </a:solidFill>
              </a:rPr>
              <a:t>Identified by Aragorn in “TRNA” tab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486E21-9906-4778-9676-202EA39AC57E}"/>
              </a:ext>
            </a:extLst>
          </p:cNvPr>
          <p:cNvCxnSpPr>
            <a:cxnSpLocks/>
          </p:cNvCxnSpPr>
          <p:nvPr/>
        </p:nvCxnSpPr>
        <p:spPr>
          <a:xfrm flipH="1" flipV="1">
            <a:off x="2993328" y="3602183"/>
            <a:ext cx="414890" cy="62807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C7465B7-42EB-4A91-9CD8-81BAE0F8DFB6}"/>
              </a:ext>
            </a:extLst>
          </p:cNvPr>
          <p:cNvSpPr txBox="1"/>
          <p:nvPr/>
        </p:nvSpPr>
        <p:spPr>
          <a:xfrm>
            <a:off x="3408219" y="4280390"/>
            <a:ext cx="2512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Total calls is always 1 since Aragorn is the only program for identifying tRNA genes</a:t>
            </a:r>
          </a:p>
        </p:txBody>
      </p:sp>
    </p:spTree>
    <p:extLst>
      <p:ext uri="{BB962C8B-B14F-4D97-AF65-F5344CB8AC3E}">
        <p14:creationId xmlns:p14="http://schemas.microsoft.com/office/powerpoint/2010/main" val="273132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C82B-D469-480E-93D0-5A1C8BAE9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Saving your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2FFFF-25E2-4A62-8D41-1D8122693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Phage Commander output can be saved as .</a:t>
            </a:r>
            <a:r>
              <a:rPr lang="en-US" dirty="0" err="1">
                <a:sym typeface="Wingdings" panose="05000000000000000000" pitchFamily="2" charset="2"/>
              </a:rPr>
              <a:t>gq</a:t>
            </a:r>
            <a:r>
              <a:rPr lang="en-US" dirty="0">
                <a:sym typeface="Wingdings" panose="05000000000000000000" pitchFamily="2" charset="2"/>
              </a:rPr>
              <a:t> file for later use</a:t>
            </a:r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File menu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Save As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File menu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Load</a:t>
            </a:r>
            <a:r>
              <a:rPr lang="en-US" dirty="0">
                <a:sym typeface="Wingdings" panose="05000000000000000000" pitchFamily="2" charset="2"/>
              </a:rPr>
              <a:t> (for loading .</a:t>
            </a:r>
            <a:r>
              <a:rPr lang="en-US" dirty="0" err="1">
                <a:sym typeface="Wingdings" panose="05000000000000000000" pitchFamily="2" charset="2"/>
              </a:rPr>
              <a:t>gq</a:t>
            </a:r>
            <a:r>
              <a:rPr lang="en-US" dirty="0">
                <a:sym typeface="Wingdings" panose="05000000000000000000" pitchFamily="2" charset="2"/>
              </a:rPr>
              <a:t> files)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80310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2BFF6-6BAD-4146-AEAE-1A9B27A48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618" y="365127"/>
            <a:ext cx="877551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Exporting Phage Commander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EA6EE-0E6C-4A9E-8B64-0F376EC4B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65" y="1600200"/>
            <a:ext cx="11284299" cy="5160819"/>
          </a:xfrm>
        </p:spPr>
        <p:txBody>
          <a:bodyPr>
            <a:normAutofit/>
          </a:bodyPr>
          <a:lstStyle/>
          <a:p>
            <a:r>
              <a:rPr lang="en-US" sz="3200" dirty="0"/>
              <a:t>To export as excel spreadsheet, select:</a:t>
            </a:r>
          </a:p>
          <a:p>
            <a:pPr lvl="1"/>
            <a:r>
              <a:rPr lang="en-US" sz="2800" b="1" dirty="0">
                <a:solidFill>
                  <a:srgbClr val="0070C0"/>
                </a:solidFill>
              </a:rPr>
              <a:t>File</a:t>
            </a:r>
            <a:r>
              <a:rPr lang="en-US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b="1" dirty="0">
                <a:solidFill>
                  <a:srgbClr val="0070C0"/>
                </a:solidFill>
                <a:sym typeface="Wingdings" panose="05000000000000000000" pitchFamily="2" charset="2"/>
              </a:rPr>
              <a:t>Export</a:t>
            </a:r>
            <a:r>
              <a:rPr lang="en-US" sz="2800" dirty="0">
                <a:sym typeface="Wingdings" panose="05000000000000000000" pitchFamily="2" charset="2"/>
              </a:rPr>
              <a:t>  </a:t>
            </a:r>
            <a:r>
              <a:rPr lang="en-US" sz="2800" b="1" dirty="0">
                <a:solidFill>
                  <a:srgbClr val="0070C0"/>
                </a:solidFill>
                <a:sym typeface="Wingdings" panose="05000000000000000000" pitchFamily="2" charset="2"/>
              </a:rPr>
              <a:t>Excel</a:t>
            </a:r>
          </a:p>
          <a:p>
            <a:r>
              <a:rPr lang="en-US" sz="3200" dirty="0">
                <a:sym typeface="Wingdings" panose="05000000000000000000" pitchFamily="2" charset="2"/>
              </a:rPr>
              <a:t>To export as GenBank (.</a:t>
            </a:r>
            <a:r>
              <a:rPr lang="en-US" sz="3200" dirty="0" err="1">
                <a:sym typeface="Wingdings" panose="05000000000000000000" pitchFamily="2" charset="2"/>
              </a:rPr>
              <a:t>gb</a:t>
            </a:r>
            <a:r>
              <a:rPr lang="en-US" sz="3200" dirty="0">
                <a:sym typeface="Wingdings" panose="05000000000000000000" pitchFamily="2" charset="2"/>
              </a:rPr>
              <a:t>) format file, select:</a:t>
            </a:r>
          </a:p>
          <a:p>
            <a:pPr lvl="1"/>
            <a:r>
              <a:rPr lang="en-US" sz="2800" b="1" dirty="0">
                <a:solidFill>
                  <a:srgbClr val="0070C0"/>
                </a:solidFill>
                <a:sym typeface="Wingdings" panose="05000000000000000000" pitchFamily="2" charset="2"/>
              </a:rPr>
              <a:t>File</a:t>
            </a:r>
            <a:r>
              <a:rPr lang="en-US" sz="2800" dirty="0">
                <a:sym typeface="Wingdings" panose="05000000000000000000" pitchFamily="2" charset="2"/>
              </a:rPr>
              <a:t>  </a:t>
            </a:r>
            <a:r>
              <a:rPr lang="en-US" sz="2800" b="1" dirty="0">
                <a:solidFill>
                  <a:srgbClr val="0070C0"/>
                </a:solidFill>
                <a:sym typeface="Wingdings" panose="05000000000000000000" pitchFamily="2" charset="2"/>
              </a:rPr>
              <a:t>Export</a:t>
            </a:r>
            <a:r>
              <a:rPr lang="en-US" sz="2800" dirty="0">
                <a:sym typeface="Wingdings" panose="05000000000000000000" pitchFamily="2" charset="2"/>
              </a:rPr>
              <a:t>  </a:t>
            </a:r>
            <a:r>
              <a:rPr lang="en-US" sz="2800" b="1" dirty="0">
                <a:solidFill>
                  <a:srgbClr val="0070C0"/>
                </a:solidFill>
                <a:sym typeface="Wingdings" panose="05000000000000000000" pitchFamily="2" charset="2"/>
              </a:rPr>
              <a:t>GenBank</a:t>
            </a:r>
          </a:p>
        </p:txBody>
      </p:sp>
    </p:spTree>
    <p:extLst>
      <p:ext uri="{BB962C8B-B14F-4D97-AF65-F5344CB8AC3E}">
        <p14:creationId xmlns:p14="http://schemas.microsoft.com/office/powerpoint/2010/main" val="2722560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DF0896-132C-4EA5-BA4B-25E3765C12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13" t="10131" r="7312" b="7710"/>
          <a:stretch/>
        </p:blipFill>
        <p:spPr>
          <a:xfrm>
            <a:off x="2515672" y="2589278"/>
            <a:ext cx="6737385" cy="26517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06BCFD-87C4-42CF-998C-E7326095E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497" y="215801"/>
            <a:ext cx="10826228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Exporting Phage Commander results in .gb format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4A774A-FD2C-4C88-9953-044CE70C51F0}"/>
              </a:ext>
            </a:extLst>
          </p:cNvPr>
          <p:cNvSpPr txBox="1"/>
          <p:nvPr/>
        </p:nvSpPr>
        <p:spPr>
          <a:xfrm>
            <a:off x="4946098" y="5710557"/>
            <a:ext cx="2457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Press “Save as” and enter desired filename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379593-059F-4580-BB68-15689510C0F4}"/>
              </a:ext>
            </a:extLst>
          </p:cNvPr>
          <p:cNvCxnSpPr>
            <a:cxnSpLocks/>
          </p:cNvCxnSpPr>
          <p:nvPr/>
        </p:nvCxnSpPr>
        <p:spPr>
          <a:xfrm flipH="1" flipV="1">
            <a:off x="5004174" y="4576802"/>
            <a:ext cx="213778" cy="11194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A625581-921D-4A8E-9D18-3915BE01DCA2}"/>
              </a:ext>
            </a:extLst>
          </p:cNvPr>
          <p:cNvSpPr txBox="1"/>
          <p:nvPr/>
        </p:nvSpPr>
        <p:spPr>
          <a:xfrm>
            <a:off x="2242166" y="5924334"/>
            <a:ext cx="2335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Finally, press “Export”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2B55996-6FE9-4F93-89E6-CEFE03C0E56F}"/>
              </a:ext>
            </a:extLst>
          </p:cNvPr>
          <p:cNvCxnSpPr>
            <a:cxnSpLocks/>
          </p:cNvCxnSpPr>
          <p:nvPr/>
        </p:nvCxnSpPr>
        <p:spPr>
          <a:xfrm flipV="1">
            <a:off x="3271706" y="4809081"/>
            <a:ext cx="299540" cy="111525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2F7C9DA-FE51-47E0-8E4F-C08700858504}"/>
              </a:ext>
            </a:extLst>
          </p:cNvPr>
          <p:cNvSpPr txBox="1"/>
          <p:nvPr/>
        </p:nvSpPr>
        <p:spPr>
          <a:xfrm>
            <a:off x="25422" y="2992128"/>
            <a:ext cx="2642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Export genes identified by at least the set number of programs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298ED9C-E3E6-42B7-8963-25504E9F390C}"/>
              </a:ext>
            </a:extLst>
          </p:cNvPr>
          <p:cNvCxnSpPr>
            <a:cxnSpLocks/>
          </p:cNvCxnSpPr>
          <p:nvPr/>
        </p:nvCxnSpPr>
        <p:spPr>
          <a:xfrm>
            <a:off x="1874939" y="3453793"/>
            <a:ext cx="855491" cy="2205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D4EDA29-33CF-4180-98BF-C4B772724F05}"/>
              </a:ext>
            </a:extLst>
          </p:cNvPr>
          <p:cNvSpPr txBox="1"/>
          <p:nvPr/>
        </p:nvSpPr>
        <p:spPr>
          <a:xfrm>
            <a:off x="-15161" y="4115136"/>
            <a:ext cx="2642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Export only those genes identified by </a:t>
            </a:r>
            <a:r>
              <a:rPr lang="en-US" b="1" u="sng" dirty="0">
                <a:solidFill>
                  <a:srgbClr val="FF0000"/>
                </a:solidFill>
              </a:rPr>
              <a:t>all</a:t>
            </a:r>
            <a:r>
              <a:rPr lang="en-US" b="1" dirty="0">
                <a:solidFill>
                  <a:srgbClr val="FF0000"/>
                </a:solidFill>
              </a:rPr>
              <a:t> programs (most stringent)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61B2493-2633-4256-8596-5E548F3D3E94}"/>
              </a:ext>
            </a:extLst>
          </p:cNvPr>
          <p:cNvCxnSpPr>
            <a:cxnSpLocks/>
          </p:cNvCxnSpPr>
          <p:nvPr/>
        </p:nvCxnSpPr>
        <p:spPr>
          <a:xfrm flipV="1">
            <a:off x="2088859" y="3967696"/>
            <a:ext cx="641571" cy="27254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0122C6D-281F-4FD1-99E9-8AB9FAC7A384}"/>
              </a:ext>
            </a:extLst>
          </p:cNvPr>
          <p:cNvSpPr txBox="1"/>
          <p:nvPr/>
        </p:nvSpPr>
        <p:spPr>
          <a:xfrm>
            <a:off x="-31002" y="1682707"/>
            <a:ext cx="2698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Export genes identified by </a:t>
            </a:r>
          </a:p>
          <a:p>
            <a:r>
              <a:rPr lang="en-US" b="1" dirty="0">
                <a:solidFill>
                  <a:srgbClr val="FF0000"/>
                </a:solidFill>
              </a:rPr>
              <a:t>at least </a:t>
            </a:r>
            <a:r>
              <a:rPr lang="en-US" b="1" u="sng" dirty="0">
                <a:solidFill>
                  <a:srgbClr val="FF0000"/>
                </a:solidFill>
              </a:rPr>
              <a:t>one</a:t>
            </a:r>
            <a:r>
              <a:rPr lang="en-US" b="1" dirty="0">
                <a:solidFill>
                  <a:srgbClr val="FF0000"/>
                </a:solidFill>
              </a:rPr>
              <a:t> program (i.e. all genes, least stringent)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CF16D6B-5871-45DC-84A3-7785E0F1321A}"/>
              </a:ext>
            </a:extLst>
          </p:cNvPr>
          <p:cNvCxnSpPr>
            <a:cxnSpLocks/>
          </p:cNvCxnSpPr>
          <p:nvPr/>
        </p:nvCxnSpPr>
        <p:spPr>
          <a:xfrm>
            <a:off x="1703416" y="2589278"/>
            <a:ext cx="1077499" cy="7803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A9267BC-7E46-45A0-95EA-5452FDBA28A1}"/>
              </a:ext>
            </a:extLst>
          </p:cNvPr>
          <p:cNvSpPr txBox="1"/>
          <p:nvPr/>
        </p:nvSpPr>
        <p:spPr>
          <a:xfrm>
            <a:off x="9676327" y="2262103"/>
            <a:ext cx="1931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Export gene starts chosen by majority rule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6B54D17-5C26-44A3-A9F8-559AF3BCF638}"/>
              </a:ext>
            </a:extLst>
          </p:cNvPr>
          <p:cNvCxnSpPr>
            <a:cxnSpLocks/>
          </p:cNvCxnSpPr>
          <p:nvPr/>
        </p:nvCxnSpPr>
        <p:spPr>
          <a:xfrm flipH="1">
            <a:off x="6606330" y="2698761"/>
            <a:ext cx="3069998" cy="7467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768E4D9-75B1-4D60-87CB-9BE09F2D0B5C}"/>
              </a:ext>
            </a:extLst>
          </p:cNvPr>
          <p:cNvSpPr txBox="1"/>
          <p:nvPr/>
        </p:nvSpPr>
        <p:spPr>
          <a:xfrm>
            <a:off x="9739319" y="3286692"/>
            <a:ext cx="23969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Export gene starts that generate the longest open reading frame (but are chosen by at least 1 program)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C0EF227-DA2C-408D-B2E7-58E94FB73156}"/>
              </a:ext>
            </a:extLst>
          </p:cNvPr>
          <p:cNvCxnSpPr>
            <a:cxnSpLocks/>
          </p:cNvCxnSpPr>
          <p:nvPr/>
        </p:nvCxnSpPr>
        <p:spPr>
          <a:xfrm flipH="1" flipV="1">
            <a:off x="8960319" y="3745035"/>
            <a:ext cx="790485" cy="37327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1CDD1CA-0A2F-4D03-BFB5-54AFA515FE00}"/>
              </a:ext>
            </a:extLst>
          </p:cNvPr>
          <p:cNvSpPr txBox="1"/>
          <p:nvPr/>
        </p:nvSpPr>
        <p:spPr>
          <a:xfrm>
            <a:off x="9421536" y="4865279"/>
            <a:ext cx="2770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Export gene starts chosen by a specific program (e.g. Prodigal – if program does not call a particular gene, default to majority rule)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4CD97F1-F486-40D3-8955-7A7D215BE4C9}"/>
              </a:ext>
            </a:extLst>
          </p:cNvPr>
          <p:cNvCxnSpPr>
            <a:cxnSpLocks/>
          </p:cNvCxnSpPr>
          <p:nvPr/>
        </p:nvCxnSpPr>
        <p:spPr>
          <a:xfrm flipH="1" flipV="1">
            <a:off x="6738657" y="3967696"/>
            <a:ext cx="2682879" cy="105718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295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96925-1AA7-473E-AD7E-278691F87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Export Gene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764B4-EDCE-4D26-948E-7073940AC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700" dirty="0"/>
              <a:t>“Any program” will export all genes identified by at least one program – this is the least conservative setting (I use this one most of the time)</a:t>
            </a:r>
          </a:p>
          <a:p>
            <a:r>
              <a:rPr lang="en-US" sz="2700" dirty="0">
                <a:sym typeface="Wingdings" panose="05000000000000000000" pitchFamily="2" charset="2"/>
              </a:rPr>
              <a:t>“At least” will export those genes identified by a number of programs greater than the threshold (e.g. genes identified by 2 or more programs. Use “0” as the threshold and this setting to export all genes identified)</a:t>
            </a:r>
          </a:p>
          <a:p>
            <a:r>
              <a:rPr lang="en-US" sz="2700" dirty="0"/>
              <a:t>“All programs” will export only those genes chosen by all programs used (this is the most conservative setting, will export the fewest genes)</a:t>
            </a:r>
          </a:p>
          <a:p>
            <a:r>
              <a:rPr lang="en-US" sz="2700" dirty="0"/>
              <a:t>“Export tRNAs called by Aragorn” will export the tRNA genes identified by Aragorn</a:t>
            </a:r>
          </a:p>
          <a:p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080472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AB9DD-8C00-4E90-B1D3-BA248E939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Which gene starts to export?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02289-4502-4C54-BA51-DED33C731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“Majority rule” – for each gene, export the start chosen by the majority of programs (in the event of tie, export the start that produces the longer of the two reading frames) </a:t>
            </a:r>
          </a:p>
          <a:p>
            <a:endParaRPr lang="en-US" dirty="0"/>
          </a:p>
          <a:p>
            <a:r>
              <a:rPr lang="en-US" dirty="0"/>
              <a:t>“Longest open reading frame” – for each gene, export the start that produces the longest possible reading </a:t>
            </a:r>
            <a:r>
              <a:rPr lang="en-US" dirty="0" err="1"/>
              <a:t>grame</a:t>
            </a:r>
            <a:r>
              <a:rPr lang="en-US" dirty="0"/>
              <a:t> (provided it is chosen by at least one program)</a:t>
            </a:r>
          </a:p>
          <a:p>
            <a:endParaRPr lang="en-US" dirty="0"/>
          </a:p>
          <a:p>
            <a:r>
              <a:rPr lang="en-US" dirty="0"/>
              <a:t>“Specific program” – export the gene starts chosen by a particular program (in the event that a gene is not identified by the chosen program, default to majority rule)</a:t>
            </a:r>
          </a:p>
        </p:txBody>
      </p:sp>
    </p:spTree>
    <p:extLst>
      <p:ext uri="{BB962C8B-B14F-4D97-AF65-F5344CB8AC3E}">
        <p14:creationId xmlns:p14="http://schemas.microsoft.com/office/powerpoint/2010/main" val="641976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D02AE-3CE9-4CDB-9574-2F425553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816" y="274638"/>
            <a:ext cx="8760541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Installing Phage Commander (Windows and Mac)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DEB4C-A2AF-4701-8A7F-3F7E1C3DA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917" y="1527349"/>
            <a:ext cx="10771832" cy="3661871"/>
          </a:xfrm>
        </p:spPr>
        <p:txBody>
          <a:bodyPr>
            <a:normAutofit/>
          </a:bodyPr>
          <a:lstStyle/>
          <a:p>
            <a:r>
              <a:rPr lang="en-US" sz="3000" dirty="0"/>
              <a:t>Download Phage Commander from GitHub repository: </a:t>
            </a:r>
            <a:r>
              <a:rPr lang="en-US" sz="3000" b="1" dirty="0">
                <a:solidFill>
                  <a:srgbClr val="0070C0"/>
                </a:solidFill>
                <a:hlinkClick r:id="rId2"/>
              </a:rPr>
              <a:t>https://github.com/sarah-harris/PhageCommander</a:t>
            </a:r>
            <a:endParaRPr lang="en-US" sz="3000" b="1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FE547C-6528-408D-9470-958C09DC3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055" y="2601726"/>
            <a:ext cx="6752087" cy="366187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99CEE7-4DF0-436C-8969-75B158675A6E}"/>
              </a:ext>
            </a:extLst>
          </p:cNvPr>
          <p:cNvCxnSpPr>
            <a:cxnSpLocks/>
          </p:cNvCxnSpPr>
          <p:nvPr/>
        </p:nvCxnSpPr>
        <p:spPr>
          <a:xfrm flipH="1">
            <a:off x="6736359" y="3468848"/>
            <a:ext cx="1635854" cy="1656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A0CB6DB-721F-4F39-9C5B-E274700452B7}"/>
              </a:ext>
            </a:extLst>
          </p:cNvPr>
          <p:cNvSpPr txBox="1"/>
          <p:nvPr/>
        </p:nvSpPr>
        <p:spPr>
          <a:xfrm>
            <a:off x="8431982" y="3233686"/>
            <a:ext cx="162746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Click the green “Code” button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DBFB9E-F93B-4AD1-994A-CA1000E3A1F5}"/>
              </a:ext>
            </a:extLst>
          </p:cNvPr>
          <p:cNvCxnSpPr>
            <a:cxnSpLocks/>
          </p:cNvCxnSpPr>
          <p:nvPr/>
        </p:nvCxnSpPr>
        <p:spPr>
          <a:xfrm flipH="1">
            <a:off x="6360253" y="4612481"/>
            <a:ext cx="180643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729D8A-820D-46C7-AE77-4437C9685A57}"/>
              </a:ext>
            </a:extLst>
          </p:cNvPr>
          <p:cNvSpPr txBox="1"/>
          <p:nvPr/>
        </p:nvSpPr>
        <p:spPr>
          <a:xfrm>
            <a:off x="8333409" y="4289315"/>
            <a:ext cx="187179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Click 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“Download Zip”</a:t>
            </a:r>
          </a:p>
        </p:txBody>
      </p:sp>
    </p:spTree>
    <p:extLst>
      <p:ext uri="{BB962C8B-B14F-4D97-AF65-F5344CB8AC3E}">
        <p14:creationId xmlns:p14="http://schemas.microsoft.com/office/powerpoint/2010/main" val="1601361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7D81C-CD64-4B23-B04C-4C0FEC643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Installing Phage Commander (Windows and Mac)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D8D42-9483-4507-AAF1-CCC2A7CC4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your downloads folder and unzip Phage Commander with your favorite unzip program (I like 7-zip </a:t>
            </a:r>
            <a:r>
              <a:rPr lang="en-US" dirty="0">
                <a:hlinkClick r:id="rId2"/>
              </a:rPr>
              <a:t>https://www.7-zip.org/</a:t>
            </a:r>
            <a:r>
              <a:rPr lang="en-US" dirty="0"/>
              <a:t>)</a:t>
            </a:r>
          </a:p>
          <a:p>
            <a:r>
              <a:rPr lang="en-US" dirty="0"/>
              <a:t>After unzipping, move the “</a:t>
            </a:r>
            <a:r>
              <a:rPr lang="en-US" dirty="0" err="1"/>
              <a:t>PhageCommander</a:t>
            </a:r>
            <a:r>
              <a:rPr lang="en-US" dirty="0"/>
              <a:t>-Final-main” folder to your desired location, open it, click on the “</a:t>
            </a:r>
            <a:r>
              <a:rPr lang="en-US" dirty="0" err="1"/>
              <a:t>phagecommander</a:t>
            </a:r>
            <a:r>
              <a:rPr lang="en-US" dirty="0"/>
              <a:t>” subfolder, and then the “</a:t>
            </a:r>
            <a:r>
              <a:rPr lang="en-US" dirty="0" err="1"/>
              <a:t>dist</a:t>
            </a:r>
            <a:r>
              <a:rPr lang="en-US" dirty="0"/>
              <a:t>” subfolder, and then the .exe file to run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E0385B-1234-4854-9179-776349055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4140198"/>
            <a:ext cx="10420350" cy="21717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91B5923-0D8F-48C0-A445-ABC228DFE831}"/>
              </a:ext>
            </a:extLst>
          </p:cNvPr>
          <p:cNvSpPr/>
          <p:nvPr/>
        </p:nvSpPr>
        <p:spPr>
          <a:xfrm>
            <a:off x="2923563" y="6031684"/>
            <a:ext cx="2248250" cy="2969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22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726BF-8E52-4EFD-B592-66F64944F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Installing Phage Commander (Linux)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E6878-A496-4E3A-A849-5D85890CE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Open a shell. Navigate to folder where you have downloaded </a:t>
            </a:r>
            <a:r>
              <a:rPr lang="en-US" sz="2600" dirty="0" err="1"/>
              <a:t>phagecommander</a:t>
            </a:r>
            <a:r>
              <a:rPr lang="en-US" sz="2600" dirty="0"/>
              <a:t>. Type </a:t>
            </a:r>
            <a:r>
              <a:rPr lang="en-US" sz="2600" dirty="0" err="1"/>
              <a:t>py</a:t>
            </a:r>
            <a:r>
              <a:rPr lang="en-US" sz="2600" dirty="0"/>
              <a:t> phagecom.py. If you need to install any of the supporting packages, first type: ‘pip install .’ (in the </a:t>
            </a:r>
            <a:r>
              <a:rPr lang="en-US" sz="2600" dirty="0" err="1"/>
              <a:t>PhageCommander</a:t>
            </a:r>
            <a:r>
              <a:rPr lang="en-US" sz="2600" dirty="0"/>
              <a:t>-master directory – the directory that contains setup.py)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987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1CF68-C4F4-40CA-807D-C9821BE51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Running Phage Commander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9C273-8AEC-4ED3-804F-708070005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 have clicked on the appropriate .exe executable, a blank Phage Commander window will appear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298A7C-6C63-45B0-9CB0-9D7313ADC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695" y="3085875"/>
            <a:ext cx="3358129" cy="354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829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D02AE-3CE9-4CDB-9574-2F425553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816" y="274638"/>
            <a:ext cx="8760541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How to use Phage Commander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DEB4C-A2AF-4701-8A7F-3F7E1C3DA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4" y="1600199"/>
            <a:ext cx="11234056" cy="4983163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/>
              <a:t>In the Phage Commander window, click on the </a:t>
            </a:r>
            <a:r>
              <a:rPr lang="en-US" sz="3000" b="1" dirty="0">
                <a:solidFill>
                  <a:srgbClr val="0070C0"/>
                </a:solidFill>
              </a:rPr>
              <a:t>File</a:t>
            </a:r>
            <a:r>
              <a:rPr lang="en-US" sz="3000" dirty="0"/>
              <a:t> menu, and select </a:t>
            </a:r>
            <a:r>
              <a:rPr lang="en-US" sz="3000" b="1" dirty="0">
                <a:solidFill>
                  <a:srgbClr val="0070C0"/>
                </a:solidFill>
              </a:rPr>
              <a:t>New</a:t>
            </a:r>
            <a:endParaRPr lang="en-US" sz="3000" dirty="0"/>
          </a:p>
          <a:p>
            <a:r>
              <a:rPr lang="en-US" sz="3000" dirty="0"/>
              <a:t>A Select Gene Identification Tools window will open (see next slide). Select which tools you would like to use</a:t>
            </a:r>
          </a:p>
          <a:p>
            <a:pPr lvl="1"/>
            <a:r>
              <a:rPr lang="en-US" sz="3000" dirty="0"/>
              <a:t>To use </a:t>
            </a:r>
            <a:r>
              <a:rPr lang="en-US" sz="3000" b="1" dirty="0"/>
              <a:t>RAST</a:t>
            </a:r>
            <a:r>
              <a:rPr lang="en-US" sz="3000" dirty="0"/>
              <a:t>, you will need to create a login and password at </a:t>
            </a:r>
            <a:r>
              <a:rPr lang="en-US" sz="3000" u="sng" dirty="0">
                <a:solidFill>
                  <a:srgbClr val="0000FF"/>
                </a:solidFill>
                <a:hlinkClick r:id="rId2"/>
              </a:rPr>
              <a:t>https://rast.nmpdr.org</a:t>
            </a:r>
            <a:r>
              <a:rPr lang="en-US" sz="3000" dirty="0">
                <a:solidFill>
                  <a:srgbClr val="0000FF"/>
                </a:solidFill>
              </a:rPr>
              <a:t> </a:t>
            </a:r>
            <a:r>
              <a:rPr lang="en-US" sz="3000" dirty="0"/>
              <a:t>(free and easy)</a:t>
            </a:r>
          </a:p>
          <a:p>
            <a:pPr lvl="1"/>
            <a:r>
              <a:rPr lang="en-US" sz="3000" dirty="0"/>
              <a:t>If using </a:t>
            </a:r>
            <a:r>
              <a:rPr lang="en-US" sz="3000" b="1" dirty="0"/>
              <a:t>GeneMark.hmm </a:t>
            </a:r>
            <a:r>
              <a:rPr lang="en-US" sz="3000" dirty="0"/>
              <a:t>you will need to select your phage’s bacterial host from the drop down menu under </a:t>
            </a:r>
            <a:r>
              <a:rPr lang="en-US" sz="3000" b="1" dirty="0"/>
              <a:t>Species</a:t>
            </a:r>
          </a:p>
          <a:p>
            <a:r>
              <a:rPr lang="en-US" sz="3000" dirty="0"/>
              <a:t>Press </a:t>
            </a:r>
            <a:r>
              <a:rPr lang="en-US" sz="3000" b="1" dirty="0">
                <a:solidFill>
                  <a:schemeClr val="accent5">
                    <a:lumMod val="75000"/>
                  </a:schemeClr>
                </a:solidFill>
              </a:rPr>
              <a:t>Open</a:t>
            </a:r>
            <a:r>
              <a:rPr lang="en-US" sz="3000" dirty="0"/>
              <a:t> and select your phage’s </a:t>
            </a:r>
            <a:r>
              <a:rPr lang="en-US" sz="3000" dirty="0" err="1"/>
              <a:t>fasta</a:t>
            </a:r>
            <a:r>
              <a:rPr lang="en-US" sz="3000" dirty="0"/>
              <a:t> file - an example </a:t>
            </a:r>
            <a:r>
              <a:rPr lang="en-US" sz="3000" dirty="0" err="1"/>
              <a:t>fasta</a:t>
            </a:r>
            <a:r>
              <a:rPr lang="en-US" sz="3000" dirty="0"/>
              <a:t> file is included in the GitHub repository: </a:t>
            </a:r>
            <a:r>
              <a:rPr lang="en-US" sz="3000" dirty="0" err="1"/>
              <a:t>Patience.fasta</a:t>
            </a:r>
            <a:endParaRPr lang="en-US" sz="3000" dirty="0"/>
          </a:p>
          <a:p>
            <a:r>
              <a:rPr lang="en-US" sz="3000" dirty="0"/>
              <a:t>Press </a:t>
            </a:r>
            <a:r>
              <a:rPr lang="en-US" sz="3000" b="1" dirty="0">
                <a:solidFill>
                  <a:srgbClr val="0070C0"/>
                </a:solidFill>
              </a:rPr>
              <a:t>Run Phage Commander</a:t>
            </a:r>
            <a:r>
              <a:rPr lang="en-US" sz="3000" dirty="0"/>
              <a:t> to run Phage Commander. Phage Commander will now run the phage genome through the selected tools – this may take several minutes</a:t>
            </a:r>
          </a:p>
          <a:p>
            <a:r>
              <a:rPr lang="en-US" sz="3000" dirty="0"/>
              <a:t>When Phage Commander completes, press </a:t>
            </a:r>
            <a:r>
              <a:rPr lang="en-US" sz="3000" b="1" dirty="0">
                <a:solidFill>
                  <a:srgbClr val="0070C0"/>
                </a:solidFill>
              </a:rPr>
              <a:t>OK</a:t>
            </a:r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43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39362CE-8643-4F42-BB5E-49F870C250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" t="1046" r="334" b="137"/>
          <a:stretch/>
        </p:blipFill>
        <p:spPr>
          <a:xfrm>
            <a:off x="2012527" y="2144182"/>
            <a:ext cx="7832190" cy="33758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3BBC88-1E33-4252-B7D1-74EF60328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Select Gene Identification Tools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14CDBB-AB05-4AE1-A1CE-243F19197FB9}"/>
              </a:ext>
            </a:extLst>
          </p:cNvPr>
          <p:cNvSpPr txBox="1"/>
          <p:nvPr/>
        </p:nvSpPr>
        <p:spPr>
          <a:xfrm>
            <a:off x="3477014" y="1632525"/>
            <a:ext cx="4547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Check the boxes of the tools you want to use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65F05C9-8C6F-44A3-8BEB-61B558874C19}"/>
              </a:ext>
            </a:extLst>
          </p:cNvPr>
          <p:cNvCxnSpPr>
            <a:cxnSpLocks/>
          </p:cNvCxnSpPr>
          <p:nvPr/>
        </p:nvCxnSpPr>
        <p:spPr>
          <a:xfrm>
            <a:off x="1430323" y="2323750"/>
            <a:ext cx="729842" cy="3168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FE034CF-4D25-4216-8256-3C1334099A52}"/>
              </a:ext>
            </a:extLst>
          </p:cNvPr>
          <p:cNvSpPr txBox="1"/>
          <p:nvPr/>
        </p:nvSpPr>
        <p:spPr>
          <a:xfrm>
            <a:off x="9784080" y="2149023"/>
            <a:ext cx="2447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Select host from drop down menu if using Host-trained GeneMark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06A04C-9690-4281-997A-71390CFD3AC3}"/>
              </a:ext>
            </a:extLst>
          </p:cNvPr>
          <p:cNvCxnSpPr>
            <a:cxnSpLocks/>
          </p:cNvCxnSpPr>
          <p:nvPr/>
        </p:nvCxnSpPr>
        <p:spPr>
          <a:xfrm flipH="1">
            <a:off x="9731229" y="3124899"/>
            <a:ext cx="356533" cy="5398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CA70E32-2E8D-4C3F-B59D-838E44468A08}"/>
              </a:ext>
            </a:extLst>
          </p:cNvPr>
          <p:cNvSpPr txBox="1"/>
          <p:nvPr/>
        </p:nvSpPr>
        <p:spPr>
          <a:xfrm>
            <a:off x="9982674" y="4026615"/>
            <a:ext cx="1966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Select genome (</a:t>
            </a:r>
            <a:r>
              <a:rPr lang="en-US" b="1" dirty="0" err="1">
                <a:solidFill>
                  <a:srgbClr val="FF0000"/>
                </a:solidFill>
              </a:rPr>
              <a:t>fasta</a:t>
            </a:r>
            <a:r>
              <a:rPr lang="en-US" b="1" dirty="0">
                <a:solidFill>
                  <a:srgbClr val="FF0000"/>
                </a:solidFill>
              </a:rPr>
              <a:t> file)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024097-E66E-4CD6-91FE-4AA1E47855A3}"/>
              </a:ext>
            </a:extLst>
          </p:cNvPr>
          <p:cNvCxnSpPr>
            <a:cxnSpLocks/>
          </p:cNvCxnSpPr>
          <p:nvPr/>
        </p:nvCxnSpPr>
        <p:spPr>
          <a:xfrm flipH="1">
            <a:off x="9571840" y="4362275"/>
            <a:ext cx="410834" cy="3955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6F023B-36E5-43B2-8D83-C9CCA97C2B53}"/>
              </a:ext>
            </a:extLst>
          </p:cNvPr>
          <p:cNvSpPr txBox="1"/>
          <p:nvPr/>
        </p:nvSpPr>
        <p:spPr>
          <a:xfrm>
            <a:off x="7349174" y="5882863"/>
            <a:ext cx="2560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Run Phage Commander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70B1FE-4176-45CB-A772-B69FAE38B79C}"/>
              </a:ext>
            </a:extLst>
          </p:cNvPr>
          <p:cNvCxnSpPr>
            <a:cxnSpLocks/>
          </p:cNvCxnSpPr>
          <p:nvPr/>
        </p:nvCxnSpPr>
        <p:spPr>
          <a:xfrm flipH="1" flipV="1">
            <a:off x="5104702" y="5285065"/>
            <a:ext cx="2072080" cy="7466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675597A-97BB-48A6-A7EA-EA841852AEAD}"/>
              </a:ext>
            </a:extLst>
          </p:cNvPr>
          <p:cNvSpPr txBox="1"/>
          <p:nvPr/>
        </p:nvSpPr>
        <p:spPr>
          <a:xfrm>
            <a:off x="46075" y="2144182"/>
            <a:ext cx="184093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If using RAST, you will need to create a login and password on the RAST website</a:t>
            </a:r>
          </a:p>
          <a:p>
            <a:r>
              <a:rPr lang="en-US" b="1" dirty="0">
                <a:solidFill>
                  <a:srgbClr val="FF0000"/>
                </a:solidFill>
              </a:rPr>
              <a:t>(rast.nmpdr.org/)and enter it when prompted by Phage Commander</a:t>
            </a:r>
          </a:p>
        </p:txBody>
      </p:sp>
    </p:spTree>
    <p:extLst>
      <p:ext uri="{BB962C8B-B14F-4D97-AF65-F5344CB8AC3E}">
        <p14:creationId xmlns:p14="http://schemas.microsoft.com/office/powerpoint/2010/main" val="4267353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CEB08-77D5-404C-9689-3D22287B3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 the Event of an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2A0D1-2DE1-4870-AD5E-EE703A9F2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6142"/>
          </a:xfrm>
        </p:spPr>
        <p:txBody>
          <a:bodyPr>
            <a:normAutofit/>
          </a:bodyPr>
          <a:lstStyle/>
          <a:p>
            <a:r>
              <a:rPr lang="en-US" dirty="0"/>
              <a:t>If Phage Commander runs successfully, you will see a window saying “</a:t>
            </a:r>
            <a:r>
              <a:rPr lang="en-US" b="1" dirty="0"/>
              <a:t>Done! Query Successful</a:t>
            </a:r>
            <a:r>
              <a:rPr lang="en-US" dirty="0"/>
              <a:t>” </a:t>
            </a:r>
          </a:p>
          <a:p>
            <a:r>
              <a:rPr lang="en-US" dirty="0"/>
              <a:t>Press </a:t>
            </a:r>
            <a:r>
              <a:rPr lang="en-US" b="1" dirty="0">
                <a:solidFill>
                  <a:srgbClr val="0070C0"/>
                </a:solidFill>
              </a:rPr>
              <a:t>OK</a:t>
            </a:r>
            <a:r>
              <a:rPr lang="en-US" dirty="0"/>
              <a:t> and you will see the Phage Commander output in the form of a spreadsheet (expand the window)</a:t>
            </a:r>
          </a:p>
          <a:p>
            <a:r>
              <a:rPr lang="en-US" dirty="0"/>
              <a:t>If phage commander encounters an error, the error message will display which program is causing the error (e.g. Glimmer, Aragorn, GMS2, etc.)</a:t>
            </a:r>
          </a:p>
          <a:p>
            <a:r>
              <a:rPr lang="en-US" dirty="0"/>
              <a:t>To work around this, re-run Phage Commander without including the program causing the error</a:t>
            </a:r>
          </a:p>
        </p:txBody>
      </p:sp>
    </p:spTree>
    <p:extLst>
      <p:ext uri="{BB962C8B-B14F-4D97-AF65-F5344CB8AC3E}">
        <p14:creationId xmlns:p14="http://schemas.microsoft.com/office/powerpoint/2010/main" val="1753157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3577505-3155-48CB-8710-0A6A832CF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249" y="968005"/>
            <a:ext cx="9629818" cy="5486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E14AD0-A8B4-4D88-A2BA-C24F4DBDDE36}"/>
              </a:ext>
            </a:extLst>
          </p:cNvPr>
          <p:cNvSpPr txBox="1"/>
          <p:nvPr/>
        </p:nvSpPr>
        <p:spPr>
          <a:xfrm>
            <a:off x="48716" y="-24251"/>
            <a:ext cx="2203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“Total Calls” </a:t>
            </a:r>
          </a:p>
          <a:p>
            <a:r>
              <a:rPr lang="en-US" b="1" dirty="0">
                <a:solidFill>
                  <a:srgbClr val="FF0000"/>
                </a:solidFill>
              </a:rPr>
              <a:t>is the number of programs identifying a gene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E2A346-CBBB-41B5-98AE-D394F69D0BB8}"/>
              </a:ext>
            </a:extLst>
          </p:cNvPr>
          <p:cNvSpPr txBox="1"/>
          <p:nvPr/>
        </p:nvSpPr>
        <p:spPr>
          <a:xfrm>
            <a:off x="3801832" y="575913"/>
            <a:ext cx="1946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Genes identified by Prodigal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747C8D-AD30-4397-A776-BA6B525DE67F}"/>
              </a:ext>
            </a:extLst>
          </p:cNvPr>
          <p:cNvSpPr txBox="1"/>
          <p:nvPr/>
        </p:nvSpPr>
        <p:spPr>
          <a:xfrm>
            <a:off x="6519243" y="610377"/>
            <a:ext cx="1946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Genes identified by Glimmer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8D919F-823D-4B09-BAD2-E988E85E6C57}"/>
              </a:ext>
            </a:extLst>
          </p:cNvPr>
          <p:cNvSpPr txBox="1"/>
          <p:nvPr/>
        </p:nvSpPr>
        <p:spPr>
          <a:xfrm>
            <a:off x="184201" y="2228671"/>
            <a:ext cx="1161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Each row</a:t>
            </a:r>
          </a:p>
          <a:p>
            <a:r>
              <a:rPr lang="en-US" b="1" dirty="0">
                <a:solidFill>
                  <a:srgbClr val="FF0000"/>
                </a:solidFill>
              </a:rPr>
              <a:t> is a gene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1A11B5-78DB-4945-856A-C6988F7C4320}"/>
              </a:ext>
            </a:extLst>
          </p:cNvPr>
          <p:cNvSpPr txBox="1"/>
          <p:nvPr/>
        </p:nvSpPr>
        <p:spPr>
          <a:xfrm>
            <a:off x="9236655" y="610377"/>
            <a:ext cx="1752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Genes identified </a:t>
            </a:r>
          </a:p>
          <a:p>
            <a:r>
              <a:rPr lang="en-US" b="1" dirty="0">
                <a:solidFill>
                  <a:srgbClr val="FF0000"/>
                </a:solidFill>
              </a:rPr>
              <a:t>by MetaGene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73B8D2-DBAD-48B9-B3F0-B89CAEADB73D}"/>
              </a:ext>
            </a:extLst>
          </p:cNvPr>
          <p:cNvCxnSpPr>
            <a:cxnSpLocks/>
          </p:cNvCxnSpPr>
          <p:nvPr/>
        </p:nvCxnSpPr>
        <p:spPr>
          <a:xfrm>
            <a:off x="893428" y="935372"/>
            <a:ext cx="855677" cy="39008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07194E1-59BD-435D-AE15-F6738E7CC314}"/>
              </a:ext>
            </a:extLst>
          </p:cNvPr>
          <p:cNvSpPr txBox="1"/>
          <p:nvPr/>
        </p:nvSpPr>
        <p:spPr>
          <a:xfrm>
            <a:off x="2252444" y="0"/>
            <a:ext cx="4144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“All” shows which genes are identified by</a:t>
            </a:r>
          </a:p>
          <a:p>
            <a:r>
              <a:rPr lang="en-US" b="1" dirty="0">
                <a:solidFill>
                  <a:srgbClr val="FF0000"/>
                </a:solidFill>
              </a:rPr>
              <a:t>all programs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A488AC-AC28-4F81-8E45-D4EB3CDB1B39}"/>
              </a:ext>
            </a:extLst>
          </p:cNvPr>
          <p:cNvCxnSpPr>
            <a:cxnSpLocks/>
          </p:cNvCxnSpPr>
          <p:nvPr/>
        </p:nvCxnSpPr>
        <p:spPr>
          <a:xfrm>
            <a:off x="2527286" y="644756"/>
            <a:ext cx="0" cy="64649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F4EA492-DDE2-4435-BA22-521F9D062294}"/>
              </a:ext>
            </a:extLst>
          </p:cNvPr>
          <p:cNvSpPr txBox="1"/>
          <p:nvPr/>
        </p:nvSpPr>
        <p:spPr>
          <a:xfrm>
            <a:off x="-6992" y="4851614"/>
            <a:ext cx="14579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“One” shows which genes are identified by only one program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0674118-75D8-4439-9298-56C7B2364F77}"/>
              </a:ext>
            </a:extLst>
          </p:cNvPr>
          <p:cNvCxnSpPr>
            <a:cxnSpLocks/>
          </p:cNvCxnSpPr>
          <p:nvPr/>
        </p:nvCxnSpPr>
        <p:spPr>
          <a:xfrm>
            <a:off x="1346076" y="5108895"/>
            <a:ext cx="1531348" cy="3691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558A729-4240-4227-A497-A13D56E1A85C}"/>
              </a:ext>
            </a:extLst>
          </p:cNvPr>
          <p:cNvCxnSpPr>
            <a:cxnSpLocks/>
          </p:cNvCxnSpPr>
          <p:nvPr/>
        </p:nvCxnSpPr>
        <p:spPr>
          <a:xfrm flipV="1">
            <a:off x="1066799" y="5835639"/>
            <a:ext cx="1810625" cy="1909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704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1329</TotalTime>
  <Words>1184</Words>
  <Application>Microsoft Office PowerPoint</Application>
  <PresentationFormat>Widescreen</PresentationFormat>
  <Paragraphs>94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Introduction to Phage Commander</vt:lpstr>
      <vt:lpstr>Installing Phage Commander (Windows and Mac)</vt:lpstr>
      <vt:lpstr>Installing Phage Commander (Windows and Mac)</vt:lpstr>
      <vt:lpstr>Installing Phage Commander (Linux)</vt:lpstr>
      <vt:lpstr>Running Phage Commander</vt:lpstr>
      <vt:lpstr>How to use Phage Commander</vt:lpstr>
      <vt:lpstr>Select Gene Identification Tools</vt:lpstr>
      <vt:lpstr>In the Event of an Error</vt:lpstr>
      <vt:lpstr>PowerPoint Presentation</vt:lpstr>
      <vt:lpstr>PowerPoint Presentation</vt:lpstr>
      <vt:lpstr>PowerPoint Presentation</vt:lpstr>
      <vt:lpstr>PowerPoint Presentation</vt:lpstr>
      <vt:lpstr>Saving your work</vt:lpstr>
      <vt:lpstr>Exporting Phage Commander Results</vt:lpstr>
      <vt:lpstr>Exporting Phage Commander results in .gb format</vt:lpstr>
      <vt:lpstr>Export Gene settings</vt:lpstr>
      <vt:lpstr>Which gene starts to export?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Auto-annotation with Phage Commander</dc:title>
  <dc:creator>Administrator</dc:creator>
  <cp:lastModifiedBy>Administrator</cp:lastModifiedBy>
  <cp:revision>55</cp:revision>
  <dcterms:created xsi:type="dcterms:W3CDTF">2021-01-18T04:16:48Z</dcterms:created>
  <dcterms:modified xsi:type="dcterms:W3CDTF">2021-06-18T00:00:22Z</dcterms:modified>
</cp:coreProperties>
</file>