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80" r:id="rId2"/>
    <p:sldId id="587" r:id="rId3"/>
    <p:sldId id="586" r:id="rId4"/>
    <p:sldId id="581" r:id="rId5"/>
    <p:sldId id="585" r:id="rId6"/>
    <p:sldId id="583" r:id="rId7"/>
    <p:sldId id="589" r:id="rId8"/>
    <p:sldId id="590" r:id="rId9"/>
    <p:sldId id="588" r:id="rId10"/>
    <p:sldId id="584" r:id="rId11"/>
    <p:sldId id="58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3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3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4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2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1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4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7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2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1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5D198-6D19-4E30-930F-4865024DAF2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8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rxiv.org/content/10.1101/2020.11.11.378802v1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arah-harris/PhageCommand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ast.nmpdr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02AE-3CE9-4CDB-9574-2F425553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816" y="274638"/>
            <a:ext cx="8760541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 to Phage Commander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DEB4C-A2AF-4701-8A7F-3F7E1C3DA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934" y="1600200"/>
            <a:ext cx="11555604" cy="4810648"/>
          </a:xfrm>
        </p:spPr>
        <p:txBody>
          <a:bodyPr>
            <a:normAutofit fontScale="92500" lnSpcReduction="20000"/>
          </a:bodyPr>
          <a:lstStyle/>
          <a:p>
            <a:r>
              <a:rPr lang="en-US" sz="3000" b="1" dirty="0"/>
              <a:t>Phage Commander </a:t>
            </a:r>
            <a:r>
              <a:rPr lang="en-US" sz="3000" dirty="0"/>
              <a:t>is a software tool for identifying genes in phage genomes</a:t>
            </a:r>
          </a:p>
          <a:p>
            <a:endParaRPr lang="en-US" sz="2000" dirty="0"/>
          </a:p>
          <a:p>
            <a:r>
              <a:rPr lang="en-US" sz="3000" dirty="0"/>
              <a:t>Phage Commander runs a phage’s DNA sequence through gene identification tools and outputs a list of potential genes. These tools include:</a:t>
            </a:r>
          </a:p>
          <a:p>
            <a:pPr lvl="1"/>
            <a:r>
              <a:rPr lang="en-US" sz="3000" dirty="0"/>
              <a:t>Glimmer, </a:t>
            </a:r>
            <a:r>
              <a:rPr lang="en-US" sz="3000" dirty="0" err="1"/>
              <a:t>Genemark</a:t>
            </a:r>
            <a:r>
              <a:rPr lang="en-US" sz="3000" dirty="0"/>
              <a:t>, </a:t>
            </a:r>
            <a:r>
              <a:rPr lang="en-US" sz="3000" dirty="0" err="1"/>
              <a:t>Genemark.hmm</a:t>
            </a:r>
            <a:r>
              <a:rPr lang="en-US" sz="3000" dirty="0"/>
              <a:t>, </a:t>
            </a:r>
            <a:r>
              <a:rPr lang="en-US" sz="3000" dirty="0" err="1"/>
              <a:t>Genemark</a:t>
            </a:r>
            <a:r>
              <a:rPr lang="en-US" sz="3000" dirty="0"/>
              <a:t> S, </a:t>
            </a:r>
            <a:r>
              <a:rPr lang="en-US" sz="3000" dirty="0" err="1"/>
              <a:t>Genemark</a:t>
            </a:r>
            <a:r>
              <a:rPr lang="en-US" sz="3000" dirty="0"/>
              <a:t> S2, </a:t>
            </a:r>
            <a:r>
              <a:rPr lang="en-US" sz="3000" dirty="0" err="1"/>
              <a:t>Genemark</a:t>
            </a:r>
            <a:r>
              <a:rPr lang="en-US" sz="3000" dirty="0"/>
              <a:t> Heuristic, Prodigal, RAST, Metagene, and Aragorn (for tRNA genes)</a:t>
            </a:r>
          </a:p>
          <a:p>
            <a:endParaRPr lang="en-US" sz="2200" dirty="0"/>
          </a:p>
          <a:p>
            <a:r>
              <a:rPr lang="en-US" sz="3000" dirty="0"/>
              <a:t>Phage Commander’s output can be exported in Excel format (.xlsx) or NCBI GenBank format (.gb)</a:t>
            </a:r>
          </a:p>
          <a:p>
            <a:endParaRPr lang="en-US" sz="2000" dirty="0"/>
          </a:p>
          <a:p>
            <a:r>
              <a:rPr lang="en-US" sz="3000" dirty="0"/>
              <a:t>A draft paper describing Phage Commander in detail is here: </a:t>
            </a:r>
            <a:r>
              <a:rPr lang="en-US" sz="3000" dirty="0">
                <a:hlinkClick r:id="rId2"/>
              </a:rPr>
              <a:t>https://www.biorxiv.org/content/10.1101/2020.11.11.378802v1</a:t>
            </a:r>
            <a:endParaRPr lang="en-US" sz="3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8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BFF6-6BAD-4146-AEAE-1A9B27A4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618" y="365127"/>
            <a:ext cx="877551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Exporting Phage Commander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A6EE-0E6C-4A9E-8B64-0F376EC4B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65" y="1600200"/>
            <a:ext cx="11284299" cy="516081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To export as excel spreadsheet, select:</a:t>
            </a:r>
          </a:p>
          <a:p>
            <a:pPr lvl="1"/>
            <a:r>
              <a:rPr lang="en-US" sz="2800" b="1" dirty="0">
                <a:solidFill>
                  <a:srgbClr val="0070C0"/>
                </a:solidFill>
              </a:rPr>
              <a:t>File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Export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en-US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Excel</a:t>
            </a:r>
          </a:p>
          <a:p>
            <a:r>
              <a:rPr lang="en-US" sz="3200" dirty="0">
                <a:sym typeface="Wingdings" panose="05000000000000000000" pitchFamily="2" charset="2"/>
              </a:rPr>
              <a:t>To export as GenBank (.</a:t>
            </a:r>
            <a:r>
              <a:rPr lang="en-US" sz="3200" dirty="0" err="1">
                <a:sym typeface="Wingdings" panose="05000000000000000000" pitchFamily="2" charset="2"/>
              </a:rPr>
              <a:t>gb</a:t>
            </a:r>
            <a:r>
              <a:rPr lang="en-US" sz="3200" dirty="0">
                <a:sym typeface="Wingdings" panose="05000000000000000000" pitchFamily="2" charset="2"/>
              </a:rPr>
              <a:t>) format file, select:</a:t>
            </a:r>
          </a:p>
          <a:p>
            <a:pPr lvl="1"/>
            <a:r>
              <a:rPr lang="en-US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File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en-US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Export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en-US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GenBank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Set the threshold number of programs for exporting genes 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“Less than or equal to” will export those genes identified by an equal or lower number of programs than the threshold (e.g. genes identified by 3 or fewer programs. Set the threshold to maximum to export all genes identified)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“Greater than” will export those genes identified by a number of programs greater than the threshold (e.g. genes identified by more than 2 programs. Use “0” as the threshold and this setting to export all genes identified)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Press “Save as” and enter desired filename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Press “Export”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2560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BCFD-87C4-42CF-998C-E7326095E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Exporting Phage Commander results in .gb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1B937-C3D5-4D31-88BA-BDC6A916C6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63" t="27410" r="35443" b="26845"/>
          <a:stretch/>
        </p:blipFill>
        <p:spPr>
          <a:xfrm>
            <a:off x="3474525" y="1756397"/>
            <a:ext cx="5313288" cy="44638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21C2E6-7F96-4E76-9E6B-0F06FDC99A50}"/>
              </a:ext>
            </a:extLst>
          </p:cNvPr>
          <p:cNvSpPr txBox="1"/>
          <p:nvPr/>
        </p:nvSpPr>
        <p:spPr>
          <a:xfrm>
            <a:off x="1154776" y="1319199"/>
            <a:ext cx="2528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User-set threshold number of programs </a:t>
            </a:r>
          </a:p>
          <a:p>
            <a:r>
              <a:rPr lang="en-US" b="1" dirty="0">
                <a:solidFill>
                  <a:srgbClr val="FF0000"/>
                </a:solidFill>
              </a:rPr>
              <a:t>for exporting genes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C61FF6-E3AB-4D96-968B-3C137EAFB586}"/>
              </a:ext>
            </a:extLst>
          </p:cNvPr>
          <p:cNvCxnSpPr>
            <a:cxnSpLocks/>
          </p:cNvCxnSpPr>
          <p:nvPr/>
        </p:nvCxnSpPr>
        <p:spPr>
          <a:xfrm>
            <a:off x="3205018" y="2155196"/>
            <a:ext cx="1976583" cy="13255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0F4E1DC-1792-4767-89C8-607831D86DB9}"/>
              </a:ext>
            </a:extLst>
          </p:cNvPr>
          <p:cNvSpPr txBox="1"/>
          <p:nvPr/>
        </p:nvSpPr>
        <p:spPr>
          <a:xfrm>
            <a:off x="765540" y="2794368"/>
            <a:ext cx="2574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Export genes identified by no more than the set number of programs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1DB15B-7C16-4DA2-AA06-44E0D3E8A345}"/>
              </a:ext>
            </a:extLst>
          </p:cNvPr>
          <p:cNvCxnSpPr>
            <a:cxnSpLocks/>
          </p:cNvCxnSpPr>
          <p:nvPr/>
        </p:nvCxnSpPr>
        <p:spPr>
          <a:xfrm>
            <a:off x="3205018" y="3630338"/>
            <a:ext cx="1976583" cy="820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24A774A-FD2C-4C88-9953-044CE70C51F0}"/>
              </a:ext>
            </a:extLst>
          </p:cNvPr>
          <p:cNvSpPr txBox="1"/>
          <p:nvPr/>
        </p:nvSpPr>
        <p:spPr>
          <a:xfrm>
            <a:off x="9039256" y="4533671"/>
            <a:ext cx="2137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Press “Save as” and enter desired filename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379593-059F-4580-BB68-15689510C0F4}"/>
              </a:ext>
            </a:extLst>
          </p:cNvPr>
          <p:cNvCxnSpPr>
            <a:cxnSpLocks/>
          </p:cNvCxnSpPr>
          <p:nvPr/>
        </p:nvCxnSpPr>
        <p:spPr>
          <a:xfrm flipH="1" flipV="1">
            <a:off x="6779189" y="4353037"/>
            <a:ext cx="2218948" cy="8429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A625581-921D-4A8E-9D18-3915BE01DCA2}"/>
              </a:ext>
            </a:extLst>
          </p:cNvPr>
          <p:cNvSpPr txBox="1"/>
          <p:nvPr/>
        </p:nvSpPr>
        <p:spPr>
          <a:xfrm>
            <a:off x="8947358" y="6271966"/>
            <a:ext cx="176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Press “Export”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B55996-6FE9-4F93-89E6-CEFE03C0E56F}"/>
              </a:ext>
            </a:extLst>
          </p:cNvPr>
          <p:cNvCxnSpPr>
            <a:cxnSpLocks/>
          </p:cNvCxnSpPr>
          <p:nvPr/>
        </p:nvCxnSpPr>
        <p:spPr>
          <a:xfrm flipH="1" flipV="1">
            <a:off x="5855855" y="4623513"/>
            <a:ext cx="3002296" cy="16949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2F7C9DA-FE51-47E0-8E4F-C08700858504}"/>
              </a:ext>
            </a:extLst>
          </p:cNvPr>
          <p:cNvSpPr txBox="1"/>
          <p:nvPr/>
        </p:nvSpPr>
        <p:spPr>
          <a:xfrm>
            <a:off x="873010" y="4122772"/>
            <a:ext cx="2391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Export genes identified by  at least the set number of programs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98ED9C-E3E6-42B7-8963-25504E9F390C}"/>
              </a:ext>
            </a:extLst>
          </p:cNvPr>
          <p:cNvCxnSpPr>
            <a:cxnSpLocks/>
          </p:cNvCxnSpPr>
          <p:nvPr/>
        </p:nvCxnSpPr>
        <p:spPr>
          <a:xfrm flipV="1">
            <a:off x="3121892" y="3925155"/>
            <a:ext cx="2059709" cy="8408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9822F8-3215-48DB-BCF7-96E2A2434AE0}"/>
              </a:ext>
            </a:extLst>
          </p:cNvPr>
          <p:cNvSpPr txBox="1"/>
          <p:nvPr/>
        </p:nvSpPr>
        <p:spPr>
          <a:xfrm>
            <a:off x="737821" y="5575294"/>
            <a:ext cx="2391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Export genes identified exactly by the set number of programs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759BEE-EFA6-4458-89A9-F01C30519EDE}"/>
              </a:ext>
            </a:extLst>
          </p:cNvPr>
          <p:cNvCxnSpPr>
            <a:cxnSpLocks/>
          </p:cNvCxnSpPr>
          <p:nvPr/>
        </p:nvCxnSpPr>
        <p:spPr>
          <a:xfrm flipV="1">
            <a:off x="3205018" y="4170146"/>
            <a:ext cx="1989371" cy="18668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D4EDA29-33CF-4180-98BF-C4B772724F05}"/>
              </a:ext>
            </a:extLst>
          </p:cNvPr>
          <p:cNvSpPr txBox="1"/>
          <p:nvPr/>
        </p:nvSpPr>
        <p:spPr>
          <a:xfrm>
            <a:off x="8986984" y="1379138"/>
            <a:ext cx="2121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Export only those genes identified by </a:t>
            </a:r>
            <a:r>
              <a:rPr lang="en-US" b="1" u="sng" dirty="0">
                <a:solidFill>
                  <a:srgbClr val="FF0000"/>
                </a:solidFill>
              </a:rPr>
              <a:t>all</a:t>
            </a:r>
            <a:r>
              <a:rPr lang="en-US" b="1" dirty="0">
                <a:solidFill>
                  <a:srgbClr val="FF0000"/>
                </a:solidFill>
              </a:rPr>
              <a:t> programs (most stringent)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61B2493-2633-4256-8596-5E548F3D3E94}"/>
              </a:ext>
            </a:extLst>
          </p:cNvPr>
          <p:cNvCxnSpPr>
            <a:cxnSpLocks/>
          </p:cNvCxnSpPr>
          <p:nvPr/>
        </p:nvCxnSpPr>
        <p:spPr>
          <a:xfrm flipH="1">
            <a:off x="6419275" y="2064644"/>
            <a:ext cx="2528083" cy="16476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0122C6D-281F-4FD1-99E9-8AB9FAC7A384}"/>
              </a:ext>
            </a:extLst>
          </p:cNvPr>
          <p:cNvSpPr txBox="1"/>
          <p:nvPr/>
        </p:nvSpPr>
        <p:spPr>
          <a:xfrm>
            <a:off x="9039256" y="3108720"/>
            <a:ext cx="2698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Export genes identified by </a:t>
            </a:r>
          </a:p>
          <a:p>
            <a:r>
              <a:rPr lang="en-US" b="1" dirty="0">
                <a:solidFill>
                  <a:srgbClr val="FF0000"/>
                </a:solidFill>
              </a:rPr>
              <a:t>at least </a:t>
            </a:r>
            <a:r>
              <a:rPr lang="en-US" b="1" u="sng" dirty="0">
                <a:solidFill>
                  <a:srgbClr val="FF0000"/>
                </a:solidFill>
              </a:rPr>
              <a:t>one</a:t>
            </a:r>
            <a:r>
              <a:rPr lang="en-US" b="1" dirty="0">
                <a:solidFill>
                  <a:srgbClr val="FF0000"/>
                </a:solidFill>
              </a:rPr>
              <a:t> program (i.e. all genes, least </a:t>
            </a:r>
            <a:r>
              <a:rPr lang="en-US" b="1" dirty="0" err="1">
                <a:solidFill>
                  <a:srgbClr val="FF0000"/>
                </a:solidFill>
              </a:rPr>
              <a:t>stringen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CF16D6B-5871-45DC-84A3-7785E0F1321A}"/>
              </a:ext>
            </a:extLst>
          </p:cNvPr>
          <p:cNvCxnSpPr>
            <a:cxnSpLocks/>
          </p:cNvCxnSpPr>
          <p:nvPr/>
        </p:nvCxnSpPr>
        <p:spPr>
          <a:xfrm flipH="1">
            <a:off x="6423908" y="3662180"/>
            <a:ext cx="2523450" cy="2629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29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02AE-3CE9-4CDB-9574-2F425553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816" y="274638"/>
            <a:ext cx="8760541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to run Phage Commander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DEB4C-A2AF-4701-8A7F-3F7E1C3DA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917" y="1527349"/>
            <a:ext cx="10771832" cy="3661871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Download Phage Commander from GitHub repository: </a:t>
            </a:r>
            <a:r>
              <a:rPr lang="en-US" sz="3000" b="1" dirty="0">
                <a:solidFill>
                  <a:srgbClr val="0070C0"/>
                </a:solidFill>
                <a:hlinkClick r:id="rId2"/>
              </a:rPr>
              <a:t>https://github.com/sarah-harris/PhageCommander</a:t>
            </a:r>
            <a:endParaRPr lang="en-US" sz="3000" b="1" dirty="0">
              <a:solidFill>
                <a:srgbClr val="0070C0"/>
              </a:solidFill>
            </a:endParaRPr>
          </a:p>
          <a:p>
            <a:r>
              <a:rPr lang="en-US" sz="3000" dirty="0"/>
              <a:t>Run Phage Commander:</a:t>
            </a:r>
          </a:p>
          <a:p>
            <a:pPr lvl="1"/>
            <a:r>
              <a:rPr lang="en-US" sz="2600" b="1" dirty="0"/>
              <a:t>Windows:</a:t>
            </a:r>
            <a:r>
              <a:rPr lang="en-US" sz="2600" dirty="0"/>
              <a:t> Navigate to </a:t>
            </a:r>
            <a:r>
              <a:rPr lang="en-US" sz="2600" dirty="0" err="1"/>
              <a:t>phagecommander</a:t>
            </a:r>
            <a:r>
              <a:rPr lang="en-US" sz="2600" dirty="0"/>
              <a:t>/bin.  Click on the executable: phagecom-windows.exe </a:t>
            </a:r>
          </a:p>
          <a:p>
            <a:pPr lvl="1"/>
            <a:r>
              <a:rPr lang="en-US" sz="2600" b="1" dirty="0"/>
              <a:t>Linux or Mac:</a:t>
            </a:r>
            <a:r>
              <a:rPr lang="en-US" sz="2600" dirty="0"/>
              <a:t> Open a shell. Navigate to folder where you have downloaded </a:t>
            </a:r>
            <a:r>
              <a:rPr lang="en-US" sz="2600" dirty="0" err="1"/>
              <a:t>phagecommander</a:t>
            </a:r>
            <a:r>
              <a:rPr lang="en-US" sz="2600" dirty="0"/>
              <a:t>. Type </a:t>
            </a:r>
            <a:r>
              <a:rPr lang="en-US" sz="2600" dirty="0" err="1"/>
              <a:t>py</a:t>
            </a:r>
            <a:r>
              <a:rPr lang="en-US" sz="2600" dirty="0"/>
              <a:t> phagecom.py. If you need to install any of the supporting packages, first type: ‘pip install .’ (in the </a:t>
            </a:r>
            <a:r>
              <a:rPr lang="en-US" sz="2600" dirty="0" err="1"/>
              <a:t>PhageCommander</a:t>
            </a:r>
            <a:r>
              <a:rPr lang="en-US" sz="2600" dirty="0"/>
              <a:t>-master directory – the directory that contains setup.py)</a:t>
            </a:r>
          </a:p>
          <a:p>
            <a:r>
              <a:rPr lang="en-US" sz="3000" dirty="0"/>
              <a:t>A small Phage Commander window will appear: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3C6E1-B610-4031-9E9B-CE58C4663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321" y="5054110"/>
            <a:ext cx="2707274" cy="172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6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02AE-3CE9-4CDB-9574-2F425553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816" y="274638"/>
            <a:ext cx="8760541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to use Phage Commander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DEB4C-A2AF-4701-8A7F-3F7E1C3DA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4" y="1600199"/>
            <a:ext cx="11234056" cy="4983163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In the Phage Commander Window, click on the </a:t>
            </a:r>
            <a:r>
              <a:rPr lang="en-US" sz="3000" b="1" dirty="0">
                <a:solidFill>
                  <a:srgbClr val="0070C0"/>
                </a:solidFill>
              </a:rPr>
              <a:t>File</a:t>
            </a:r>
            <a:r>
              <a:rPr lang="en-US" sz="3000" dirty="0"/>
              <a:t> menu, and select </a:t>
            </a:r>
            <a:r>
              <a:rPr lang="en-US" sz="3000" b="1" dirty="0">
                <a:solidFill>
                  <a:srgbClr val="0070C0"/>
                </a:solidFill>
              </a:rPr>
              <a:t>New</a:t>
            </a:r>
            <a:endParaRPr lang="en-US" sz="3000" dirty="0"/>
          </a:p>
          <a:p>
            <a:r>
              <a:rPr lang="en-US" sz="3000" dirty="0"/>
              <a:t>A Select Query Tools window will open (see next slide). Select which tools you would like to use</a:t>
            </a:r>
          </a:p>
          <a:p>
            <a:pPr lvl="1"/>
            <a:r>
              <a:rPr lang="en-US" sz="3000" dirty="0"/>
              <a:t>If using </a:t>
            </a:r>
            <a:r>
              <a:rPr lang="en-US" sz="3000" b="1" dirty="0" err="1"/>
              <a:t>GeneMark.hmm</a:t>
            </a:r>
            <a:r>
              <a:rPr lang="en-US" sz="3000" b="1" dirty="0"/>
              <a:t> </a:t>
            </a:r>
            <a:r>
              <a:rPr lang="en-US" sz="3000" dirty="0"/>
              <a:t>you will need to select your phage’s bacterial host from the drop down menu under </a:t>
            </a:r>
            <a:r>
              <a:rPr lang="en-US" sz="3000" b="1" dirty="0"/>
              <a:t>Species</a:t>
            </a:r>
          </a:p>
          <a:p>
            <a:pPr lvl="1"/>
            <a:r>
              <a:rPr lang="en-US" sz="3000" dirty="0"/>
              <a:t>To use </a:t>
            </a:r>
            <a:r>
              <a:rPr lang="en-US" sz="3000" b="1" dirty="0"/>
              <a:t>RAST</a:t>
            </a:r>
            <a:r>
              <a:rPr lang="en-US" sz="3000" dirty="0"/>
              <a:t>, you will need to create a login and password at </a:t>
            </a:r>
            <a:r>
              <a:rPr lang="en-US" sz="3000" u="sng" dirty="0">
                <a:solidFill>
                  <a:srgbClr val="0000FF"/>
                </a:solidFill>
                <a:hlinkClick r:id="rId2"/>
              </a:rPr>
              <a:t>https://rast.nmpdr.org</a:t>
            </a:r>
            <a:endParaRPr lang="en-US" sz="3000" u="sng" dirty="0">
              <a:solidFill>
                <a:srgbClr val="0000FF"/>
              </a:solidFill>
            </a:endParaRPr>
          </a:p>
          <a:p>
            <a:r>
              <a:rPr lang="en-US" sz="3000" dirty="0"/>
              <a:t>Press </a:t>
            </a:r>
            <a:r>
              <a:rPr lang="en-US" sz="3000" b="1" dirty="0"/>
              <a:t>Open</a:t>
            </a:r>
            <a:r>
              <a:rPr lang="en-US" sz="3000" dirty="0"/>
              <a:t> and select your phage’s </a:t>
            </a:r>
            <a:r>
              <a:rPr lang="en-US" sz="3000" dirty="0" err="1"/>
              <a:t>fasta</a:t>
            </a:r>
            <a:r>
              <a:rPr lang="en-US" sz="3000" dirty="0"/>
              <a:t> file - an example </a:t>
            </a:r>
            <a:r>
              <a:rPr lang="en-US" sz="3000" dirty="0" err="1"/>
              <a:t>fasta</a:t>
            </a:r>
            <a:r>
              <a:rPr lang="en-US" sz="3000" dirty="0"/>
              <a:t> file is included in the GitHub repository: </a:t>
            </a:r>
            <a:r>
              <a:rPr lang="en-US" sz="3000" dirty="0" err="1"/>
              <a:t>Patience.fasta</a:t>
            </a:r>
            <a:endParaRPr lang="en-US" sz="3000" dirty="0"/>
          </a:p>
          <a:p>
            <a:r>
              <a:rPr lang="en-US" sz="3000" dirty="0"/>
              <a:t>Press </a:t>
            </a:r>
            <a:r>
              <a:rPr lang="en-US" sz="3000" b="1" dirty="0">
                <a:solidFill>
                  <a:srgbClr val="0070C0"/>
                </a:solidFill>
              </a:rPr>
              <a:t>Query</a:t>
            </a:r>
            <a:r>
              <a:rPr lang="en-US" sz="3000" dirty="0"/>
              <a:t> to run Phage Commander. Phage Commander will now run the phage genome through the selected tools – this may take several minutes</a:t>
            </a:r>
          </a:p>
          <a:p>
            <a:r>
              <a:rPr lang="en-US" sz="3000" dirty="0"/>
              <a:t>When Phage Commander completes, press </a:t>
            </a:r>
            <a:r>
              <a:rPr lang="en-US" sz="3000" b="1" dirty="0">
                <a:solidFill>
                  <a:srgbClr val="0070C0"/>
                </a:solidFill>
              </a:rPr>
              <a:t>OK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4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BBC88-1E33-4252-B7D1-74EF6032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 Query Tools Window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798E5D-DA97-4A20-B3ED-7AE387EDF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943" y="1858085"/>
            <a:ext cx="3303494" cy="40596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14CDBB-AB05-4AE1-A1CE-243F19197FB9}"/>
              </a:ext>
            </a:extLst>
          </p:cNvPr>
          <p:cNvSpPr txBox="1"/>
          <p:nvPr/>
        </p:nvSpPr>
        <p:spPr>
          <a:xfrm>
            <a:off x="8485242" y="1651819"/>
            <a:ext cx="1809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Check the boxes of the tools you want to use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5F05C9-8C6F-44A3-8BEB-61B558874C19}"/>
              </a:ext>
            </a:extLst>
          </p:cNvPr>
          <p:cNvCxnSpPr>
            <a:cxnSpLocks/>
          </p:cNvCxnSpPr>
          <p:nvPr/>
        </p:nvCxnSpPr>
        <p:spPr>
          <a:xfrm flipH="1">
            <a:off x="6734239" y="2223542"/>
            <a:ext cx="1751000" cy="4153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E034CF-4D25-4216-8256-3C1334099A52}"/>
              </a:ext>
            </a:extLst>
          </p:cNvPr>
          <p:cNvSpPr txBox="1"/>
          <p:nvPr/>
        </p:nvSpPr>
        <p:spPr>
          <a:xfrm>
            <a:off x="8504758" y="2699028"/>
            <a:ext cx="2052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Select host from drop down menu if “HMM” box is checked (GeneMark.hmm)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06A04C-9690-4281-997A-71390CFD3AC3}"/>
              </a:ext>
            </a:extLst>
          </p:cNvPr>
          <p:cNvCxnSpPr>
            <a:cxnSpLocks/>
          </p:cNvCxnSpPr>
          <p:nvPr/>
        </p:nvCxnSpPr>
        <p:spPr>
          <a:xfrm flipH="1">
            <a:off x="6685939" y="3894687"/>
            <a:ext cx="1799303" cy="5593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A70E32-2E8D-4C3F-B59D-838E44468A08}"/>
              </a:ext>
            </a:extLst>
          </p:cNvPr>
          <p:cNvSpPr txBox="1"/>
          <p:nvPr/>
        </p:nvSpPr>
        <p:spPr>
          <a:xfrm>
            <a:off x="8485239" y="4454016"/>
            <a:ext cx="1966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Press open select phage </a:t>
            </a:r>
            <a:r>
              <a:rPr lang="en-US" b="1" dirty="0" err="1">
                <a:solidFill>
                  <a:srgbClr val="FF0000"/>
                </a:solidFill>
              </a:rPr>
              <a:t>fasta</a:t>
            </a:r>
            <a:r>
              <a:rPr lang="en-US" b="1" dirty="0">
                <a:solidFill>
                  <a:srgbClr val="FF0000"/>
                </a:solidFill>
              </a:rPr>
              <a:t> file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024097-E66E-4CD6-91FE-4AA1E47855A3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7039899" y="4777179"/>
            <a:ext cx="1445340" cy="4290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6F023B-36E5-43B2-8D83-C9CCA97C2B53}"/>
              </a:ext>
            </a:extLst>
          </p:cNvPr>
          <p:cNvSpPr txBox="1"/>
          <p:nvPr/>
        </p:nvSpPr>
        <p:spPr>
          <a:xfrm>
            <a:off x="8504758" y="5733043"/>
            <a:ext cx="196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Press “Query”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70B1FE-4176-45CB-A772-B69FAE38B79C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5692880" y="5659673"/>
            <a:ext cx="2811881" cy="2580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35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CEB08-77D5-404C-9689-3D22287B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 the Event of an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2A0D1-2DE1-4870-AD5E-EE703A9F2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6142"/>
          </a:xfrm>
        </p:spPr>
        <p:txBody>
          <a:bodyPr/>
          <a:lstStyle/>
          <a:p>
            <a:r>
              <a:rPr lang="en-US" dirty="0"/>
              <a:t>If Phage Commander runs successfully, you will see a window saying “</a:t>
            </a:r>
            <a:r>
              <a:rPr lang="en-US" b="1" dirty="0"/>
              <a:t>Done! Query Successful</a:t>
            </a:r>
            <a:r>
              <a:rPr lang="en-US" dirty="0"/>
              <a:t>” </a:t>
            </a:r>
          </a:p>
          <a:p>
            <a:r>
              <a:rPr lang="en-US" dirty="0"/>
              <a:t>Press </a:t>
            </a:r>
            <a:r>
              <a:rPr lang="en-US" b="1" dirty="0">
                <a:solidFill>
                  <a:srgbClr val="0070C0"/>
                </a:solidFill>
              </a:rPr>
              <a:t>OK</a:t>
            </a:r>
            <a:r>
              <a:rPr lang="en-US" dirty="0"/>
              <a:t> and you will see the Phage Commander output in the form of a spreadsheet (expand the window)</a:t>
            </a:r>
          </a:p>
          <a:p>
            <a:r>
              <a:rPr lang="en-US" dirty="0"/>
              <a:t>If phage commander encounters an error, the error message will display which program is causing the error (e.g. Glimmer, Aragorn, GMS2, etc.)</a:t>
            </a:r>
          </a:p>
          <a:p>
            <a:r>
              <a:rPr lang="en-US" dirty="0"/>
              <a:t>To work around this, re-run Phage Commander without including the program causing the error</a:t>
            </a:r>
          </a:p>
        </p:txBody>
      </p:sp>
    </p:spTree>
    <p:extLst>
      <p:ext uri="{BB962C8B-B14F-4D97-AF65-F5344CB8AC3E}">
        <p14:creationId xmlns:p14="http://schemas.microsoft.com/office/powerpoint/2010/main" val="175315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E14AD0-A8B4-4D88-A2BA-C24F4DBDDE36}"/>
              </a:ext>
            </a:extLst>
          </p:cNvPr>
          <p:cNvSpPr txBox="1"/>
          <p:nvPr/>
        </p:nvSpPr>
        <p:spPr>
          <a:xfrm>
            <a:off x="48716" y="-24251"/>
            <a:ext cx="2796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Total Calls column</a:t>
            </a:r>
          </a:p>
          <a:p>
            <a:r>
              <a:rPr lang="en-US" b="1" dirty="0">
                <a:solidFill>
                  <a:srgbClr val="FF0000"/>
                </a:solidFill>
              </a:rPr>
              <a:t>Is the number of programs identifying a gene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E2A346-CBBB-41B5-98AE-D394F69D0BB8}"/>
              </a:ext>
            </a:extLst>
          </p:cNvPr>
          <p:cNvSpPr txBox="1"/>
          <p:nvPr/>
        </p:nvSpPr>
        <p:spPr>
          <a:xfrm>
            <a:off x="2563173" y="644841"/>
            <a:ext cx="1946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Genes identified by GeneMark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747C8D-AD30-4397-A776-BA6B525DE67F}"/>
              </a:ext>
            </a:extLst>
          </p:cNvPr>
          <p:cNvSpPr txBox="1"/>
          <p:nvPr/>
        </p:nvSpPr>
        <p:spPr>
          <a:xfrm>
            <a:off x="4386122" y="644840"/>
            <a:ext cx="2030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Genes identified by GeneMark.hmm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8D919F-823D-4B09-BAD2-E988E85E6C57}"/>
              </a:ext>
            </a:extLst>
          </p:cNvPr>
          <p:cNvSpPr txBox="1"/>
          <p:nvPr/>
        </p:nvSpPr>
        <p:spPr>
          <a:xfrm>
            <a:off x="0" y="2228671"/>
            <a:ext cx="1946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Each row</a:t>
            </a:r>
          </a:p>
          <a:p>
            <a:r>
              <a:rPr lang="en-US" b="1" dirty="0">
                <a:solidFill>
                  <a:srgbClr val="FF0000"/>
                </a:solidFill>
              </a:rPr>
              <a:t> is a gene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57CB1E5-483D-4481-99A4-8E67CACAF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840" b="36316"/>
          <a:stretch/>
        </p:blipFill>
        <p:spPr>
          <a:xfrm>
            <a:off x="1106775" y="1277105"/>
            <a:ext cx="9978450" cy="530288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32A548A-43C7-42A8-A792-2E77854B454C}"/>
              </a:ext>
            </a:extLst>
          </p:cNvPr>
          <p:cNvSpPr txBox="1"/>
          <p:nvPr/>
        </p:nvSpPr>
        <p:spPr>
          <a:xfrm>
            <a:off x="6459681" y="656776"/>
            <a:ext cx="212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Genes identified by GeneMark Heuristic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1A11B5-78DB-4945-856A-C6988F7C4320}"/>
              </a:ext>
            </a:extLst>
          </p:cNvPr>
          <p:cNvSpPr txBox="1"/>
          <p:nvPr/>
        </p:nvSpPr>
        <p:spPr>
          <a:xfrm>
            <a:off x="8772453" y="644840"/>
            <a:ext cx="212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Genes identified </a:t>
            </a:r>
          </a:p>
          <a:p>
            <a:r>
              <a:rPr lang="en-US" b="1" dirty="0">
                <a:solidFill>
                  <a:srgbClr val="FF0000"/>
                </a:solidFill>
              </a:rPr>
              <a:t>by GeneMark 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73B8D2-DBAD-48B9-B3F0-B89CAEADB73D}"/>
              </a:ext>
            </a:extLst>
          </p:cNvPr>
          <p:cNvCxnSpPr>
            <a:cxnSpLocks/>
          </p:cNvCxnSpPr>
          <p:nvPr/>
        </p:nvCxnSpPr>
        <p:spPr>
          <a:xfrm>
            <a:off x="889371" y="814622"/>
            <a:ext cx="459138" cy="6262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70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AE97BD04-6CCE-4C1D-B086-18CD00C74C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840" b="35486"/>
          <a:stretch/>
        </p:blipFill>
        <p:spPr>
          <a:xfrm>
            <a:off x="518835" y="511012"/>
            <a:ext cx="9978450" cy="5371954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767628-97CA-47FF-A3AE-F4B388D0E71D}"/>
              </a:ext>
            </a:extLst>
          </p:cNvPr>
          <p:cNvCxnSpPr>
            <a:cxnSpLocks/>
          </p:cNvCxnSpPr>
          <p:nvPr/>
        </p:nvCxnSpPr>
        <p:spPr>
          <a:xfrm flipV="1">
            <a:off x="5029438" y="5882966"/>
            <a:ext cx="0" cy="4618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D73A8F5-5AB5-4ED4-A05F-0C54FDD0815C}"/>
              </a:ext>
            </a:extLst>
          </p:cNvPr>
          <p:cNvSpPr txBox="1"/>
          <p:nvPr/>
        </p:nvSpPr>
        <p:spPr>
          <a:xfrm>
            <a:off x="4759504" y="6300105"/>
            <a:ext cx="183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Gene stop (start if strand is “-”)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8AD9CE-C4F0-4A13-AB91-9F16359ADAD3}"/>
              </a:ext>
            </a:extLst>
          </p:cNvPr>
          <p:cNvCxnSpPr>
            <a:cxnSpLocks/>
          </p:cNvCxnSpPr>
          <p:nvPr/>
        </p:nvCxnSpPr>
        <p:spPr>
          <a:xfrm flipV="1">
            <a:off x="4242610" y="5860956"/>
            <a:ext cx="256128" cy="4611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6A56621-006A-4510-8BDB-352DD86446AC}"/>
              </a:ext>
            </a:extLst>
          </p:cNvPr>
          <p:cNvSpPr txBox="1"/>
          <p:nvPr/>
        </p:nvSpPr>
        <p:spPr>
          <a:xfrm>
            <a:off x="3004744" y="6231033"/>
            <a:ext cx="1731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Gene start (stop if strand “-”)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DB3099B-0D90-4E08-8A02-4D7D0455E2AC}"/>
              </a:ext>
            </a:extLst>
          </p:cNvPr>
          <p:cNvCxnSpPr>
            <a:cxnSpLocks/>
            <a:endCxn id="30" idx="2"/>
          </p:cNvCxnSpPr>
          <p:nvPr/>
        </p:nvCxnSpPr>
        <p:spPr>
          <a:xfrm flipH="1" flipV="1">
            <a:off x="5508060" y="5882966"/>
            <a:ext cx="1444998" cy="5598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DECE8F2-2665-4AEA-83B3-4B9B3DAF9CD9}"/>
              </a:ext>
            </a:extLst>
          </p:cNvPr>
          <p:cNvSpPr txBox="1"/>
          <p:nvPr/>
        </p:nvSpPr>
        <p:spPr>
          <a:xfrm>
            <a:off x="6846385" y="6277502"/>
            <a:ext cx="223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 Gene length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BBEC17-556A-4A34-9F23-3C41A1E451F2}"/>
              </a:ext>
            </a:extLst>
          </p:cNvPr>
          <p:cNvCxnSpPr>
            <a:cxnSpLocks/>
          </p:cNvCxnSpPr>
          <p:nvPr/>
        </p:nvCxnSpPr>
        <p:spPr>
          <a:xfrm flipV="1">
            <a:off x="2650963" y="5860956"/>
            <a:ext cx="1393900" cy="5992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BC8FB49-2701-4BB5-8EB7-91C8B569AD09}"/>
              </a:ext>
            </a:extLst>
          </p:cNvPr>
          <p:cNvSpPr txBox="1"/>
          <p:nvPr/>
        </p:nvSpPr>
        <p:spPr>
          <a:xfrm>
            <a:off x="1785075" y="6000503"/>
            <a:ext cx="1300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DNA strand (+ or -)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1026A6-503C-4C95-A8D6-5D3BAED0A40F}"/>
              </a:ext>
            </a:extLst>
          </p:cNvPr>
          <p:cNvSpPr txBox="1"/>
          <p:nvPr/>
        </p:nvSpPr>
        <p:spPr>
          <a:xfrm>
            <a:off x="10600980" y="1606502"/>
            <a:ext cx="15910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Row shading is proportional to how many programs identify a gene (darker = more programs, white =  only one program)</a:t>
            </a:r>
          </a:p>
        </p:txBody>
      </p:sp>
    </p:spTree>
    <p:extLst>
      <p:ext uri="{BB962C8B-B14F-4D97-AF65-F5344CB8AC3E}">
        <p14:creationId xmlns:p14="http://schemas.microsoft.com/office/powerpoint/2010/main" val="241697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5E05DE-C2CE-44C9-B34F-608282C0E6E0}"/>
              </a:ext>
            </a:extLst>
          </p:cNvPr>
          <p:cNvSpPr txBox="1"/>
          <p:nvPr/>
        </p:nvSpPr>
        <p:spPr>
          <a:xfrm>
            <a:off x="10547201" y="1228319"/>
            <a:ext cx="1634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Alternative starts shown in different color font (starts by majority of programs show in black or white font)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7B8E60-79CC-410A-8AC4-F626E31DEF5F}"/>
              </a:ext>
            </a:extLst>
          </p:cNvPr>
          <p:cNvGrpSpPr/>
          <p:nvPr/>
        </p:nvGrpSpPr>
        <p:grpSpPr>
          <a:xfrm>
            <a:off x="537855" y="725907"/>
            <a:ext cx="9978450" cy="5406186"/>
            <a:chOff x="879115" y="777559"/>
            <a:chExt cx="9978450" cy="540618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9BF4FED-E28B-4EDB-9F9A-2C23CF81B0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9840" b="36316"/>
            <a:stretch/>
          </p:blipFill>
          <p:spPr>
            <a:xfrm>
              <a:off x="879115" y="777559"/>
              <a:ext cx="9978450" cy="5302882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2626BFE-871F-4C8B-971C-BC434E631D3D}"/>
                </a:ext>
              </a:extLst>
            </p:cNvPr>
            <p:cNvSpPr/>
            <p:nvPr/>
          </p:nvSpPr>
          <p:spPr>
            <a:xfrm>
              <a:off x="2510818" y="777559"/>
              <a:ext cx="620309" cy="387927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50B40F2-81FA-490C-8BA3-8B05EC97D1EF}"/>
                </a:ext>
              </a:extLst>
            </p:cNvPr>
            <p:cNvSpPr/>
            <p:nvPr/>
          </p:nvSpPr>
          <p:spPr>
            <a:xfrm>
              <a:off x="5092381" y="5795818"/>
              <a:ext cx="620309" cy="387927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2628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55C042-27A9-4E4D-BEDB-E5D288DF2F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07" r="53738" b="73633"/>
          <a:stretch/>
        </p:blipFill>
        <p:spPr>
          <a:xfrm>
            <a:off x="2319073" y="2068219"/>
            <a:ext cx="7223086" cy="238570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EB558F-FE77-4AF4-85B9-1016ADA65231}"/>
              </a:ext>
            </a:extLst>
          </p:cNvPr>
          <p:cNvCxnSpPr>
            <a:cxnSpLocks/>
          </p:cNvCxnSpPr>
          <p:nvPr/>
        </p:nvCxnSpPr>
        <p:spPr>
          <a:xfrm flipH="1">
            <a:off x="2993328" y="1524985"/>
            <a:ext cx="414890" cy="9364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12717C-AD56-4E66-9291-4FB334291053}"/>
              </a:ext>
            </a:extLst>
          </p:cNvPr>
          <p:cNvSpPr txBox="1"/>
          <p:nvPr/>
        </p:nvSpPr>
        <p:spPr>
          <a:xfrm>
            <a:off x="2886515" y="636644"/>
            <a:ext cx="2239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tRNA genes</a:t>
            </a:r>
          </a:p>
          <a:p>
            <a:r>
              <a:rPr lang="en-US" b="1" dirty="0">
                <a:solidFill>
                  <a:srgbClr val="FF0000"/>
                </a:solidFill>
              </a:rPr>
              <a:t>Identified by Aragorn in “TRNA” tab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486E21-9906-4778-9676-202EA39AC57E}"/>
              </a:ext>
            </a:extLst>
          </p:cNvPr>
          <p:cNvCxnSpPr>
            <a:cxnSpLocks/>
          </p:cNvCxnSpPr>
          <p:nvPr/>
        </p:nvCxnSpPr>
        <p:spPr>
          <a:xfrm flipH="1" flipV="1">
            <a:off x="2993328" y="3602183"/>
            <a:ext cx="414890" cy="6280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C7465B7-42EB-4A91-9CD8-81BAE0F8DFB6}"/>
              </a:ext>
            </a:extLst>
          </p:cNvPr>
          <p:cNvSpPr txBox="1"/>
          <p:nvPr/>
        </p:nvSpPr>
        <p:spPr>
          <a:xfrm>
            <a:off x="3408219" y="4280390"/>
            <a:ext cx="2512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Total calls is always 1 since Aragorn is the only program for identifying tRNA genes</a:t>
            </a:r>
          </a:p>
        </p:txBody>
      </p:sp>
    </p:spTree>
    <p:extLst>
      <p:ext uri="{BB962C8B-B14F-4D97-AF65-F5344CB8AC3E}">
        <p14:creationId xmlns:p14="http://schemas.microsoft.com/office/powerpoint/2010/main" val="273132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716</TotalTime>
  <Words>855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Introduction to Phage Commander</vt:lpstr>
      <vt:lpstr>How to run Phage Commander</vt:lpstr>
      <vt:lpstr>How to use Phage Commander</vt:lpstr>
      <vt:lpstr>Select Query Tools Window</vt:lpstr>
      <vt:lpstr>In the Event of an Error</vt:lpstr>
      <vt:lpstr>PowerPoint Presentation</vt:lpstr>
      <vt:lpstr>PowerPoint Presentation</vt:lpstr>
      <vt:lpstr>PowerPoint Presentation</vt:lpstr>
      <vt:lpstr>PowerPoint Presentation</vt:lpstr>
      <vt:lpstr>Exporting Phage Commander Results</vt:lpstr>
      <vt:lpstr>Exporting Phage Commander results in .gb format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Auto-annotation with Phage Commander</dc:title>
  <dc:creator>Administrator</dc:creator>
  <cp:lastModifiedBy>Administrator</cp:lastModifiedBy>
  <cp:revision>33</cp:revision>
  <dcterms:created xsi:type="dcterms:W3CDTF">2021-01-18T04:16:48Z</dcterms:created>
  <dcterms:modified xsi:type="dcterms:W3CDTF">2021-04-11T01:07:11Z</dcterms:modified>
</cp:coreProperties>
</file>