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3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2"/>
  </p:notesMasterIdLst>
  <p:sldIdLst>
    <p:sldId id="256" r:id="rId2"/>
    <p:sldId id="258" r:id="rId3"/>
    <p:sldId id="285" r:id="rId4"/>
    <p:sldId id="286" r:id="rId5"/>
    <p:sldId id="257" r:id="rId6"/>
    <p:sldId id="259" r:id="rId7"/>
    <p:sldId id="287" r:id="rId8"/>
    <p:sldId id="288" r:id="rId9"/>
    <p:sldId id="312" r:id="rId10"/>
    <p:sldId id="313" r:id="rId11"/>
    <p:sldId id="291" r:id="rId12"/>
    <p:sldId id="307" r:id="rId13"/>
    <p:sldId id="293" r:id="rId14"/>
    <p:sldId id="300" r:id="rId15"/>
    <p:sldId id="301" r:id="rId16"/>
    <p:sldId id="302" r:id="rId17"/>
    <p:sldId id="264" r:id="rId18"/>
    <p:sldId id="292" r:id="rId19"/>
    <p:sldId id="296" r:id="rId20"/>
    <p:sldId id="310" r:id="rId21"/>
    <p:sldId id="311" r:id="rId22"/>
    <p:sldId id="309" r:id="rId23"/>
    <p:sldId id="267" r:id="rId24"/>
    <p:sldId id="265" r:id="rId25"/>
    <p:sldId id="299" r:id="rId26"/>
    <p:sldId id="304" r:id="rId27"/>
    <p:sldId id="314" r:id="rId28"/>
    <p:sldId id="305" r:id="rId29"/>
    <p:sldId id="306" r:id="rId30"/>
    <p:sldId id="278" r:id="rId31"/>
  </p:sldIdLst>
  <p:sldSz cx="9144000" cy="5143500" type="screen16x9"/>
  <p:notesSz cx="6858000" cy="9144000"/>
  <p:embeddedFontLst>
    <p:embeddedFont>
      <p:font typeface="Calibri" pitchFamily="34" charset="0"/>
      <p:regular r:id="rId33"/>
      <p:bold r:id="rId34"/>
      <p:italic r:id="rId35"/>
      <p:boldItalic r:id="rId36"/>
    </p:embeddedFont>
    <p:embeddedFont>
      <p:font typeface="Oswald" charset="0"/>
      <p:regular r:id="rId37"/>
      <p:bold r:id="rId38"/>
    </p:embeddedFont>
    <p:embeddedFont>
      <p:font typeface="Cambria Math" pitchFamily="18" charset="0"/>
      <p:regular r:id="rId39"/>
    </p:embeddedFont>
    <p:embeddedFont>
      <p:font typeface="Tinos"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D6DE2F-EFE1-48CD-A3C4-20D74318885F}">
  <a:tblStyle styleId="{AFD6DE2F-EFE1-48CD-A3C4-20D74318885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4321407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66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7337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672713" y="333900"/>
            <a:ext cx="7798575" cy="4809601"/>
          </a:xfrm>
          <a:prstGeom prst="rect">
            <a:avLst/>
          </a:prstGeom>
          <a:noFill/>
          <a:ln>
            <a:noFill/>
          </a:ln>
        </p:spPr>
      </p:pic>
      <p:sp>
        <p:nvSpPr>
          <p:cNvPr id="11" name="Google Shape;11;p2"/>
          <p:cNvSpPr txBox="1">
            <a:spLocks noGrp="1"/>
          </p:cNvSpPr>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1912025" y="2116750"/>
            <a:ext cx="580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912025" y="3144851"/>
            <a:ext cx="580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endParaRPr/>
          </a:p>
        </p:txBody>
      </p:sp>
      <p:sp>
        <p:nvSpPr>
          <p:cNvPr id="16" name="Google Shape;16;p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5" name="Google Shape;25;p5"/>
          <p:cNvSpPr txBox="1">
            <a:spLocks noGrp="1"/>
          </p:cNvSpPr>
          <p:nvPr>
            <p:ph type="body" idx="1"/>
          </p:nvPr>
        </p:nvSpPr>
        <p:spPr>
          <a:xfrm>
            <a:off x="1556175" y="1378821"/>
            <a:ext cx="6616800" cy="30423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26" name="Google Shape;26;p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7" name="Google Shape;27;p5"/>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 name="Google Shape;32;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3" name="Google Shape;33;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pic>
        <p:nvPicPr>
          <p:cNvPr id="36" name="Google Shape;36;p7"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7"/>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 name="Google Shape;38;p7"/>
          <p:cNvSpPr txBox="1">
            <a:spLocks noGrp="1"/>
          </p:cNvSpPr>
          <p:nvPr>
            <p:ph type="body" idx="1"/>
          </p:nvPr>
        </p:nvSpPr>
        <p:spPr>
          <a:xfrm>
            <a:off x="1556175"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2"/>
          </p:nvPr>
        </p:nvSpPr>
        <p:spPr>
          <a:xfrm>
            <a:off x="3798226"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body" idx="3"/>
          </p:nvPr>
        </p:nvSpPr>
        <p:spPr>
          <a:xfrm>
            <a:off x="6040277" y="1419658"/>
            <a:ext cx="2132700" cy="3460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1" name="Google Shape;41;p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2" name="Google Shape;42;p7"/>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8"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8"/>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8"/>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7" name="Google Shape;47;p8"/>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51" name="Google Shape;51;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Google Shape;60;p1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Closed book">
  <p:cSld name="BLANK_1_1">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blip>
          <a:srcRect/>
          <a:stretch/>
        </p:blipFill>
        <p:spPr>
          <a:xfrm flipH="1">
            <a:off x="672713" y="333900"/>
            <a:ext cx="7798575" cy="4809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image" Target="../media/image14.png"/><Relationship Id="rId12" Type="http://schemas.openxmlformats.org/officeDocument/2006/relationships/image" Target="../media/image16.png"/><Relationship Id="rId2" Type="http://schemas.openxmlformats.org/officeDocument/2006/relationships/image" Target="../media/image130.png"/><Relationship Id="rId1" Type="http://schemas.openxmlformats.org/officeDocument/2006/relationships/slideLayout" Target="../slideLayouts/slideLayout2.xml"/><Relationship Id="rId11" Type="http://schemas.openxmlformats.org/officeDocument/2006/relationships/image" Target="../media/image14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80.png"/><Relationship Id="rId1" Type="http://schemas.openxmlformats.org/officeDocument/2006/relationships/slideLayout" Target="../slideLayouts/slideLayout3.xml"/><Relationship Id="rId5" Type="http://schemas.openxmlformats.org/officeDocument/2006/relationships/image" Target="../media/image331.png"/><Relationship Id="rId4" Type="http://schemas.openxmlformats.org/officeDocument/2006/relationships/image" Target="../media/image321.png"/></Relationships>
</file>

<file path=ppt/slides/_rels/slide2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3.xml"/><Relationship Id="rId5" Type="http://schemas.openxmlformats.org/officeDocument/2006/relationships/image" Target="../media/image330.png"/><Relationship Id="rId4" Type="http://schemas.openxmlformats.org/officeDocument/2006/relationships/image" Target="../media/image320.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3" name="Rectangle 2"/>
          <p:cNvSpPr/>
          <p:nvPr/>
        </p:nvSpPr>
        <p:spPr>
          <a:xfrm>
            <a:off x="1143000" y="514350"/>
            <a:ext cx="7239000" cy="1200329"/>
          </a:xfrm>
          <a:prstGeom prst="rect">
            <a:avLst/>
          </a:prstGeom>
          <a:noFill/>
        </p:spPr>
        <p:txBody>
          <a:bodyPr wrap="square" lIns="91440" tIns="45720" rIns="91440" bIns="45720">
            <a:spAutoFit/>
          </a:bodyPr>
          <a:lstStyle/>
          <a:p>
            <a:pPr algn="ctr"/>
            <a:r>
              <a:rPr lang="en-US" sz="3600" b="1" cap="none" spc="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itchFamily="18" charset="0"/>
                <a:cs typeface="Times New Roman" pitchFamily="18" charset="0"/>
              </a:rPr>
              <a:t>CHÀO MỪNG CÔ VÀ CÁC BẠN</a:t>
            </a:r>
          </a:p>
          <a:p>
            <a:pPr algn="ctr"/>
            <a:r>
              <a:rPr lang="en-US" sz="3600" b="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itchFamily="18" charset="0"/>
                <a:cs typeface="Times New Roman" pitchFamily="18" charset="0"/>
              </a:rPr>
              <a:t>ĐẾN VỚI BÀI THUYẾT TRÌNH</a:t>
            </a:r>
            <a:endParaRPr lang="en-US" sz="3600" b="1" cap="none" spc="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
        <p:nvSpPr>
          <p:cNvPr id="2" name="Rectangle 1"/>
          <p:cNvSpPr/>
          <p:nvPr/>
        </p:nvSpPr>
        <p:spPr>
          <a:xfrm>
            <a:off x="5486400" y="3867150"/>
            <a:ext cx="2743200" cy="523220"/>
          </a:xfrm>
          <a:prstGeom prst="rect">
            <a:avLst/>
          </a:prstGeom>
        </p:spPr>
        <p:txBody>
          <a:bodyPr wrap="square">
            <a:spAutoFit/>
          </a:bodyPr>
          <a:lstStyle/>
          <a:p>
            <a:r>
              <a:rPr lang="vi-VN" i="1" noProof="1">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Sinh viên: Nguyễn Đức Quân</a:t>
            </a:r>
          </a:p>
          <a:p>
            <a:r>
              <a:rPr lang="vi-VN" i="1" noProof="1">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MSSV: 20200505</a:t>
            </a:r>
          </a:p>
        </p:txBody>
      </p:sp>
      <p:sp>
        <p:nvSpPr>
          <p:cNvPr id="4" name="Rectangle 3"/>
          <p:cNvSpPr/>
          <p:nvPr/>
        </p:nvSpPr>
        <p:spPr>
          <a:xfrm>
            <a:off x="3864915" y="1702504"/>
            <a:ext cx="1414170" cy="523220"/>
          </a:xfrm>
          <a:prstGeom prst="rect">
            <a:avLst/>
          </a:prstGeom>
        </p:spPr>
        <p:txBody>
          <a:bodyPr wrap="none">
            <a:spAutoFit/>
          </a:bodyPr>
          <a:lstStyle/>
          <a:p>
            <a:pPr algn="ctr"/>
            <a:r>
              <a:rPr lang="vi-VN" sz="2800" b="1" noProof="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mj-lt"/>
              </a:rPr>
              <a:t>Chủ đề:</a:t>
            </a:r>
          </a:p>
        </p:txBody>
      </p:sp>
      <p:sp>
        <p:nvSpPr>
          <p:cNvPr id="5" name="Rectangle 4"/>
          <p:cNvSpPr/>
          <p:nvPr/>
        </p:nvSpPr>
        <p:spPr>
          <a:xfrm>
            <a:off x="2438400" y="2225724"/>
            <a:ext cx="4419600" cy="954107"/>
          </a:xfrm>
          <a:prstGeom prst="rect">
            <a:avLst/>
          </a:prstGeom>
        </p:spPr>
        <p:txBody>
          <a:bodyPr wrap="square">
            <a:spAutoFit/>
          </a:bodyPr>
          <a:lstStyle/>
          <a:p>
            <a:pPr algn="ctr"/>
            <a:r>
              <a:rPr lang="vi-VN" sz="2800" b="1" i="1" noProof="1">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mj-lt"/>
              </a:rPr>
              <a:t>Phân tích LU </a:t>
            </a:r>
            <a:endParaRPr lang="en-US" sz="2800" b="1" i="1" noProof="1">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mj-lt"/>
            </a:endParaRPr>
          </a:p>
          <a:p>
            <a:pPr algn="ctr"/>
            <a:r>
              <a:rPr lang="en-US" sz="2800" b="1" i="1" noProof="1">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mj-lt"/>
              </a:rPr>
              <a:t>Ph</a:t>
            </a:r>
            <a:r>
              <a:rPr lang="vi-VN" sz="2800" b="1" i="1" noProof="1">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mj-lt"/>
              </a:rPr>
              <a:t>ương pháp Cholesky</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mc:AlternateContent xmlns:mc="http://schemas.openxmlformats.org/markup-compatibility/2006" xmlns:a14="http://schemas.microsoft.com/office/drawing/2010/main">
        <mc:Choice Requires="a14">
          <p:sp>
            <p:nvSpPr>
              <p:cNvPr id="6" name="Rectangle 5"/>
              <p:cNvSpPr/>
              <p:nvPr/>
            </p:nvSpPr>
            <p:spPr>
              <a:xfrm>
                <a:off x="1219198" y="437371"/>
                <a:ext cx="7391402" cy="1424364"/>
              </a:xfrm>
              <a:prstGeom prst="rect">
                <a:avLst/>
              </a:prstGeom>
            </p:spPr>
            <p:txBody>
              <a:bodyPr wrap="square">
                <a:spAutoFit/>
              </a:bodyPr>
              <a:lstStyle/>
              <a:p>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21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2</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3</m:t>
                                  </m:r>
                                  <m:r>
                                    <a:rPr lang="en-US" sz="1800" i="1">
                                      <a:latin typeface="Cambria Math"/>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𝑛𝑛</m:t>
                                  </m:r>
                                </m:sub>
                              </m:sSub>
                            </m:e>
                          </m:mr>
                        </m:m>
                      </m:e>
                    </m:d>
                  </m:oMath>
                </a14:m>
                <a:r>
                  <a:rPr lang="en-US" sz="1800" smtClean="0">
                    <a:latin typeface="Times New Roman" panose="02020603050405020304" pitchFamily="18" charset="0"/>
                    <a:ea typeface="Times New Roman" panose="02020603050405020304" pitchFamily="18" charset="0"/>
                  </a:rPr>
                  <a:t> = </a:t>
                </a:r>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r>
                                <m:rPr>
                                  <m:brk m:alnAt="7"/>
                                </m:rP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21</m:t>
                                  </m:r>
                                </m:sub>
                              </m:sSub>
                            </m:e>
                            <m:e>
                              <m: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smtClean="0">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b="0" i="1" smtClean="0">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b="0" i="1" smtClean="0">
                                  <a:latin typeface="Cambria Math"/>
                                  <a:ea typeface="Cambria Math" panose="02040503050406030204" pitchFamily="18" charset="0"/>
                                  <a:cs typeface="Cambria Math" panose="02040503050406030204" pitchFamily="18" charset="0"/>
                                </a:rPr>
                                <m:t>1</m:t>
                              </m:r>
                            </m:e>
                          </m:mr>
                        </m:m>
                      </m:e>
                    </m:d>
                    <m:r>
                      <a:rPr lang="en-US" sz="1800" b="0" i="1" smtClean="0">
                        <a:latin typeface="Cambria Math"/>
                        <a:ea typeface="Cambria Math" panose="02040503050406030204" pitchFamily="18" charset="0"/>
                        <a:cs typeface="Cambria Math" panose="02040503050406030204" pitchFamily="18" charset="0"/>
                      </a:rPr>
                      <m:t> .</m:t>
                    </m:r>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12</m:t>
                                  </m:r>
                                </m:sub>
                              </m:sSub>
                            </m:e>
                            <m:e>
                              <m:r>
                                <a:rPr lang="en-US" sz="1800" i="1">
                                  <a:latin typeface="Cambria Math" panose="02040503050406030204" pitchFamily="18" charset="0"/>
                                  <a:ea typeface="Times New Roman" panose="02020603050405020304" pitchFamily="18" charset="0"/>
                                </a:rPr>
                                <m:t>⋯</m:t>
                              </m:r>
                            </m:e>
                            <m:e>
                              <m:sSub>
                                <m:sSubPr>
                                  <m:ctrlPr>
                                    <a:rPr lang="en-US" sz="1800" i="1" smtClean="0">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1</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3</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𝑛𝑛</m:t>
                                  </m:r>
                                </m:sub>
                              </m:sSub>
                            </m:e>
                          </m:mr>
                        </m:m>
                      </m:e>
                    </m:d>
                  </m:oMath>
                </a14:m>
                <a:r>
                  <a:rPr lang="en-US" sz="1800" dirty="0">
                    <a:latin typeface="Times New Roman" panose="02020603050405020304" pitchFamily="18" charset="0"/>
                    <a:ea typeface="Times New Roman" panose="02020603050405020304" pitchFamily="18" charset="0"/>
                  </a:rPr>
                  <a:t> </a:t>
                </a:r>
                <a:endParaRPr lang="en-US" sz="1800"/>
              </a:p>
            </p:txBody>
          </p:sp>
        </mc:Choice>
        <mc:Fallback xmlns="">
          <p:sp>
            <p:nvSpPr>
              <p:cNvPr id="6" name="Rectangle 5"/>
              <p:cNvSpPr>
                <a:spLocks noRot="1" noChangeAspect="1" noMove="1" noResize="1" noEditPoints="1" noAdjustHandles="1" noChangeArrowheads="1" noChangeShapeType="1" noTextEdit="1"/>
              </p:cNvSpPr>
              <p:nvPr/>
            </p:nvSpPr>
            <p:spPr>
              <a:xfrm>
                <a:off x="1219198" y="437371"/>
                <a:ext cx="7391402" cy="1424364"/>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219198" y="1861735"/>
                <a:ext cx="7315202" cy="2661562"/>
              </a:xfrm>
              <a:prstGeom prst="rect">
                <a:avLst/>
              </a:prstGeom>
            </p:spPr>
            <p:txBody>
              <a:bodyPr wrap="square">
                <a:spAutoFit/>
              </a:bodyPr>
              <a:lstStyle/>
              <a:p>
                <a:r>
                  <a:rPr lang="en-US" sz="2000" smtClean="0">
                    <a:latin typeface="Times New Roman" pitchFamily="18" charset="0"/>
                    <a:cs typeface="Times New Roman" pitchFamily="18" charset="0"/>
                  </a:rPr>
                  <a:t>Bước 3: h</a:t>
                </a:r>
                <a:r>
                  <a:rPr lang="en-US" sz="2000" baseline="-25000">
                    <a:latin typeface="Times New Roman" pitchFamily="18" charset="0"/>
                    <a:cs typeface="Times New Roman" pitchFamily="18" charset="0"/>
                  </a:rPr>
                  <a:t>3</a:t>
                </a:r>
                <a:r>
                  <a:rPr lang="en-US" sz="2000" baseline="-25000" smtClean="0">
                    <a:latin typeface="Times New Roman" pitchFamily="18" charset="0"/>
                    <a:cs typeface="Times New Roman" pitchFamily="18" charset="0"/>
                  </a:rPr>
                  <a:t>L </a:t>
                </a:r>
                <a:r>
                  <a:rPr lang="en-US" sz="2000" smtClean="0">
                    <a:latin typeface="Times New Roman" pitchFamily="18" charset="0"/>
                    <a:cs typeface="Times New Roman" pitchFamily="18" charset="0"/>
                  </a:rPr>
                  <a:t>. c</a:t>
                </a:r>
                <a:r>
                  <a:rPr lang="en-US" sz="2000" baseline="-25000" smtClean="0">
                    <a:latin typeface="Times New Roman" pitchFamily="18" charset="0"/>
                    <a:cs typeface="Times New Roman" pitchFamily="18" charset="0"/>
                  </a:rPr>
                  <a:t>kU</a:t>
                </a:r>
                <a:r>
                  <a:rPr lang="en-US" sz="2000" smtClean="0">
                    <a:latin typeface="Times New Roman" pitchFamily="18" charset="0"/>
                    <a:cs typeface="Times New Roman" pitchFamily="18" charset="0"/>
                  </a:rPr>
                  <a:t> = a</a:t>
                </a:r>
                <a:r>
                  <a:rPr lang="en-US" sz="2000" baseline="-25000">
                    <a:latin typeface="Times New Roman" pitchFamily="18" charset="0"/>
                    <a:cs typeface="Times New Roman" pitchFamily="18" charset="0"/>
                  </a:rPr>
                  <a:t>3</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với k = 1, n  (n phương trình)</a:t>
                </a:r>
              </a:p>
              <a:p>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Với k =1 =&gt; l</a:t>
                </a:r>
                <a:r>
                  <a:rPr lang="en-US" sz="2000" baseline="-25000">
                    <a:latin typeface="Times New Roman" pitchFamily="18" charset="0"/>
                    <a:cs typeface="Times New Roman" pitchFamily="18" charset="0"/>
                  </a:rPr>
                  <a:t>3</a:t>
                </a:r>
                <a:r>
                  <a:rPr lang="en-US" sz="2000" baseline="-25000" smtClean="0">
                    <a:latin typeface="Times New Roman" pitchFamily="18" charset="0"/>
                    <a:cs typeface="Times New Roman" pitchFamily="18" charset="0"/>
                  </a:rPr>
                  <a:t>1</a:t>
                </a:r>
                <a:r>
                  <a:rPr lang="en-US" sz="2000" smtClean="0">
                    <a:latin typeface="Times New Roman" pitchFamily="18" charset="0"/>
                    <a:cs typeface="Times New Roman" pitchFamily="18" charset="0"/>
                  </a:rPr>
                  <a:t>u</a:t>
                </a:r>
                <a:r>
                  <a:rPr lang="en-US" sz="2000" baseline="-25000" smtClean="0">
                    <a:latin typeface="Times New Roman" pitchFamily="18" charset="0"/>
                    <a:cs typeface="Times New Roman" pitchFamily="18" charset="0"/>
                  </a:rPr>
                  <a:t>11 </a:t>
                </a:r>
                <a:r>
                  <a:rPr lang="en-US" sz="2000" smtClean="0">
                    <a:latin typeface="Times New Roman" pitchFamily="18" charset="0"/>
                    <a:cs typeface="Times New Roman" pitchFamily="18" charset="0"/>
                  </a:rPr>
                  <a:t>= a</a:t>
                </a:r>
                <a:r>
                  <a:rPr lang="en-US" sz="2000" baseline="-25000">
                    <a:latin typeface="Times New Roman" pitchFamily="18" charset="0"/>
                    <a:cs typeface="Times New Roman" pitchFamily="18" charset="0"/>
                  </a:rPr>
                  <a:t>3</a:t>
                </a:r>
                <a:r>
                  <a:rPr lang="en-US" sz="2000" baseline="-25000" smtClean="0">
                    <a:latin typeface="Times New Roman" pitchFamily="18" charset="0"/>
                    <a:cs typeface="Times New Roman" pitchFamily="18" charset="0"/>
                  </a:rPr>
                  <a:t>1 </a:t>
                </a:r>
                <a:r>
                  <a:rPr lang="en-US" sz="2000" smtClean="0">
                    <a:latin typeface="Times New Roman" pitchFamily="18" charset="0"/>
                    <a:cs typeface="Times New Roman" pitchFamily="18" charset="0"/>
                  </a:rPr>
                  <a:t>=&gt; </a:t>
                </a:r>
                <a:r>
                  <a:rPr lang="en-US" sz="2000" b="1" smtClean="0">
                    <a:latin typeface="Times New Roman" pitchFamily="18" charset="0"/>
                    <a:cs typeface="Times New Roman" pitchFamily="18" charset="0"/>
                  </a:rPr>
                  <a:t>l</a:t>
                </a:r>
                <a:r>
                  <a:rPr lang="en-US" sz="2000" b="1" baseline="-25000">
                    <a:latin typeface="Times New Roman" pitchFamily="18" charset="0"/>
                    <a:cs typeface="Times New Roman" pitchFamily="18" charset="0"/>
                  </a:rPr>
                  <a:t>3</a:t>
                </a:r>
                <a:r>
                  <a:rPr lang="en-US" sz="2000" b="1" baseline="-25000" smtClean="0">
                    <a:latin typeface="Times New Roman" pitchFamily="18" charset="0"/>
                    <a:cs typeface="Times New Roman" pitchFamily="18" charset="0"/>
                  </a:rPr>
                  <a:t>1</a:t>
                </a:r>
                <a:r>
                  <a:rPr lang="en-US" sz="2000" b="1" smtClean="0">
                    <a:latin typeface="Times New Roman" pitchFamily="18" charset="0"/>
                    <a:cs typeface="Times New Roman" pitchFamily="18" charset="0"/>
                  </a:rPr>
                  <a:t> = </a:t>
                </a:r>
                <a14:m>
                  <m:oMath xmlns:m="http://schemas.openxmlformats.org/officeDocument/2006/math">
                    <m:f>
                      <m:fPr>
                        <m:ctrlPr>
                          <a:rPr lang="en-US" sz="2000" b="1" i="1">
                            <a:latin typeface="Cambria Math"/>
                            <a:cs typeface="Times New Roman" pitchFamily="18" charset="0"/>
                          </a:rPr>
                        </m:ctrlPr>
                      </m:fPr>
                      <m:num>
                        <m:sSub>
                          <m:sSubPr>
                            <m:ctrlPr>
                              <a:rPr lang="en-US" sz="2000" b="1" i="1">
                                <a:latin typeface="Cambria Math"/>
                                <a:ea typeface="Times New Roman" panose="02020603050405020304" pitchFamily="18" charset="0"/>
                              </a:rPr>
                            </m:ctrlPr>
                          </m:sSubPr>
                          <m:e>
                            <m:r>
                              <a:rPr lang="en-US" sz="2000" b="1" i="1">
                                <a:latin typeface="Cambria Math"/>
                                <a:ea typeface="Times New Roman" panose="02020603050405020304" pitchFamily="18" charset="0"/>
                              </a:rPr>
                              <m:t>𝒂</m:t>
                            </m:r>
                          </m:e>
                          <m:sub>
                            <m:r>
                              <a:rPr lang="en-US" sz="2000" b="1" i="1" smtClean="0">
                                <a:latin typeface="Cambria Math"/>
                                <a:ea typeface="Times New Roman" panose="02020603050405020304" pitchFamily="18" charset="0"/>
                              </a:rPr>
                              <m:t>𝟑𝟏</m:t>
                            </m:r>
                          </m:sub>
                        </m:sSub>
                      </m:num>
                      <m:den>
                        <m:sSub>
                          <m:sSubPr>
                            <m:ctrlPr>
                              <a:rPr lang="en-US" sz="2000" b="1" i="1">
                                <a:latin typeface="Cambria Math"/>
                                <a:ea typeface="Times New Roman" panose="02020603050405020304" pitchFamily="18" charset="0"/>
                              </a:rPr>
                            </m:ctrlPr>
                          </m:sSubPr>
                          <m:e>
                            <m:r>
                              <a:rPr lang="en-US" sz="2000" b="1" i="1" smtClean="0">
                                <a:latin typeface="Cambria Math"/>
                                <a:ea typeface="Times New Roman" panose="02020603050405020304" pitchFamily="18" charset="0"/>
                              </a:rPr>
                              <m:t>𝒖</m:t>
                            </m:r>
                          </m:e>
                          <m:sub>
                            <m:r>
                              <a:rPr lang="en-US" sz="2000" b="1" i="1">
                                <a:latin typeface="Cambria Math" panose="02040503050406030204" pitchFamily="18" charset="0"/>
                                <a:ea typeface="Times New Roman" panose="02020603050405020304" pitchFamily="18" charset="0"/>
                              </a:rPr>
                              <m:t>𝟏𝟏</m:t>
                            </m:r>
                          </m:sub>
                        </m:sSub>
                      </m:den>
                    </m:f>
                  </m:oMath>
                </a14:m>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        =&gt; u</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 </a:t>
                </a:r>
                <a14:m>
                  <m:oMath xmlns:m="http://schemas.openxmlformats.org/officeDocument/2006/math">
                    <m:r>
                      <a:rPr lang="en-US" sz="2000" b="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0</a:t>
                </a:r>
              </a:p>
              <a:p>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Với k = 2 =&gt; l</a:t>
                </a:r>
                <a:r>
                  <a:rPr lang="en-US" sz="2000" baseline="-25000">
                    <a:latin typeface="Times New Roman" pitchFamily="18" charset="0"/>
                    <a:cs typeface="Times New Roman" pitchFamily="18" charset="0"/>
                  </a:rPr>
                  <a:t>3</a:t>
                </a:r>
                <a:r>
                  <a:rPr lang="en-US" sz="2000" baseline="-25000" smtClean="0">
                    <a:latin typeface="Times New Roman" pitchFamily="18" charset="0"/>
                    <a:cs typeface="Times New Roman" pitchFamily="18" charset="0"/>
                  </a:rPr>
                  <a:t>1</a:t>
                </a:r>
                <a:r>
                  <a:rPr lang="en-US" sz="2000" smtClean="0">
                    <a:latin typeface="Times New Roman" pitchFamily="18" charset="0"/>
                    <a:cs typeface="Times New Roman" pitchFamily="18" charset="0"/>
                  </a:rPr>
                  <a:t>u</a:t>
                </a:r>
                <a:r>
                  <a:rPr lang="en-US" sz="2000" baseline="-25000" smtClean="0">
                    <a:latin typeface="Times New Roman" pitchFamily="18" charset="0"/>
                    <a:cs typeface="Times New Roman" pitchFamily="18" charset="0"/>
                  </a:rPr>
                  <a:t>12</a:t>
                </a:r>
                <a:r>
                  <a:rPr lang="en-US" sz="2000" smtClean="0">
                    <a:latin typeface="Times New Roman" pitchFamily="18" charset="0"/>
                    <a:cs typeface="Times New Roman" pitchFamily="18" charset="0"/>
                  </a:rPr>
                  <a:t> + l</a:t>
                </a:r>
                <a:r>
                  <a:rPr lang="en-US" sz="2000" baseline="-25000" smtClean="0">
                    <a:latin typeface="Times New Roman" pitchFamily="18" charset="0"/>
                    <a:cs typeface="Times New Roman" pitchFamily="18" charset="0"/>
                  </a:rPr>
                  <a:t>32</a:t>
                </a:r>
                <a:r>
                  <a:rPr lang="en-US" sz="2000" smtClean="0">
                    <a:latin typeface="Times New Roman" pitchFamily="18" charset="0"/>
                    <a:cs typeface="Times New Roman" pitchFamily="18" charset="0"/>
                  </a:rPr>
                  <a:t>u</a:t>
                </a:r>
                <a:r>
                  <a:rPr lang="en-US" sz="2000" baseline="-25000" smtClean="0">
                    <a:latin typeface="Times New Roman" pitchFamily="18" charset="0"/>
                    <a:cs typeface="Times New Roman" pitchFamily="18" charset="0"/>
                  </a:rPr>
                  <a:t>22 </a:t>
                </a:r>
                <a:r>
                  <a:rPr lang="en-US" sz="2000" smtClean="0">
                    <a:latin typeface="Times New Roman" pitchFamily="18" charset="0"/>
                    <a:cs typeface="Times New Roman" pitchFamily="18" charset="0"/>
                  </a:rPr>
                  <a:t>= a</a:t>
                </a:r>
                <a:r>
                  <a:rPr lang="en-US" sz="2000" baseline="-25000">
                    <a:latin typeface="Times New Roman" pitchFamily="18" charset="0"/>
                    <a:cs typeface="Times New Roman" pitchFamily="18" charset="0"/>
                  </a:rPr>
                  <a:t>3</a:t>
                </a:r>
                <a:r>
                  <a:rPr lang="en-US" sz="2000" baseline="-25000" smtClean="0">
                    <a:latin typeface="Times New Roman" pitchFamily="18" charset="0"/>
                    <a:cs typeface="Times New Roman" pitchFamily="18" charset="0"/>
                  </a:rPr>
                  <a:t>2</a:t>
                </a:r>
                <a:r>
                  <a:rPr lang="en-US" sz="2000" smtClean="0">
                    <a:latin typeface="Times New Roman" pitchFamily="18" charset="0"/>
                    <a:cs typeface="Times New Roman" pitchFamily="18" charset="0"/>
                  </a:rPr>
                  <a:t> =&gt; </a:t>
                </a:r>
                <a:r>
                  <a:rPr lang="en-US" sz="2000" b="1" noProof="1">
                    <a:latin typeface="Times New Roman" pitchFamily="18" charset="0"/>
                    <a:cs typeface="Times New Roman" pitchFamily="18" charset="0"/>
                  </a:rPr>
                  <a:t>l</a:t>
                </a:r>
                <a:r>
                  <a:rPr lang="en-US" sz="2000" b="1" baseline="-25000" noProof="1">
                    <a:latin typeface="Times New Roman" pitchFamily="18" charset="0"/>
                    <a:cs typeface="Times New Roman" pitchFamily="18" charset="0"/>
                  </a:rPr>
                  <a:t>32</a:t>
                </a:r>
                <a:r>
                  <a:rPr lang="en-US" sz="2000" noProof="1">
                    <a:latin typeface="Times New Roman" pitchFamily="18" charset="0"/>
                    <a:cs typeface="Times New Roman" pitchFamily="18" charset="0"/>
                  </a:rPr>
                  <a:t> </a:t>
                </a:r>
                <a:r>
                  <a:rPr lang="en-US" sz="2400" b="1" noProof="1">
                    <a:latin typeface="Times New Roman" pitchFamily="18" charset="0"/>
                    <a:cs typeface="Times New Roman" pitchFamily="18" charset="0"/>
                  </a:rPr>
                  <a:t>=  </a:t>
                </a:r>
                <a14:m>
                  <m:oMath xmlns:m="http://schemas.openxmlformats.org/officeDocument/2006/math">
                    <m:f>
                      <m:fPr>
                        <m:ctrlPr>
                          <a:rPr lang="en-US" sz="2400" b="1" i="1" noProof="1">
                            <a:latin typeface="Cambria Math"/>
                            <a:cs typeface="Times New Roman" pitchFamily="18" charset="0"/>
                          </a:rPr>
                        </m:ctrlPr>
                      </m:fPr>
                      <m:num>
                        <m:sSub>
                          <m:sSubPr>
                            <m:ctrlPr>
                              <a:rPr lang="en-US" sz="2400" b="1" i="1">
                                <a:latin typeface="Cambria Math"/>
                                <a:ea typeface="Times New Roman" panose="02020603050405020304" pitchFamily="18" charset="0"/>
                              </a:rPr>
                            </m:ctrlPr>
                          </m:sSubPr>
                          <m:e>
                            <m:r>
                              <a:rPr lang="en-US" sz="2400" b="1" i="0">
                                <a:latin typeface="Cambria Math"/>
                                <a:ea typeface="Times New Roman" panose="02020603050405020304" pitchFamily="18" charset="0"/>
                              </a:rPr>
                              <m:t>𝐚</m:t>
                            </m:r>
                          </m:e>
                          <m:sub>
                            <m:r>
                              <a:rPr lang="en-US" sz="2400" b="1" i="0">
                                <a:latin typeface="Cambria Math"/>
                                <a:ea typeface="Times New Roman" panose="02020603050405020304" pitchFamily="18" charset="0"/>
                              </a:rPr>
                              <m:t>𝟑𝟐</m:t>
                            </m:r>
                          </m:sub>
                        </m:sSub>
                        <m:r>
                          <a:rPr lang="en-US" sz="2400" b="1" i="0" noProof="1">
                            <a:latin typeface="Cambria Math"/>
                            <a:cs typeface="Times New Roman" pitchFamily="18" charset="0"/>
                          </a:rPr>
                          <m:t>− </m:t>
                        </m:r>
                        <m:sSub>
                          <m:sSubPr>
                            <m:ctrlPr>
                              <a:rPr lang="en-US" sz="2400" b="1" i="1">
                                <a:latin typeface="Cambria Math"/>
                                <a:ea typeface="Times New Roman" panose="02020603050405020304" pitchFamily="18" charset="0"/>
                              </a:rPr>
                            </m:ctrlPr>
                          </m:sSubPr>
                          <m:e>
                            <m:r>
                              <a:rPr lang="en-US" sz="2400" b="1" i="0">
                                <a:latin typeface="Cambria Math"/>
                                <a:ea typeface="Times New Roman" panose="02020603050405020304" pitchFamily="18" charset="0"/>
                              </a:rPr>
                              <m:t>𝐥</m:t>
                            </m:r>
                          </m:e>
                          <m:sub>
                            <m:r>
                              <a:rPr lang="en-US" sz="2400" b="1" i="0">
                                <a:latin typeface="Cambria Math"/>
                                <a:ea typeface="Times New Roman" panose="02020603050405020304" pitchFamily="18" charset="0"/>
                              </a:rPr>
                              <m:t>𝟑</m:t>
                            </m:r>
                            <m:r>
                              <a:rPr lang="en-US" sz="2400" b="1" i="0">
                                <a:latin typeface="Cambria Math" panose="02040503050406030204" pitchFamily="18" charset="0"/>
                                <a:ea typeface="Times New Roman" panose="02020603050405020304" pitchFamily="18" charset="0"/>
                              </a:rPr>
                              <m:t>𝟏</m:t>
                            </m:r>
                          </m:sub>
                        </m:sSub>
                        <m:sSub>
                          <m:sSubPr>
                            <m:ctrlPr>
                              <a:rPr lang="en-US" sz="2400" b="1" i="1">
                                <a:latin typeface="Cambria Math"/>
                                <a:ea typeface="Times New Roman" panose="02020603050405020304" pitchFamily="18" charset="0"/>
                              </a:rPr>
                            </m:ctrlPr>
                          </m:sSubPr>
                          <m:e>
                            <m:r>
                              <a:rPr lang="en-US" sz="2400" b="1" i="0">
                                <a:latin typeface="Cambria Math"/>
                                <a:ea typeface="Times New Roman" panose="02020603050405020304" pitchFamily="18" charset="0"/>
                              </a:rPr>
                              <m:t>𝐮</m:t>
                            </m:r>
                          </m:e>
                          <m:sub>
                            <m:r>
                              <a:rPr lang="en-US" sz="2400" b="1" i="0">
                                <a:latin typeface="Cambria Math"/>
                                <a:ea typeface="Times New Roman" panose="02020603050405020304" pitchFamily="18" charset="0"/>
                              </a:rPr>
                              <m:t>𝟏𝟐</m:t>
                            </m:r>
                          </m:sub>
                        </m:sSub>
                      </m:num>
                      <m:den>
                        <m:sSub>
                          <m:sSubPr>
                            <m:ctrlPr>
                              <a:rPr lang="en-US" sz="2400" b="1" i="1">
                                <a:latin typeface="Cambria Math"/>
                                <a:ea typeface="Times New Roman" panose="02020603050405020304" pitchFamily="18" charset="0"/>
                              </a:rPr>
                            </m:ctrlPr>
                          </m:sSubPr>
                          <m:e>
                            <m:r>
                              <a:rPr lang="en-US" sz="2400" b="1" i="0">
                                <a:latin typeface="Cambria Math"/>
                                <a:ea typeface="Times New Roman" panose="02020603050405020304" pitchFamily="18" charset="0"/>
                              </a:rPr>
                              <m:t>𝐮</m:t>
                            </m:r>
                          </m:e>
                          <m:sub>
                            <m:r>
                              <a:rPr lang="en-US" sz="2400" b="1" i="0">
                                <a:latin typeface="Cambria Math"/>
                                <a:ea typeface="Times New Roman" panose="02020603050405020304" pitchFamily="18" charset="0"/>
                              </a:rPr>
                              <m:t>𝟐𝟐</m:t>
                            </m:r>
                          </m:sub>
                        </m:sSub>
                      </m:den>
                    </m:f>
                  </m:oMath>
                </a14:m>
                <a:endParaRPr lang="en-US" sz="2000" b="1" smtClean="0">
                  <a:latin typeface="Times New Roman" pitchFamily="18" charset="0"/>
                  <a:cs typeface="Times New Roman" pitchFamily="18" charset="0"/>
                </a:endParaRPr>
              </a:p>
              <a:p>
                <a:endParaRPr lang="en-US" sz="2000" b="1">
                  <a:latin typeface="Times New Roman" pitchFamily="18" charset="0"/>
                  <a:cs typeface="Times New Roman" pitchFamily="18" charset="0"/>
                </a:endParaRPr>
              </a:p>
              <a:p>
                <a:r>
                  <a:rPr lang="en-US" sz="2000" smtClean="0">
                    <a:latin typeface="Times New Roman" pitchFamily="18" charset="0"/>
                    <a:cs typeface="Times New Roman" pitchFamily="18" charset="0"/>
                  </a:rPr>
                  <a:t>Với k = 3 =&gt; </a:t>
                </a:r>
                <a:r>
                  <a:rPr lang="en-US" sz="2000" noProof="1">
                    <a:latin typeface="Times New Roman" pitchFamily="18" charset="0"/>
                    <a:cs typeface="Times New Roman" pitchFamily="18" charset="0"/>
                  </a:rPr>
                  <a:t>l</a:t>
                </a:r>
                <a:r>
                  <a:rPr lang="en-US" sz="2000" baseline="-25000" noProof="1">
                    <a:latin typeface="Times New Roman" pitchFamily="18" charset="0"/>
                    <a:cs typeface="Times New Roman" pitchFamily="18" charset="0"/>
                  </a:rPr>
                  <a:t>31</a:t>
                </a:r>
                <a:r>
                  <a:rPr lang="en-US" sz="2000" noProof="1">
                    <a:latin typeface="Times New Roman" pitchFamily="18" charset="0"/>
                    <a:cs typeface="Times New Roman" pitchFamily="18" charset="0"/>
                  </a:rPr>
                  <a:t>u</a:t>
                </a:r>
                <a:r>
                  <a:rPr lang="en-US" sz="2000" baseline="-25000" noProof="1">
                    <a:latin typeface="Times New Roman" pitchFamily="18" charset="0"/>
                    <a:cs typeface="Times New Roman" pitchFamily="18" charset="0"/>
                  </a:rPr>
                  <a:t>13</a:t>
                </a:r>
                <a:r>
                  <a:rPr lang="en-US" sz="2000" noProof="1">
                    <a:latin typeface="Times New Roman" pitchFamily="18" charset="0"/>
                    <a:cs typeface="Times New Roman" pitchFamily="18" charset="0"/>
                  </a:rPr>
                  <a:t> + l</a:t>
                </a:r>
                <a:r>
                  <a:rPr lang="en-US" sz="2000" baseline="-25000" noProof="1">
                    <a:latin typeface="Times New Roman" pitchFamily="18" charset="0"/>
                    <a:cs typeface="Times New Roman" pitchFamily="18" charset="0"/>
                  </a:rPr>
                  <a:t>32</a:t>
                </a:r>
                <a:r>
                  <a:rPr lang="en-US" sz="2000" noProof="1">
                    <a:latin typeface="Times New Roman" pitchFamily="18" charset="0"/>
                    <a:cs typeface="Times New Roman" pitchFamily="18" charset="0"/>
                  </a:rPr>
                  <a:t>u</a:t>
                </a:r>
                <a:r>
                  <a:rPr lang="en-US" sz="2000" baseline="-25000" noProof="1">
                    <a:latin typeface="Times New Roman" pitchFamily="18" charset="0"/>
                    <a:cs typeface="Times New Roman" pitchFamily="18" charset="0"/>
                  </a:rPr>
                  <a:t>23</a:t>
                </a:r>
                <a:r>
                  <a:rPr lang="en-US" sz="2000" noProof="1">
                    <a:latin typeface="Times New Roman" pitchFamily="18" charset="0"/>
                    <a:cs typeface="Times New Roman" pitchFamily="18" charset="0"/>
                  </a:rPr>
                  <a:t> + u</a:t>
                </a:r>
                <a:r>
                  <a:rPr lang="en-US" sz="2000" baseline="-25000" noProof="1">
                    <a:latin typeface="Times New Roman" pitchFamily="18" charset="0"/>
                    <a:cs typeface="Times New Roman" pitchFamily="18" charset="0"/>
                  </a:rPr>
                  <a:t>33</a:t>
                </a:r>
                <a:r>
                  <a:rPr lang="en-US" sz="2000" noProof="1">
                    <a:latin typeface="Times New Roman" pitchFamily="18" charset="0"/>
                    <a:cs typeface="Times New Roman" pitchFamily="18" charset="0"/>
                  </a:rPr>
                  <a:t> = a</a:t>
                </a:r>
                <a:r>
                  <a:rPr lang="en-US" sz="2000" baseline="-25000" noProof="1">
                    <a:latin typeface="Times New Roman" pitchFamily="18" charset="0"/>
                    <a:cs typeface="Times New Roman" pitchFamily="18" charset="0"/>
                  </a:rPr>
                  <a:t>33</a:t>
                </a:r>
                <a:r>
                  <a:rPr lang="en-US" sz="2000" noProof="1">
                    <a:latin typeface="Times New Roman" pitchFamily="18" charset="0"/>
                    <a:cs typeface="Times New Roman" pitchFamily="18" charset="0"/>
                  </a:rPr>
                  <a:t> </a:t>
                </a:r>
                <a:r>
                  <a:rPr lang="en-US" sz="2000" noProof="1" smtClean="0">
                    <a:latin typeface="Times New Roman" pitchFamily="18" charset="0"/>
                    <a:cs typeface="Times New Roman" pitchFamily="18" charset="0"/>
                  </a:rPr>
                  <a:t>=&gt; </a:t>
                </a:r>
                <a:r>
                  <a:rPr lang="en-US" sz="2000" b="1" noProof="1">
                    <a:latin typeface="Times New Roman" pitchFamily="18" charset="0"/>
                    <a:cs typeface="Times New Roman" pitchFamily="18" charset="0"/>
                  </a:rPr>
                  <a:t>u</a:t>
                </a:r>
                <a:r>
                  <a:rPr lang="en-US" sz="2000" b="1" baseline="-25000" noProof="1">
                    <a:latin typeface="Times New Roman" pitchFamily="18" charset="0"/>
                    <a:cs typeface="Times New Roman" pitchFamily="18" charset="0"/>
                  </a:rPr>
                  <a:t>33</a:t>
                </a:r>
                <a:r>
                  <a:rPr lang="en-US" sz="2000" noProof="1">
                    <a:latin typeface="Times New Roman" pitchFamily="18" charset="0"/>
                    <a:cs typeface="Times New Roman" pitchFamily="18" charset="0"/>
                  </a:rPr>
                  <a:t> </a:t>
                </a:r>
                <a:r>
                  <a:rPr lang="en-US" sz="2000" b="1" noProof="1">
                    <a:latin typeface="Times New Roman" pitchFamily="18" charset="0"/>
                    <a:cs typeface="Times New Roman" pitchFamily="18" charset="0"/>
                  </a:rPr>
                  <a:t>= a</a:t>
                </a:r>
                <a:r>
                  <a:rPr lang="en-US" sz="2000" b="1" baseline="-25000" noProof="1">
                    <a:latin typeface="Times New Roman" pitchFamily="18" charset="0"/>
                    <a:cs typeface="Times New Roman" pitchFamily="18" charset="0"/>
                  </a:rPr>
                  <a:t>33</a:t>
                </a:r>
                <a:r>
                  <a:rPr lang="en-US" sz="2000" b="1" noProof="1">
                    <a:latin typeface="Times New Roman" pitchFamily="18" charset="0"/>
                    <a:cs typeface="Times New Roman" pitchFamily="18" charset="0"/>
                  </a:rPr>
                  <a:t> – (l</a:t>
                </a:r>
                <a:r>
                  <a:rPr lang="en-US" sz="2000" b="1" baseline="-25000" noProof="1">
                    <a:latin typeface="Times New Roman" pitchFamily="18" charset="0"/>
                    <a:cs typeface="Times New Roman" pitchFamily="18" charset="0"/>
                  </a:rPr>
                  <a:t>31</a:t>
                </a:r>
                <a:r>
                  <a:rPr lang="en-US" sz="2000" b="1" noProof="1">
                    <a:latin typeface="Times New Roman" pitchFamily="18" charset="0"/>
                    <a:cs typeface="Times New Roman" pitchFamily="18" charset="0"/>
                  </a:rPr>
                  <a:t>u</a:t>
                </a:r>
                <a:r>
                  <a:rPr lang="en-US" sz="2000" b="1" baseline="-25000" noProof="1">
                    <a:latin typeface="Times New Roman" pitchFamily="18" charset="0"/>
                    <a:cs typeface="Times New Roman" pitchFamily="18" charset="0"/>
                  </a:rPr>
                  <a:t>31</a:t>
                </a:r>
                <a:r>
                  <a:rPr lang="en-US" sz="2000" b="1" noProof="1">
                    <a:latin typeface="Times New Roman" pitchFamily="18" charset="0"/>
                    <a:cs typeface="Times New Roman" pitchFamily="18" charset="0"/>
                  </a:rPr>
                  <a:t> </a:t>
                </a:r>
                <a:r>
                  <a:rPr lang="en-US" sz="2000" b="1" noProof="1" smtClean="0">
                    <a:latin typeface="Times New Roman" pitchFamily="18" charset="0"/>
                    <a:cs typeface="Times New Roman" pitchFamily="18" charset="0"/>
                  </a:rPr>
                  <a:t>+ l</a:t>
                </a:r>
                <a:r>
                  <a:rPr lang="en-US" sz="2000" b="1" baseline="-25000" noProof="1" smtClean="0">
                    <a:latin typeface="Times New Roman" pitchFamily="18" charset="0"/>
                    <a:cs typeface="Times New Roman" pitchFamily="18" charset="0"/>
                  </a:rPr>
                  <a:t>32</a:t>
                </a:r>
                <a:r>
                  <a:rPr lang="en-US" sz="2000" b="1" noProof="1" smtClean="0">
                    <a:latin typeface="Times New Roman" pitchFamily="18" charset="0"/>
                    <a:cs typeface="Times New Roman" pitchFamily="18" charset="0"/>
                  </a:rPr>
                  <a:t>u</a:t>
                </a:r>
                <a:r>
                  <a:rPr lang="en-US" sz="2000" b="1" baseline="-25000" noProof="1" smtClean="0">
                    <a:latin typeface="Times New Roman" pitchFamily="18" charset="0"/>
                    <a:cs typeface="Times New Roman" pitchFamily="18" charset="0"/>
                  </a:rPr>
                  <a:t>32</a:t>
                </a:r>
                <a:r>
                  <a:rPr lang="en-US" sz="2000" b="1" noProof="1">
                    <a:latin typeface="Times New Roman" pitchFamily="18" charset="0"/>
                    <a:cs typeface="Times New Roman" pitchFamily="18" charset="0"/>
                  </a:rPr>
                  <a:t>)</a:t>
                </a:r>
                <a:endParaRPr lang="en-US" sz="2000" b="1" smtClean="0">
                  <a:latin typeface="Times New Roman" pitchFamily="18" charset="0"/>
                  <a:cs typeface="Times New Roman"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19198" y="1861735"/>
                <a:ext cx="7315202" cy="2661562"/>
              </a:xfrm>
              <a:prstGeom prst="rect">
                <a:avLst/>
              </a:prstGeom>
              <a:blipFill rotWithShape="1">
                <a:blip r:embed="rId3"/>
                <a:stretch>
                  <a:fillRect l="-833" t="-1144" b="-3204"/>
                </a:stretch>
              </a:blipFill>
            </p:spPr>
            <p:txBody>
              <a:bodyPr/>
              <a:lstStyle/>
              <a:p>
                <a:r>
                  <a:rPr lang="en-US">
                    <a:noFill/>
                  </a:rPr>
                  <a:t> </a:t>
                </a:r>
              </a:p>
            </p:txBody>
          </p:sp>
        </mc:Fallback>
      </mc:AlternateContent>
      <p:cxnSp>
        <p:nvCxnSpPr>
          <p:cNvPr id="8" name="Straight Connector 7"/>
          <p:cNvCxnSpPr/>
          <p:nvPr/>
        </p:nvCxnSpPr>
        <p:spPr>
          <a:xfrm>
            <a:off x="4495800" y="1962150"/>
            <a:ext cx="381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616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arn(inVertic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barn(inVertical)">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barn(inVertical)">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mc:AlternateContent xmlns:mc="http://schemas.openxmlformats.org/markup-compatibility/2006" xmlns:a14="http://schemas.microsoft.com/office/drawing/2010/main">
        <mc:Choice Requires="a14">
          <p:sp>
            <p:nvSpPr>
              <p:cNvPr id="15" name="Rectangle 14"/>
              <p:cNvSpPr/>
              <p:nvPr/>
            </p:nvSpPr>
            <p:spPr>
              <a:xfrm>
                <a:off x="1198098" y="590550"/>
                <a:ext cx="5638800" cy="400110"/>
              </a:xfrm>
              <a:prstGeom prst="rect">
                <a:avLst/>
              </a:prstGeom>
            </p:spPr>
            <p:txBody>
              <a:bodyPr wrap="square">
                <a:spAutoFit/>
              </a:bodyPr>
              <a:lstStyle/>
              <a:p>
                <a:r>
                  <a:rPr lang="en-US" sz="2000" smtClean="0">
                    <a:latin typeface="Times New Roman" pitchFamily="18" charset="0"/>
                    <a:cs typeface="Times New Roman" pitchFamily="18" charset="0"/>
                  </a:rPr>
                  <a:t>Với i = 1 </a:t>
                </a:r>
                <a14:m>
                  <m:oMath xmlns:m="http://schemas.openxmlformats.org/officeDocument/2006/math">
                    <m:r>
                      <a:rPr lang="en-US" sz="200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u</a:t>
                </a:r>
                <a:r>
                  <a:rPr lang="en-US" sz="2000" baseline="-25000">
                    <a:latin typeface="Times New Roman" pitchFamily="18" charset="0"/>
                    <a:cs typeface="Times New Roman" pitchFamily="18" charset="0"/>
                  </a:rPr>
                  <a:t>1</a:t>
                </a:r>
                <a:r>
                  <a:rPr lang="en-US" sz="2000" baseline="-25000" smtClean="0">
                    <a:latin typeface="Times New Roman" pitchFamily="18" charset="0"/>
                    <a:cs typeface="Times New Roman" pitchFamily="18" charset="0"/>
                  </a:rPr>
                  <a:t>j</a:t>
                </a:r>
                <a:r>
                  <a:rPr lang="en-US" sz="2000" smtClean="0">
                    <a:latin typeface="Times New Roman" pitchFamily="18" charset="0"/>
                    <a:cs typeface="Times New Roman" pitchFamily="18" charset="0"/>
                  </a:rPr>
                  <a:t> = a</a:t>
                </a:r>
                <a:r>
                  <a:rPr lang="en-US" sz="2000" baseline="-25000" smtClean="0">
                    <a:latin typeface="Times New Roman" pitchFamily="18" charset="0"/>
                    <a:cs typeface="Times New Roman" pitchFamily="18" charset="0"/>
                  </a:rPr>
                  <a:t>1j</a:t>
                </a:r>
                <a:r>
                  <a:rPr lang="en-US" sz="2000" smtClean="0">
                    <a:latin typeface="Times New Roman" pitchFamily="18" charset="0"/>
                    <a:cs typeface="Times New Roman" pitchFamily="18" charset="0"/>
                  </a:rPr>
                  <a:t>    (1 </a:t>
                </a:r>
                <a14:m>
                  <m:oMath xmlns:m="http://schemas.openxmlformats.org/officeDocument/2006/math">
                    <m:r>
                      <a:rPr lang="en-US" sz="200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j </a:t>
                </a:r>
                <a14:m>
                  <m:oMath xmlns:m="http://schemas.openxmlformats.org/officeDocument/2006/math">
                    <m:r>
                      <a:rPr lang="en-US" sz="200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n)</a:t>
                </a:r>
              </a:p>
            </p:txBody>
          </p:sp>
        </mc:Choice>
        <mc:Fallback xmlns="">
          <p:sp>
            <p:nvSpPr>
              <p:cNvPr id="15" name="Rectangle 14"/>
              <p:cNvSpPr>
                <a:spLocks noRot="1" noChangeAspect="1" noMove="1" noResize="1" noEditPoints="1" noAdjustHandles="1" noChangeArrowheads="1" noChangeShapeType="1" noTextEdit="1"/>
              </p:cNvSpPr>
              <p:nvPr/>
            </p:nvSpPr>
            <p:spPr>
              <a:xfrm>
                <a:off x="1198098" y="590550"/>
                <a:ext cx="5638800" cy="400110"/>
              </a:xfrm>
              <a:prstGeom prst="rect">
                <a:avLst/>
              </a:prstGeom>
              <a:blipFill rotWithShape="1">
                <a:blip r:embed="rId2"/>
                <a:stretch>
                  <a:fillRect l="-118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198098" y="2254478"/>
                <a:ext cx="5638800" cy="634661"/>
              </a:xfrm>
              <a:prstGeom prst="rect">
                <a:avLst/>
              </a:prstGeom>
            </p:spPr>
            <p:txBody>
              <a:bodyPr wrap="square">
                <a:spAutoFit/>
              </a:bodyPr>
              <a:lstStyle/>
              <a:p>
                <a:r>
                  <a:rPr lang="en-US" sz="2000" smtClean="0">
                    <a:latin typeface="Times New Roman" pitchFamily="18" charset="0"/>
                    <a:cs typeface="Times New Roman" pitchFamily="18" charset="0"/>
                  </a:rPr>
                  <a:t>Với j = 1 </a:t>
                </a:r>
                <a14:m>
                  <m:oMath xmlns:m="http://schemas.openxmlformats.org/officeDocument/2006/math">
                    <m:r>
                      <a:rPr lang="en-US" sz="200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l</a:t>
                </a:r>
                <a:r>
                  <a:rPr lang="en-US" sz="2000" baseline="-25000" smtClean="0">
                    <a:latin typeface="Times New Roman" pitchFamily="18" charset="0"/>
                    <a:cs typeface="Times New Roman" pitchFamily="18" charset="0"/>
                  </a:rPr>
                  <a:t>i1</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 </a:t>
                </a:r>
                <a14:m>
                  <m:oMath xmlns:m="http://schemas.openxmlformats.org/officeDocument/2006/math">
                    <m:f>
                      <m:fPr>
                        <m:ctrlPr>
                          <a:rPr lang="en-US" sz="2400" i="1">
                            <a:latin typeface="Cambria Math"/>
                            <a:cs typeface="Times New Roman" pitchFamily="18" charset="0"/>
                          </a:rPr>
                        </m:ctrlPr>
                      </m:fPr>
                      <m:num>
                        <m:sSub>
                          <m:sSubPr>
                            <m:ctrlPr>
                              <a:rPr lang="en-US" sz="2400" i="1">
                                <a:latin typeface="Cambria Math"/>
                                <a:ea typeface="Times New Roman" panose="02020603050405020304" pitchFamily="18" charset="0"/>
                              </a:rPr>
                            </m:ctrlPr>
                          </m:sSubPr>
                          <m:e>
                            <m:r>
                              <a:rPr lang="en-US" sz="2400" i="1">
                                <a:latin typeface="Cambria Math"/>
                                <a:ea typeface="Times New Roman" panose="02020603050405020304" pitchFamily="18" charset="0"/>
                              </a:rPr>
                              <m:t>𝑎</m:t>
                            </m:r>
                          </m:e>
                          <m:sub>
                            <m:r>
                              <a:rPr lang="en-US" sz="2400" b="0" i="1" smtClean="0">
                                <a:latin typeface="Cambria Math"/>
                                <a:ea typeface="Times New Roman" panose="02020603050405020304" pitchFamily="18" charset="0"/>
                              </a:rPr>
                              <m:t>𝑖</m:t>
                            </m:r>
                            <m:r>
                              <a:rPr lang="en-US" sz="2400" b="0" i="1" smtClean="0">
                                <a:latin typeface="Cambria Math"/>
                                <a:ea typeface="Times New Roman" panose="02020603050405020304" pitchFamily="18" charset="0"/>
                              </a:rPr>
                              <m:t>1</m:t>
                            </m:r>
                          </m:sub>
                        </m:sSub>
                      </m:num>
                      <m:den>
                        <m:sSub>
                          <m:sSubPr>
                            <m:ctrlPr>
                              <a:rPr lang="en-US" sz="2400" i="1">
                                <a:latin typeface="Cambria Math"/>
                                <a:ea typeface="Times New Roman" panose="02020603050405020304" pitchFamily="18" charset="0"/>
                              </a:rPr>
                            </m:ctrlPr>
                          </m:sSubPr>
                          <m:e>
                            <m:r>
                              <a:rPr lang="en-US" sz="2400" b="0" i="1" smtClean="0">
                                <a:latin typeface="Cambria Math"/>
                                <a:ea typeface="Times New Roman" panose="02020603050405020304" pitchFamily="18" charset="0"/>
                              </a:rPr>
                              <m:t>𝑢</m:t>
                            </m:r>
                          </m:e>
                          <m:sub>
                            <m:r>
                              <a:rPr lang="en-US" sz="2400" b="0" i="1" smtClean="0">
                                <a:latin typeface="Cambria Math"/>
                                <a:ea typeface="Times New Roman" panose="02020603050405020304" pitchFamily="18" charset="0"/>
                              </a:rPr>
                              <m:t>11</m:t>
                            </m:r>
                          </m:sub>
                        </m:sSub>
                      </m:den>
                    </m:f>
                  </m:oMath>
                </a14:m>
                <a:r>
                  <a:rPr lang="en-US" sz="2400" i="1" smtClean="0">
                    <a:latin typeface="Times New Roman" pitchFamily="18" charset="0"/>
                    <a:cs typeface="Times New Roman" pitchFamily="18" charset="0"/>
                  </a:rPr>
                  <a:t>   </a:t>
                </a:r>
                <a:r>
                  <a:rPr lang="en-US" sz="2400" smtClean="0">
                    <a:latin typeface="Times New Roman" pitchFamily="18" charset="0"/>
                    <a:cs typeface="Times New Roman" pitchFamily="18" charset="0"/>
                  </a:rPr>
                  <a:t>(2 </a:t>
                </a:r>
                <a14:m>
                  <m:oMath xmlns:m="http://schemas.openxmlformats.org/officeDocument/2006/math">
                    <m:r>
                      <a:rPr lang="en-US" sz="240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𝑖</m:t>
                    </m:r>
                    <m:r>
                      <a:rPr lang="en-US" sz="2400" b="0" i="1" smtClean="0">
                        <a:latin typeface="Cambria Math"/>
                        <a:ea typeface="Cambria Math"/>
                        <a:cs typeface="Times New Roman" pitchFamily="18" charset="0"/>
                      </a:rPr>
                      <m:t> ≤</m:t>
                    </m:r>
                  </m:oMath>
                </a14:m>
                <a:r>
                  <a:rPr lang="en-US" sz="2400" i="1" smtClean="0">
                    <a:latin typeface="Times New Roman" pitchFamily="18" charset="0"/>
                    <a:cs typeface="Times New Roman" pitchFamily="18" charset="0"/>
                  </a:rPr>
                  <a:t> n)</a:t>
                </a:r>
              </a:p>
            </p:txBody>
          </p:sp>
        </mc:Choice>
        <mc:Fallback xmlns="">
          <p:sp>
            <p:nvSpPr>
              <p:cNvPr id="16" name="Rectangle 15"/>
              <p:cNvSpPr>
                <a:spLocks noRot="1" noChangeAspect="1" noMove="1" noResize="1" noEditPoints="1" noAdjustHandles="1" noChangeArrowheads="1" noChangeShapeType="1" noTextEdit="1"/>
              </p:cNvSpPr>
              <p:nvPr/>
            </p:nvSpPr>
            <p:spPr>
              <a:xfrm>
                <a:off x="1198098" y="2254478"/>
                <a:ext cx="5638800" cy="634661"/>
              </a:xfrm>
              <a:prstGeom prst="rect">
                <a:avLst/>
              </a:prstGeom>
              <a:blipFill rotWithShape="1">
                <a:blip r:embed="rId3"/>
                <a:stretch>
                  <a:fillRect l="-1189" t="-962" b="-962"/>
                </a:stretch>
              </a:blipFill>
            </p:spPr>
            <p:txBody>
              <a:bodyPr/>
              <a:lstStyle/>
              <a:p>
                <a:r>
                  <a:rPr lang="en-US">
                    <a:noFill/>
                  </a:rPr>
                  <a:t> </a:t>
                </a:r>
              </a:p>
            </p:txBody>
          </p:sp>
        </mc:Fallback>
      </mc:AlternateContent>
      <p:sp>
        <p:nvSpPr>
          <p:cNvPr id="19" name="Rectangle 18"/>
          <p:cNvSpPr/>
          <p:nvPr/>
        </p:nvSpPr>
        <p:spPr>
          <a:xfrm>
            <a:off x="-14323" y="1623536"/>
            <a:ext cx="1226531" cy="1077218"/>
          </a:xfrm>
          <a:prstGeom prst="rect">
            <a:avLst/>
          </a:prstGeom>
          <a:noFill/>
        </p:spPr>
        <p:txBody>
          <a:bodyPr wrap="square" lIns="91440" tIns="45720" rIns="91440" bIns="45720">
            <a:spAutoFit/>
          </a:bodyPr>
          <a:lstStyle/>
          <a:p>
            <a:pPr algn="ctr"/>
            <a:r>
              <a:rPr lang="en-US" sz="3200" b="1" cap="none" spc="0"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Tổng quát</a:t>
            </a:r>
            <a:endParaRPr lang="vi-VN" sz="3200" b="1" cap="none" spc="0" noProof="1">
              <a:ln w="17780" cmpd="sng">
                <a:solidFill>
                  <a:srgbClr val="FFFFFF"/>
                </a:solidFill>
                <a:prstDash val="solid"/>
                <a:miter lim="800000"/>
              </a:ln>
              <a:solidFill>
                <a:srgbClr val="FF0000"/>
              </a:solidFill>
              <a:effectLst>
                <a:outerShdw blurRad="50800" algn="tl" rotWithShape="0">
                  <a:srgbClr val="000000"/>
                </a:outerShdw>
              </a:effectLst>
              <a:latin typeface="+mj-lt"/>
            </a:endParaRPr>
          </a:p>
        </p:txBody>
      </p:sp>
      <p:grpSp>
        <p:nvGrpSpPr>
          <p:cNvPr id="9" name="Group 8"/>
          <p:cNvGrpSpPr/>
          <p:nvPr/>
        </p:nvGrpSpPr>
        <p:grpSpPr>
          <a:xfrm>
            <a:off x="1222759" y="990660"/>
            <a:ext cx="3831147" cy="881075"/>
            <a:chOff x="1222759" y="990660"/>
            <a:chExt cx="3831147" cy="881075"/>
          </a:xfrm>
        </p:grpSpPr>
        <mc:AlternateContent xmlns:mc="http://schemas.openxmlformats.org/markup-compatibility/2006" xmlns:a14="http://schemas.microsoft.com/office/drawing/2010/main">
          <mc:Choice Requires="a14">
            <p:sp>
              <p:nvSpPr>
                <p:cNvPr id="13" name="TextBox 12"/>
                <p:cNvSpPr txBox="1"/>
                <p:nvPr/>
              </p:nvSpPr>
              <p:spPr>
                <a:xfrm>
                  <a:off x="1222759" y="1288571"/>
                  <a:ext cx="3200400" cy="400110"/>
                </a:xfrm>
                <a:prstGeom prst="rect">
                  <a:avLst/>
                </a:prstGeom>
                <a:noFill/>
              </p:spPr>
              <p:txBody>
                <a:bodyPr wrap="square" rtlCol="0">
                  <a:spAutoFit/>
                </a:bodyPr>
                <a:lstStyle/>
                <a:p>
                  <a:r>
                    <a:rPr lang="en-US" sz="2000" smtClean="0">
                      <a:latin typeface="Times New Roman" pitchFamily="18" charset="0"/>
                      <a:cs typeface="Times New Roman" pitchFamily="18" charset="0"/>
                    </a:rPr>
                    <a:t>Với 1 &lt; i </a:t>
                  </a:r>
                  <a14:m>
                    <m:oMath xmlns:m="http://schemas.openxmlformats.org/officeDocument/2006/math">
                      <m:r>
                        <a:rPr lang="en-US" sz="2000" i="1" smtClean="0">
                          <a:latin typeface="Cambria Math"/>
                          <a:ea typeface="Cambria Math"/>
                          <a:cs typeface="Times New Roman" pitchFamily="18" charset="0"/>
                        </a:rPr>
                        <m:t>≤</m:t>
                      </m:r>
                      <m:r>
                        <a:rPr lang="en-US" sz="2000" b="0" i="1" smtClean="0">
                          <a:latin typeface="Cambria Math"/>
                          <a:ea typeface="Cambria Math"/>
                          <a:cs typeface="Times New Roman" pitchFamily="18" charset="0"/>
                        </a:rPr>
                        <m:t>𝑗</m:t>
                      </m:r>
                      <m:r>
                        <a:rPr lang="en-US" sz="2000" b="0" i="1" smtClean="0">
                          <a:latin typeface="Cambria Math"/>
                          <a:ea typeface="Cambria Math"/>
                          <a:cs typeface="Times New Roman" pitchFamily="18" charset="0"/>
                        </a:rPr>
                        <m:t> →</m:t>
                      </m:r>
                    </m:oMath>
                  </a14:m>
                  <a:r>
                    <a:rPr lang="en-US" sz="2000" smtClean="0">
                      <a:latin typeface="Times New Roman" pitchFamily="18" charset="0"/>
                      <a:cs typeface="Times New Roman" pitchFamily="18" charset="0"/>
                    </a:rPr>
                    <a:t> u</a:t>
                  </a:r>
                  <a:r>
                    <a:rPr lang="en-US" sz="2000" baseline="-25000" smtClean="0">
                      <a:latin typeface="Times New Roman" pitchFamily="18" charset="0"/>
                      <a:cs typeface="Times New Roman" pitchFamily="18" charset="0"/>
                    </a:rPr>
                    <a:t>ij</a:t>
                  </a:r>
                  <a:r>
                    <a:rPr lang="en-US" sz="2000" smtClean="0">
                      <a:latin typeface="Times New Roman" pitchFamily="18" charset="0"/>
                      <a:cs typeface="Times New Roman" pitchFamily="18" charset="0"/>
                    </a:rPr>
                    <a:t> = a</a:t>
                  </a:r>
                  <a:r>
                    <a:rPr lang="en-US" sz="2000" baseline="-25000" smtClean="0">
                      <a:latin typeface="Times New Roman" pitchFamily="18" charset="0"/>
                      <a:cs typeface="Times New Roman" pitchFamily="18" charset="0"/>
                    </a:rPr>
                    <a:t>ij</a:t>
                  </a:r>
                  <a:r>
                    <a:rPr lang="en-US" sz="2000" smtClean="0">
                      <a:latin typeface="Times New Roman" pitchFamily="18" charset="0"/>
                      <a:cs typeface="Times New Roman" pitchFamily="18" charset="0"/>
                    </a:rPr>
                    <a:t> - </a:t>
                  </a:r>
                  <a:endParaRPr lang="en-US" sz="2000">
                    <a:latin typeface="Times New Roman" pitchFamily="18" charset="0"/>
                    <a:cs typeface="Times New Roman"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222759" y="1288571"/>
                  <a:ext cx="3200400" cy="400110"/>
                </a:xfrm>
                <a:prstGeom prst="rect">
                  <a:avLst/>
                </a:prstGeom>
                <a:blipFill rotWithShape="1">
                  <a:blip r:embed="rId4"/>
                  <a:stretch>
                    <a:fillRect l="-209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019520" y="990660"/>
                  <a:ext cx="1034386" cy="8810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1800" i="1" smtClean="0">
                                <a:latin typeface="Cambria Math"/>
                              </a:rPr>
                            </m:ctrlPr>
                          </m:naryPr>
                          <m:sub>
                            <m:r>
                              <m:rPr>
                                <m:brk m:alnAt="23"/>
                              </m:rPr>
                              <a:rPr lang="en-US" sz="1800" b="0" i="1" smtClean="0">
                                <a:latin typeface="Cambria Math"/>
                              </a:rPr>
                              <m:t>𝑘</m:t>
                            </m:r>
                            <m:r>
                              <a:rPr lang="en-US" sz="1800" b="0" i="1" smtClean="0">
                                <a:latin typeface="Cambria Math"/>
                              </a:rPr>
                              <m:t>=1</m:t>
                            </m:r>
                          </m:sub>
                          <m:sup>
                            <m:r>
                              <a:rPr lang="en-US" sz="1800" b="0" i="1" smtClean="0">
                                <a:latin typeface="Cambria Math"/>
                              </a:rPr>
                              <m:t>𝑖</m:t>
                            </m:r>
                            <m:r>
                              <a:rPr lang="en-US" sz="1800" b="0" i="1" smtClean="0">
                                <a:latin typeface="Cambria Math"/>
                              </a:rPr>
                              <m:t>−1</m:t>
                            </m:r>
                          </m:sup>
                          <m:e>
                            <m:r>
                              <m:rPr>
                                <m:nor/>
                              </m:rPr>
                              <a:rPr lang="en-US" sz="1800">
                                <a:latin typeface="Times New Roman" pitchFamily="18" charset="0"/>
                                <a:cs typeface="Times New Roman" pitchFamily="18" charset="0"/>
                              </a:rPr>
                              <m:t>l</m:t>
                            </m:r>
                            <m:r>
                              <m:rPr>
                                <m:nor/>
                              </m:rPr>
                              <a:rPr lang="en-US" sz="1800" baseline="-25000">
                                <a:latin typeface="Times New Roman" pitchFamily="18" charset="0"/>
                                <a:cs typeface="Times New Roman" pitchFamily="18" charset="0"/>
                              </a:rPr>
                              <m:t>ik</m:t>
                            </m:r>
                            <m:r>
                              <m:rPr>
                                <m:nor/>
                              </m:rPr>
                              <a:rPr lang="en-US" sz="1800">
                                <a:latin typeface="Times New Roman" pitchFamily="18" charset="0"/>
                                <a:cs typeface="Times New Roman" pitchFamily="18" charset="0"/>
                              </a:rPr>
                              <m:t>u</m:t>
                            </m:r>
                            <m:r>
                              <m:rPr>
                                <m:nor/>
                              </m:rPr>
                              <a:rPr lang="en-US" sz="1800" baseline="-25000">
                                <a:latin typeface="Times New Roman" pitchFamily="18" charset="0"/>
                                <a:cs typeface="Times New Roman" pitchFamily="18" charset="0"/>
                              </a:rPr>
                              <m:t>kj</m:t>
                            </m:r>
                          </m:e>
                        </m:nary>
                      </m:oMath>
                    </m:oMathPara>
                  </a14:m>
                  <a:endParaRPr lang="en-US" sz="1800"/>
                </a:p>
              </p:txBody>
            </p:sp>
          </mc:Choice>
          <mc:Fallback xmlns="">
            <p:sp>
              <p:nvSpPr>
                <p:cNvPr id="5" name="TextBox 4"/>
                <p:cNvSpPr txBox="1">
                  <a:spLocks noRot="1" noChangeAspect="1" noMove="1" noResize="1" noEditPoints="1" noAdjustHandles="1" noChangeArrowheads="1" noChangeShapeType="1" noTextEdit="1"/>
                </p:cNvSpPr>
                <p:nvPr/>
              </p:nvSpPr>
              <p:spPr>
                <a:xfrm>
                  <a:off x="4019520" y="990660"/>
                  <a:ext cx="1034386" cy="881075"/>
                </a:xfrm>
                <a:prstGeom prst="rect">
                  <a:avLst/>
                </a:prstGeom>
                <a:blipFill rotWithShape="1">
                  <a:blip r:embed="rId11"/>
                  <a:stretch>
                    <a:fillRect/>
                  </a:stretch>
                </a:blipFill>
              </p:spPr>
              <p:txBody>
                <a:bodyPr/>
                <a:lstStyle/>
                <a:p>
                  <a:r>
                    <a:rPr lang="en-US">
                      <a:noFill/>
                    </a:rPr>
                    <a:t> </a:t>
                  </a:r>
                </a:p>
              </p:txBody>
            </p:sp>
          </mc:Fallback>
        </mc:AlternateContent>
      </p:grpSp>
      <p:grpSp>
        <p:nvGrpSpPr>
          <p:cNvPr id="6" name="Group 5"/>
          <p:cNvGrpSpPr/>
          <p:nvPr/>
        </p:nvGrpSpPr>
        <p:grpSpPr>
          <a:xfrm>
            <a:off x="1200120" y="2654588"/>
            <a:ext cx="5638800" cy="1313471"/>
            <a:chOff x="1200120" y="2654588"/>
            <a:chExt cx="5638800" cy="1313471"/>
          </a:xfrm>
        </p:grpSpPr>
        <p:cxnSp>
          <p:nvCxnSpPr>
            <p:cNvPr id="10" name="Straight Connector 9"/>
            <p:cNvCxnSpPr/>
            <p:nvPr/>
          </p:nvCxnSpPr>
          <p:spPr>
            <a:xfrm>
              <a:off x="4469595" y="3531794"/>
              <a:ext cx="130719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1200120" y="3372707"/>
                  <a:ext cx="5638800" cy="400110"/>
                </a:xfrm>
                <a:prstGeom prst="rect">
                  <a:avLst/>
                </a:prstGeom>
              </p:spPr>
              <p:txBody>
                <a:bodyPr wrap="square">
                  <a:spAutoFit/>
                </a:bodyPr>
                <a:lstStyle/>
                <a:p>
                  <a:r>
                    <a:rPr lang="en-US" sz="2000" smtClean="0">
                      <a:latin typeface="Times New Roman" pitchFamily="18" charset="0"/>
                      <a:cs typeface="Times New Roman" pitchFamily="18" charset="0"/>
                    </a:rPr>
                    <a:t>Với 1 &lt; j </a:t>
                  </a:r>
                  <a14:m>
                    <m:oMath xmlns:m="http://schemas.openxmlformats.org/officeDocument/2006/math">
                      <m:r>
                        <a:rPr lang="en-US" sz="2000" i="1">
                          <a:latin typeface="Cambria Math"/>
                          <a:ea typeface="Cambria Math"/>
                          <a:cs typeface="Times New Roman" pitchFamily="18" charset="0"/>
                        </a:rPr>
                        <m:t>&lt;</m:t>
                      </m:r>
                      <m:r>
                        <a:rPr lang="en-US" sz="2000" b="0" i="1" smtClean="0">
                          <a:latin typeface="Cambria Math"/>
                          <a:ea typeface="Cambria Math"/>
                          <a:cs typeface="Times New Roman" pitchFamily="18" charset="0"/>
                        </a:rPr>
                        <m:t>𝑖</m:t>
                      </m:r>
                      <m:r>
                        <a:rPr lang="en-US" sz="2000" b="0" i="1" smtClean="0">
                          <a:latin typeface="Cambria Math"/>
                          <a:ea typeface="Cambria Math"/>
                          <a:cs typeface="Times New Roman" pitchFamily="18" charset="0"/>
                        </a:rPr>
                        <m:t> →</m:t>
                      </m:r>
                    </m:oMath>
                  </a14:m>
                  <a:r>
                    <a:rPr lang="en-US" sz="2000" smtClean="0">
                      <a:latin typeface="Times New Roman" pitchFamily="18" charset="0"/>
                      <a:cs typeface="Times New Roman" pitchFamily="18" charset="0"/>
                    </a:rPr>
                    <a:t> l</a:t>
                  </a:r>
                  <a:r>
                    <a:rPr lang="en-US" sz="2000" baseline="-25000" smtClean="0">
                      <a:latin typeface="Times New Roman" pitchFamily="18" charset="0"/>
                      <a:cs typeface="Times New Roman" pitchFamily="18" charset="0"/>
                    </a:rPr>
                    <a:t>ij</a:t>
                  </a:r>
                  <a:r>
                    <a:rPr lang="en-US" sz="2000" smtClean="0">
                      <a:latin typeface="Times New Roman" pitchFamily="18" charset="0"/>
                      <a:cs typeface="Times New Roman" pitchFamily="18" charset="0"/>
                    </a:rPr>
                    <a:t> = 1 </a:t>
                  </a:r>
                  <a14:m>
                    <m:oMath xmlns:m="http://schemas.openxmlformats.org/officeDocument/2006/math">
                      <m:r>
                        <a:rPr lang="en-US" sz="200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l</a:t>
                  </a:r>
                  <a:r>
                    <a:rPr lang="en-US" sz="2000" baseline="-25000" smtClean="0">
                      <a:latin typeface="Times New Roman" pitchFamily="18" charset="0"/>
                      <a:cs typeface="Times New Roman" pitchFamily="18" charset="0"/>
                    </a:rPr>
                    <a:t>ij</a:t>
                  </a:r>
                  <a:r>
                    <a:rPr lang="en-US" sz="2000" smtClean="0">
                      <a:latin typeface="Times New Roman" pitchFamily="18" charset="0"/>
                      <a:cs typeface="Times New Roman" pitchFamily="18" charset="0"/>
                    </a:rPr>
                    <a:t> =</a:t>
                  </a:r>
                </a:p>
              </p:txBody>
            </p:sp>
          </mc:Choice>
          <mc:Fallback xmlns="">
            <p:sp>
              <p:nvSpPr>
                <p:cNvPr id="17" name="Rectangle 16"/>
                <p:cNvSpPr>
                  <a:spLocks noRot="1" noChangeAspect="1" noMove="1" noResize="1" noEditPoints="1" noAdjustHandles="1" noChangeArrowheads="1" noChangeShapeType="1" noTextEdit="1"/>
                </p:cNvSpPr>
                <p:nvPr/>
              </p:nvSpPr>
              <p:spPr>
                <a:xfrm>
                  <a:off x="1200120" y="3372707"/>
                  <a:ext cx="5638800" cy="400110"/>
                </a:xfrm>
                <a:prstGeom prst="rect">
                  <a:avLst/>
                </a:prstGeom>
                <a:blipFill rotWithShape="1">
                  <a:blip r:embed="rId12"/>
                  <a:stretch>
                    <a:fillRect l="-1189" t="-7576" b="-25758"/>
                  </a:stretch>
                </a:blipFill>
              </p:spPr>
              <p:txBody>
                <a:bodyPr/>
                <a:lstStyle/>
                <a:p>
                  <a:r>
                    <a:rPr lang="en-US">
                      <a:noFill/>
                    </a:rPr>
                    <a:t> </a:t>
                  </a:r>
                </a:p>
              </p:txBody>
            </p:sp>
          </mc:Fallback>
        </mc:AlternateContent>
        <p:sp>
          <p:nvSpPr>
            <p:cNvPr id="21" name="TextBox 20"/>
            <p:cNvSpPr txBox="1"/>
            <p:nvPr/>
          </p:nvSpPr>
          <p:spPr>
            <a:xfrm>
              <a:off x="4501126" y="2932169"/>
              <a:ext cx="643319" cy="325911"/>
            </a:xfrm>
            <a:prstGeom prst="rect">
              <a:avLst/>
            </a:prstGeom>
            <a:noFill/>
          </p:spPr>
          <p:txBody>
            <a:bodyPr wrap="square" rtlCol="0">
              <a:spAutoFit/>
            </a:bodyPr>
            <a:lstStyle/>
            <a:p>
              <a:r>
                <a:rPr lang="en-US" sz="2000">
                  <a:latin typeface="Times New Roman" pitchFamily="18" charset="0"/>
                  <a:cs typeface="Times New Roman" pitchFamily="18" charset="0"/>
                </a:rPr>
                <a:t>a</a:t>
              </a:r>
              <a:r>
                <a:rPr lang="en-US" sz="2000" baseline="-25000" smtClean="0">
                  <a:latin typeface="Times New Roman" pitchFamily="18" charset="0"/>
                  <a:cs typeface="Times New Roman" pitchFamily="18" charset="0"/>
                </a:rPr>
                <a:t>ij</a:t>
              </a:r>
              <a:r>
                <a:rPr lang="en-US" sz="2000" smtClean="0">
                  <a:latin typeface="Times New Roman" pitchFamily="18" charset="0"/>
                  <a:cs typeface="Times New Roman" pitchFamily="18" charset="0"/>
                </a:rPr>
                <a:t> -</a:t>
              </a:r>
              <a:endParaRPr lang="en-US" sz="2000">
                <a:latin typeface="Times New Roman" pitchFamily="18" charset="0"/>
                <a:cs typeface="Times New Roman" pitchFamily="18" charset="0"/>
              </a:endParaRPr>
            </a:p>
          </p:txBody>
        </p:sp>
        <p:sp>
          <p:nvSpPr>
            <p:cNvPr id="22" name="TextBox 21"/>
            <p:cNvSpPr txBox="1"/>
            <p:nvPr/>
          </p:nvSpPr>
          <p:spPr>
            <a:xfrm>
              <a:off x="4948535" y="3567949"/>
              <a:ext cx="412146" cy="400110"/>
            </a:xfrm>
            <a:prstGeom prst="rect">
              <a:avLst/>
            </a:prstGeom>
            <a:noFill/>
          </p:spPr>
          <p:txBody>
            <a:bodyPr wrap="square" rtlCol="0">
              <a:spAutoFit/>
            </a:bodyPr>
            <a:lstStyle/>
            <a:p>
              <a:r>
                <a:rPr lang="en-US" sz="2000" smtClean="0">
                  <a:latin typeface="Times New Roman" pitchFamily="18" charset="0"/>
                  <a:cs typeface="Times New Roman" pitchFamily="18" charset="0"/>
                </a:rPr>
                <a:t>u</a:t>
              </a:r>
              <a:r>
                <a:rPr lang="en-US" sz="2000" baseline="-25000" smtClean="0">
                  <a:latin typeface="Times New Roman" pitchFamily="18" charset="0"/>
                  <a:cs typeface="Times New Roman" pitchFamily="18" charset="0"/>
                </a:rPr>
                <a:t>jj</a:t>
              </a:r>
              <a:endParaRPr lang="en-US" sz="200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3" name="TextBox 22"/>
                <p:cNvSpPr txBox="1"/>
                <p:nvPr/>
              </p:nvSpPr>
              <p:spPr>
                <a:xfrm>
                  <a:off x="4948535" y="2654588"/>
                  <a:ext cx="914401" cy="8810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1800" i="1" smtClean="0">
                                <a:latin typeface="Cambria Math"/>
                              </a:rPr>
                            </m:ctrlPr>
                          </m:naryPr>
                          <m:sub>
                            <m:r>
                              <m:rPr>
                                <m:brk m:alnAt="23"/>
                              </m:rPr>
                              <a:rPr lang="en-US" sz="1800" b="0" i="1" smtClean="0">
                                <a:latin typeface="Cambria Math"/>
                              </a:rPr>
                              <m:t>𝑘</m:t>
                            </m:r>
                            <m:r>
                              <a:rPr lang="en-US" sz="1800" b="0" i="1" smtClean="0">
                                <a:latin typeface="Cambria Math"/>
                              </a:rPr>
                              <m:t>=1</m:t>
                            </m:r>
                          </m:sub>
                          <m:sup>
                            <m:r>
                              <a:rPr lang="en-US" sz="1800" b="0" i="1" smtClean="0">
                                <a:latin typeface="Cambria Math"/>
                              </a:rPr>
                              <m:t>𝑗</m:t>
                            </m:r>
                            <m:r>
                              <a:rPr lang="en-US" sz="1800" b="0" i="1" smtClean="0">
                                <a:latin typeface="Cambria Math"/>
                              </a:rPr>
                              <m:t>−1</m:t>
                            </m:r>
                          </m:sup>
                          <m:e>
                            <m:r>
                              <m:rPr>
                                <m:nor/>
                              </m:rPr>
                              <a:rPr lang="en-US" sz="1800">
                                <a:latin typeface="Times New Roman" pitchFamily="18" charset="0"/>
                                <a:cs typeface="Times New Roman" pitchFamily="18" charset="0"/>
                              </a:rPr>
                              <m:t>l</m:t>
                            </m:r>
                            <m:r>
                              <m:rPr>
                                <m:nor/>
                              </m:rPr>
                              <a:rPr lang="en-US" sz="1800" baseline="-25000">
                                <a:latin typeface="Times New Roman" pitchFamily="18" charset="0"/>
                                <a:cs typeface="Times New Roman" pitchFamily="18" charset="0"/>
                              </a:rPr>
                              <m:t>ik</m:t>
                            </m:r>
                            <m:r>
                              <m:rPr>
                                <m:nor/>
                              </m:rPr>
                              <a:rPr lang="en-US" sz="1800">
                                <a:latin typeface="Times New Roman" pitchFamily="18" charset="0"/>
                                <a:cs typeface="Times New Roman" pitchFamily="18" charset="0"/>
                              </a:rPr>
                              <m:t>u</m:t>
                            </m:r>
                            <m:r>
                              <m:rPr>
                                <m:nor/>
                              </m:rPr>
                              <a:rPr lang="en-US" sz="1800" baseline="-25000">
                                <a:latin typeface="Times New Roman" pitchFamily="18" charset="0"/>
                                <a:cs typeface="Times New Roman" pitchFamily="18" charset="0"/>
                              </a:rPr>
                              <m:t>kj</m:t>
                            </m:r>
                          </m:e>
                        </m:nary>
                      </m:oMath>
                    </m:oMathPara>
                  </a14:m>
                  <a:endParaRPr lang="en-US" sz="1800"/>
                </a:p>
              </p:txBody>
            </p:sp>
          </mc:Choice>
          <mc:Fallback xmlns="">
            <p:sp>
              <p:nvSpPr>
                <p:cNvPr id="23" name="TextBox 22"/>
                <p:cNvSpPr txBox="1">
                  <a:spLocks noRot="1" noChangeAspect="1" noMove="1" noResize="1" noEditPoints="1" noAdjustHandles="1" noChangeArrowheads="1" noChangeShapeType="1" noTextEdit="1"/>
                </p:cNvSpPr>
                <p:nvPr/>
              </p:nvSpPr>
              <p:spPr>
                <a:xfrm>
                  <a:off x="4948535" y="2654588"/>
                  <a:ext cx="914401" cy="881075"/>
                </a:xfrm>
                <a:prstGeom prst="rect">
                  <a:avLst/>
                </a:prstGeom>
                <a:blipFill rotWithShape="1">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775696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mc:AlternateContent xmlns:mc="http://schemas.openxmlformats.org/markup-compatibility/2006" xmlns:a14="http://schemas.microsoft.com/office/drawing/2010/main">
        <mc:Choice Requires="a14">
          <p:sp>
            <p:nvSpPr>
              <p:cNvPr id="5" name="Rectangle 4"/>
              <p:cNvSpPr/>
              <p:nvPr/>
            </p:nvSpPr>
            <p:spPr>
              <a:xfrm>
                <a:off x="1219199" y="438150"/>
                <a:ext cx="7014411" cy="2554545"/>
              </a:xfrm>
              <a:prstGeom prst="rect">
                <a:avLst/>
              </a:prstGeom>
            </p:spPr>
            <p:txBody>
              <a:bodyPr wrap="square">
                <a:spAutoFit/>
              </a:bodyPr>
              <a:lstStyle/>
              <a:p>
                <a:r>
                  <a:rPr lang="en-US" sz="2000" smtClean="0">
                    <a:latin typeface="Times New Roman" pitchFamily="18" charset="0"/>
                    <a:cs typeface="Times New Roman" pitchFamily="18" charset="0"/>
                  </a:rPr>
                  <a:t>Các phần tử trên đường chéo chính của ma trận U phải khác 0</a:t>
                </a:r>
              </a:p>
              <a:p>
                <a:endParaRPr lang="en-US" sz="2000">
                  <a:latin typeface="Times New Roman" pitchFamily="18" charset="0"/>
                  <a:cs typeface="Times New Roman" pitchFamily="18" charset="0"/>
                </a:endParaRPr>
              </a:p>
              <a:p>
                <a:pPr marL="342900" indent="-342900">
                  <a:buFont typeface="Symbol" pitchFamily="18" charset="2"/>
                  <a:buChar char="Þ"/>
                </a:pPr>
                <a:r>
                  <a:rPr lang="en-US" sz="2000" smtClean="0">
                    <a:latin typeface="Times New Roman" pitchFamily="18" charset="0"/>
                    <a:cs typeface="Times New Roman" pitchFamily="18" charset="0"/>
                  </a:rPr>
                  <a:t>detU </a:t>
                </a:r>
                <a14:m>
                  <m:oMath xmlns:m="http://schemas.openxmlformats.org/officeDocument/2006/math">
                    <m:r>
                      <a:rPr lang="en-US" sz="200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0</a:t>
                </a:r>
              </a:p>
              <a:p>
                <a:pPr marL="342900" indent="-342900">
                  <a:buFont typeface="Symbol" pitchFamily="18" charset="2"/>
                  <a:buChar char="Þ"/>
                </a:pPr>
                <a:endParaRPr lang="en-US" sz="2000">
                  <a:latin typeface="Times New Roman" pitchFamily="18" charset="0"/>
                  <a:cs typeface="Times New Roman" pitchFamily="18" charset="0"/>
                </a:endParaRPr>
              </a:p>
              <a:p>
                <a:pPr marL="342900" indent="-342900">
                  <a:buFont typeface="Symbol" pitchFamily="18" charset="2"/>
                  <a:buChar char="Þ"/>
                </a:pPr>
                <a:r>
                  <a:rPr lang="en-US" sz="2000" smtClean="0">
                    <a:latin typeface="Times New Roman" pitchFamily="18" charset="0"/>
                    <a:cs typeface="Times New Roman" pitchFamily="18" charset="0"/>
                  </a:rPr>
                  <a:t>detA </a:t>
                </a:r>
                <a14:m>
                  <m:oMath xmlns:m="http://schemas.openxmlformats.org/officeDocument/2006/math">
                    <m:r>
                      <a:rPr lang="en-US" sz="2000" i="1">
                        <a:latin typeface="Cambria Math"/>
                        <a:ea typeface="Cambria Math"/>
                        <a:cs typeface="Times New Roman" pitchFamily="18" charset="0"/>
                      </a:rPr>
                      <m:t>≠</m:t>
                    </m:r>
                  </m:oMath>
                </a14:m>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0</a:t>
                </a:r>
              </a:p>
              <a:p>
                <a:pPr marL="342900" indent="-342900">
                  <a:buFont typeface="Symbol" pitchFamily="18" charset="2"/>
                  <a:buChar char="Þ"/>
                </a:pPr>
                <a:endParaRPr lang="en-US" sz="2000">
                  <a:latin typeface="Times New Roman" pitchFamily="18" charset="0"/>
                  <a:cs typeface="Times New Roman" pitchFamily="18" charset="0"/>
                </a:endParaRPr>
              </a:p>
              <a:p>
                <a:r>
                  <a:rPr lang="en-US" sz="2000" smtClean="0">
                    <a:latin typeface="Times New Roman" pitchFamily="18" charset="0"/>
                    <a:cs typeface="Times New Roman" pitchFamily="18" charset="0"/>
                  </a:rPr>
                  <a:t>Vậy điều kiện để có phân tách </a:t>
                </a:r>
                <a:r>
                  <a:rPr lang="en-US" sz="2000" i="1" smtClean="0">
                    <a:latin typeface="Times New Roman" pitchFamily="18" charset="0"/>
                    <a:cs typeface="Times New Roman" pitchFamily="18" charset="0"/>
                  </a:rPr>
                  <a:t>LU</a:t>
                </a:r>
                <a:r>
                  <a:rPr lang="en-US" sz="2000" smtClean="0">
                    <a:latin typeface="Times New Roman" pitchFamily="18" charset="0"/>
                    <a:cs typeface="Times New Roman" pitchFamily="18" charset="0"/>
                  </a:rPr>
                  <a:t> là ma trận </a:t>
                </a:r>
                <a:r>
                  <a:rPr lang="en-US" sz="2000" i="1" smtClean="0">
                    <a:latin typeface="Times New Roman" pitchFamily="18" charset="0"/>
                    <a:cs typeface="Times New Roman" pitchFamily="18" charset="0"/>
                  </a:rPr>
                  <a:t>A không suy biến</a:t>
                </a:r>
                <a:endParaRPr lang="en-US" sz="2000" i="1">
                  <a:latin typeface="Times New Roman" pitchFamily="18" charset="0"/>
                  <a:cs typeface="Times New Roman" pitchFamily="18" charset="0"/>
                </a:endParaRPr>
              </a:p>
              <a:p>
                <a:r>
                  <a:rPr lang="en-US" sz="2000" b="1" smtClean="0">
                    <a:latin typeface="Times New Roman" pitchFamily="18" charset="0"/>
                    <a:cs typeface="Times New Roman" pitchFamily="18" charset="0"/>
                  </a:rPr>
                  <a:t> </a:t>
                </a:r>
              </a:p>
            </p:txBody>
          </p:sp>
        </mc:Choice>
        <mc:Fallback xmlns="">
          <p:sp>
            <p:nvSpPr>
              <p:cNvPr id="5" name="Rectangle 4"/>
              <p:cNvSpPr>
                <a:spLocks noRot="1" noChangeAspect="1" noMove="1" noResize="1" noEditPoints="1" noAdjustHandles="1" noChangeArrowheads="1" noChangeShapeType="1" noTextEdit="1"/>
              </p:cNvSpPr>
              <p:nvPr/>
            </p:nvSpPr>
            <p:spPr>
              <a:xfrm>
                <a:off x="1219199" y="438150"/>
                <a:ext cx="7014411" cy="2554545"/>
              </a:xfrm>
              <a:prstGeom prst="rect">
                <a:avLst/>
              </a:prstGeom>
              <a:blipFill rotWithShape="1">
                <a:blip r:embed="rId2"/>
                <a:stretch>
                  <a:fillRect l="-869" t="-1193"/>
                </a:stretch>
              </a:blipFill>
            </p:spPr>
            <p:txBody>
              <a:bodyPr/>
              <a:lstStyle/>
              <a:p>
                <a:r>
                  <a:rPr lang="en-US">
                    <a:noFill/>
                  </a:rPr>
                  <a:t> </a:t>
                </a:r>
              </a:p>
            </p:txBody>
          </p:sp>
        </mc:Fallback>
      </mc:AlternateContent>
    </p:spTree>
    <p:extLst>
      <p:ext uri="{BB962C8B-B14F-4D97-AF65-F5344CB8AC3E}">
        <p14:creationId xmlns:p14="http://schemas.microsoft.com/office/powerpoint/2010/main" val="419776447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extBox 4"/>
          <p:cNvSpPr txBox="1"/>
          <p:nvPr/>
        </p:nvSpPr>
        <p:spPr>
          <a:xfrm>
            <a:off x="1194582" y="522453"/>
            <a:ext cx="3225018" cy="400110"/>
          </a:xfrm>
          <a:prstGeom prst="rect">
            <a:avLst/>
          </a:prstGeom>
          <a:noFill/>
        </p:spPr>
        <p:txBody>
          <a:bodyPr wrap="square" rtlCol="0">
            <a:spAutoFit/>
          </a:bodyPr>
          <a:lstStyle/>
          <a:p>
            <a:r>
              <a:rPr lang="en-US" sz="2000" b="1" noProof="1" smtClean="0">
                <a:latin typeface="Times New Roman" pitchFamily="18" charset="0"/>
                <a:cs typeface="Times New Roman" pitchFamily="18" charset="0"/>
              </a:rPr>
              <a:t>3. Ví dụ minh họa</a:t>
            </a:r>
            <a:endParaRPr lang="vi-VN" sz="2000" b="1" noProof="1">
              <a:latin typeface="Times New Roman" pitchFamily="18" charset="0"/>
              <a:cs typeface="Times New Roman" pitchFamily="18" charset="0"/>
            </a:endParaRPr>
          </a:p>
        </p:txBody>
      </p:sp>
      <p:sp>
        <p:nvSpPr>
          <p:cNvPr id="6" name="TextBox 5"/>
          <p:cNvSpPr txBox="1"/>
          <p:nvPr/>
        </p:nvSpPr>
        <p:spPr>
          <a:xfrm>
            <a:off x="1224374" y="971550"/>
            <a:ext cx="3529818" cy="369332"/>
          </a:xfrm>
          <a:prstGeom prst="rect">
            <a:avLst/>
          </a:prstGeom>
          <a:noFill/>
        </p:spPr>
        <p:txBody>
          <a:bodyPr wrap="square" rtlCol="0">
            <a:spAutoFit/>
          </a:bodyPr>
          <a:lstStyle/>
          <a:p>
            <a:r>
              <a:rPr lang="en-US" sz="1800" i="1" noProof="1" smtClean="0">
                <a:latin typeface="Times New Roman" pitchFamily="18" charset="0"/>
                <a:cs typeface="Times New Roman" pitchFamily="18" charset="0"/>
              </a:rPr>
              <a:t>Phân tách LU các ma trận sau đây?</a:t>
            </a:r>
            <a:endParaRPr lang="vi-VN" sz="1800" i="1" noProof="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1194582" y="1733550"/>
                <a:ext cx="3225018" cy="930704"/>
              </a:xfrm>
              <a:prstGeom prst="rect">
                <a:avLst/>
              </a:prstGeom>
              <a:noFill/>
            </p:spPr>
            <p:txBody>
              <a:bodyPr wrap="square" rtlCol="0">
                <a:spAutoFit/>
              </a:bodyPr>
              <a:lstStyle/>
              <a:p>
                <a:r>
                  <a:rPr lang="en-US" sz="2000" noProof="1" smtClean="0">
                    <a:latin typeface="Times New Roman" pitchFamily="18" charset="0"/>
                    <a:cs typeface="Times New Roman" pitchFamily="18" charset="0"/>
                  </a:rPr>
                  <a:t>a) A = </a:t>
                </a:r>
                <a14:m>
                  <m:oMath xmlns:m="http://schemas.openxmlformats.org/officeDocument/2006/math">
                    <m:d>
                      <m:dPr>
                        <m:begChr m:val="["/>
                        <m:endChr m:val="]"/>
                        <m:ctrlPr>
                          <a:rPr lang="en-US" sz="2000" i="1" noProof="1" smtClean="0">
                            <a:latin typeface="Cambria Math"/>
                            <a:cs typeface="Times New Roman" pitchFamily="18" charset="0"/>
                          </a:rPr>
                        </m:ctrlPr>
                      </m:dPr>
                      <m:e>
                        <m:m>
                          <m:mPr>
                            <m:mcs>
                              <m:mc>
                                <m:mcPr>
                                  <m:count m:val="3"/>
                                  <m:mcJc m:val="center"/>
                                </m:mcPr>
                              </m:mc>
                            </m:mcs>
                            <m:ctrlPr>
                              <a:rPr lang="en-US" sz="2000" i="1" noProof="1" smtClean="0">
                                <a:latin typeface="Cambria Math"/>
                                <a:cs typeface="Times New Roman" pitchFamily="18" charset="0"/>
                              </a:rPr>
                            </m:ctrlPr>
                          </m:mPr>
                          <m:mr>
                            <m:e>
                              <m:r>
                                <m:rPr>
                                  <m:brk m:alnAt="7"/>
                                </m:rPr>
                                <a:rPr lang="en-US" sz="2000" b="0" i="1" noProof="1" smtClean="0">
                                  <a:latin typeface="Cambria Math"/>
                                  <a:cs typeface="Times New Roman" pitchFamily="18" charset="0"/>
                                </a:rPr>
                                <m:t>2</m:t>
                              </m:r>
                            </m:e>
                            <m:e>
                              <m:r>
                                <a:rPr lang="en-US" sz="2000" b="0" i="1" noProof="1" smtClean="0">
                                  <a:latin typeface="Cambria Math"/>
                                  <a:cs typeface="Times New Roman" pitchFamily="18" charset="0"/>
                                </a:rPr>
                                <m:t>−1</m:t>
                              </m:r>
                            </m:e>
                            <m:e>
                              <m:r>
                                <a:rPr lang="en-US" sz="2000" b="0" i="1" noProof="1" smtClean="0">
                                  <a:latin typeface="Cambria Math"/>
                                  <a:cs typeface="Times New Roman" pitchFamily="18" charset="0"/>
                                </a:rPr>
                                <m:t>−2</m:t>
                              </m:r>
                            </m:e>
                          </m:mr>
                          <m:mr>
                            <m:e>
                              <m: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6</m:t>
                              </m:r>
                            </m:e>
                            <m:e>
                              <m:r>
                                <a:rPr lang="en-US" sz="2000" b="0" i="1" noProof="1" smtClean="0">
                                  <a:latin typeface="Cambria Math"/>
                                  <a:cs typeface="Times New Roman" pitchFamily="18" charset="0"/>
                                </a:rPr>
                                <m:t>3</m:t>
                              </m:r>
                            </m:e>
                          </m:mr>
                          <m:mr>
                            <m:e>
                              <m: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−2</m:t>
                              </m:r>
                            </m:e>
                            <m:e>
                              <m:r>
                                <a:rPr lang="en-US" sz="2000" b="0" i="1" noProof="1" smtClean="0">
                                  <a:latin typeface="Cambria Math"/>
                                  <a:cs typeface="Times New Roman" pitchFamily="18" charset="0"/>
                                </a:rPr>
                                <m:t>8</m:t>
                              </m:r>
                            </m:e>
                          </m:mr>
                        </m:m>
                      </m:e>
                    </m:d>
                  </m:oMath>
                </a14:m>
                <a:endParaRPr lang="vi-VN" sz="2000" noProof="1">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94582" y="1733550"/>
                <a:ext cx="3225018" cy="930704"/>
              </a:xfrm>
              <a:prstGeom prst="rect">
                <a:avLst/>
              </a:prstGeom>
              <a:blipFill rotWithShape="1">
                <a:blip r:embed="rId2"/>
                <a:stretch>
                  <a:fillRect l="-2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194582" y="3257550"/>
                <a:ext cx="3225018" cy="930704"/>
              </a:xfrm>
              <a:prstGeom prst="rect">
                <a:avLst/>
              </a:prstGeom>
              <a:noFill/>
            </p:spPr>
            <p:txBody>
              <a:bodyPr wrap="square" rtlCol="0">
                <a:spAutoFit/>
              </a:bodyPr>
              <a:lstStyle/>
              <a:p>
                <a:r>
                  <a:rPr lang="en-US" sz="2000" noProof="1" smtClean="0">
                    <a:latin typeface="Times New Roman" pitchFamily="18" charset="0"/>
                    <a:cs typeface="Times New Roman" pitchFamily="18" charset="0"/>
                  </a:rPr>
                  <a:t>b) B = </a:t>
                </a:r>
                <a14:m>
                  <m:oMath xmlns:m="http://schemas.openxmlformats.org/officeDocument/2006/math">
                    <m:d>
                      <m:dPr>
                        <m:begChr m:val="["/>
                        <m:endChr m:val="]"/>
                        <m:ctrlPr>
                          <a:rPr lang="en-US" sz="2000" i="1" noProof="1" smtClean="0">
                            <a:latin typeface="Cambria Math"/>
                            <a:cs typeface="Times New Roman" pitchFamily="18" charset="0"/>
                          </a:rPr>
                        </m:ctrlPr>
                      </m:dPr>
                      <m:e>
                        <m:m>
                          <m:mPr>
                            <m:mcs>
                              <m:mc>
                                <m:mcPr>
                                  <m:count m:val="3"/>
                                  <m:mcJc m:val="center"/>
                                </m:mcPr>
                              </m:mc>
                            </m:mcs>
                            <m:ctrlPr>
                              <a:rPr lang="en-US" sz="2000" i="1" noProof="1" smtClean="0">
                                <a:latin typeface="Cambria Math"/>
                                <a:cs typeface="Times New Roman" pitchFamily="18" charset="0"/>
                              </a:rPr>
                            </m:ctrlPr>
                          </m:mPr>
                          <m:mr>
                            <m:e>
                              <m:r>
                                <m:rPr>
                                  <m:brk m:alnAt="7"/>
                                </m:rPr>
                                <a:rPr lang="en-US" sz="2000" b="0" i="1" noProof="1" smtClean="0">
                                  <a:latin typeface="Cambria Math"/>
                                  <a:cs typeface="Times New Roman" pitchFamily="18" charset="0"/>
                                </a:rPr>
                                <m:t>2</m:t>
                              </m:r>
                            </m:e>
                            <m:e>
                              <m:r>
                                <a:rPr lang="en-US" sz="2000" b="0" i="1" noProof="1" smtClean="0">
                                  <a:latin typeface="Cambria Math"/>
                                  <a:cs typeface="Times New Roman" pitchFamily="18" charset="0"/>
                                </a:rPr>
                                <m:t>−3</m:t>
                              </m:r>
                            </m:e>
                            <m:e>
                              <m:r>
                                <a:rPr lang="en-US" sz="2000" b="0" i="1" noProof="1" smtClean="0">
                                  <a:latin typeface="Cambria Math"/>
                                  <a:cs typeface="Times New Roman" pitchFamily="18" charset="0"/>
                                </a:rPr>
                                <m:t>−5</m:t>
                              </m:r>
                            </m:e>
                          </m:mr>
                          <m:mr>
                            <m:e>
                              <m: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6</m:t>
                              </m:r>
                            </m:e>
                            <m:e>
                              <m:r>
                                <a:rPr lang="en-US" sz="2000" b="0" i="1" noProof="1" smtClean="0">
                                  <a:latin typeface="Cambria Math"/>
                                  <a:cs typeface="Times New Roman" pitchFamily="18" charset="0"/>
                                </a:rPr>
                                <m:t>10</m:t>
                              </m:r>
                            </m:e>
                          </m:mr>
                          <m:mr>
                            <m:e>
                              <m:r>
                                <a:rPr lang="en-US" sz="2000" b="0" i="1" noProof="1" smtClean="0">
                                  <a:latin typeface="Cambria Math"/>
                                  <a:cs typeface="Times New Roman" pitchFamily="18" charset="0"/>
                                </a:rPr>
                                <m:t>1</m:t>
                              </m:r>
                            </m:e>
                            <m:e>
                              <m:r>
                                <a:rPr lang="en-US" sz="2000" b="0" i="1" noProof="1" smtClean="0">
                                  <a:latin typeface="Cambria Math"/>
                                  <a:cs typeface="Times New Roman" pitchFamily="18" charset="0"/>
                                </a:rPr>
                                <m:t>7</m:t>
                              </m:r>
                            </m:e>
                            <m:e>
                              <m:r>
                                <a:rPr lang="en-US" sz="2000" b="0" i="1" noProof="1" smtClean="0">
                                  <a:latin typeface="Cambria Math"/>
                                  <a:cs typeface="Times New Roman" pitchFamily="18" charset="0"/>
                                </a:rPr>
                                <m:t>5</m:t>
                              </m:r>
                            </m:e>
                          </m:mr>
                        </m:m>
                      </m:e>
                    </m:d>
                  </m:oMath>
                </a14:m>
                <a:endParaRPr lang="vi-VN" sz="2000" noProof="1">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94582" y="3257550"/>
                <a:ext cx="3225018" cy="930704"/>
              </a:xfrm>
              <a:prstGeom prst="rect">
                <a:avLst/>
              </a:prstGeom>
              <a:blipFill rotWithShape="1">
                <a:blip r:embed="rId3"/>
                <a:stretch>
                  <a:fillRect l="-2079"/>
                </a:stretch>
              </a:blipFill>
            </p:spPr>
            <p:txBody>
              <a:bodyPr/>
              <a:lstStyle/>
              <a:p>
                <a:r>
                  <a:rPr lang="en-US">
                    <a:noFill/>
                  </a:rPr>
                  <a:t> </a:t>
                </a:r>
              </a:p>
            </p:txBody>
          </p:sp>
        </mc:Fallback>
      </mc:AlternateContent>
    </p:spTree>
    <p:extLst>
      <p:ext uri="{BB962C8B-B14F-4D97-AF65-F5344CB8AC3E}">
        <p14:creationId xmlns:p14="http://schemas.microsoft.com/office/powerpoint/2010/main" val="3618896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mc:AlternateContent xmlns:mc="http://schemas.openxmlformats.org/markup-compatibility/2006" xmlns:a14="http://schemas.microsoft.com/office/drawing/2010/main">
        <mc:Choice Requires="a14">
          <p:sp>
            <p:nvSpPr>
              <p:cNvPr id="5" name="TextBox 4"/>
              <p:cNvSpPr txBox="1"/>
              <p:nvPr/>
            </p:nvSpPr>
            <p:spPr>
              <a:xfrm>
                <a:off x="1219200" y="510769"/>
                <a:ext cx="7339818" cy="3994491"/>
              </a:xfrm>
              <a:prstGeom prst="rect">
                <a:avLst/>
              </a:prstGeom>
              <a:noFill/>
            </p:spPr>
            <p:txBody>
              <a:bodyPr wrap="square" rtlCol="0">
                <a:spAutoFit/>
              </a:bodyPr>
              <a:lstStyle/>
              <a:p>
                <a:r>
                  <a:rPr lang="en-US" sz="2000" noProof="1" smtClean="0">
                    <a:latin typeface="Times New Roman" pitchFamily="18" charset="0"/>
                    <a:cs typeface="Times New Roman" pitchFamily="18" charset="0"/>
                  </a:rPr>
                  <a:t>a) A = </a:t>
                </a:r>
                <a14:m>
                  <m:oMath xmlns:m="http://schemas.openxmlformats.org/officeDocument/2006/math">
                    <m:d>
                      <m:dPr>
                        <m:begChr m:val="["/>
                        <m:endChr m:val="]"/>
                        <m:ctrlPr>
                          <a:rPr lang="en-US" sz="2000" i="1" noProof="1" smtClean="0">
                            <a:latin typeface="Cambria Math"/>
                            <a:cs typeface="Times New Roman" pitchFamily="18" charset="0"/>
                          </a:rPr>
                        </m:ctrlPr>
                      </m:dPr>
                      <m:e>
                        <m:m>
                          <m:mPr>
                            <m:mcs>
                              <m:mc>
                                <m:mcPr>
                                  <m:count m:val="3"/>
                                  <m:mcJc m:val="center"/>
                                </m:mcPr>
                              </m:mc>
                            </m:mcs>
                            <m:ctrlPr>
                              <a:rPr lang="en-US" sz="2000" i="1" noProof="1" smtClean="0">
                                <a:latin typeface="Cambria Math"/>
                                <a:cs typeface="Times New Roman" pitchFamily="18" charset="0"/>
                              </a:rPr>
                            </m:ctrlPr>
                          </m:mPr>
                          <m:mr>
                            <m:e>
                              <m:r>
                                <m:rPr>
                                  <m:brk m:alnAt="7"/>
                                </m:rPr>
                                <a:rPr lang="en-US" sz="2000" b="0" i="1" noProof="1" smtClean="0">
                                  <a:latin typeface="Cambria Math"/>
                                  <a:cs typeface="Times New Roman" pitchFamily="18" charset="0"/>
                                </a:rPr>
                                <m:t>2</m:t>
                              </m:r>
                            </m:e>
                            <m:e>
                              <m:r>
                                <a:rPr lang="en-US" sz="2000" b="0" i="1" noProof="1" smtClean="0">
                                  <a:latin typeface="Cambria Math"/>
                                  <a:cs typeface="Times New Roman" pitchFamily="18" charset="0"/>
                                </a:rPr>
                                <m:t>−1</m:t>
                              </m:r>
                            </m:e>
                            <m:e>
                              <m:r>
                                <a:rPr lang="en-US" sz="2000" b="0" i="1" noProof="1" smtClean="0">
                                  <a:latin typeface="Cambria Math"/>
                                  <a:cs typeface="Times New Roman" pitchFamily="18" charset="0"/>
                                </a:rPr>
                                <m:t>−2</m:t>
                              </m:r>
                            </m:e>
                          </m:mr>
                          <m:mr>
                            <m:e>
                              <m: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6</m:t>
                              </m:r>
                            </m:e>
                            <m:e>
                              <m:r>
                                <a:rPr lang="en-US" sz="2000" b="0" i="1" noProof="1" smtClean="0">
                                  <a:latin typeface="Cambria Math"/>
                                  <a:cs typeface="Times New Roman" pitchFamily="18" charset="0"/>
                                </a:rPr>
                                <m:t>3</m:t>
                              </m:r>
                            </m:e>
                          </m:mr>
                          <m:mr>
                            <m:e>
                              <m: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−2</m:t>
                              </m:r>
                            </m:e>
                            <m:e>
                              <m:r>
                                <a:rPr lang="en-US" sz="2000" b="0" i="1" noProof="1" smtClean="0">
                                  <a:latin typeface="Cambria Math"/>
                                  <a:cs typeface="Times New Roman" pitchFamily="18" charset="0"/>
                                </a:rPr>
                                <m:t>8</m:t>
                              </m:r>
                            </m:e>
                          </m:mr>
                        </m:m>
                      </m:e>
                    </m:d>
                    <m:r>
                      <a:rPr lang="en-US" sz="2000" b="0" i="1" noProof="1" smtClean="0">
                        <a:latin typeface="Cambria Math"/>
                        <a:cs typeface="Times New Roman" pitchFamily="18" charset="0"/>
                      </a:rPr>
                      <m:t>=</m:t>
                    </m:r>
                    <m:d>
                      <m:dPr>
                        <m:begChr m:val="["/>
                        <m:endChr m:val="]"/>
                        <m:ctrlPr>
                          <a:rPr lang="en-US" sz="2000" i="1" noProof="1" smtClean="0">
                            <a:latin typeface="Cambria Math"/>
                            <a:cs typeface="Times New Roman" pitchFamily="18" charset="0"/>
                          </a:rPr>
                        </m:ctrlPr>
                      </m:dPr>
                      <m:e>
                        <m:m>
                          <m:mPr>
                            <m:mcs>
                              <m:mc>
                                <m:mcPr>
                                  <m:count m:val="3"/>
                                  <m:mcJc m:val="center"/>
                                </m:mcPr>
                              </m:mc>
                            </m:mcs>
                            <m:ctrlPr>
                              <a:rPr lang="en-US" sz="2000" i="1" noProof="1">
                                <a:latin typeface="Cambria Math"/>
                                <a:cs typeface="Times New Roman" pitchFamily="18" charset="0"/>
                              </a:rPr>
                            </m:ctrlPr>
                          </m:mPr>
                          <m:mr>
                            <m:e>
                              <m:r>
                                <a:rPr lang="en-US" sz="2000" b="0" i="1" smtClean="0">
                                  <a:latin typeface="Cambria Math"/>
                                  <a:ea typeface="Times New Roman" panose="02020603050405020304" pitchFamily="18" charset="0"/>
                                </a:rPr>
                                <m:t>1</m:t>
                              </m:r>
                            </m:e>
                            <m:e>
                              <m:r>
                                <a:rPr lang="en-US" sz="2000" b="0" i="1" noProof="1" smtClean="0">
                                  <a:latin typeface="Cambria Math"/>
                                  <a:cs typeface="Times New Roman" pitchFamily="18" charset="0"/>
                                </a:rPr>
                                <m:t>0</m:t>
                              </m:r>
                            </m:e>
                            <m:e>
                              <m:r>
                                <a:rPr lang="en-US" sz="2000" b="0" i="1" noProof="1" smtClean="0">
                                  <a:latin typeface="Cambria Math"/>
                                  <a:cs typeface="Times New Roman" pitchFamily="18" charset="0"/>
                                </a:rPr>
                                <m:t>0</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21</m:t>
                                  </m:r>
                                </m:sub>
                              </m:sSub>
                            </m:e>
                            <m:e>
                              <m:r>
                                <a:rPr lang="en-US" sz="2000" b="0" i="1" noProof="1" smtClean="0">
                                  <a:latin typeface="Cambria Math"/>
                                  <a:cs typeface="Times New Roman" pitchFamily="18" charset="0"/>
                                </a:rPr>
                                <m:t>1</m:t>
                              </m:r>
                            </m:e>
                            <m:e>
                              <m:r>
                                <a:rPr lang="en-US" sz="2000" b="0" i="1" noProof="1" smtClean="0">
                                  <a:latin typeface="Cambria Math"/>
                                  <a:cs typeface="Times New Roman" pitchFamily="18" charset="0"/>
                                </a:rPr>
                                <m:t>0</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3</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32</m:t>
                                  </m:r>
                                </m:sub>
                              </m:sSub>
                            </m:e>
                            <m:e>
                              <m:r>
                                <a:rPr lang="en-US" sz="2000" b="0" i="1" noProof="1" smtClean="0">
                                  <a:latin typeface="Cambria Math"/>
                                  <a:cs typeface="Times New Roman" pitchFamily="18" charset="0"/>
                                </a:rPr>
                                <m:t>1</m:t>
                              </m:r>
                            </m:e>
                          </m:mr>
                        </m:m>
                      </m:e>
                    </m:d>
                    <m:r>
                      <a:rPr lang="en-US" sz="2000" b="0" i="1" noProof="1" smtClean="0">
                        <a:latin typeface="Cambria Math"/>
                        <a:cs typeface="Times New Roman" pitchFamily="18" charset="0"/>
                      </a:rPr>
                      <m:t> </m:t>
                    </m:r>
                    <m:d>
                      <m:dPr>
                        <m:begChr m:val="["/>
                        <m:endChr m:val="]"/>
                        <m:ctrlPr>
                          <a:rPr lang="en-US" sz="2000" i="1" noProof="1">
                            <a:latin typeface="Cambria Math"/>
                            <a:cs typeface="Times New Roman" pitchFamily="18" charset="0"/>
                          </a:rPr>
                        </m:ctrlPr>
                      </m:dPr>
                      <m:e>
                        <m:m>
                          <m:mPr>
                            <m:mcs>
                              <m:mc>
                                <m:mcPr>
                                  <m:count m:val="3"/>
                                  <m:mcJc m:val="center"/>
                                </m:mcPr>
                              </m:mc>
                            </m:mcs>
                            <m:ctrlPr>
                              <a:rPr lang="en-US" sz="2000" i="1" noProof="1">
                                <a:latin typeface="Cambria Math"/>
                                <a:cs typeface="Times New Roman" pitchFamily="18" charset="0"/>
                              </a:rPr>
                            </m:ctrlPr>
                          </m:mP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u</m:t>
                                  </m:r>
                                </m:e>
                                <m:sub>
                                  <m:r>
                                    <a:rPr lang="en-US" sz="2000" b="0" i="1" smtClean="0">
                                      <a:latin typeface="Cambria Math"/>
                                      <a:ea typeface="Times New Roman" panose="02020603050405020304" pitchFamily="18" charset="0"/>
                                    </a:rPr>
                                    <m:t>11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i="1">
                                      <a:latin typeface="Cambria Math"/>
                                      <a:ea typeface="Times New Roman" panose="02020603050405020304" pitchFamily="18" charset="0"/>
                                    </a:rPr>
                                    <m:t>1</m:t>
                                  </m:r>
                                  <m:r>
                                    <a:rPr lang="en-US" sz="2000" b="0" i="1" smtClean="0">
                                      <a:latin typeface="Cambria Math"/>
                                      <a:ea typeface="Times New Roman" panose="02020603050405020304" pitchFamily="18" charset="0"/>
                                    </a:rPr>
                                    <m:t>2</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i="1">
                                      <a:latin typeface="Cambria Math"/>
                                      <a:ea typeface="Times New Roman" panose="02020603050405020304" pitchFamily="18" charset="0"/>
                                    </a:rPr>
                                    <m:t>1</m:t>
                                  </m:r>
                                  <m:r>
                                    <a:rPr lang="en-US" sz="2000" b="0" i="1" smtClean="0">
                                      <a:latin typeface="Cambria Math"/>
                                      <a:ea typeface="Times New Roman" panose="02020603050405020304" pitchFamily="18" charset="0"/>
                                    </a:rPr>
                                    <m:t>3</m:t>
                                  </m:r>
                                </m:sub>
                              </m:sSub>
                            </m:e>
                          </m:mr>
                          <m:mr>
                            <m:e>
                              <m:r>
                                <a:rPr lang="en-US" sz="2000" b="0" i="1" smtClean="0">
                                  <a:latin typeface="Cambria Math"/>
                                  <a:ea typeface="Times New Roman" panose="02020603050405020304" pitchFamily="18" charset="0"/>
                                </a:rPr>
                                <m:t>0</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b="0" i="1" smtClean="0">
                                      <a:latin typeface="Cambria Math"/>
                                      <a:ea typeface="Times New Roman" panose="02020603050405020304" pitchFamily="18" charset="0"/>
                                    </a:rPr>
                                    <m:t>22</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b="0" i="1" smtClean="0">
                                      <a:latin typeface="Cambria Math"/>
                                      <a:ea typeface="Times New Roman" panose="02020603050405020304" pitchFamily="18" charset="0"/>
                                    </a:rPr>
                                    <m:t>23</m:t>
                                  </m:r>
                                </m:sub>
                              </m:sSub>
                            </m:e>
                          </m:mr>
                          <m:mr>
                            <m:e>
                              <m:r>
                                <a:rPr lang="en-US" sz="2000" b="0" i="1" smtClean="0">
                                  <a:latin typeface="Cambria Math"/>
                                  <a:ea typeface="Times New Roman" panose="02020603050405020304" pitchFamily="18" charset="0"/>
                                </a:rPr>
                                <m:t>0</m:t>
                              </m:r>
                            </m:e>
                            <m:e>
                              <m:r>
                                <a:rPr lang="en-US" sz="2000" b="0" i="1" smtClean="0">
                                  <a:latin typeface="Cambria Math"/>
                                  <a:ea typeface="Times New Roman" panose="02020603050405020304" pitchFamily="18" charset="0"/>
                                </a:rPr>
                                <m:t>0</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b="0" i="1" smtClean="0">
                                      <a:latin typeface="Cambria Math"/>
                                      <a:ea typeface="Times New Roman" panose="02020603050405020304" pitchFamily="18" charset="0"/>
                                    </a:rPr>
                                    <m:t>33</m:t>
                                  </m:r>
                                </m:sub>
                              </m:sSub>
                            </m:e>
                          </m:mr>
                        </m:m>
                      </m:e>
                    </m:d>
                    <m:r>
                      <a:rPr lang="en-US" sz="2000" i="1" noProof="1">
                        <a:latin typeface="Cambria Math"/>
                        <a:cs typeface="Times New Roman" pitchFamily="18" charset="0"/>
                      </a:rPr>
                      <m:t> </m:t>
                    </m:r>
                  </m:oMath>
                </a14:m>
                <a:endParaRPr lang="en-US" sz="2000" noProof="1" smtClean="0">
                  <a:latin typeface="Times New Roman" pitchFamily="18" charset="0"/>
                  <a:cs typeface="Times New Roman" pitchFamily="18" charset="0"/>
                </a:endParaRPr>
              </a:p>
              <a:p>
                <a:r>
                  <a:rPr lang="en-US" sz="2000" b="1" noProof="1" smtClean="0">
                    <a:latin typeface="Times New Roman" pitchFamily="18" charset="0"/>
                    <a:cs typeface="Times New Roman" pitchFamily="18" charset="0"/>
                  </a:rPr>
                  <a:t>u</a:t>
                </a:r>
                <a:r>
                  <a:rPr lang="en-US" sz="2000" b="1" baseline="-25000" noProof="1" smtClean="0">
                    <a:latin typeface="Times New Roman" pitchFamily="18" charset="0"/>
                    <a:cs typeface="Times New Roman" pitchFamily="18" charset="0"/>
                  </a:rPr>
                  <a:t>11</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11</a:t>
                </a:r>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2</a:t>
                </a:r>
                <a:r>
                  <a:rPr lang="en-US" sz="2000" noProof="1" smtClean="0">
                    <a:latin typeface="Times New Roman" pitchFamily="18" charset="0"/>
                    <a:cs typeface="Times New Roman" pitchFamily="18" charset="0"/>
                  </a:rPr>
                  <a:t>	</a:t>
                </a:r>
                <a:r>
                  <a:rPr lang="en-US" sz="2000" b="1" noProof="1" smtClean="0">
                    <a:latin typeface="Times New Roman" pitchFamily="18" charset="0"/>
                    <a:cs typeface="Times New Roman" pitchFamily="18" charset="0"/>
                  </a:rPr>
                  <a:t>u</a:t>
                </a:r>
                <a:r>
                  <a:rPr lang="en-US" sz="2000" b="1" baseline="-25000" noProof="1" smtClean="0">
                    <a:latin typeface="Times New Roman" pitchFamily="18" charset="0"/>
                    <a:cs typeface="Times New Roman" pitchFamily="18" charset="0"/>
                  </a:rPr>
                  <a:t>12</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12</a:t>
                </a:r>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-1</a:t>
                </a:r>
                <a:r>
                  <a:rPr lang="en-US" sz="2000" noProof="1" smtClean="0">
                    <a:latin typeface="Times New Roman" pitchFamily="18" charset="0"/>
                    <a:cs typeface="Times New Roman" pitchFamily="18" charset="0"/>
                  </a:rPr>
                  <a:t>	</a:t>
                </a:r>
                <a:r>
                  <a:rPr lang="en-US" sz="2000" b="1" noProof="1" smtClean="0">
                    <a:latin typeface="Times New Roman" pitchFamily="18" charset="0"/>
                    <a:cs typeface="Times New Roman" pitchFamily="18" charset="0"/>
                  </a:rPr>
                  <a:t>u</a:t>
                </a:r>
                <a:r>
                  <a:rPr lang="en-US" sz="2000" b="1" baseline="-25000" noProof="1" smtClean="0">
                    <a:latin typeface="Times New Roman" pitchFamily="18" charset="0"/>
                    <a:cs typeface="Times New Roman" pitchFamily="18" charset="0"/>
                  </a:rPr>
                  <a:t>13</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13</a:t>
                </a:r>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-2</a:t>
                </a:r>
              </a:p>
              <a:p>
                <a:endParaRPr lang="en-US" sz="2000" noProof="1" smtClean="0">
                  <a:latin typeface="Times New Roman" pitchFamily="18" charset="0"/>
                  <a:cs typeface="Times New Roman" pitchFamily="18" charset="0"/>
                </a:endParaRPr>
              </a:p>
              <a:p>
                <a:r>
                  <a:rPr lang="en-US" sz="2000" noProof="1" smtClean="0">
                    <a:latin typeface="Times New Roman" pitchFamily="18" charset="0"/>
                    <a:cs typeface="Times New Roman" pitchFamily="18" charset="0"/>
                  </a:rPr>
                  <a:t>l</a:t>
                </a:r>
                <a:r>
                  <a:rPr lang="en-US" sz="2000" baseline="-25000" noProof="1" smtClean="0">
                    <a:latin typeface="Times New Roman" pitchFamily="18" charset="0"/>
                    <a:cs typeface="Times New Roman" pitchFamily="18" charset="0"/>
                  </a:rPr>
                  <a:t>21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11</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21</a:t>
                </a:r>
                <a:r>
                  <a:rPr lang="en-US" sz="2000" noProof="1" smtClean="0">
                    <a:latin typeface="Times New Roman" pitchFamily="18" charset="0"/>
                    <a:cs typeface="Times New Roman" pitchFamily="18" charset="0"/>
                  </a:rPr>
                  <a:t> =&gt; </a:t>
                </a:r>
                <a:r>
                  <a:rPr lang="en-US" sz="2000" b="1" noProof="1" smtClean="0">
                    <a:latin typeface="Times New Roman" pitchFamily="18" charset="0"/>
                    <a:cs typeface="Times New Roman" pitchFamily="18" charset="0"/>
                  </a:rPr>
                  <a:t>l</a:t>
                </a:r>
                <a:r>
                  <a:rPr lang="en-US" sz="2000" b="1" baseline="-25000" noProof="1" smtClean="0">
                    <a:latin typeface="Times New Roman" pitchFamily="18" charset="0"/>
                    <a:cs typeface="Times New Roman" pitchFamily="18" charset="0"/>
                  </a:rPr>
                  <a:t>21</a:t>
                </a:r>
                <a:r>
                  <a:rPr lang="en-US" sz="2000" noProof="1" smtClean="0">
                    <a:latin typeface="Times New Roman" pitchFamily="18" charset="0"/>
                    <a:cs typeface="Times New Roman" pitchFamily="18" charset="0"/>
                  </a:rPr>
                  <a:t> = </a:t>
                </a:r>
                <a14:m>
                  <m:oMath xmlns:m="http://schemas.openxmlformats.org/officeDocument/2006/math">
                    <m:f>
                      <m:fPr>
                        <m:ctrlPr>
                          <a:rPr lang="en-US" sz="2000" i="1" noProof="1" smtClean="0">
                            <a:latin typeface="Cambria Math"/>
                            <a:cs typeface="Times New Roman" pitchFamily="18" charset="0"/>
                          </a:rPr>
                        </m:ctrlPr>
                      </m:fPr>
                      <m:num>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a</m:t>
                            </m:r>
                          </m:e>
                          <m:sub>
                            <m:r>
                              <a:rPr lang="en-US" sz="2000" b="0" i="1" smtClean="0">
                                <a:latin typeface="Cambria Math"/>
                                <a:ea typeface="Times New Roman" panose="02020603050405020304" pitchFamily="18" charset="0"/>
                              </a:rPr>
                              <m:t>2</m:t>
                            </m:r>
                            <m:r>
                              <a:rPr lang="en-US" sz="2000" i="1">
                                <a:latin typeface="Cambria Math"/>
                                <a:ea typeface="Times New Roman" panose="02020603050405020304" pitchFamily="18" charset="0"/>
                              </a:rPr>
                              <m:t>1</m:t>
                            </m:r>
                          </m:sub>
                        </m:sSub>
                      </m:num>
                      <m:den>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i="1">
                                <a:latin typeface="Cambria Math"/>
                                <a:ea typeface="Times New Roman" panose="02020603050405020304" pitchFamily="18" charset="0"/>
                              </a:rPr>
                              <m:t>11</m:t>
                            </m:r>
                          </m:sub>
                        </m:sSub>
                      </m:den>
                    </m:f>
                  </m:oMath>
                </a14:m>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-2</a:t>
                </a:r>
              </a:p>
              <a:p>
                <a:r>
                  <a:rPr lang="en-US" sz="2000" noProof="1" smtClean="0">
                    <a:latin typeface="Times New Roman" pitchFamily="18" charset="0"/>
                    <a:cs typeface="Times New Roman" pitchFamily="18" charset="0"/>
                  </a:rPr>
                  <a:t>l</a:t>
                </a:r>
                <a:r>
                  <a:rPr lang="en-US" sz="2000" baseline="-25000" noProof="1" smtClean="0">
                    <a:latin typeface="Times New Roman" pitchFamily="18" charset="0"/>
                    <a:cs typeface="Times New Roman" pitchFamily="18" charset="0"/>
                  </a:rPr>
                  <a:t>21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12</a:t>
                </a:r>
                <a:r>
                  <a:rPr lang="en-US" sz="2000" noProof="1" smtClean="0">
                    <a:latin typeface="Times New Roman" pitchFamily="18" charset="0"/>
                    <a:cs typeface="Times New Roman" pitchFamily="18" charset="0"/>
                  </a:rPr>
                  <a:t> + u</a:t>
                </a:r>
                <a:r>
                  <a:rPr lang="en-US" sz="2000" baseline="-25000" noProof="1" smtClean="0">
                    <a:latin typeface="Times New Roman" pitchFamily="18" charset="0"/>
                    <a:cs typeface="Times New Roman" pitchFamily="18" charset="0"/>
                  </a:rPr>
                  <a:t>22</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22</a:t>
                </a:r>
                <a:r>
                  <a:rPr lang="en-US" sz="2000" noProof="1" smtClean="0">
                    <a:latin typeface="Times New Roman" pitchFamily="18" charset="0"/>
                    <a:cs typeface="Times New Roman" pitchFamily="18" charset="0"/>
                  </a:rPr>
                  <a:t> =&gt; </a:t>
                </a:r>
                <a:r>
                  <a:rPr lang="en-US" sz="2000" b="1" noProof="1" smtClean="0">
                    <a:latin typeface="Times New Roman" pitchFamily="18" charset="0"/>
                    <a:cs typeface="Times New Roman" pitchFamily="18" charset="0"/>
                  </a:rPr>
                  <a:t>u</a:t>
                </a:r>
                <a:r>
                  <a:rPr lang="en-US" sz="2000" b="1" baseline="-25000" noProof="1" smtClean="0">
                    <a:latin typeface="Times New Roman" pitchFamily="18" charset="0"/>
                    <a:cs typeface="Times New Roman" pitchFamily="18" charset="0"/>
                  </a:rPr>
                  <a:t>22</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22</a:t>
                </a:r>
                <a:r>
                  <a:rPr lang="en-US" sz="2000" noProof="1" smtClean="0">
                    <a:latin typeface="Times New Roman" pitchFamily="18" charset="0"/>
                    <a:cs typeface="Times New Roman" pitchFamily="18" charset="0"/>
                  </a:rPr>
                  <a:t> – l</a:t>
                </a:r>
                <a:r>
                  <a:rPr lang="en-US" sz="2000" baseline="-25000" noProof="1" smtClean="0">
                    <a:latin typeface="Times New Roman" pitchFamily="18" charset="0"/>
                    <a:cs typeface="Times New Roman" pitchFamily="18" charset="0"/>
                  </a:rPr>
                  <a:t>21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12</a:t>
                </a:r>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4</a:t>
                </a:r>
              </a:p>
              <a:p>
                <a:r>
                  <a:rPr lang="en-US" sz="2000" noProof="1">
                    <a:latin typeface="Times New Roman" pitchFamily="18" charset="0"/>
                    <a:cs typeface="Times New Roman" pitchFamily="18" charset="0"/>
                  </a:rPr>
                  <a:t>l</a:t>
                </a:r>
                <a:r>
                  <a:rPr lang="en-US" sz="2000" baseline="-25000" noProof="1" smtClean="0">
                    <a:latin typeface="Times New Roman" pitchFamily="18" charset="0"/>
                    <a:cs typeface="Times New Roman" pitchFamily="18" charset="0"/>
                  </a:rPr>
                  <a:t>21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13</a:t>
                </a:r>
                <a:r>
                  <a:rPr lang="en-US" sz="2000" noProof="1" smtClean="0">
                    <a:latin typeface="Times New Roman" pitchFamily="18" charset="0"/>
                    <a:cs typeface="Times New Roman" pitchFamily="18" charset="0"/>
                  </a:rPr>
                  <a:t> + u</a:t>
                </a:r>
                <a:r>
                  <a:rPr lang="en-US" sz="2000" baseline="-25000" noProof="1" smtClean="0">
                    <a:latin typeface="Times New Roman" pitchFamily="18" charset="0"/>
                    <a:cs typeface="Times New Roman" pitchFamily="18" charset="0"/>
                  </a:rPr>
                  <a:t>23</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23</a:t>
                </a:r>
                <a:r>
                  <a:rPr lang="en-US" sz="2000" noProof="1" smtClean="0">
                    <a:latin typeface="Times New Roman" pitchFamily="18" charset="0"/>
                    <a:cs typeface="Times New Roman" pitchFamily="18" charset="0"/>
                  </a:rPr>
                  <a:t> =&gt; </a:t>
                </a:r>
                <a:r>
                  <a:rPr lang="en-US" sz="2000" b="1" noProof="1" smtClean="0">
                    <a:latin typeface="Times New Roman" pitchFamily="18" charset="0"/>
                    <a:cs typeface="Times New Roman" pitchFamily="18" charset="0"/>
                  </a:rPr>
                  <a:t>u</a:t>
                </a:r>
                <a:r>
                  <a:rPr lang="en-US" sz="2000" b="1" baseline="-25000" noProof="1" smtClean="0">
                    <a:latin typeface="Times New Roman" pitchFamily="18" charset="0"/>
                    <a:cs typeface="Times New Roman" pitchFamily="18" charset="0"/>
                  </a:rPr>
                  <a:t>23</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23</a:t>
                </a:r>
                <a:r>
                  <a:rPr lang="en-US" sz="2000" noProof="1" smtClean="0">
                    <a:latin typeface="Times New Roman" pitchFamily="18" charset="0"/>
                    <a:cs typeface="Times New Roman" pitchFamily="18" charset="0"/>
                  </a:rPr>
                  <a:t> – l</a:t>
                </a:r>
                <a:r>
                  <a:rPr lang="en-US" sz="2000" baseline="-25000" noProof="1" smtClean="0">
                    <a:latin typeface="Times New Roman" pitchFamily="18" charset="0"/>
                    <a:cs typeface="Times New Roman" pitchFamily="18" charset="0"/>
                  </a:rPr>
                  <a:t>21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13</a:t>
                </a:r>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-1</a:t>
                </a:r>
                <a:r>
                  <a:rPr lang="en-US" sz="2000" noProof="1" smtClean="0">
                    <a:latin typeface="Times New Roman" pitchFamily="18" charset="0"/>
                    <a:cs typeface="Times New Roman" pitchFamily="18" charset="0"/>
                  </a:rPr>
                  <a:t> </a:t>
                </a:r>
              </a:p>
              <a:p>
                <a:r>
                  <a:rPr lang="en-US" sz="2000" noProof="1">
                    <a:latin typeface="Times New Roman" pitchFamily="18" charset="0"/>
                    <a:cs typeface="Times New Roman" pitchFamily="18" charset="0"/>
                  </a:rPr>
                  <a:t>l</a:t>
                </a:r>
                <a:r>
                  <a:rPr lang="en-US" sz="2000" baseline="-25000" noProof="1" smtClean="0">
                    <a:latin typeface="Times New Roman" pitchFamily="18" charset="0"/>
                    <a:cs typeface="Times New Roman" pitchFamily="18" charset="0"/>
                  </a:rPr>
                  <a:t>31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11</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31</a:t>
                </a:r>
                <a:r>
                  <a:rPr lang="en-US" sz="2000" noProof="1">
                    <a:latin typeface="Times New Roman" pitchFamily="18" charset="0"/>
                    <a:cs typeface="Times New Roman" pitchFamily="18" charset="0"/>
                  </a:rPr>
                  <a:t> =&gt; </a:t>
                </a:r>
                <a:r>
                  <a:rPr lang="en-US" sz="2000" b="1" noProof="1" smtClean="0">
                    <a:latin typeface="Times New Roman" pitchFamily="18" charset="0"/>
                    <a:cs typeface="Times New Roman" pitchFamily="18" charset="0"/>
                  </a:rPr>
                  <a:t>l</a:t>
                </a:r>
                <a:r>
                  <a:rPr lang="en-US" sz="2000" b="1" baseline="-25000" noProof="1" smtClean="0">
                    <a:latin typeface="Times New Roman" pitchFamily="18" charset="0"/>
                    <a:cs typeface="Times New Roman" pitchFamily="18" charset="0"/>
                  </a:rPr>
                  <a:t>31</a:t>
                </a:r>
                <a:r>
                  <a:rPr lang="en-US" sz="2000" noProof="1" smtClean="0">
                    <a:latin typeface="Times New Roman" pitchFamily="18" charset="0"/>
                    <a:cs typeface="Times New Roman" pitchFamily="18" charset="0"/>
                  </a:rPr>
                  <a:t> </a:t>
                </a:r>
                <a:r>
                  <a:rPr lang="en-US" sz="2000" noProof="1">
                    <a:latin typeface="Times New Roman" pitchFamily="18" charset="0"/>
                    <a:cs typeface="Times New Roman" pitchFamily="18" charset="0"/>
                  </a:rPr>
                  <a:t>= </a:t>
                </a:r>
                <a14:m>
                  <m:oMath xmlns:m="http://schemas.openxmlformats.org/officeDocument/2006/math">
                    <m:f>
                      <m:fPr>
                        <m:ctrlPr>
                          <a:rPr lang="en-US" sz="2000" i="1" noProof="1">
                            <a:latin typeface="Cambria Math"/>
                            <a:cs typeface="Times New Roman" pitchFamily="18" charset="0"/>
                          </a:rPr>
                        </m:ctrlPr>
                      </m:fPr>
                      <m:num>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b="0" i="1" smtClean="0">
                                <a:latin typeface="Cambria Math"/>
                                <a:ea typeface="Times New Roman" panose="02020603050405020304" pitchFamily="18" charset="0"/>
                              </a:rPr>
                              <m:t>3</m:t>
                            </m:r>
                            <m:r>
                              <a:rPr lang="en-US" sz="2000" i="1">
                                <a:latin typeface="Cambria Math"/>
                                <a:ea typeface="Times New Roman" panose="02020603050405020304" pitchFamily="18" charset="0"/>
                              </a:rPr>
                              <m:t>1</m:t>
                            </m:r>
                          </m:sub>
                        </m:sSub>
                      </m:num>
                      <m:den>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i="1">
                                <a:latin typeface="Cambria Math"/>
                                <a:ea typeface="Times New Roman" panose="02020603050405020304" pitchFamily="18" charset="0"/>
                              </a:rPr>
                              <m:t>11</m:t>
                            </m:r>
                          </m:sub>
                        </m:sSub>
                      </m:den>
                    </m:f>
                  </m:oMath>
                </a14:m>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-2</a:t>
                </a:r>
              </a:p>
              <a:p>
                <a:r>
                  <a:rPr lang="en-US" sz="2000" noProof="1" smtClean="0">
                    <a:latin typeface="Times New Roman" pitchFamily="18" charset="0"/>
                    <a:cs typeface="Times New Roman" pitchFamily="18" charset="0"/>
                  </a:rPr>
                  <a:t>l</a:t>
                </a:r>
                <a:r>
                  <a:rPr lang="en-US" sz="2000" baseline="-25000" noProof="1" smtClean="0">
                    <a:latin typeface="Times New Roman" pitchFamily="18" charset="0"/>
                    <a:cs typeface="Times New Roman" pitchFamily="18" charset="0"/>
                  </a:rPr>
                  <a:t>31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12+</a:t>
                </a:r>
                <a:r>
                  <a:rPr lang="en-US" sz="2000" noProof="1" smtClean="0">
                    <a:latin typeface="Times New Roman" pitchFamily="18" charset="0"/>
                    <a:cs typeface="Times New Roman" pitchFamily="18" charset="0"/>
                  </a:rPr>
                  <a:t> + l</a:t>
                </a:r>
                <a:r>
                  <a:rPr lang="en-US" sz="2000" baseline="-25000" noProof="1" smtClean="0">
                    <a:latin typeface="Times New Roman" pitchFamily="18" charset="0"/>
                    <a:cs typeface="Times New Roman" pitchFamily="18" charset="0"/>
                  </a:rPr>
                  <a:t>32</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22</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32</a:t>
                </a:r>
                <a:r>
                  <a:rPr lang="en-US" sz="2000" noProof="1" smtClean="0">
                    <a:latin typeface="Times New Roman" pitchFamily="18" charset="0"/>
                    <a:cs typeface="Times New Roman" pitchFamily="18" charset="0"/>
                  </a:rPr>
                  <a:t> =&gt; </a:t>
                </a:r>
                <a:r>
                  <a:rPr lang="en-US" sz="2000" b="1" noProof="1" smtClean="0">
                    <a:latin typeface="Times New Roman" pitchFamily="18" charset="0"/>
                    <a:cs typeface="Times New Roman" pitchFamily="18" charset="0"/>
                  </a:rPr>
                  <a:t>l</a:t>
                </a:r>
                <a:r>
                  <a:rPr lang="en-US" sz="2000" b="1" baseline="-25000" noProof="1" smtClean="0">
                    <a:latin typeface="Times New Roman" pitchFamily="18" charset="0"/>
                    <a:cs typeface="Times New Roman" pitchFamily="18" charset="0"/>
                  </a:rPr>
                  <a:t>32</a:t>
                </a:r>
                <a:r>
                  <a:rPr lang="en-US" sz="2000" noProof="1" smtClean="0">
                    <a:latin typeface="Times New Roman" pitchFamily="18" charset="0"/>
                    <a:cs typeface="Times New Roman" pitchFamily="18" charset="0"/>
                  </a:rPr>
                  <a:t> =  </a:t>
                </a:r>
                <a14:m>
                  <m:oMath xmlns:m="http://schemas.openxmlformats.org/officeDocument/2006/math">
                    <m:f>
                      <m:fPr>
                        <m:ctrlPr>
                          <a:rPr lang="en-US" sz="2000" i="1" noProof="1" smtClean="0">
                            <a:latin typeface="Cambria Math"/>
                            <a:cs typeface="Times New Roman" pitchFamily="18" charset="0"/>
                          </a:rPr>
                        </m:ctrlPr>
                      </m:fPr>
                      <m:num>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a</m:t>
                            </m:r>
                          </m:e>
                          <m:sub>
                            <m:r>
                              <a:rPr lang="en-US" sz="2000" i="1">
                                <a:latin typeface="Cambria Math"/>
                                <a:ea typeface="Times New Roman" panose="02020603050405020304" pitchFamily="18" charset="0"/>
                              </a:rPr>
                              <m:t>3</m:t>
                            </m:r>
                            <m:r>
                              <a:rPr lang="en-US" sz="2000" b="0" i="1" smtClean="0">
                                <a:latin typeface="Cambria Math"/>
                                <a:ea typeface="Times New Roman" panose="02020603050405020304" pitchFamily="18" charset="0"/>
                              </a:rPr>
                              <m:t>2</m:t>
                            </m:r>
                          </m:sub>
                        </m:sSub>
                        <m:r>
                          <a:rPr lang="en-US" sz="2000" b="0" i="1" noProof="1" smtClean="0">
                            <a:latin typeface="Cambria Math"/>
                            <a:cs typeface="Times New Roman" pitchFamily="18" charset="0"/>
                          </a:rPr>
                          <m:t>− </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a:ea typeface="Times New Roman" panose="02020603050405020304" pitchFamily="18" charset="0"/>
                              </a:rPr>
                              <m:t>3</m:t>
                            </m:r>
                            <m:r>
                              <a:rPr lang="en-US" sz="2000" i="1">
                                <a:latin typeface="Cambria Math" panose="02040503050406030204" pitchFamily="18" charset="0"/>
                                <a:ea typeface="Times New Roman" panose="02020603050405020304" pitchFamily="18" charset="0"/>
                              </a:rPr>
                              <m:t>1</m:t>
                            </m:r>
                          </m:sub>
                        </m:sSub>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u</m:t>
                            </m:r>
                          </m:e>
                          <m:sub>
                            <m:r>
                              <a:rPr lang="en-US" sz="2000" b="0" i="1" smtClean="0">
                                <a:latin typeface="Cambria Math"/>
                                <a:ea typeface="Times New Roman" panose="02020603050405020304" pitchFamily="18" charset="0"/>
                              </a:rPr>
                              <m:t>12</m:t>
                            </m:r>
                          </m:sub>
                        </m:sSub>
                      </m:num>
                      <m:den>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u</m:t>
                            </m:r>
                          </m:e>
                          <m:sub>
                            <m:r>
                              <a:rPr lang="en-US" sz="2000" i="1">
                                <a:latin typeface="Cambria Math"/>
                                <a:ea typeface="Times New Roman" panose="02020603050405020304" pitchFamily="18" charset="0"/>
                              </a:rPr>
                              <m:t>22</m:t>
                            </m:r>
                          </m:sub>
                        </m:sSub>
                      </m:den>
                    </m:f>
                  </m:oMath>
                </a14:m>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-1</a:t>
                </a:r>
              </a:p>
              <a:p>
                <a:r>
                  <a:rPr lang="en-US" sz="2000" noProof="1">
                    <a:latin typeface="Times New Roman" pitchFamily="18" charset="0"/>
                    <a:cs typeface="Times New Roman" pitchFamily="18" charset="0"/>
                  </a:rPr>
                  <a:t>l</a:t>
                </a:r>
                <a:r>
                  <a:rPr lang="en-US" sz="2000" baseline="-25000" noProof="1" smtClean="0">
                    <a:latin typeface="Times New Roman" pitchFamily="18" charset="0"/>
                    <a:cs typeface="Times New Roman" pitchFamily="18" charset="0"/>
                  </a:rPr>
                  <a:t>31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13</a:t>
                </a:r>
                <a:r>
                  <a:rPr lang="en-US" sz="2000" noProof="1" smtClean="0">
                    <a:latin typeface="Times New Roman" pitchFamily="18" charset="0"/>
                    <a:cs typeface="Times New Roman" pitchFamily="18" charset="0"/>
                  </a:rPr>
                  <a:t> + l</a:t>
                </a:r>
                <a:r>
                  <a:rPr lang="en-US" sz="2000" baseline="-25000" noProof="1" smtClean="0">
                    <a:latin typeface="Times New Roman" pitchFamily="18" charset="0"/>
                    <a:cs typeface="Times New Roman" pitchFamily="18" charset="0"/>
                  </a:rPr>
                  <a:t>32</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23</a:t>
                </a:r>
                <a:r>
                  <a:rPr lang="en-US" sz="2000" noProof="1" smtClean="0">
                    <a:latin typeface="Times New Roman" pitchFamily="18" charset="0"/>
                    <a:cs typeface="Times New Roman" pitchFamily="18" charset="0"/>
                  </a:rPr>
                  <a:t> + u</a:t>
                </a:r>
                <a:r>
                  <a:rPr lang="en-US" sz="2000" baseline="-25000" noProof="1" smtClean="0">
                    <a:latin typeface="Times New Roman" pitchFamily="18" charset="0"/>
                    <a:cs typeface="Times New Roman" pitchFamily="18" charset="0"/>
                  </a:rPr>
                  <a:t>33</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33</a:t>
                </a:r>
                <a:r>
                  <a:rPr lang="en-US" sz="2000" noProof="1" smtClean="0">
                    <a:latin typeface="Times New Roman" pitchFamily="18" charset="0"/>
                    <a:cs typeface="Times New Roman" pitchFamily="18" charset="0"/>
                  </a:rPr>
                  <a:t> =&gt; </a:t>
                </a:r>
                <a:r>
                  <a:rPr lang="en-US" sz="2000" b="1" noProof="1" smtClean="0">
                    <a:latin typeface="Times New Roman" pitchFamily="18" charset="0"/>
                    <a:cs typeface="Times New Roman" pitchFamily="18" charset="0"/>
                  </a:rPr>
                  <a:t>u</a:t>
                </a:r>
                <a:r>
                  <a:rPr lang="en-US" sz="2000" b="1" baseline="-25000" noProof="1" smtClean="0">
                    <a:latin typeface="Times New Roman" pitchFamily="18" charset="0"/>
                    <a:cs typeface="Times New Roman" pitchFamily="18" charset="0"/>
                  </a:rPr>
                  <a:t>33</a:t>
                </a:r>
                <a:r>
                  <a:rPr lang="en-US" sz="2000" noProof="1" smtClean="0">
                    <a:latin typeface="Times New Roman" pitchFamily="18" charset="0"/>
                    <a:cs typeface="Times New Roman" pitchFamily="18" charset="0"/>
                  </a:rPr>
                  <a:t> = a</a:t>
                </a:r>
                <a:r>
                  <a:rPr lang="en-US" sz="2000" baseline="-25000" noProof="1" smtClean="0">
                    <a:latin typeface="Times New Roman" pitchFamily="18" charset="0"/>
                    <a:cs typeface="Times New Roman" pitchFamily="18" charset="0"/>
                  </a:rPr>
                  <a:t>33</a:t>
                </a:r>
                <a:r>
                  <a:rPr lang="en-US" sz="2000" noProof="1" smtClean="0">
                    <a:latin typeface="Times New Roman" pitchFamily="18" charset="0"/>
                    <a:cs typeface="Times New Roman" pitchFamily="18" charset="0"/>
                  </a:rPr>
                  <a:t> – (l</a:t>
                </a:r>
                <a:r>
                  <a:rPr lang="en-US" sz="2000" baseline="-25000" noProof="1" smtClean="0">
                    <a:latin typeface="Times New Roman" pitchFamily="18" charset="0"/>
                    <a:cs typeface="Times New Roman" pitchFamily="18" charset="0"/>
                  </a:rPr>
                  <a:t>31</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31</a:t>
                </a:r>
                <a:r>
                  <a:rPr lang="en-US" sz="2000" noProof="1" smtClean="0">
                    <a:latin typeface="Times New Roman" pitchFamily="18" charset="0"/>
                    <a:cs typeface="Times New Roman" pitchFamily="18" charset="0"/>
                  </a:rPr>
                  <a:t> + l</a:t>
                </a:r>
                <a:r>
                  <a:rPr lang="en-US" sz="2000" baseline="-25000" noProof="1" smtClean="0">
                    <a:latin typeface="Times New Roman" pitchFamily="18" charset="0"/>
                    <a:cs typeface="Times New Roman" pitchFamily="18" charset="0"/>
                  </a:rPr>
                  <a:t>32</a:t>
                </a:r>
                <a:r>
                  <a:rPr lang="en-US" sz="2000" noProof="1" smtClean="0">
                    <a:latin typeface="Times New Roman" pitchFamily="18" charset="0"/>
                    <a:cs typeface="Times New Roman" pitchFamily="18" charset="0"/>
                  </a:rPr>
                  <a:t>u</a:t>
                </a:r>
                <a:r>
                  <a:rPr lang="en-US" sz="2000" baseline="-25000" noProof="1" smtClean="0">
                    <a:latin typeface="Times New Roman" pitchFamily="18" charset="0"/>
                    <a:cs typeface="Times New Roman" pitchFamily="18" charset="0"/>
                  </a:rPr>
                  <a:t>32</a:t>
                </a:r>
                <a:r>
                  <a:rPr lang="en-US" sz="2000" noProof="1" smtClean="0">
                    <a:latin typeface="Times New Roman" pitchFamily="18" charset="0"/>
                    <a:cs typeface="Times New Roman" pitchFamily="18" charset="0"/>
                  </a:rPr>
                  <a:t>) = </a:t>
                </a:r>
                <a:r>
                  <a:rPr lang="en-US" sz="2000" b="1" noProof="1" smtClean="0">
                    <a:latin typeface="Times New Roman" pitchFamily="18" charset="0"/>
                    <a:cs typeface="Times New Roman" pitchFamily="18" charset="0"/>
                  </a:rPr>
                  <a:t>3</a:t>
                </a:r>
                <a:endParaRPr lang="vi-VN" sz="2000" b="1" noProof="1">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219200" y="510769"/>
                <a:ext cx="7339818" cy="3994491"/>
              </a:xfrm>
              <a:prstGeom prst="rect">
                <a:avLst/>
              </a:prstGeom>
              <a:blipFill rotWithShape="1">
                <a:blip r:embed="rId2"/>
                <a:stretch>
                  <a:fillRect l="-831" b="-1832"/>
                </a:stretch>
              </a:blipFill>
            </p:spPr>
            <p:txBody>
              <a:bodyPr/>
              <a:lstStyle/>
              <a:p>
                <a:r>
                  <a:rPr lang="en-US">
                    <a:noFill/>
                  </a:rPr>
                  <a:t> </a:t>
                </a:r>
              </a:p>
            </p:txBody>
          </p:sp>
        </mc:Fallback>
      </mc:AlternateContent>
    </p:spTree>
    <p:extLst>
      <p:ext uri="{BB962C8B-B14F-4D97-AF65-F5344CB8AC3E}">
        <p14:creationId xmlns:p14="http://schemas.microsoft.com/office/powerpoint/2010/main" val="9628633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arn(inVertic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arn(inVertical)">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mc:AlternateContent xmlns:mc="http://schemas.openxmlformats.org/markup-compatibility/2006" xmlns:a14="http://schemas.microsoft.com/office/drawing/2010/main">
        <mc:Choice Requires="a14">
          <p:sp>
            <p:nvSpPr>
              <p:cNvPr id="6" name="Rectangle 5"/>
              <p:cNvSpPr/>
              <p:nvPr/>
            </p:nvSpPr>
            <p:spPr>
              <a:xfrm>
                <a:off x="1219200" y="2190750"/>
                <a:ext cx="7315200" cy="987578"/>
              </a:xfrm>
              <a:prstGeom prst="rect">
                <a:avLst/>
              </a:prstGeom>
            </p:spPr>
            <p:txBody>
              <a:bodyPr wrap="square">
                <a:spAutoFit/>
              </a:bodyPr>
              <a:lstStyle/>
              <a:p>
                <a:r>
                  <a:rPr lang="en-US" sz="2200" i="1" noProof="1" smtClean="0">
                    <a:latin typeface="Times New Roman" pitchFamily="18" charset="0"/>
                    <a:cs typeface="Times New Roman" pitchFamily="18" charset="0"/>
                  </a:rPr>
                  <a:t>A </a:t>
                </a:r>
                <a:r>
                  <a:rPr lang="en-US" sz="2200" noProof="1" smtClean="0">
                    <a:latin typeface="Times New Roman" pitchFamily="18" charset="0"/>
                    <a:cs typeface="Times New Roman" pitchFamily="18" charset="0"/>
                  </a:rPr>
                  <a:t>= </a:t>
                </a:r>
                <a14:m>
                  <m:oMath xmlns:m="http://schemas.openxmlformats.org/officeDocument/2006/math">
                    <m:d>
                      <m:dPr>
                        <m:begChr m:val="["/>
                        <m:endChr m:val="]"/>
                        <m:ctrlPr>
                          <a:rPr lang="en-US" sz="2200" i="1" noProof="1">
                            <a:latin typeface="Cambria Math"/>
                            <a:cs typeface="Times New Roman" pitchFamily="18" charset="0"/>
                          </a:rPr>
                        </m:ctrlPr>
                      </m:dPr>
                      <m:e>
                        <m:m>
                          <m:mPr>
                            <m:mcs>
                              <m:mc>
                                <m:mcPr>
                                  <m:count m:val="3"/>
                                  <m:mcJc m:val="center"/>
                                </m:mcPr>
                              </m:mc>
                            </m:mcs>
                            <m:ctrlPr>
                              <a:rPr lang="en-US" sz="2200" i="1" noProof="1">
                                <a:latin typeface="Cambria Math"/>
                                <a:cs typeface="Times New Roman" pitchFamily="18" charset="0"/>
                              </a:rPr>
                            </m:ctrlPr>
                          </m:mPr>
                          <m:mr>
                            <m:e>
                              <m:r>
                                <m:rPr>
                                  <m:brk m:alnAt="7"/>
                                </m:rPr>
                                <a:rPr lang="en-US" sz="2200" i="1" noProof="1">
                                  <a:latin typeface="Cambria Math"/>
                                  <a:cs typeface="Times New Roman" pitchFamily="18" charset="0"/>
                                </a:rPr>
                                <m:t>2</m:t>
                              </m:r>
                            </m:e>
                            <m:e>
                              <m:r>
                                <a:rPr lang="en-US" sz="2200" i="1" noProof="1">
                                  <a:latin typeface="Cambria Math"/>
                                  <a:cs typeface="Times New Roman" pitchFamily="18" charset="0"/>
                                </a:rPr>
                                <m:t>−1</m:t>
                              </m:r>
                            </m:e>
                            <m:e>
                              <m:r>
                                <a:rPr lang="en-US" sz="2200" i="1" noProof="1">
                                  <a:latin typeface="Cambria Math"/>
                                  <a:cs typeface="Times New Roman" pitchFamily="18" charset="0"/>
                                </a:rPr>
                                <m:t>−2</m:t>
                              </m:r>
                            </m:e>
                          </m:mr>
                          <m:mr>
                            <m:e>
                              <m:r>
                                <a:rPr lang="en-US" sz="2200" i="1" noProof="1">
                                  <a:latin typeface="Cambria Math"/>
                                  <a:cs typeface="Times New Roman" pitchFamily="18" charset="0"/>
                                </a:rPr>
                                <m:t>−4</m:t>
                              </m:r>
                            </m:e>
                            <m:e>
                              <m:r>
                                <a:rPr lang="en-US" sz="2200" i="1" noProof="1">
                                  <a:latin typeface="Cambria Math"/>
                                  <a:cs typeface="Times New Roman" pitchFamily="18" charset="0"/>
                                </a:rPr>
                                <m:t>6</m:t>
                              </m:r>
                            </m:e>
                            <m:e>
                              <m:r>
                                <a:rPr lang="en-US" sz="2200" i="1" noProof="1">
                                  <a:latin typeface="Cambria Math"/>
                                  <a:cs typeface="Times New Roman" pitchFamily="18" charset="0"/>
                                </a:rPr>
                                <m:t>3</m:t>
                              </m:r>
                            </m:e>
                          </m:mr>
                          <m:mr>
                            <m:e>
                              <m:r>
                                <a:rPr lang="en-US" sz="2200" i="1" noProof="1">
                                  <a:latin typeface="Cambria Math"/>
                                  <a:cs typeface="Times New Roman" pitchFamily="18" charset="0"/>
                                </a:rPr>
                                <m:t>−4</m:t>
                              </m:r>
                            </m:e>
                            <m:e>
                              <m:r>
                                <a:rPr lang="en-US" sz="2200" i="1" noProof="1">
                                  <a:latin typeface="Cambria Math"/>
                                  <a:cs typeface="Times New Roman" pitchFamily="18" charset="0"/>
                                </a:rPr>
                                <m:t>−2</m:t>
                              </m:r>
                            </m:e>
                            <m:e>
                              <m:r>
                                <a:rPr lang="en-US" sz="2200" i="1" noProof="1">
                                  <a:latin typeface="Cambria Math"/>
                                  <a:cs typeface="Times New Roman" pitchFamily="18" charset="0"/>
                                </a:rPr>
                                <m:t>8</m:t>
                              </m:r>
                            </m:e>
                          </m:mr>
                        </m:m>
                      </m:e>
                    </m:d>
                  </m:oMath>
                </a14:m>
                <a:r>
                  <a:rPr lang="en-US" sz="2200" noProof="1" smtClean="0">
                    <a:latin typeface="Times New Roman" pitchFamily="18" charset="0"/>
                    <a:cs typeface="Times New Roman" pitchFamily="18" charset="0"/>
                  </a:rPr>
                  <a:t> = </a:t>
                </a:r>
                <a14:m>
                  <m:oMath xmlns:m="http://schemas.openxmlformats.org/officeDocument/2006/math">
                    <m:d>
                      <m:dPr>
                        <m:begChr m:val="["/>
                        <m:endChr m:val="]"/>
                        <m:ctrlPr>
                          <a:rPr lang="en-US" sz="2200" i="1" noProof="1">
                            <a:latin typeface="Cambria Math"/>
                            <a:cs typeface="Times New Roman" pitchFamily="18" charset="0"/>
                          </a:rPr>
                        </m:ctrlPr>
                      </m:dPr>
                      <m:e>
                        <m:m>
                          <m:mPr>
                            <m:mcs>
                              <m:mc>
                                <m:mcPr>
                                  <m:count m:val="3"/>
                                  <m:mcJc m:val="center"/>
                                </m:mcPr>
                              </m:mc>
                            </m:mcs>
                            <m:ctrlPr>
                              <a:rPr lang="en-US" sz="2200" i="1" noProof="1">
                                <a:latin typeface="Cambria Math"/>
                                <a:cs typeface="Times New Roman" pitchFamily="18" charset="0"/>
                              </a:rPr>
                            </m:ctrlPr>
                          </m:mPr>
                          <m:mr>
                            <m:e>
                              <m:r>
                                <m:rPr>
                                  <m:brk m:alnAt="7"/>
                                </m:rPr>
                                <a:rPr lang="en-US" sz="2200" b="0" i="1" noProof="1" smtClean="0">
                                  <a:latin typeface="Cambria Math"/>
                                  <a:cs typeface="Times New Roman" pitchFamily="18" charset="0"/>
                                </a:rPr>
                                <m:t>1</m:t>
                              </m:r>
                            </m:e>
                            <m:e>
                              <m:r>
                                <a:rPr lang="en-US" sz="2200" b="0" i="1" noProof="1" smtClean="0">
                                  <a:latin typeface="Cambria Math"/>
                                  <a:cs typeface="Times New Roman" pitchFamily="18" charset="0"/>
                                </a:rPr>
                                <m:t>0</m:t>
                              </m:r>
                            </m:e>
                            <m:e>
                              <m:r>
                                <a:rPr lang="en-US" sz="2200" b="0" i="1" noProof="1" smtClean="0">
                                  <a:latin typeface="Cambria Math"/>
                                  <a:cs typeface="Times New Roman" pitchFamily="18" charset="0"/>
                                </a:rPr>
                                <m:t>0</m:t>
                              </m:r>
                            </m:e>
                          </m:mr>
                          <m:mr>
                            <m:e>
                              <m:r>
                                <a:rPr lang="en-US" sz="2200" i="1" noProof="1">
                                  <a:latin typeface="Cambria Math"/>
                                  <a:cs typeface="Times New Roman" pitchFamily="18" charset="0"/>
                                </a:rPr>
                                <m:t>−</m:t>
                              </m:r>
                              <m:r>
                                <a:rPr lang="en-US" sz="2200" b="0" i="1" noProof="1" smtClean="0">
                                  <a:latin typeface="Cambria Math"/>
                                  <a:cs typeface="Times New Roman" pitchFamily="18" charset="0"/>
                                </a:rPr>
                                <m:t>2</m:t>
                              </m:r>
                            </m:e>
                            <m:e>
                              <m:r>
                                <a:rPr lang="en-US" sz="2200" b="0" i="1" noProof="1" smtClean="0">
                                  <a:latin typeface="Cambria Math"/>
                                  <a:cs typeface="Times New Roman" pitchFamily="18" charset="0"/>
                                </a:rPr>
                                <m:t>1</m:t>
                              </m:r>
                            </m:e>
                            <m:e>
                              <m:r>
                                <a:rPr lang="en-US" sz="2200" b="0" i="1" noProof="1" smtClean="0">
                                  <a:latin typeface="Cambria Math"/>
                                  <a:cs typeface="Times New Roman" pitchFamily="18" charset="0"/>
                                </a:rPr>
                                <m:t>0</m:t>
                              </m:r>
                            </m:e>
                          </m:mr>
                          <m:mr>
                            <m:e>
                              <m:r>
                                <a:rPr lang="en-US" sz="2200" i="1" noProof="1">
                                  <a:latin typeface="Cambria Math"/>
                                  <a:cs typeface="Times New Roman" pitchFamily="18" charset="0"/>
                                </a:rPr>
                                <m:t>−</m:t>
                              </m:r>
                              <m:r>
                                <a:rPr lang="en-US" sz="2200" b="0" i="1" noProof="1" smtClean="0">
                                  <a:latin typeface="Cambria Math"/>
                                  <a:cs typeface="Times New Roman" pitchFamily="18" charset="0"/>
                                </a:rPr>
                                <m:t>2</m:t>
                              </m:r>
                            </m:e>
                            <m:e>
                              <m:r>
                                <a:rPr lang="en-US" sz="2200" b="0" i="1" noProof="1" smtClean="0">
                                  <a:latin typeface="Cambria Math"/>
                                  <a:cs typeface="Times New Roman" pitchFamily="18" charset="0"/>
                                </a:rPr>
                                <m:t>−1</m:t>
                              </m:r>
                            </m:e>
                            <m:e>
                              <m:r>
                                <a:rPr lang="en-US" sz="2200" b="0" i="1" noProof="1" smtClean="0">
                                  <a:latin typeface="Cambria Math"/>
                                  <a:cs typeface="Times New Roman" pitchFamily="18" charset="0"/>
                                </a:rPr>
                                <m:t>1</m:t>
                              </m:r>
                            </m:e>
                          </m:mr>
                        </m:m>
                      </m:e>
                    </m:d>
                  </m:oMath>
                </a14:m>
                <a:r>
                  <a:rPr lang="en-US" sz="2200" noProof="1">
                    <a:latin typeface="Times New Roman" pitchFamily="18" charset="0"/>
                    <a:cs typeface="Times New Roman" pitchFamily="18" charset="0"/>
                  </a:rPr>
                  <a:t> </a:t>
                </a:r>
                <a:r>
                  <a:rPr lang="en-US" sz="2200" noProof="1" smtClean="0">
                    <a:latin typeface="Times New Roman" pitchFamily="18" charset="0"/>
                    <a:cs typeface="Times New Roman" pitchFamily="18" charset="0"/>
                  </a:rPr>
                  <a:t> </a:t>
                </a:r>
                <a14:m>
                  <m:oMath xmlns:m="http://schemas.openxmlformats.org/officeDocument/2006/math">
                    <m:d>
                      <m:dPr>
                        <m:begChr m:val="["/>
                        <m:endChr m:val="]"/>
                        <m:ctrlPr>
                          <a:rPr lang="en-US" sz="2200" i="1" noProof="1">
                            <a:latin typeface="Cambria Math"/>
                            <a:cs typeface="Times New Roman" pitchFamily="18" charset="0"/>
                          </a:rPr>
                        </m:ctrlPr>
                      </m:dPr>
                      <m:e>
                        <m:m>
                          <m:mPr>
                            <m:mcs>
                              <m:mc>
                                <m:mcPr>
                                  <m:count m:val="3"/>
                                  <m:mcJc m:val="center"/>
                                </m:mcPr>
                              </m:mc>
                            </m:mcs>
                            <m:ctrlPr>
                              <a:rPr lang="en-US" sz="2200" i="1" noProof="1">
                                <a:latin typeface="Cambria Math"/>
                                <a:cs typeface="Times New Roman" pitchFamily="18" charset="0"/>
                              </a:rPr>
                            </m:ctrlPr>
                          </m:mPr>
                          <m:mr>
                            <m:e>
                              <m:r>
                                <m:rPr>
                                  <m:brk m:alnAt="7"/>
                                </m:rPr>
                                <a:rPr lang="en-US" sz="2200" i="1" noProof="1">
                                  <a:latin typeface="Cambria Math"/>
                                  <a:cs typeface="Times New Roman" pitchFamily="18" charset="0"/>
                                </a:rPr>
                                <m:t>2</m:t>
                              </m:r>
                            </m:e>
                            <m:e>
                              <m:r>
                                <a:rPr lang="en-US" sz="2200" i="1" noProof="1">
                                  <a:latin typeface="Cambria Math"/>
                                  <a:cs typeface="Times New Roman" pitchFamily="18" charset="0"/>
                                </a:rPr>
                                <m:t>−1</m:t>
                              </m:r>
                            </m:e>
                            <m:e>
                              <m:r>
                                <a:rPr lang="en-US" sz="2200" i="1" noProof="1">
                                  <a:latin typeface="Cambria Math"/>
                                  <a:cs typeface="Times New Roman" pitchFamily="18" charset="0"/>
                                </a:rPr>
                                <m:t>−2</m:t>
                              </m:r>
                            </m:e>
                          </m:mr>
                          <m:mr>
                            <m:e>
                              <m:r>
                                <a:rPr lang="en-US" sz="2200" b="0" i="1" noProof="1" smtClean="0">
                                  <a:latin typeface="Cambria Math"/>
                                  <a:cs typeface="Times New Roman" pitchFamily="18" charset="0"/>
                                </a:rPr>
                                <m:t>0</m:t>
                              </m:r>
                            </m:e>
                            <m:e>
                              <m:r>
                                <a:rPr lang="en-US" sz="2200" b="0" i="1" noProof="1" smtClean="0">
                                  <a:latin typeface="Cambria Math"/>
                                  <a:cs typeface="Times New Roman" pitchFamily="18" charset="0"/>
                                </a:rPr>
                                <m:t>4</m:t>
                              </m:r>
                            </m:e>
                            <m:e>
                              <m:r>
                                <a:rPr lang="en-US" sz="2200" b="0" i="1" noProof="1" smtClean="0">
                                  <a:latin typeface="Cambria Math"/>
                                  <a:cs typeface="Times New Roman" pitchFamily="18" charset="0"/>
                                </a:rPr>
                                <m:t>−1</m:t>
                              </m:r>
                            </m:e>
                          </m:mr>
                          <m:mr>
                            <m:e>
                              <m:r>
                                <a:rPr lang="en-US" sz="2200" b="0" i="1" noProof="1" smtClean="0">
                                  <a:latin typeface="Cambria Math"/>
                                  <a:cs typeface="Times New Roman" pitchFamily="18" charset="0"/>
                                </a:rPr>
                                <m:t>0</m:t>
                              </m:r>
                            </m:e>
                            <m:e>
                              <m:r>
                                <a:rPr lang="en-US" sz="2200" b="0" i="1" noProof="1" smtClean="0">
                                  <a:latin typeface="Cambria Math"/>
                                  <a:cs typeface="Times New Roman" pitchFamily="18" charset="0"/>
                                </a:rPr>
                                <m:t>0</m:t>
                              </m:r>
                            </m:e>
                            <m:e>
                              <m:r>
                                <a:rPr lang="en-US" sz="2200" b="0" i="1" noProof="1" smtClean="0">
                                  <a:latin typeface="Cambria Math"/>
                                  <a:cs typeface="Times New Roman" pitchFamily="18" charset="0"/>
                                </a:rPr>
                                <m:t>3</m:t>
                              </m:r>
                            </m:e>
                          </m:mr>
                        </m:m>
                      </m:e>
                    </m:d>
                  </m:oMath>
                </a14:m>
                <a:r>
                  <a:rPr lang="en-US" sz="2200" noProof="1" smtClean="0">
                    <a:latin typeface="Times New Roman" pitchFamily="18" charset="0"/>
                    <a:cs typeface="Times New Roman" pitchFamily="18" charset="0"/>
                  </a:rPr>
                  <a:t> = </a:t>
                </a:r>
                <a:r>
                  <a:rPr lang="en-US" sz="2200" i="1" noProof="1" smtClean="0">
                    <a:latin typeface="Times New Roman" pitchFamily="18" charset="0"/>
                    <a:cs typeface="Times New Roman" pitchFamily="18" charset="0"/>
                  </a:rPr>
                  <a:t>LU</a:t>
                </a:r>
                <a:endParaRPr lang="vi-VN" sz="2200" i="1" noProof="1">
                  <a:latin typeface="Times New Roman" pitchFamily="18" charset="0"/>
                  <a:cs typeface="Times New Roman"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19200" y="2190750"/>
                <a:ext cx="7315200" cy="987578"/>
              </a:xfrm>
              <a:prstGeom prst="rect">
                <a:avLst/>
              </a:prstGeom>
              <a:blipFill rotWithShape="1">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81199368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mc:AlternateContent xmlns:mc="http://schemas.openxmlformats.org/markup-compatibility/2006" xmlns:a14="http://schemas.microsoft.com/office/drawing/2010/main">
        <mc:Choice Requires="a14">
          <p:sp>
            <p:nvSpPr>
              <p:cNvPr id="5" name="TextBox 4"/>
              <p:cNvSpPr txBox="1"/>
              <p:nvPr/>
            </p:nvSpPr>
            <p:spPr>
              <a:xfrm>
                <a:off x="1194582" y="438150"/>
                <a:ext cx="3225018" cy="930704"/>
              </a:xfrm>
              <a:prstGeom prst="rect">
                <a:avLst/>
              </a:prstGeom>
              <a:noFill/>
            </p:spPr>
            <p:txBody>
              <a:bodyPr wrap="square" rtlCol="0">
                <a:spAutoFit/>
              </a:bodyPr>
              <a:lstStyle/>
              <a:p>
                <a:r>
                  <a:rPr lang="en-US" sz="2000" noProof="1" smtClean="0">
                    <a:latin typeface="Times New Roman" pitchFamily="18" charset="0"/>
                    <a:cs typeface="Times New Roman" pitchFamily="18" charset="0"/>
                  </a:rPr>
                  <a:t>b) B = </a:t>
                </a:r>
                <a14:m>
                  <m:oMath xmlns:m="http://schemas.openxmlformats.org/officeDocument/2006/math">
                    <m:d>
                      <m:dPr>
                        <m:begChr m:val="["/>
                        <m:endChr m:val="]"/>
                        <m:ctrlPr>
                          <a:rPr lang="en-US" sz="2000" i="1" noProof="1" smtClean="0">
                            <a:latin typeface="Cambria Math"/>
                            <a:cs typeface="Times New Roman" pitchFamily="18" charset="0"/>
                          </a:rPr>
                        </m:ctrlPr>
                      </m:dPr>
                      <m:e>
                        <m:m>
                          <m:mPr>
                            <m:mcs>
                              <m:mc>
                                <m:mcPr>
                                  <m:count m:val="3"/>
                                  <m:mcJc m:val="center"/>
                                </m:mcPr>
                              </m:mc>
                            </m:mcs>
                            <m:ctrlPr>
                              <a:rPr lang="en-US" sz="2000" i="1" noProof="1" smtClean="0">
                                <a:latin typeface="Cambria Math"/>
                                <a:cs typeface="Times New Roman" pitchFamily="18" charset="0"/>
                              </a:rPr>
                            </m:ctrlPr>
                          </m:mPr>
                          <m:mr>
                            <m:e>
                              <m:r>
                                <m:rPr>
                                  <m:brk m:alnAt="7"/>
                                </m:rPr>
                                <a:rPr lang="en-US" sz="2000" b="0" i="1" noProof="1" smtClean="0">
                                  <a:latin typeface="Cambria Math"/>
                                  <a:cs typeface="Times New Roman" pitchFamily="18" charset="0"/>
                                </a:rPr>
                                <m:t>2</m:t>
                              </m:r>
                            </m:e>
                            <m:e>
                              <m:r>
                                <a:rPr lang="en-US" sz="2000" b="0" i="1" noProof="1" smtClean="0">
                                  <a:latin typeface="Cambria Math"/>
                                  <a:cs typeface="Times New Roman" pitchFamily="18" charset="0"/>
                                </a:rPr>
                                <m:t>−3</m:t>
                              </m:r>
                            </m:e>
                            <m:e>
                              <m:r>
                                <a:rPr lang="en-US" sz="2000" b="0" i="1" noProof="1" smtClean="0">
                                  <a:latin typeface="Cambria Math"/>
                                  <a:cs typeface="Times New Roman" pitchFamily="18" charset="0"/>
                                </a:rPr>
                                <m:t>−5</m:t>
                              </m:r>
                            </m:e>
                          </m:mr>
                          <m:mr>
                            <m:e>
                              <m: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6</m:t>
                              </m:r>
                            </m:e>
                            <m:e>
                              <m:r>
                                <a:rPr lang="en-US" sz="2000" b="0" i="1" noProof="1" smtClean="0">
                                  <a:latin typeface="Cambria Math"/>
                                  <a:cs typeface="Times New Roman" pitchFamily="18" charset="0"/>
                                </a:rPr>
                                <m:t>10</m:t>
                              </m:r>
                            </m:e>
                          </m:mr>
                          <m:mr>
                            <m:e>
                              <m:r>
                                <a:rPr lang="en-US" sz="2000" b="0" i="1" noProof="1" smtClean="0">
                                  <a:latin typeface="Cambria Math"/>
                                  <a:cs typeface="Times New Roman" pitchFamily="18" charset="0"/>
                                </a:rPr>
                                <m:t>1</m:t>
                              </m:r>
                            </m:e>
                            <m:e>
                              <m:r>
                                <a:rPr lang="en-US" sz="2000" b="0" i="1" noProof="1" smtClean="0">
                                  <a:latin typeface="Cambria Math"/>
                                  <a:cs typeface="Times New Roman" pitchFamily="18" charset="0"/>
                                </a:rPr>
                                <m:t>7</m:t>
                              </m:r>
                            </m:e>
                            <m:e>
                              <m:r>
                                <a:rPr lang="en-US" sz="2000" b="0" i="1" noProof="1" smtClean="0">
                                  <a:latin typeface="Cambria Math"/>
                                  <a:cs typeface="Times New Roman" pitchFamily="18" charset="0"/>
                                </a:rPr>
                                <m:t>5</m:t>
                              </m:r>
                            </m:e>
                          </m:mr>
                        </m:m>
                      </m:e>
                    </m:d>
                  </m:oMath>
                </a14:m>
                <a:endParaRPr lang="vi-VN" sz="2000" noProof="1">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94582" y="438150"/>
                <a:ext cx="3225018" cy="930704"/>
              </a:xfrm>
              <a:prstGeom prst="rect">
                <a:avLst/>
              </a:prstGeom>
              <a:blipFill rotWithShape="1">
                <a:blip r:embed="rId2"/>
                <a:stretch>
                  <a:fillRect l="-2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94582" y="1733550"/>
                <a:ext cx="3987018" cy="1220206"/>
              </a:xfrm>
              <a:prstGeom prst="rect">
                <a:avLst/>
              </a:prstGeom>
              <a:noFill/>
            </p:spPr>
            <p:txBody>
              <a:bodyPr wrap="square" rtlCol="0">
                <a:spAutoFit/>
              </a:bodyPr>
              <a:lstStyle/>
              <a:p>
                <a:r>
                  <a:rPr lang="en-US" sz="2000" noProof="1" smtClean="0">
                    <a:latin typeface="Times New Roman" pitchFamily="18" charset="0"/>
                    <a:cs typeface="Times New Roman" pitchFamily="18" charset="0"/>
                  </a:rPr>
                  <a:t>det B = </a:t>
                </a:r>
                <a14:m>
                  <m:oMath xmlns:m="http://schemas.openxmlformats.org/officeDocument/2006/math">
                    <m:d>
                      <m:dPr>
                        <m:begChr m:val="|"/>
                        <m:endChr m:val="|"/>
                        <m:ctrlPr>
                          <a:rPr lang="en-US" sz="2000" i="1" noProof="1" smtClean="0">
                            <a:latin typeface="Cambria Math"/>
                            <a:cs typeface="Times New Roman" pitchFamily="18" charset="0"/>
                          </a:rPr>
                        </m:ctrlPr>
                      </m:dPr>
                      <m:e>
                        <m:m>
                          <m:mPr>
                            <m:mcs>
                              <m:mc>
                                <m:mcPr>
                                  <m:count m:val="3"/>
                                  <m:mcJc m:val="center"/>
                                </m:mcPr>
                              </m:mc>
                            </m:mcs>
                            <m:ctrlPr>
                              <a:rPr lang="en-US" sz="2000" i="1" noProof="1" smtClean="0">
                                <a:latin typeface="Cambria Math"/>
                                <a:cs typeface="Times New Roman" pitchFamily="18" charset="0"/>
                              </a:rPr>
                            </m:ctrlPr>
                          </m:mPr>
                          <m:mr>
                            <m:e>
                              <m:r>
                                <m:rPr>
                                  <m:brk m:alnAt="7"/>
                                </m:rPr>
                                <a:rPr lang="en-US" sz="2000" b="0" i="1" noProof="1" smtClean="0">
                                  <a:latin typeface="Cambria Math"/>
                                  <a:cs typeface="Times New Roman" pitchFamily="18" charset="0"/>
                                </a:rPr>
                                <m:t>2</m:t>
                              </m:r>
                            </m:e>
                            <m:e>
                              <m:r>
                                <a:rPr lang="en-US" sz="2000" b="0" i="1" noProof="1" smtClean="0">
                                  <a:latin typeface="Cambria Math"/>
                                  <a:cs typeface="Times New Roman" pitchFamily="18" charset="0"/>
                                </a:rPr>
                                <m:t>−3</m:t>
                              </m:r>
                            </m:e>
                            <m:e>
                              <m:r>
                                <a:rPr lang="en-US" sz="2000" b="0" i="1" noProof="1" smtClean="0">
                                  <a:latin typeface="Cambria Math"/>
                                  <a:cs typeface="Times New Roman" pitchFamily="18" charset="0"/>
                                </a:rPr>
                                <m:t>5</m:t>
                              </m:r>
                            </m:e>
                          </m:mr>
                          <m:mr>
                            <m:e>
                              <m: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6</m:t>
                              </m:r>
                            </m:e>
                            <m:e>
                              <m:r>
                                <a:rPr lang="en-US" sz="2000" b="0" i="1" noProof="1" smtClean="0">
                                  <a:latin typeface="Cambria Math"/>
                                  <a:cs typeface="Times New Roman" pitchFamily="18" charset="0"/>
                                </a:rPr>
                                <m:t>10</m:t>
                              </m:r>
                            </m:e>
                          </m:mr>
                          <m:mr>
                            <m:e>
                              <m:r>
                                <a:rPr lang="en-US" sz="2000" b="0" i="1" noProof="1" smtClean="0">
                                  <a:latin typeface="Cambria Math"/>
                                  <a:cs typeface="Times New Roman" pitchFamily="18" charset="0"/>
                                </a:rPr>
                                <m:t>1</m:t>
                              </m:r>
                            </m:e>
                            <m:e>
                              <m:r>
                                <a:rPr lang="en-US" sz="2000" b="0" i="1" noProof="1" smtClean="0">
                                  <a:latin typeface="Cambria Math"/>
                                  <a:cs typeface="Times New Roman" pitchFamily="18" charset="0"/>
                                </a:rPr>
                                <m:t>7</m:t>
                              </m:r>
                            </m:e>
                            <m:e>
                              <m:r>
                                <a:rPr lang="en-US" sz="2000" b="0" i="1" noProof="1" smtClean="0">
                                  <a:latin typeface="Cambria Math"/>
                                  <a:cs typeface="Times New Roman" pitchFamily="18" charset="0"/>
                                </a:rPr>
                                <m:t>5</m:t>
                              </m:r>
                            </m:e>
                          </m:mr>
                        </m:m>
                      </m:e>
                    </m:d>
                    <m:r>
                      <a:rPr lang="en-US" sz="2000" b="0" i="1" noProof="1" smtClean="0">
                        <a:latin typeface="Cambria Math"/>
                        <a:cs typeface="Times New Roman" pitchFamily="18" charset="0"/>
                      </a:rPr>
                      <m:t>=</m:t>
                    </m:r>
                  </m:oMath>
                </a14:m>
                <a:r>
                  <a:rPr lang="en-US" sz="2000" noProof="1" smtClean="0">
                    <a:latin typeface="Times New Roman" pitchFamily="18" charset="0"/>
                    <a:cs typeface="Times New Roman" pitchFamily="18" charset="0"/>
                  </a:rPr>
                  <a:t> </a:t>
                </a:r>
                <a:r>
                  <a:rPr lang="en-US" sz="2000" b="1" noProof="1" smtClean="0">
                    <a:latin typeface="Times New Roman" pitchFamily="18" charset="0"/>
                    <a:cs typeface="Times New Roman" pitchFamily="18" charset="0"/>
                  </a:rPr>
                  <a:t>0</a:t>
                </a:r>
              </a:p>
              <a:p>
                <a:r>
                  <a:rPr lang="en-US" sz="2000" b="1" noProof="1" smtClean="0">
                    <a:latin typeface="Times New Roman" pitchFamily="18" charset="0"/>
                    <a:cs typeface="Times New Roman" pitchFamily="18" charset="0"/>
                  </a:rPr>
                  <a:t>=&gt; </a:t>
                </a:r>
                <a:r>
                  <a:rPr lang="en-US" sz="2000" i="1" noProof="1" smtClean="0">
                    <a:latin typeface="Times New Roman" pitchFamily="18" charset="0"/>
                    <a:cs typeface="Times New Roman" pitchFamily="18" charset="0"/>
                  </a:rPr>
                  <a:t>B</a:t>
                </a:r>
                <a:r>
                  <a:rPr lang="en-US" sz="2000" noProof="1" smtClean="0">
                    <a:latin typeface="Times New Roman" pitchFamily="18" charset="0"/>
                    <a:cs typeface="Times New Roman" pitchFamily="18" charset="0"/>
                  </a:rPr>
                  <a:t> </a:t>
                </a:r>
                <a:r>
                  <a:rPr lang="en-US" sz="2000" b="1" noProof="1" smtClean="0">
                    <a:latin typeface="Times New Roman" pitchFamily="18" charset="0"/>
                    <a:cs typeface="Times New Roman" pitchFamily="18" charset="0"/>
                  </a:rPr>
                  <a:t>không có </a:t>
                </a:r>
                <a:r>
                  <a:rPr lang="en-US" sz="2000" noProof="1" smtClean="0">
                    <a:latin typeface="Times New Roman" pitchFamily="18" charset="0"/>
                    <a:cs typeface="Times New Roman" pitchFamily="18" charset="0"/>
                  </a:rPr>
                  <a:t>phân tách </a:t>
                </a:r>
                <a:r>
                  <a:rPr lang="en-US" sz="2000" i="1" noProof="1" smtClean="0">
                    <a:latin typeface="Times New Roman" pitchFamily="18" charset="0"/>
                    <a:cs typeface="Times New Roman" pitchFamily="18" charset="0"/>
                  </a:rPr>
                  <a:t>LU</a:t>
                </a:r>
                <a:endParaRPr lang="vi-VN" sz="2000" i="1" noProof="1">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194582" y="1733550"/>
                <a:ext cx="3987018" cy="1220206"/>
              </a:xfrm>
              <a:prstGeom prst="rect">
                <a:avLst/>
              </a:prstGeom>
              <a:blipFill rotWithShape="1">
                <a:blip r:embed="rId3"/>
                <a:stretch>
                  <a:fillRect l="-1682" b="-7463"/>
                </a:stretch>
              </a:blipFill>
            </p:spPr>
            <p:txBody>
              <a:bodyPr/>
              <a:lstStyle/>
              <a:p>
                <a:r>
                  <a:rPr lang="en-US">
                    <a:noFill/>
                  </a:rPr>
                  <a:t> </a:t>
                </a:r>
              </a:p>
            </p:txBody>
          </p:sp>
        </mc:Fallback>
      </mc:AlternateContent>
    </p:spTree>
    <p:extLst>
      <p:ext uri="{BB962C8B-B14F-4D97-AF65-F5344CB8AC3E}">
        <p14:creationId xmlns:p14="http://schemas.microsoft.com/office/powerpoint/2010/main" val="6723694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4" name="Google Shape;134;p22"/>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1" name="Rectangle 10"/>
          <p:cNvSpPr/>
          <p:nvPr/>
        </p:nvSpPr>
        <p:spPr>
          <a:xfrm>
            <a:off x="1206595" y="450562"/>
            <a:ext cx="4876800" cy="584775"/>
          </a:xfrm>
          <a:prstGeom prst="rect">
            <a:avLst/>
          </a:prstGeom>
          <a:noFill/>
        </p:spPr>
        <p:txBody>
          <a:bodyPr wrap="square" lIns="91440" tIns="45720" rIns="91440" bIns="45720">
            <a:spAutoFit/>
          </a:bodyPr>
          <a:lstStyle/>
          <a:p>
            <a:pPr algn="ctr"/>
            <a:r>
              <a:rPr lang="en-US" sz="3200" b="1" cap="none" spc="0"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II. Phân tích Cholesky</a:t>
            </a:r>
            <a:endParaRPr lang="vi-VN" sz="3200" b="1" cap="none" spc="0" noProof="1">
              <a:ln w="17780" cmpd="sng">
                <a:solidFill>
                  <a:srgbClr val="FFFFFF"/>
                </a:solidFill>
                <a:prstDash val="solid"/>
                <a:miter lim="800000"/>
              </a:ln>
              <a:solidFill>
                <a:srgbClr val="FF0000"/>
              </a:solidFill>
              <a:effectLst>
                <a:outerShdw blurRad="50800" algn="tl" rotWithShape="0">
                  <a:srgbClr val="000000"/>
                </a:outerShdw>
              </a:effectLst>
              <a:latin typeface="+mj-lt"/>
            </a:endParaRPr>
          </a:p>
        </p:txBody>
      </p:sp>
      <p:sp>
        <p:nvSpPr>
          <p:cNvPr id="4" name="Rectangle 3"/>
          <p:cNvSpPr/>
          <p:nvPr/>
        </p:nvSpPr>
        <p:spPr>
          <a:xfrm>
            <a:off x="1200293" y="1002801"/>
            <a:ext cx="7239000" cy="1508105"/>
          </a:xfrm>
          <a:prstGeom prst="rect">
            <a:avLst/>
          </a:prstGeom>
        </p:spPr>
        <p:txBody>
          <a:bodyPr wrap="square">
            <a:spAutoFit/>
          </a:bodyPr>
          <a:lstStyle/>
          <a:p>
            <a:r>
              <a:rPr lang="en-US" sz="2000" b="1" smtClean="0">
                <a:latin typeface="Times New Roman" pitchFamily="18" charset="0"/>
                <a:cs typeface="Times New Roman" pitchFamily="18" charset="0"/>
              </a:rPr>
              <a:t>1. Cơ sở lý thuyết</a:t>
            </a:r>
          </a:p>
          <a:p>
            <a:endParaRPr lang="en-US" sz="1800" smtClean="0">
              <a:latin typeface="Times New Roman" pitchFamily="18" charset="0"/>
              <a:cs typeface="Times New Roman" pitchFamily="18" charset="0"/>
            </a:endParaRPr>
          </a:p>
          <a:p>
            <a:r>
              <a:rPr lang="en-US" sz="1800" smtClean="0">
                <a:latin typeface="Times New Roman" pitchFamily="18" charset="0"/>
                <a:cs typeface="Times New Roman" pitchFamily="18" charset="0"/>
              </a:rPr>
              <a:t>Phân tích Cholesky là cách biểu diễn ma trận vuông A thành tích của một ma trận tam giác dưới (L) và một ma trận tam giác trên (U), trong đó U = L</a:t>
            </a:r>
            <a:r>
              <a:rPr lang="en-US" sz="1800" baseline="30000" smtClean="0">
                <a:latin typeface="Times New Roman" pitchFamily="18" charset="0"/>
                <a:cs typeface="Times New Roman" pitchFamily="18" charset="0"/>
              </a:rPr>
              <a:t>T</a:t>
            </a:r>
            <a:endParaRPr lang="en-US" sz="1800" smtClean="0">
              <a:latin typeface="Times New Roman" pitchFamily="18" charset="0"/>
              <a:cs typeface="Times New Roman" pitchFamily="18" charset="0"/>
            </a:endParaRPr>
          </a:p>
          <a:p>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		</a:t>
            </a:r>
            <a:r>
              <a:rPr lang="en-US" sz="1800" i="1" smtClean="0">
                <a:latin typeface="Times New Roman" pitchFamily="18" charset="0"/>
                <a:cs typeface="Times New Roman" pitchFamily="18" charset="0"/>
              </a:rPr>
              <a:t>A = LL</a:t>
            </a:r>
            <a:r>
              <a:rPr lang="en-US" sz="1800" i="1" baseline="30000" smtClean="0">
                <a:latin typeface="Times New Roman" pitchFamily="18" charset="0"/>
                <a:cs typeface="Times New Roman" pitchFamily="18" charset="0"/>
              </a:rPr>
              <a:t>T</a:t>
            </a:r>
            <a:endParaRPr lang="en-US" sz="1800" i="1">
              <a:latin typeface="Times New Roman" pitchFamily="18" charset="0"/>
              <a:cs typeface="Times New Roman" pitchFamily="18" charset="0"/>
            </a:endParaRPr>
          </a:p>
        </p:txBody>
      </p:sp>
      <p:sp>
        <p:nvSpPr>
          <p:cNvPr id="5" name="Rectangle 4"/>
          <p:cNvSpPr/>
          <p:nvPr/>
        </p:nvSpPr>
        <p:spPr>
          <a:xfrm>
            <a:off x="1206595" y="2513915"/>
            <a:ext cx="7394838" cy="646331"/>
          </a:xfrm>
          <a:prstGeom prst="rect">
            <a:avLst/>
          </a:prstGeom>
        </p:spPr>
        <p:txBody>
          <a:bodyPr wrap="square">
            <a:spAutoFit/>
          </a:bodyPr>
          <a:lstStyle/>
          <a:p>
            <a:r>
              <a:rPr lang="en-US" sz="1800" smtClean="0">
                <a:latin typeface="Times New Roman" pitchFamily="18" charset="0"/>
                <a:cs typeface="Times New Roman" pitchFamily="18" charset="0"/>
              </a:rPr>
              <a:t>Ta có </a:t>
            </a:r>
            <a:r>
              <a:rPr lang="en-US" sz="1800" i="1" smtClean="0">
                <a:latin typeface="Times New Roman" pitchFamily="18" charset="0"/>
                <a:cs typeface="Times New Roman" pitchFamily="18" charset="0"/>
              </a:rPr>
              <a:t>A = LL</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 =&gt; A</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 = (LL</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 = LL</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 = A </a:t>
            </a:r>
          </a:p>
          <a:p>
            <a:r>
              <a:rPr lang="en-US" sz="1800" smtClean="0">
                <a:latin typeface="Times New Roman" pitchFamily="18" charset="0"/>
                <a:cs typeface="Times New Roman" pitchFamily="18" charset="0"/>
              </a:rPr>
              <a:t>=&gt; Điều kiện cần: </a:t>
            </a:r>
            <a:r>
              <a:rPr lang="en-US" sz="1800" b="1" smtClean="0">
                <a:latin typeface="Times New Roman" pitchFamily="18" charset="0"/>
                <a:cs typeface="Times New Roman" pitchFamily="18" charset="0"/>
              </a:rPr>
              <a:t>A</a:t>
            </a:r>
            <a:r>
              <a:rPr lang="en-US" sz="1800" smtClean="0">
                <a:latin typeface="Times New Roman" pitchFamily="18" charset="0"/>
                <a:cs typeface="Times New Roman" pitchFamily="18" charset="0"/>
              </a:rPr>
              <a:t> là một ma trận vuông đối xứng                             (1)</a:t>
            </a:r>
            <a:endParaRPr lang="en-US" sz="1800" i="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1227794" y="3257550"/>
                <a:ext cx="7394838" cy="1235979"/>
              </a:xfrm>
              <a:prstGeom prst="rect">
                <a:avLst/>
              </a:prstGeom>
            </p:spPr>
            <p:txBody>
              <a:bodyPr wrap="square">
                <a:spAutoFit/>
              </a:bodyPr>
              <a:lstStyle/>
              <a:p>
                <a:r>
                  <a:rPr lang="en-US" sz="1800" smtClean="0">
                    <a:latin typeface="Times New Roman" pitchFamily="18" charset="0"/>
                    <a:cs typeface="Times New Roman" pitchFamily="18" charset="0"/>
                  </a:rPr>
                  <a:t>Mặt khác, ta có </a:t>
                </a:r>
                <a:r>
                  <a:rPr lang="en-US" sz="1800" i="1" smtClean="0">
                    <a:latin typeface="Times New Roman" pitchFamily="18" charset="0"/>
                    <a:cs typeface="Times New Roman" pitchFamily="18" charset="0"/>
                  </a:rPr>
                  <a:t>xAx</a:t>
                </a:r>
                <a:r>
                  <a:rPr lang="en-US" sz="1800" i="1" baseline="30000" smtClean="0">
                    <a:latin typeface="Times New Roman" pitchFamily="18" charset="0"/>
                    <a:cs typeface="Times New Roman" pitchFamily="18" charset="0"/>
                  </a:rPr>
                  <a:t>T </a:t>
                </a:r>
                <a:r>
                  <a:rPr lang="en-US" sz="1800" i="1" smtClean="0">
                    <a:latin typeface="Times New Roman" pitchFamily="18" charset="0"/>
                    <a:cs typeface="Times New Roman" pitchFamily="18" charset="0"/>
                  </a:rPr>
                  <a:t>= xLL</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x</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 = </a:t>
                </a:r>
                <a14:m>
                  <m:oMath xmlns:m="http://schemas.openxmlformats.org/officeDocument/2006/math">
                    <m:d>
                      <m:dPr>
                        <m:begChr m:val="|"/>
                        <m:endChr m:val="|"/>
                        <m:ctrlPr>
                          <a:rPr lang="en-US" sz="1800" i="1" smtClean="0">
                            <a:latin typeface="Cambria Math"/>
                            <a:cs typeface="Times New Roman" pitchFamily="18" charset="0"/>
                          </a:rPr>
                        </m:ctrlPr>
                      </m:dPr>
                      <m:e>
                        <m:d>
                          <m:dPr>
                            <m:begChr m:val="|"/>
                            <m:endChr m:val="|"/>
                            <m:ctrlPr>
                              <a:rPr lang="en-US" sz="1800" i="1" smtClean="0">
                                <a:latin typeface="Cambria Math"/>
                                <a:cs typeface="Times New Roman" pitchFamily="18" charset="0"/>
                              </a:rPr>
                            </m:ctrlPr>
                          </m:dPr>
                          <m:e>
                            <m:r>
                              <a:rPr lang="en-US" sz="1800" b="0" i="1" smtClean="0">
                                <a:latin typeface="Cambria Math"/>
                                <a:cs typeface="Times New Roman" pitchFamily="18" charset="0"/>
                              </a:rPr>
                              <m:t>𝑥𝐿</m:t>
                            </m:r>
                          </m:e>
                        </m:d>
                      </m:e>
                    </m:d>
                  </m:oMath>
                </a14:m>
                <a:r>
                  <a:rPr lang="en-US" sz="1800" i="1" baseline="30000" smtClean="0">
                    <a:latin typeface="Times New Roman" pitchFamily="18" charset="0"/>
                    <a:cs typeface="Times New Roman" pitchFamily="18" charset="0"/>
                  </a:rPr>
                  <a:t>2</a:t>
                </a:r>
                <a:r>
                  <a:rPr lang="en-US" sz="1800" i="1" smtClean="0">
                    <a:latin typeface="Times New Roman" pitchFamily="18" charset="0"/>
                    <a:cs typeface="Times New Roman" pitchFamily="18" charset="0"/>
                  </a:rPr>
                  <a:t> </a:t>
                </a:r>
                <a14:m>
                  <m:oMath xmlns:m="http://schemas.openxmlformats.org/officeDocument/2006/math">
                    <m:r>
                      <a:rPr lang="en-US" sz="1800" i="1" smtClean="0">
                        <a:latin typeface="Cambria Math"/>
                        <a:ea typeface="Cambria Math"/>
                        <a:cs typeface="Times New Roman" pitchFamily="18" charset="0"/>
                      </a:rPr>
                      <m:t>≥</m:t>
                    </m:r>
                  </m:oMath>
                </a14:m>
                <a:r>
                  <a:rPr lang="en-US" sz="1800" i="1" smtClean="0">
                    <a:latin typeface="Times New Roman" pitchFamily="18" charset="0"/>
                    <a:cs typeface="Times New Roman" pitchFamily="18" charset="0"/>
                  </a:rPr>
                  <a:t> 0 </a:t>
                </a:r>
              </a:p>
              <a:p>
                <a:pPr marL="285750" indent="-285750">
                  <a:buFont typeface="Symbol"/>
                  <a:buChar char="Þ"/>
                </a:pPr>
                <a:r>
                  <a:rPr lang="en-US" sz="1800" b="1" smtClean="0">
                    <a:latin typeface="Times New Roman" pitchFamily="18" charset="0"/>
                    <a:cs typeface="Times New Roman" pitchFamily="18" charset="0"/>
                  </a:rPr>
                  <a:t>A </a:t>
                </a:r>
                <a:r>
                  <a:rPr lang="en-US" sz="1800" smtClean="0">
                    <a:latin typeface="Times New Roman" pitchFamily="18" charset="0"/>
                    <a:cs typeface="Times New Roman" pitchFamily="18" charset="0"/>
                  </a:rPr>
                  <a:t>là ma trận xác định không âm.</a:t>
                </a:r>
              </a:p>
              <a:p>
                <a:r>
                  <a:rPr lang="en-US" sz="1800" smtClean="0">
                    <a:latin typeface="Times New Roman" pitchFamily="18" charset="0"/>
                    <a:cs typeface="Times New Roman" pitchFamily="18" charset="0"/>
                  </a:rPr>
                  <a:t>Mà </a:t>
                </a:r>
                <a:r>
                  <a:rPr lang="en-US" sz="1800" b="1" smtClean="0">
                    <a:latin typeface="Times New Roman" pitchFamily="18" charset="0"/>
                    <a:cs typeface="Times New Roman" pitchFamily="18" charset="0"/>
                  </a:rPr>
                  <a:t>A</a:t>
                </a:r>
                <a:r>
                  <a:rPr lang="en-US" sz="1800" smtClean="0">
                    <a:latin typeface="Times New Roman" pitchFamily="18" charset="0"/>
                    <a:cs typeface="Times New Roman" pitchFamily="18" charset="0"/>
                  </a:rPr>
                  <a:t> không suy biến.</a:t>
                </a:r>
              </a:p>
              <a:p>
                <a:r>
                  <a:rPr lang="en-US" sz="1800" smtClean="0">
                    <a:latin typeface="Times New Roman" pitchFamily="18" charset="0"/>
                    <a:cs typeface="Times New Roman" pitchFamily="18" charset="0"/>
                  </a:rPr>
                  <a:t>Do đó, </a:t>
                </a:r>
                <a:r>
                  <a:rPr lang="en-US" sz="1800" b="1" smtClean="0">
                    <a:latin typeface="Times New Roman" pitchFamily="18" charset="0"/>
                    <a:cs typeface="Times New Roman" pitchFamily="18" charset="0"/>
                  </a:rPr>
                  <a:t>A</a:t>
                </a:r>
                <a:r>
                  <a:rPr lang="en-US" sz="1800" smtClean="0">
                    <a:latin typeface="Times New Roman" pitchFamily="18" charset="0"/>
                    <a:cs typeface="Times New Roman" pitchFamily="18" charset="0"/>
                  </a:rPr>
                  <a:t> là ma trận xác định dương.                                                      (2)</a:t>
                </a:r>
                <a:endParaRPr lang="en-US" sz="1800">
                  <a:latin typeface="Times New Roman" pitchFamily="18" charset="0"/>
                  <a:cs typeface="Times New Roman"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27794" y="3257550"/>
                <a:ext cx="7394838" cy="1235979"/>
              </a:xfrm>
              <a:prstGeom prst="rect">
                <a:avLst/>
              </a:prstGeom>
              <a:blipFill rotWithShape="1">
                <a:blip r:embed="rId3"/>
                <a:stretch>
                  <a:fillRect l="-660" t="-985" b="-6897"/>
                </a:stretch>
              </a:blipFill>
            </p:spPr>
            <p:txBody>
              <a:bodyPr/>
              <a:lstStyle/>
              <a:p>
                <a:r>
                  <a:rPr lang="en-US">
                    <a:noFill/>
                  </a:rPr>
                  <a:t> </a:t>
                </a:r>
              </a:p>
            </p:txBody>
          </p:sp>
        </mc:Fallback>
      </mc:AlternateContent>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arn(inVertic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arn(inVertic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arn(inVertical)">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7" name="Rectangle 6"/>
          <p:cNvSpPr/>
          <p:nvPr/>
        </p:nvSpPr>
        <p:spPr>
          <a:xfrm>
            <a:off x="1198098" y="590550"/>
            <a:ext cx="7260102" cy="1015663"/>
          </a:xfrm>
          <a:prstGeom prst="rect">
            <a:avLst/>
          </a:prstGeom>
        </p:spPr>
        <p:txBody>
          <a:bodyPr wrap="square">
            <a:spAutoFit/>
          </a:bodyPr>
          <a:lstStyle/>
          <a:p>
            <a:r>
              <a:rPr lang="en-US" sz="2000" smtClean="0">
                <a:latin typeface="Times New Roman" pitchFamily="18" charset="0"/>
                <a:cs typeface="Times New Roman" pitchFamily="18" charset="0"/>
              </a:rPr>
              <a:t>Từ (1) và (2) suy ra, điều kiện để có phân tách Cholesky là:</a:t>
            </a:r>
            <a:br>
              <a:rPr lang="en-US" sz="2000" smtClean="0">
                <a:latin typeface="Times New Roman" pitchFamily="18" charset="0"/>
                <a:cs typeface="Times New Roman" pitchFamily="18" charset="0"/>
              </a:rPr>
            </a:br>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	Ma trận vuông </a:t>
            </a:r>
            <a:r>
              <a:rPr lang="en-US" sz="2000" b="1" smtClean="0">
                <a:latin typeface="Times New Roman" pitchFamily="18" charset="0"/>
                <a:cs typeface="Times New Roman" pitchFamily="18" charset="0"/>
              </a:rPr>
              <a:t>A</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đối xứng </a:t>
            </a:r>
            <a:r>
              <a:rPr lang="en-US" sz="2000" smtClean="0">
                <a:latin typeface="Times New Roman" pitchFamily="18" charset="0"/>
                <a:cs typeface="Times New Roman" pitchFamily="18" charset="0"/>
              </a:rPr>
              <a:t>và </a:t>
            </a:r>
            <a:r>
              <a:rPr lang="en-US" sz="2000" i="1" smtClean="0">
                <a:latin typeface="Times New Roman" pitchFamily="18" charset="0"/>
                <a:cs typeface="Times New Roman" pitchFamily="18" charset="0"/>
              </a:rPr>
              <a:t>xác định dương</a:t>
            </a:r>
            <a:r>
              <a:rPr lang="en-US" sz="2000" smtClean="0">
                <a:latin typeface="Times New Roman" pitchFamily="18" charset="0"/>
                <a:cs typeface="Times New Roman" pitchFamily="18" charset="0"/>
              </a:rPr>
              <a:t>.</a:t>
            </a:r>
          </a:p>
        </p:txBody>
      </p:sp>
    </p:spTree>
    <p:extLst>
      <p:ext uri="{BB962C8B-B14F-4D97-AF65-F5344CB8AC3E}">
        <p14:creationId xmlns:p14="http://schemas.microsoft.com/office/powerpoint/2010/main" val="38582244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mc:AlternateContent xmlns:mc="http://schemas.openxmlformats.org/markup-compatibility/2006" xmlns:a14="http://schemas.microsoft.com/office/drawing/2010/main">
        <mc:Choice Requires="a14">
          <p:sp>
            <p:nvSpPr>
              <p:cNvPr id="7" name="Rectangle 6"/>
              <p:cNvSpPr/>
              <p:nvPr/>
            </p:nvSpPr>
            <p:spPr>
              <a:xfrm>
                <a:off x="1229357" y="438150"/>
                <a:ext cx="7394837" cy="1611082"/>
              </a:xfrm>
              <a:prstGeom prst="rect">
                <a:avLst/>
              </a:prstGeom>
            </p:spPr>
            <p:txBody>
              <a:bodyPr wrap="square">
                <a:spAutoFit/>
              </a:bodyPr>
              <a:lstStyle/>
              <a:p>
                <a14:m>
                  <m:oMath xmlns:m="http://schemas.openxmlformats.org/officeDocument/2006/math">
                    <m:d>
                      <m:dPr>
                        <m:begChr m:val="["/>
                        <m:endChr m:val="]"/>
                        <m:ctrlPr>
                          <a:rPr lang="en-US" sz="2000" i="1" smtClean="0">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rPr>
                                    <m:t>11</m:t>
                                  </m:r>
                                </m:sub>
                              </m:sSub>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rPr>
                                    <m:t>1</m:t>
                                  </m:r>
                                  <m:r>
                                    <a:rPr lang="en-US" sz="2000" i="1">
                                      <a:latin typeface="Cambria Math"/>
                                      <a:ea typeface="Times New Roman" panose="02020603050405020304" pitchFamily="18" charset="0"/>
                                    </a:rPr>
                                    <m:t>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rPr>
                                    <m:t>1</m:t>
                                  </m:r>
                                  <m:r>
                                    <a:rPr lang="en-US" sz="2000" i="1">
                                      <a:latin typeface="Cambria Math"/>
                                      <a:ea typeface="Times New Roman" panose="02020603050405020304" pitchFamily="18" charset="0"/>
                                    </a:rPr>
                                    <m:t>𝑛</m:t>
                                  </m:r>
                                </m:sub>
                              </m:sSub>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21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Times New Roman" panose="02020603050405020304" pitchFamily="18" charset="0"/>
                                    </a:rPr>
                                    <m:t>22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a:ea typeface="Times New Roman" panose="02020603050405020304" pitchFamily="18" charset="0"/>
                                    </a:rPr>
                                    <m:t>2</m:t>
                                  </m:r>
                                  <m:r>
                                    <a:rPr lang="en-US" sz="2000" i="1">
                                      <a:latin typeface="Cambria Math"/>
                                      <a:ea typeface="Times New Roman" panose="02020603050405020304" pitchFamily="18" charset="0"/>
                                    </a:rPr>
                                    <m:t>𝑛</m:t>
                                  </m:r>
                                </m:sub>
                              </m:sSub>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Calibri" panose="020F0502020204030204" pitchFamily="34" charset="0"/>
                                    </a:rPr>
                                    <m:t>3</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32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a:ea typeface="Times New Roman" panose="02020603050405020304" pitchFamily="18" charset="0"/>
                                    </a:rPr>
                                    <m:t>3</m:t>
                                  </m:r>
                                  <m:r>
                                    <a:rPr lang="en-US" sz="2000" i="1">
                                      <a:latin typeface="Cambria Math"/>
                                      <a:ea typeface="Times New Roman" panose="02020603050405020304" pitchFamily="18" charset="0"/>
                                    </a:rPr>
                                    <m:t>𝑛</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Times New Roman" panose="02020603050405020304" pitchFamily="18" charset="0"/>
                                    </a:rPr>
                                    <m:t>𝑛𝑛</m:t>
                                  </m:r>
                                </m:sub>
                              </m:sSub>
                            </m:e>
                          </m:mr>
                        </m:m>
                      </m:e>
                    </m:d>
                    <m:r>
                      <a:rPr lang="en-US" sz="2000" b="0" i="1" smtClean="0">
                        <a:latin typeface="Cambria Math"/>
                        <a:ea typeface="Times New Roman" panose="02020603050405020304" pitchFamily="18" charset="0"/>
                      </a:rPr>
                      <m:t>= </m:t>
                    </m:r>
                  </m:oMath>
                </a14:m>
                <a:r>
                  <a:rPr lang="en-US" sz="2000" smtClean="0">
                    <a:latin typeface="Times New Roman" pitchFamily="18" charset="0"/>
                    <a:ea typeface="Times New Roman" pitchFamily="18" charset="0"/>
                    <a:cs typeface="Times New Roman" pitchFamily="18" charset="0"/>
                  </a:rPr>
                  <a:t> </a:t>
                </a:r>
                <a14:m>
                  <m:oMath xmlns:m="http://schemas.openxmlformats.org/officeDocument/2006/math">
                    <m:d>
                      <m:dPr>
                        <m:begChr m:val="["/>
                        <m:endChr m:val="]"/>
                        <m:ctrlPr>
                          <a:rPr lang="en-US" sz="2000" i="1">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a:rPr lang="en-US" sz="2000" b="0" i="1" smtClean="0">
                                      <a:latin typeface="Cambria Math"/>
                                      <a:ea typeface="Times New Roman" panose="02020603050405020304" pitchFamily="18" charset="0"/>
                                    </a:rPr>
                                    <m:t>𝑙</m:t>
                                  </m:r>
                                </m:e>
                                <m:sub>
                                  <m:r>
                                    <a:rPr lang="en-US" sz="2000" i="1">
                                      <a:latin typeface="Cambria Math" panose="02040503050406030204" pitchFamily="18" charset="0"/>
                                      <a:ea typeface="Times New Roman" panose="02020603050405020304" pitchFamily="18" charset="0"/>
                                    </a:rPr>
                                    <m:t>11</m:t>
                                  </m:r>
                                </m:sub>
                              </m:sSub>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Times New Roman" panose="02020603050405020304" pitchFamily="18" charset="0"/>
                                </a:rPr>
                                <m:t>0</m:t>
                              </m:r>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21</m:t>
                                  </m:r>
                                </m:sub>
                              </m:sSub>
                            </m:e>
                            <m:e>
                              <m:sSub>
                                <m:sSubPr>
                                  <m:ctrlPr>
                                    <a:rPr lang="en-US" sz="2000" i="1" smtClean="0">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22</m:t>
                                  </m:r>
                                </m:sub>
                              </m:sSub>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Times New Roman" panose="02020603050405020304" pitchFamily="18" charset="0"/>
                                </a:rPr>
                                <m:t>0</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a:ea typeface="Calibri" panose="020F0502020204030204" pitchFamily="34" charset="0"/>
                                    </a:rPr>
                                    <m:t>3</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32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𝑛𝑛</m:t>
                                  </m:r>
                                </m:sub>
                              </m:sSub>
                            </m:e>
                          </m:mr>
                        </m:m>
                      </m:e>
                    </m:d>
                    <m:r>
                      <a:rPr lang="en-US" sz="2000" i="1">
                        <a:latin typeface="Cambria Math"/>
                        <a:ea typeface="Cambria Math" panose="02040503050406030204" pitchFamily="18" charset="0"/>
                        <a:cs typeface="Cambria Math" panose="02040503050406030204" pitchFamily="18" charset="0"/>
                      </a:rPr>
                      <m:t> .</m:t>
                    </m:r>
                    <m:d>
                      <m:dPr>
                        <m:begChr m:val="["/>
                        <m:endChr m:val="]"/>
                        <m:ctrlPr>
                          <a:rPr lang="en-US" sz="2000" i="1">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11</m:t>
                                  </m:r>
                                </m:sub>
                              </m:sSub>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m:t>
                                  </m:r>
                                  <m:r>
                                    <a:rPr lang="en-US" sz="2000" b="0" i="1" smtClean="0">
                                      <a:latin typeface="Cambria Math"/>
                                      <a:ea typeface="Times New Roman" panose="02020603050405020304" pitchFamily="18" charset="0"/>
                                    </a:rPr>
                                    <m:t>1</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a:rPr lang="en-US" sz="2000" b="0" i="1" smtClean="0">
                                      <a:latin typeface="Cambria Math"/>
                                      <a:ea typeface="Times New Roman" panose="02020603050405020304" pitchFamily="18" charset="0"/>
                                    </a:rPr>
                                    <m:t>𝑙</m:t>
                                  </m:r>
                                </m:e>
                                <m:sub>
                                  <m:r>
                                    <a:rPr lang="en-US" sz="2000" i="1">
                                      <a:latin typeface="Cambria Math" panose="02040503050406030204" pitchFamily="18" charset="0"/>
                                      <a:ea typeface="Times New Roman" panose="02020603050405020304" pitchFamily="18" charset="0"/>
                                    </a:rPr>
                                    <m:t>𝑛</m:t>
                                  </m:r>
                                  <m:r>
                                    <a:rPr lang="en-US" sz="2000" b="0" i="1" smtClean="0">
                                      <a:latin typeface="Cambria Math"/>
                                      <a:ea typeface="Times New Roman" panose="02020603050405020304" pitchFamily="18" charset="0"/>
                                    </a:rPr>
                                    <m:t>1</m:t>
                                  </m:r>
                                </m:sub>
                              </m:sSub>
                            </m:e>
                          </m:mr>
                          <m:mr>
                            <m:e>
                              <m:r>
                                <a:rPr lang="en-US" sz="2000" i="1">
                                  <a:latin typeface="Cambria Math" panose="02040503050406030204" pitchFamily="18" charset="0"/>
                                  <a:ea typeface="Times New Roman" panose="02020603050405020304" pitchFamily="18" charset="0"/>
                                </a:rPr>
                                <m:t>0</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b="0" i="1" smtClean="0">
                                      <a:latin typeface="Cambria Math"/>
                                      <a:ea typeface="Times New Roman" panose="02020603050405020304" pitchFamily="18" charset="0"/>
                                    </a:rPr>
                                    <m:t>2</m:t>
                                  </m:r>
                                </m:sub>
                              </m:sSub>
                            </m:e>
                          </m:mr>
                          <m:mr>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b="0" i="1" smtClean="0">
                                      <a:latin typeface="Cambria Math"/>
                                      <a:ea typeface="Times New Roman" panose="02020603050405020304" pitchFamily="18" charset="0"/>
                                    </a:rPr>
                                    <m:t>3</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a:rPr lang="en-US" sz="2000" b="0" i="1" smtClean="0">
                                      <a:latin typeface="Cambria Math"/>
                                      <a:ea typeface="Times New Roman" panose="02020603050405020304" pitchFamily="18" charset="0"/>
                                    </a:rPr>
                                    <m:t>𝑙</m:t>
                                  </m:r>
                                </m:e>
                                <m:sub>
                                  <m:r>
                                    <a:rPr lang="en-US" sz="2000" i="1">
                                      <a:latin typeface="Cambria Math" panose="02040503050406030204" pitchFamily="18" charset="0"/>
                                      <a:ea typeface="Times New Roman" panose="02020603050405020304" pitchFamily="18" charset="0"/>
                                    </a:rPr>
                                    <m:t>𝑛𝑛</m:t>
                                  </m:r>
                                </m:sub>
                              </m:sSub>
                            </m:e>
                          </m:mr>
                        </m:m>
                      </m:e>
                    </m:d>
                  </m:oMath>
                </a14:m>
                <a:endParaRPr lang="en-US" sz="2000">
                  <a:latin typeface="Times New Roman" pitchFamily="18" charset="0"/>
                  <a:cs typeface="Times New Roman"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29357" y="438150"/>
                <a:ext cx="7394837" cy="161108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191542" y="2114550"/>
                <a:ext cx="7394838" cy="2189189"/>
              </a:xfrm>
              <a:prstGeom prst="rect">
                <a:avLst/>
              </a:prstGeom>
            </p:spPr>
            <p:txBody>
              <a:bodyPr wrap="square">
                <a:spAutoFit/>
              </a:bodyPr>
              <a:lstStyle/>
              <a:p>
                <a:r>
                  <a:rPr lang="en-US" sz="2000" smtClean="0">
                    <a:latin typeface="Times New Roman" pitchFamily="18" charset="0"/>
                    <a:cs typeface="Times New Roman" pitchFamily="18" charset="0"/>
                  </a:rPr>
                  <a:t>l</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l</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 = a</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 =&gt; l</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 = </a:t>
                </a:r>
                <a14:m>
                  <m:oMath xmlns:m="http://schemas.openxmlformats.org/officeDocument/2006/math">
                    <m:rad>
                      <m:radPr>
                        <m:degHide m:val="on"/>
                        <m:ctrlPr>
                          <a:rPr lang="en-US" sz="2000" i="1" smtClean="0">
                            <a:latin typeface="Cambria Math"/>
                            <a:cs typeface="Times New Roman" pitchFamily="18" charset="0"/>
                          </a:rPr>
                        </m:ctrlPr>
                      </m:radPr>
                      <m:deg/>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rPr>
                              <m:t>11</m:t>
                            </m:r>
                          </m:sub>
                        </m:sSub>
                      </m:e>
                    </m:rad>
                  </m:oMath>
                </a14:m>
                <a:endParaRPr lang="en-US" sz="2000" smtClean="0">
                  <a:latin typeface="Times New Roman" pitchFamily="18" charset="0"/>
                  <a:cs typeface="Times New Roman" pitchFamily="18" charset="0"/>
                </a:endParaRPr>
              </a:p>
              <a:p>
                <a:endParaRPr lang="en-US" sz="2000">
                  <a:latin typeface="Times New Roman" pitchFamily="18" charset="0"/>
                  <a:cs typeface="Times New Roman" pitchFamily="18" charset="0"/>
                </a:endParaRPr>
              </a:p>
              <a:p>
                <a:r>
                  <a:rPr lang="en-US" sz="2000" smtClean="0">
                    <a:latin typeface="Times New Roman" pitchFamily="18" charset="0"/>
                    <a:cs typeface="Times New Roman" pitchFamily="18" charset="0"/>
                  </a:rPr>
                  <a:t>l</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l</a:t>
                </a:r>
                <a:r>
                  <a:rPr lang="en-US" sz="2000" baseline="-25000" smtClean="0">
                    <a:latin typeface="Times New Roman" pitchFamily="18" charset="0"/>
                    <a:cs typeface="Times New Roman" pitchFamily="18" charset="0"/>
                  </a:rPr>
                  <a:t>21</a:t>
                </a:r>
                <a:r>
                  <a:rPr lang="en-US" sz="2000" smtClean="0">
                    <a:latin typeface="Times New Roman" pitchFamily="18" charset="0"/>
                    <a:cs typeface="Times New Roman" pitchFamily="18" charset="0"/>
                  </a:rPr>
                  <a:t> = a</a:t>
                </a:r>
                <a:r>
                  <a:rPr lang="en-US" sz="2000" baseline="-25000" smtClean="0">
                    <a:latin typeface="Times New Roman" pitchFamily="18" charset="0"/>
                    <a:cs typeface="Times New Roman" pitchFamily="18" charset="0"/>
                  </a:rPr>
                  <a:t>12</a:t>
                </a:r>
                <a:r>
                  <a:rPr lang="en-US" sz="2000" smtClean="0">
                    <a:latin typeface="Times New Roman" pitchFamily="18" charset="0"/>
                    <a:cs typeface="Times New Roman" pitchFamily="18" charset="0"/>
                  </a:rPr>
                  <a:t> =&gt; l</a:t>
                </a:r>
                <a:r>
                  <a:rPr lang="en-US" sz="2000" baseline="-25000" smtClean="0">
                    <a:latin typeface="Times New Roman" pitchFamily="18" charset="0"/>
                    <a:cs typeface="Times New Roman" pitchFamily="18" charset="0"/>
                  </a:rPr>
                  <a:t>21</a:t>
                </a:r>
                <a:r>
                  <a:rPr lang="en-US" sz="2000" smtClean="0">
                    <a:latin typeface="Times New Roman" pitchFamily="18" charset="0"/>
                    <a:cs typeface="Times New Roman" pitchFamily="18" charset="0"/>
                  </a:rPr>
                  <a:t> = </a:t>
                </a:r>
                <a14:m>
                  <m:oMath xmlns:m="http://schemas.openxmlformats.org/officeDocument/2006/math">
                    <m:f>
                      <m:fPr>
                        <m:ctrlPr>
                          <a:rPr lang="en-US" sz="2800" i="1" smtClean="0">
                            <a:latin typeface="Cambria Math"/>
                            <a:cs typeface="Times New Roman" pitchFamily="18" charset="0"/>
                          </a:rPr>
                        </m:ctrlPr>
                      </m:fPr>
                      <m:num>
                        <m:sSub>
                          <m:sSubPr>
                            <m:ctrlPr>
                              <a:rPr lang="en-US" sz="2800" i="1">
                                <a:latin typeface="Cambria Math"/>
                                <a:ea typeface="Times New Roman" panose="02020603050405020304" pitchFamily="18" charset="0"/>
                              </a:rPr>
                            </m:ctrlPr>
                          </m:sSubPr>
                          <m:e>
                            <m:r>
                              <m:rPr>
                                <m:sty m:val="p"/>
                              </m:rPr>
                              <a:rPr lang="en-US" sz="2800" b="0" i="0">
                                <a:latin typeface="Cambria Math"/>
                                <a:ea typeface="Times New Roman" panose="02020603050405020304" pitchFamily="18" charset="0"/>
                              </a:rPr>
                              <m:t>a</m:t>
                            </m:r>
                          </m:e>
                          <m:sub>
                            <m:r>
                              <a:rPr lang="en-US" sz="2800" b="0" i="0">
                                <a:latin typeface="Cambria Math" panose="02040503050406030204" pitchFamily="18" charset="0"/>
                                <a:ea typeface="Times New Roman" panose="02020603050405020304" pitchFamily="18" charset="0"/>
                              </a:rPr>
                              <m:t>1</m:t>
                            </m:r>
                            <m:r>
                              <a:rPr lang="en-US" sz="2800" b="0" i="0">
                                <a:latin typeface="Cambria Math"/>
                                <a:ea typeface="Times New Roman" panose="02020603050405020304" pitchFamily="18" charset="0"/>
                              </a:rPr>
                              <m:t>2</m:t>
                            </m:r>
                          </m:sub>
                        </m:sSub>
                      </m:num>
                      <m:den>
                        <m:sSub>
                          <m:sSubPr>
                            <m:ctrlPr>
                              <a:rPr lang="en-US" sz="2800" i="1">
                                <a:latin typeface="Cambria Math"/>
                                <a:ea typeface="Times New Roman" panose="02020603050405020304" pitchFamily="18" charset="0"/>
                              </a:rPr>
                            </m:ctrlPr>
                          </m:sSubPr>
                          <m:e>
                            <m:r>
                              <m:rPr>
                                <m:sty m:val="p"/>
                              </m:rPr>
                              <a:rPr lang="en-US" sz="2800" b="0" i="0">
                                <a:latin typeface="Cambria Math"/>
                                <a:ea typeface="Times New Roman" panose="02020603050405020304" pitchFamily="18" charset="0"/>
                              </a:rPr>
                              <m:t>l</m:t>
                            </m:r>
                          </m:e>
                          <m:sub>
                            <m:r>
                              <a:rPr lang="en-US" sz="2800" b="0" i="0">
                                <a:latin typeface="Cambria Math" panose="02040503050406030204" pitchFamily="18" charset="0"/>
                                <a:ea typeface="Times New Roman" panose="02020603050405020304" pitchFamily="18" charset="0"/>
                              </a:rPr>
                              <m:t>11</m:t>
                            </m:r>
                          </m:sub>
                        </m:sSub>
                      </m:den>
                    </m:f>
                  </m:oMath>
                </a14:m>
                <a:r>
                  <a:rPr lang="en-US" sz="2000" smtClean="0">
                    <a:latin typeface="Times New Roman" pitchFamily="18" charset="0"/>
                    <a:cs typeface="Times New Roman" pitchFamily="18" charset="0"/>
                  </a:rPr>
                  <a:t> </a:t>
                </a:r>
                <a:endParaRPr lang="en-US" sz="2000">
                  <a:latin typeface="Times New Roman" pitchFamily="18" charset="0"/>
                  <a:cs typeface="Times New Roman" pitchFamily="18" charset="0"/>
                </a:endParaRPr>
              </a:p>
              <a:p>
                <a:r>
                  <a:rPr lang="en-US" sz="2000" smtClean="0">
                    <a:latin typeface="Times New Roman" pitchFamily="18" charset="0"/>
                    <a:cs typeface="Times New Roman" pitchFamily="18" charset="0"/>
                  </a:rPr>
                  <a:t>…</a:t>
                </a:r>
              </a:p>
              <a:p>
                <a:r>
                  <a:rPr lang="en-US" sz="2000">
                    <a:latin typeface="Times New Roman" pitchFamily="18" charset="0"/>
                    <a:cs typeface="Times New Roman" pitchFamily="18" charset="0"/>
                  </a:rPr>
                  <a:t>l</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l</a:t>
                </a:r>
                <a:r>
                  <a:rPr lang="en-US" sz="2000" baseline="-25000" smtClean="0">
                    <a:latin typeface="Times New Roman" pitchFamily="18" charset="0"/>
                    <a:cs typeface="Times New Roman" pitchFamily="18" charset="0"/>
                  </a:rPr>
                  <a:t>n1</a:t>
                </a:r>
                <a:r>
                  <a:rPr lang="en-US" sz="2000" smtClean="0">
                    <a:latin typeface="Times New Roman" pitchFamily="18" charset="0"/>
                    <a:cs typeface="Times New Roman" pitchFamily="18" charset="0"/>
                  </a:rPr>
                  <a:t> = a</a:t>
                </a:r>
                <a:r>
                  <a:rPr lang="en-US" sz="2000" baseline="-25000" smtClean="0">
                    <a:latin typeface="Times New Roman" pitchFamily="18" charset="0"/>
                    <a:cs typeface="Times New Roman" pitchFamily="18" charset="0"/>
                  </a:rPr>
                  <a:t>1n</a:t>
                </a:r>
                <a:r>
                  <a:rPr lang="en-US" sz="2000" smtClean="0">
                    <a:latin typeface="Times New Roman" pitchFamily="18" charset="0"/>
                    <a:cs typeface="Times New Roman" pitchFamily="18" charset="0"/>
                  </a:rPr>
                  <a:t> =&gt; l</a:t>
                </a:r>
                <a:r>
                  <a:rPr lang="en-US" sz="2000" baseline="-25000" smtClean="0">
                    <a:latin typeface="Times New Roman" pitchFamily="18" charset="0"/>
                    <a:cs typeface="Times New Roman" pitchFamily="18" charset="0"/>
                  </a:rPr>
                  <a:t>n1</a:t>
                </a:r>
                <a:r>
                  <a:rPr lang="en-US" sz="2000" smtClean="0">
                    <a:latin typeface="Times New Roman" pitchFamily="18" charset="0"/>
                    <a:cs typeface="Times New Roman" pitchFamily="18" charset="0"/>
                  </a:rPr>
                  <a:t> =  </a:t>
                </a:r>
                <a14:m>
                  <m:oMath xmlns:m="http://schemas.openxmlformats.org/officeDocument/2006/math">
                    <m:f>
                      <m:fPr>
                        <m:ctrlPr>
                          <a:rPr lang="en-US" sz="2400" i="1">
                            <a:latin typeface="Cambria Math"/>
                            <a:cs typeface="Times New Roman" pitchFamily="18" charset="0"/>
                          </a:rPr>
                        </m:ctrlPr>
                      </m:fPr>
                      <m:num>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a</m:t>
                            </m:r>
                          </m:e>
                          <m:sub>
                            <m:r>
                              <a:rPr lang="en-US" sz="2400">
                                <a:latin typeface="Cambria Math" panose="02040503050406030204" pitchFamily="18" charset="0"/>
                                <a:ea typeface="Times New Roman" panose="02020603050405020304" pitchFamily="18" charset="0"/>
                              </a:rPr>
                              <m:t>1</m:t>
                            </m:r>
                            <m:r>
                              <a:rPr lang="en-US" sz="2400" b="0" i="1" smtClean="0">
                                <a:latin typeface="Cambria Math"/>
                                <a:ea typeface="Times New Roman" panose="02020603050405020304" pitchFamily="18" charset="0"/>
                              </a:rPr>
                              <m:t>𝑛</m:t>
                            </m:r>
                          </m:sub>
                        </m:sSub>
                      </m:num>
                      <m:den>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l</m:t>
                            </m:r>
                          </m:e>
                          <m:sub>
                            <m:r>
                              <a:rPr lang="en-US" sz="2400">
                                <a:latin typeface="Cambria Math" panose="02040503050406030204" pitchFamily="18" charset="0"/>
                                <a:ea typeface="Times New Roman" panose="02020603050405020304" pitchFamily="18" charset="0"/>
                              </a:rPr>
                              <m:t>11</m:t>
                            </m:r>
                          </m:sub>
                        </m:sSub>
                      </m:den>
                    </m:f>
                  </m:oMath>
                </a14:m>
                <a:r>
                  <a:rPr lang="en-US" sz="2400">
                    <a:latin typeface="Times New Roman" pitchFamily="18" charset="0"/>
                    <a:cs typeface="Times New Roman" pitchFamily="18" charset="0"/>
                  </a:rPr>
                  <a:t> </a:t>
                </a:r>
              </a:p>
            </p:txBody>
          </p:sp>
        </mc:Choice>
        <mc:Fallback xmlns="">
          <p:sp>
            <p:nvSpPr>
              <p:cNvPr id="8" name="Rectangle 7"/>
              <p:cNvSpPr>
                <a:spLocks noRot="1" noChangeAspect="1" noMove="1" noResize="1" noEditPoints="1" noAdjustHandles="1" noChangeArrowheads="1" noChangeShapeType="1" noTextEdit="1"/>
              </p:cNvSpPr>
              <p:nvPr/>
            </p:nvSpPr>
            <p:spPr>
              <a:xfrm>
                <a:off x="1191542" y="2114550"/>
                <a:ext cx="7394838" cy="2189189"/>
              </a:xfrm>
              <a:prstGeom prst="rect">
                <a:avLst/>
              </a:prstGeom>
              <a:blipFill rotWithShape="1">
                <a:blip r:embed="rId3"/>
                <a:stretch>
                  <a:fillRect l="-824" t="-1393"/>
                </a:stretch>
              </a:blipFill>
            </p:spPr>
            <p:txBody>
              <a:bodyPr/>
              <a:lstStyle/>
              <a:p>
                <a:r>
                  <a:rPr lang="en-US">
                    <a:noFill/>
                  </a:rPr>
                  <a:t> </a:t>
                </a:r>
              </a:p>
            </p:txBody>
          </p:sp>
        </mc:Fallback>
      </mc:AlternateContent>
      <p:sp>
        <p:nvSpPr>
          <p:cNvPr id="9" name="TextBox 8"/>
          <p:cNvSpPr txBox="1"/>
          <p:nvPr/>
        </p:nvSpPr>
        <p:spPr>
          <a:xfrm>
            <a:off x="304800" y="1304702"/>
            <a:ext cx="880597" cy="1323439"/>
          </a:xfrm>
          <a:prstGeom prst="rect">
            <a:avLst/>
          </a:prstGeom>
          <a:noFill/>
        </p:spPr>
        <p:txBody>
          <a:bodyPr wrap="square" rtlCol="0">
            <a:spAutoFit/>
          </a:bodyPr>
          <a:lstStyle/>
          <a:p>
            <a:r>
              <a:rPr lang="en-US" sz="2000" b="1" noProof="1" smtClean="0">
                <a:latin typeface="Times New Roman" pitchFamily="18" charset="0"/>
                <a:cs typeface="Times New Roman" pitchFamily="18" charset="0"/>
              </a:rPr>
              <a:t>2. </a:t>
            </a:r>
          </a:p>
          <a:p>
            <a:r>
              <a:rPr lang="en-US" sz="2000" b="1" noProof="1" smtClean="0">
                <a:latin typeface="Times New Roman" pitchFamily="18" charset="0"/>
                <a:cs typeface="Times New Roman" pitchFamily="18" charset="0"/>
              </a:rPr>
              <a:t>Mô tả </a:t>
            </a:r>
            <a:r>
              <a:rPr lang="en-US" sz="2000" b="1" noProof="1">
                <a:latin typeface="Times New Roman" pitchFamily="18" charset="0"/>
                <a:cs typeface="Times New Roman" pitchFamily="18" charset="0"/>
              </a:rPr>
              <a:t>t</a:t>
            </a:r>
            <a:r>
              <a:rPr lang="en-US" sz="2000" b="1" noProof="1" smtClean="0">
                <a:latin typeface="Times New Roman" pitchFamily="18" charset="0"/>
                <a:cs typeface="Times New Roman" pitchFamily="18" charset="0"/>
              </a:rPr>
              <a:t>huật toán</a:t>
            </a:r>
            <a:endParaRPr lang="vi-VN" sz="2000" b="1" noProof="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4392672" y="3237074"/>
                <a:ext cx="2971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l</a:t>
                </a:r>
                <a:r>
                  <a:rPr lang="en-US" sz="2400" baseline="-25000" smtClean="0">
                    <a:latin typeface="Times New Roman" pitchFamily="18" charset="0"/>
                    <a:cs typeface="Times New Roman" pitchFamily="18" charset="0"/>
                  </a:rPr>
                  <a:t>i1</a:t>
                </a:r>
                <a:r>
                  <a:rPr lang="en-US" sz="2400" smtClean="0">
                    <a:latin typeface="Times New Roman" pitchFamily="18" charset="0"/>
                    <a:cs typeface="Times New Roman" pitchFamily="18" charset="0"/>
                  </a:rPr>
                  <a:t> </a:t>
                </a:r>
                <a:r>
                  <a:rPr lang="en-US" sz="2400">
                    <a:latin typeface="Times New Roman" pitchFamily="18" charset="0"/>
                    <a:cs typeface="Times New Roman" pitchFamily="18" charset="0"/>
                  </a:rPr>
                  <a:t>= </a:t>
                </a:r>
                <a14:m>
                  <m:oMath xmlns:m="http://schemas.openxmlformats.org/officeDocument/2006/math">
                    <m:f>
                      <m:fPr>
                        <m:ctrlPr>
                          <a:rPr lang="en-US" sz="2400" i="1">
                            <a:latin typeface="Cambria Math"/>
                            <a:cs typeface="Times New Roman" pitchFamily="18" charset="0"/>
                          </a:rPr>
                        </m:ctrlPr>
                      </m:fPr>
                      <m:num>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a</m:t>
                            </m:r>
                          </m:e>
                          <m:sub>
                            <m:r>
                              <a:rPr lang="en-US" sz="2400" b="0" i="0" smtClean="0">
                                <a:latin typeface="Cambria Math"/>
                                <a:ea typeface="Times New Roman" panose="02020603050405020304" pitchFamily="18" charset="0"/>
                              </a:rPr>
                              <m:t>1</m:t>
                            </m:r>
                            <m:r>
                              <m:rPr>
                                <m:sty m:val="p"/>
                              </m:rPr>
                              <a:rPr lang="en-US" sz="2400" b="0" i="0" smtClean="0">
                                <a:latin typeface="Cambria Math"/>
                                <a:ea typeface="Times New Roman" panose="02020603050405020304" pitchFamily="18" charset="0"/>
                              </a:rPr>
                              <m:t>i</m:t>
                            </m:r>
                          </m:sub>
                        </m:sSub>
                      </m:num>
                      <m:den>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l</m:t>
                            </m:r>
                          </m:e>
                          <m:sub>
                            <m:r>
                              <a:rPr lang="en-US" sz="2400">
                                <a:latin typeface="Cambria Math" panose="02040503050406030204" pitchFamily="18" charset="0"/>
                                <a:ea typeface="Times New Roman" panose="02020603050405020304" pitchFamily="18" charset="0"/>
                              </a:rPr>
                              <m:t>11</m:t>
                            </m:r>
                          </m:sub>
                        </m:sSub>
                      </m:den>
                    </m:f>
                  </m:oMath>
                </a14:m>
                <a:r>
                  <a:rPr lang="en-US" sz="2400" smtClean="0"/>
                  <a:t> (1 &lt; i </a:t>
                </a:r>
                <a14:m>
                  <m:oMath xmlns:m="http://schemas.openxmlformats.org/officeDocument/2006/math">
                    <m:r>
                      <a:rPr lang="en-US" sz="2400" i="1" smtClean="0">
                        <a:latin typeface="Cambria Math"/>
                        <a:ea typeface="Cambria Math"/>
                      </a:rPr>
                      <m:t>≤</m:t>
                    </m:r>
                  </m:oMath>
                </a14:m>
                <a:r>
                  <a:rPr lang="en-US" sz="2400" smtClean="0"/>
                  <a:t> n)</a:t>
                </a:r>
                <a:endParaRPr lang="en-US" sz="2400"/>
              </a:p>
            </p:txBody>
          </p:sp>
        </mc:Choice>
        <mc:Fallback xmlns="">
          <p:sp>
            <p:nvSpPr>
              <p:cNvPr id="2" name="Rectangle 1"/>
              <p:cNvSpPr>
                <a:spLocks noRot="1" noChangeAspect="1" noMove="1" noResize="1" noEditPoints="1" noAdjustHandles="1" noChangeArrowheads="1" noChangeShapeType="1" noTextEdit="1"/>
              </p:cNvSpPr>
              <p:nvPr/>
            </p:nvSpPr>
            <p:spPr>
              <a:xfrm>
                <a:off x="4392672" y="3237074"/>
                <a:ext cx="2971800" cy="990600"/>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75508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1000"/>
                                        <p:tgtEl>
                                          <p:spTgt spid="8">
                                            <p:txEl>
                                              <p:pRg st="3" end="3"/>
                                            </p:txEl>
                                          </p:spTgt>
                                        </p:tgtEl>
                                      </p:cBhvr>
                                    </p:animEffect>
                                    <p:anim calcmode="lin" valueType="num">
                                      <p:cBhvr>
                                        <p:cTn id="1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1000"/>
                                        <p:tgtEl>
                                          <p:spTgt spid="8">
                                            <p:txEl>
                                              <p:pRg st="4" end="4"/>
                                            </p:txEl>
                                          </p:spTgt>
                                        </p:tgtEl>
                                      </p:cBhvr>
                                    </p:animEffect>
                                    <p:anim calcmode="lin" valueType="num">
                                      <p:cBhvr>
                                        <p:cTn id="2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arn(inVertic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Google Shape;86;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Rectangle 5"/>
          <p:cNvSpPr/>
          <p:nvPr/>
        </p:nvSpPr>
        <p:spPr>
          <a:xfrm>
            <a:off x="1371600" y="590550"/>
            <a:ext cx="3873176" cy="646331"/>
          </a:xfrm>
          <a:prstGeom prst="rect">
            <a:avLst/>
          </a:prstGeom>
          <a:noFill/>
        </p:spPr>
        <p:txBody>
          <a:bodyPr wrap="none" lIns="91440" tIns="45720" rIns="91440" bIns="45720">
            <a:spAutoFit/>
          </a:bodyPr>
          <a:lstStyle/>
          <a:p>
            <a:pPr algn="ctr"/>
            <a:r>
              <a:rPr lang="en-US" sz="3600" b="1" cap="none" spc="0"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Giới thiệu chung</a:t>
            </a:r>
            <a:endParaRPr lang="vi-VN" sz="3600" b="1" cap="none" spc="0" noProof="1">
              <a:ln w="17780" cmpd="sng">
                <a:solidFill>
                  <a:srgbClr val="FFFFFF"/>
                </a:solidFill>
                <a:prstDash val="solid"/>
                <a:miter lim="800000"/>
              </a:ln>
              <a:solidFill>
                <a:srgbClr val="FF0000"/>
              </a:solidFill>
              <a:effectLst>
                <a:outerShdw blurRad="50800" algn="tl" rotWithShape="0">
                  <a:srgbClr val="000000"/>
                </a:outerShdw>
              </a:effectLst>
              <a:latin typeface="+mj-lt"/>
            </a:endParaRPr>
          </a:p>
        </p:txBody>
      </p:sp>
      <p:sp>
        <p:nvSpPr>
          <p:cNvPr id="2" name="Rectangle 1"/>
          <p:cNvSpPr/>
          <p:nvPr/>
        </p:nvSpPr>
        <p:spPr>
          <a:xfrm>
            <a:off x="1367589" y="1250614"/>
            <a:ext cx="7162800" cy="923330"/>
          </a:xfrm>
          <a:prstGeom prst="rect">
            <a:avLst/>
          </a:prstGeom>
        </p:spPr>
        <p:txBody>
          <a:bodyPr wrap="square">
            <a:spAutoFit/>
          </a:bodyPr>
          <a:lstStyle/>
          <a:p>
            <a:r>
              <a:rPr lang="en-US" sz="1800" smtClean="0">
                <a:latin typeface="Times New Roman" pitchFamily="18" charset="0"/>
                <a:cs typeface="Times New Roman" pitchFamily="18" charset="0"/>
              </a:rPr>
              <a:t>Trong thực tế, ma trận có ứng dụng trong nhiều lĩnh vực khác nhau như trong lý thuyết đồ thị, xác suất thống kê hay xử lý ảnh…Từ đó đặt ra vấn đề làm sao có thể phân tích được một ma trận để thuận lợi trong việc tính toán</a:t>
            </a:r>
            <a:r>
              <a:rPr lang="en-US" sz="1800">
                <a:latin typeface="Times New Roman" pitchFamily="18" charset="0"/>
                <a:cs typeface="Times New Roman" pitchFamily="18" charset="0"/>
              </a:rPr>
              <a:t>.</a:t>
            </a:r>
            <a:endParaRPr lang="en-US" sz="1800" smtClean="0">
              <a:latin typeface="Times New Roman" pitchFamily="18" charset="0"/>
              <a:cs typeface="Times New Roman" pitchFamily="18" charset="0"/>
            </a:endParaRPr>
          </a:p>
        </p:txBody>
      </p:sp>
      <p:pic>
        <p:nvPicPr>
          <p:cNvPr id="1026" name="Picture 2" descr="Bài 5: Giới thiệu về xử lý ảnh | Deep Learning cơ bả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343151"/>
            <a:ext cx="4714875" cy="21794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mc:AlternateContent xmlns:mc="http://schemas.openxmlformats.org/markup-compatibility/2006" xmlns:a14="http://schemas.microsoft.com/office/drawing/2010/main">
        <mc:Choice Requires="a14">
          <p:sp>
            <p:nvSpPr>
              <p:cNvPr id="7" name="Rectangle 6"/>
              <p:cNvSpPr/>
              <p:nvPr/>
            </p:nvSpPr>
            <p:spPr>
              <a:xfrm>
                <a:off x="1219617" y="2032304"/>
                <a:ext cx="3581400" cy="656013"/>
              </a:xfrm>
              <a:prstGeom prst="rect">
                <a:avLst/>
              </a:prstGeom>
            </p:spPr>
            <p:txBody>
              <a:bodyPr wrap="square">
                <a:spAutoFit/>
              </a:bodyPr>
              <a:lstStyle/>
              <a:p>
                <a:r>
                  <a:rPr lang="en-US" sz="1800" smtClean="0">
                    <a:latin typeface="Times New Roman" pitchFamily="18" charset="0"/>
                    <a:cs typeface="Times New Roman" pitchFamily="18" charset="0"/>
                  </a:rPr>
                  <a:t>l</a:t>
                </a:r>
                <a:r>
                  <a:rPr lang="en-US" sz="1800" baseline="30000">
                    <a:latin typeface="Times New Roman" pitchFamily="18" charset="0"/>
                    <a:cs typeface="Times New Roman" pitchFamily="18" charset="0"/>
                  </a:rPr>
                  <a:t>2</a:t>
                </a:r>
                <a:r>
                  <a:rPr lang="en-US" sz="1800" baseline="-25000">
                    <a:latin typeface="Times New Roman" pitchFamily="18" charset="0"/>
                    <a:cs typeface="Times New Roman" pitchFamily="18" charset="0"/>
                  </a:rPr>
                  <a:t>21</a:t>
                </a:r>
                <a:r>
                  <a:rPr lang="en-US" sz="1800">
                    <a:latin typeface="Times New Roman" pitchFamily="18" charset="0"/>
                    <a:cs typeface="Times New Roman" pitchFamily="18" charset="0"/>
                  </a:rPr>
                  <a:t> + l</a:t>
                </a:r>
                <a:r>
                  <a:rPr lang="en-US" sz="1800" baseline="30000">
                    <a:latin typeface="Times New Roman" pitchFamily="18" charset="0"/>
                    <a:cs typeface="Times New Roman" pitchFamily="18" charset="0"/>
                  </a:rPr>
                  <a:t>2</a:t>
                </a:r>
                <a:r>
                  <a:rPr lang="en-US" sz="1800" baseline="-25000">
                    <a:latin typeface="Times New Roman" pitchFamily="18" charset="0"/>
                    <a:cs typeface="Times New Roman" pitchFamily="18" charset="0"/>
                  </a:rPr>
                  <a:t>22</a:t>
                </a:r>
                <a:r>
                  <a:rPr lang="en-US" sz="1800">
                    <a:latin typeface="Times New Roman" pitchFamily="18" charset="0"/>
                    <a:cs typeface="Times New Roman" pitchFamily="18" charset="0"/>
                  </a:rPr>
                  <a:t> = a</a:t>
                </a:r>
                <a:r>
                  <a:rPr lang="en-US" sz="1800" baseline="-25000">
                    <a:latin typeface="Times New Roman" pitchFamily="18" charset="0"/>
                    <a:cs typeface="Times New Roman" pitchFamily="18" charset="0"/>
                  </a:rPr>
                  <a:t>12</a:t>
                </a:r>
                <a:r>
                  <a:rPr lang="en-US" sz="1800">
                    <a:latin typeface="Times New Roman" pitchFamily="18" charset="0"/>
                    <a:cs typeface="Times New Roman" pitchFamily="18" charset="0"/>
                  </a:rPr>
                  <a:t> =&gt; l</a:t>
                </a:r>
                <a:r>
                  <a:rPr lang="en-US" sz="1800" baseline="-25000">
                    <a:latin typeface="Times New Roman" pitchFamily="18" charset="0"/>
                    <a:cs typeface="Times New Roman" pitchFamily="18" charset="0"/>
                  </a:rPr>
                  <a:t>22</a:t>
                </a:r>
                <a:r>
                  <a:rPr lang="en-US" sz="1800">
                    <a:latin typeface="Times New Roman" pitchFamily="18" charset="0"/>
                    <a:cs typeface="Times New Roman" pitchFamily="18" charset="0"/>
                  </a:rPr>
                  <a:t> = </a:t>
                </a:r>
                <a14:m>
                  <m:oMath xmlns:m="http://schemas.openxmlformats.org/officeDocument/2006/math">
                    <m:rad>
                      <m:radPr>
                        <m:degHide m:val="on"/>
                        <m:ctrlPr>
                          <a:rPr lang="en-US" sz="1800" i="1">
                            <a:latin typeface="Cambria Math"/>
                            <a:cs typeface="Times New Roman" pitchFamily="18" charset="0"/>
                          </a:rPr>
                        </m:ctrlPr>
                      </m:radPr>
                      <m:deg/>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22</m:t>
                            </m:r>
                          </m:sub>
                        </m:sSub>
                        <m:r>
                          <a:rPr lang="en-US" sz="1800" i="1">
                            <a:latin typeface="Cambria Math"/>
                            <a:ea typeface="Times New Roman" panose="02020603050405020304" pitchFamily="18" charset="0"/>
                          </a:rPr>
                          <m:t>−</m:t>
                        </m:r>
                        <m:sSup>
                          <m:sSupPr>
                            <m:ctrlPr>
                              <a:rPr lang="en-US" sz="1800" i="1" smtClean="0">
                                <a:latin typeface="Cambria Math"/>
                              </a:rPr>
                            </m:ctrlPr>
                          </m:sSupP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a:ea typeface="Times New Roman" panose="02020603050405020304" pitchFamily="18" charset="0"/>
                                  </a:rPr>
                                  <m:t>2</m:t>
                                </m:r>
                                <m:r>
                                  <a:rPr lang="en-US" sz="1800" b="0" i="1" smtClean="0">
                                    <a:latin typeface="Cambria Math"/>
                                    <a:ea typeface="Times New Roman" panose="02020603050405020304" pitchFamily="18" charset="0"/>
                                  </a:rPr>
                                  <m:t>1</m:t>
                                </m:r>
                              </m:sub>
                            </m:sSub>
                          </m:e>
                          <m:sup>
                            <m:r>
                              <a:rPr lang="en-US" sz="1800" b="0" i="1" smtClean="0">
                                <a:latin typeface="Cambria Math"/>
                              </a:rPr>
                              <m:t>2</m:t>
                            </m:r>
                          </m:sup>
                        </m:sSup>
                      </m:e>
                    </m:rad>
                  </m:oMath>
                </a14:m>
                <a:endParaRPr lang="en-US" sz="1800">
                  <a:latin typeface="Times New Roman" pitchFamily="18" charset="0"/>
                  <a:cs typeface="Times New Roman"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19617" y="2032304"/>
                <a:ext cx="3581400" cy="656013"/>
              </a:xfrm>
              <a:prstGeom prst="rect">
                <a:avLst/>
              </a:prstGeom>
              <a:blipFill rotWithShape="1">
                <a:blip r:embed="rId2"/>
                <a:stretch>
                  <a:fillRect l="-13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229357" y="438150"/>
                <a:ext cx="7394837" cy="1594154"/>
              </a:xfrm>
              <a:prstGeom prst="rect">
                <a:avLst/>
              </a:prstGeom>
            </p:spPr>
            <p:txBody>
              <a:bodyPr wrap="square">
                <a:spAutoFit/>
              </a:bodyPr>
              <a:lstStyle/>
              <a:p>
                <a14:m>
                  <m:oMath xmlns:m="http://schemas.openxmlformats.org/officeDocument/2006/math">
                    <m:d>
                      <m:dPr>
                        <m:begChr m:val="["/>
                        <m:endChr m:val="]"/>
                        <m:ctrlPr>
                          <a:rPr lang="en-US" sz="2000" i="1" smtClean="0">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rPr>
                                    <m:t>11</m:t>
                                  </m:r>
                                </m:sub>
                              </m:sSub>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rPr>
                                    <m:t>1</m:t>
                                  </m:r>
                                  <m:r>
                                    <a:rPr lang="en-US" sz="2000" i="1">
                                      <a:latin typeface="Cambria Math"/>
                                      <a:ea typeface="Times New Roman" panose="02020603050405020304" pitchFamily="18" charset="0"/>
                                    </a:rPr>
                                    <m:t>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panose="02040503050406030204" pitchFamily="18" charset="0"/>
                                      <a:ea typeface="Times New Roman" panose="02020603050405020304" pitchFamily="18" charset="0"/>
                                    </a:rPr>
                                    <m:t>1</m:t>
                                  </m:r>
                                  <m:r>
                                    <a:rPr lang="en-US" sz="2000" i="1">
                                      <a:latin typeface="Cambria Math"/>
                                      <a:ea typeface="Times New Roman" panose="02020603050405020304" pitchFamily="18" charset="0"/>
                                    </a:rPr>
                                    <m:t>𝑛</m:t>
                                  </m:r>
                                </m:sub>
                              </m:sSub>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21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Times New Roman" panose="02020603050405020304" pitchFamily="18" charset="0"/>
                                    </a:rPr>
                                    <m:t>22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a:ea typeface="Times New Roman" panose="02020603050405020304" pitchFamily="18" charset="0"/>
                                    </a:rPr>
                                    <m:t>2</m:t>
                                  </m:r>
                                  <m:r>
                                    <a:rPr lang="en-US" sz="2000" i="1">
                                      <a:latin typeface="Cambria Math"/>
                                      <a:ea typeface="Times New Roman" panose="02020603050405020304" pitchFamily="18" charset="0"/>
                                    </a:rPr>
                                    <m:t>𝑛</m:t>
                                  </m:r>
                                </m:sub>
                              </m:sSub>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Calibri" panose="020F0502020204030204" pitchFamily="34" charset="0"/>
                                    </a:rPr>
                                    <m:t>3</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32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a:ea typeface="Times New Roman" panose="02020603050405020304" pitchFamily="18" charset="0"/>
                                    </a:rPr>
                                    <m:t>3</m:t>
                                  </m:r>
                                  <m:r>
                                    <a:rPr lang="en-US" sz="2000" i="1">
                                      <a:latin typeface="Cambria Math"/>
                                      <a:ea typeface="Times New Roman" panose="02020603050405020304" pitchFamily="18" charset="0"/>
                                    </a:rPr>
                                    <m:t>𝑛</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Times New Roman" panose="02020603050405020304" pitchFamily="18" charset="0"/>
                                    </a:rPr>
                                    <m:t>𝑛𝑛</m:t>
                                  </m:r>
                                </m:sub>
                              </m:sSub>
                            </m:e>
                          </m:mr>
                        </m:m>
                      </m:e>
                    </m:d>
                    <m:r>
                      <a:rPr lang="en-US" sz="2000" b="0" i="1" smtClean="0">
                        <a:latin typeface="Cambria Math"/>
                        <a:ea typeface="Times New Roman" panose="02020603050405020304" pitchFamily="18" charset="0"/>
                      </a:rPr>
                      <m:t>= </m:t>
                    </m:r>
                  </m:oMath>
                </a14:m>
                <a:r>
                  <a:rPr lang="en-US" sz="2000" smtClean="0">
                    <a:latin typeface="Times New Roman" pitchFamily="18" charset="0"/>
                    <a:ea typeface="Times New Roman" pitchFamily="18" charset="0"/>
                    <a:cs typeface="Times New Roman" pitchFamily="18" charset="0"/>
                  </a:rPr>
                  <a:t> </a:t>
                </a:r>
                <a14:m>
                  <m:oMath xmlns:m="http://schemas.openxmlformats.org/officeDocument/2006/math">
                    <m:d>
                      <m:dPr>
                        <m:begChr m:val="["/>
                        <m:endChr m:val="]"/>
                        <m:ctrlPr>
                          <a:rPr lang="en-US" sz="2000" i="1">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a:rPr lang="en-US" sz="2000" b="0" i="1" smtClean="0">
                                      <a:latin typeface="Cambria Math"/>
                                      <a:ea typeface="Times New Roman" panose="02020603050405020304" pitchFamily="18" charset="0"/>
                                    </a:rPr>
                                    <m:t>𝑙</m:t>
                                  </m:r>
                                </m:e>
                                <m:sub>
                                  <m:r>
                                    <a:rPr lang="en-US" sz="2000" i="1">
                                      <a:latin typeface="Cambria Math" panose="02040503050406030204" pitchFamily="18" charset="0"/>
                                      <a:ea typeface="Times New Roman" panose="02020603050405020304" pitchFamily="18" charset="0"/>
                                    </a:rPr>
                                    <m:t>11</m:t>
                                  </m:r>
                                </m:sub>
                              </m:sSub>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Times New Roman" panose="02020603050405020304" pitchFamily="18" charset="0"/>
                                </a:rPr>
                                <m:t>0</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21</m:t>
                                  </m:r>
                                </m:sub>
                              </m:sSub>
                            </m:e>
                            <m:e>
                              <m:sSub>
                                <m:sSubPr>
                                  <m:ctrlPr>
                                    <a:rPr lang="en-US" sz="2000" i="1" smtClean="0">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22</m:t>
                                  </m:r>
                                </m:sub>
                              </m:sSub>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Times New Roman" panose="02020603050405020304" pitchFamily="18" charset="0"/>
                                </a:rPr>
                                <m:t>0</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a:ea typeface="Calibri" panose="020F0502020204030204" pitchFamily="34" charset="0"/>
                                    </a:rPr>
                                    <m:t>3</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32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2</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𝑛𝑛</m:t>
                                  </m:r>
                                </m:sub>
                              </m:sSub>
                            </m:e>
                          </m:mr>
                        </m:m>
                      </m:e>
                    </m:d>
                    <m:r>
                      <a:rPr lang="en-US" sz="2000" i="1">
                        <a:latin typeface="Cambria Math"/>
                        <a:ea typeface="Cambria Math" panose="02040503050406030204" pitchFamily="18" charset="0"/>
                        <a:cs typeface="Cambria Math" panose="02040503050406030204" pitchFamily="18" charset="0"/>
                      </a:rPr>
                      <m:t> .</m:t>
                    </m:r>
                    <m:d>
                      <m:dPr>
                        <m:begChr m:val="["/>
                        <m:endChr m:val="]"/>
                        <m:ctrlPr>
                          <a:rPr lang="en-US" sz="2000" i="1">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11</m:t>
                                  </m:r>
                                </m:sub>
                              </m:sSub>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m:t>
                                  </m:r>
                                  <m:r>
                                    <a:rPr lang="en-US" sz="2000" b="0" i="1" smtClean="0">
                                      <a:latin typeface="Cambria Math"/>
                                      <a:ea typeface="Times New Roman" panose="02020603050405020304" pitchFamily="18" charset="0"/>
                                    </a:rPr>
                                    <m:t>1</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a:rPr lang="en-US" sz="2000" b="0" i="1" smtClean="0">
                                      <a:latin typeface="Cambria Math"/>
                                      <a:ea typeface="Times New Roman" panose="02020603050405020304" pitchFamily="18" charset="0"/>
                                    </a:rPr>
                                    <m:t>𝑙</m:t>
                                  </m:r>
                                </m:e>
                                <m:sub>
                                  <m:r>
                                    <a:rPr lang="en-US" sz="2000" i="1">
                                      <a:latin typeface="Cambria Math" panose="02040503050406030204" pitchFamily="18" charset="0"/>
                                      <a:ea typeface="Times New Roman" panose="02020603050405020304" pitchFamily="18" charset="0"/>
                                    </a:rPr>
                                    <m:t>𝑛</m:t>
                                  </m:r>
                                  <m:r>
                                    <a:rPr lang="en-US" sz="2000" b="0" i="1" smtClean="0">
                                      <a:latin typeface="Cambria Math"/>
                                      <a:ea typeface="Times New Roman" panose="02020603050405020304" pitchFamily="18" charset="0"/>
                                    </a:rPr>
                                    <m:t>1</m:t>
                                  </m:r>
                                </m:sub>
                              </m:sSub>
                            </m:e>
                          </m:mr>
                          <m:mr>
                            <m:e>
                              <m:r>
                                <a:rPr lang="en-US" sz="2000" i="1">
                                  <a:latin typeface="Cambria Math" panose="02040503050406030204" pitchFamily="18" charset="0"/>
                                  <a:ea typeface="Times New Roman" panose="02020603050405020304" pitchFamily="18" charset="0"/>
                                </a:rPr>
                                <m:t>0</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b="0" i="1" smtClean="0">
                                      <a:latin typeface="Cambria Math"/>
                                      <a:ea typeface="Times New Roman" panose="02020603050405020304" pitchFamily="18" charset="0"/>
                                    </a:rPr>
                                    <m:t>2</m:t>
                                  </m:r>
                                </m:sub>
                              </m:sSub>
                            </m:e>
                          </m:mr>
                          <m:mr>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𝑛</m:t>
                                  </m:r>
                                  <m:r>
                                    <a:rPr lang="en-US" sz="2000" b="0" i="1" smtClean="0">
                                      <a:latin typeface="Cambria Math"/>
                                      <a:ea typeface="Times New Roman" panose="02020603050405020304" pitchFamily="18" charset="0"/>
                                    </a:rPr>
                                    <m:t>3</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a:rPr lang="en-US" sz="2000" b="0" i="1" smtClean="0">
                                      <a:latin typeface="Cambria Math"/>
                                      <a:ea typeface="Times New Roman" panose="02020603050405020304" pitchFamily="18" charset="0"/>
                                    </a:rPr>
                                    <m:t>𝑙</m:t>
                                  </m:r>
                                </m:e>
                                <m:sub>
                                  <m:r>
                                    <a:rPr lang="en-US" sz="2000" i="1">
                                      <a:latin typeface="Cambria Math" panose="02040503050406030204" pitchFamily="18" charset="0"/>
                                      <a:ea typeface="Times New Roman" panose="02020603050405020304" pitchFamily="18" charset="0"/>
                                    </a:rPr>
                                    <m:t>𝑛𝑛</m:t>
                                  </m:r>
                                </m:sub>
                              </m:sSub>
                            </m:e>
                          </m:mr>
                        </m:m>
                      </m:e>
                    </m:d>
                  </m:oMath>
                </a14:m>
                <a:endParaRPr lang="en-US" sz="2000">
                  <a:latin typeface="Times New Roman" pitchFamily="18" charset="0"/>
                  <a:cs typeface="Times New Roman"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229357" y="438150"/>
                <a:ext cx="7394837" cy="1594154"/>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219615" y="2724150"/>
                <a:ext cx="7314783" cy="594458"/>
              </a:xfrm>
              <a:prstGeom prst="rect">
                <a:avLst/>
              </a:prstGeom>
            </p:spPr>
            <p:txBody>
              <a:bodyPr wrap="square">
                <a:spAutoFit/>
              </a:bodyPr>
              <a:lstStyle/>
              <a:p>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21</a:t>
                </a:r>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31</a:t>
                </a: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22</a:t>
                </a:r>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32</a:t>
                </a:r>
                <a:r>
                  <a:rPr lang="en-US" sz="1800" smtClean="0">
                    <a:latin typeface="Times New Roman" pitchFamily="18" charset="0"/>
                    <a:cs typeface="Times New Roman" pitchFamily="18" charset="0"/>
                  </a:rPr>
                  <a:t> </a:t>
                </a:r>
                <a:r>
                  <a:rPr lang="en-US" sz="1800" baseline="-25000" smtClean="0">
                    <a:latin typeface="Times New Roman" pitchFamily="18" charset="0"/>
                    <a:cs typeface="Times New Roman" pitchFamily="18" charset="0"/>
                  </a:rPr>
                  <a:t> </a:t>
                </a:r>
                <a:r>
                  <a:rPr lang="en-US" sz="1800" smtClean="0">
                    <a:latin typeface="Times New Roman" pitchFamily="18" charset="0"/>
                    <a:cs typeface="Times New Roman" pitchFamily="18" charset="0"/>
                  </a:rPr>
                  <a:t>= a</a:t>
                </a:r>
                <a:r>
                  <a:rPr lang="en-US" sz="1800" baseline="-25000" smtClean="0">
                    <a:latin typeface="Times New Roman" pitchFamily="18" charset="0"/>
                    <a:cs typeface="Times New Roman" pitchFamily="18" charset="0"/>
                  </a:rPr>
                  <a:t>23</a:t>
                </a: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=&gt; </a:t>
                </a:r>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32</a:t>
                </a: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 </a:t>
                </a:r>
                <a14:m>
                  <m:oMath xmlns:m="http://schemas.openxmlformats.org/officeDocument/2006/math">
                    <m:f>
                      <m:fPr>
                        <m:ctrlPr>
                          <a:rPr lang="en-US" sz="2000" i="1" smtClean="0">
                            <a:latin typeface="Cambria Math"/>
                            <a:cs typeface="Times New Roman" pitchFamily="18" charset="0"/>
                          </a:rPr>
                        </m:ctrlPr>
                      </m:fPr>
                      <m:num>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Times New Roman" panose="02020603050405020304" pitchFamily="18" charset="0"/>
                              </a:rPr>
                              <m:t>23</m:t>
                            </m:r>
                          </m:sub>
                        </m:sSub>
                        <m:r>
                          <a:rPr lang="en-US" sz="2000" i="1">
                            <a:latin typeface="Cambria Math"/>
                            <a:ea typeface="Times New Roman" panose="02020603050405020304" pitchFamily="18" charset="0"/>
                          </a:rPr>
                          <m:t> − </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21</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a:ea typeface="Times New Roman" panose="02020603050405020304" pitchFamily="18" charset="0"/>
                              </a:rPr>
                              <m:t>3</m:t>
                            </m:r>
                            <m:r>
                              <a:rPr lang="en-US" sz="2000" i="1">
                                <a:latin typeface="Cambria Math" panose="02040503050406030204" pitchFamily="18" charset="0"/>
                                <a:ea typeface="Times New Roman" panose="02020603050405020304" pitchFamily="18" charset="0"/>
                              </a:rPr>
                              <m:t>1</m:t>
                            </m:r>
                          </m:sub>
                        </m:sSub>
                      </m:num>
                      <m:den>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22</m:t>
                            </m:r>
                          </m:sub>
                        </m:sSub>
                      </m:den>
                    </m:f>
                  </m:oMath>
                </a14:m>
                <a:endParaRPr lang="en-US" sz="2000">
                  <a:latin typeface="Times New Roman" pitchFamily="18" charset="0"/>
                  <a:cs typeface="Times New Roman"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1219615" y="2724150"/>
                <a:ext cx="7314783" cy="594458"/>
              </a:xfrm>
              <a:prstGeom prst="rect">
                <a:avLst/>
              </a:prstGeom>
              <a:blipFill rotWithShape="1">
                <a:blip r:embed="rId4"/>
                <a:stretch>
                  <a:fillRect l="-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219614" y="3483796"/>
                <a:ext cx="7314783" cy="594458"/>
              </a:xfrm>
              <a:prstGeom prst="rect">
                <a:avLst/>
              </a:prstGeom>
            </p:spPr>
            <p:txBody>
              <a:bodyPr wrap="square">
                <a:spAutoFit/>
              </a:bodyPr>
              <a:lstStyle/>
              <a:p>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21</a:t>
                </a:r>
                <a:r>
                  <a:rPr lang="en-US" sz="1800" smtClean="0">
                    <a:latin typeface="Times New Roman" pitchFamily="18" charset="0"/>
                    <a:cs typeface="Times New Roman" pitchFamily="18" charset="0"/>
                  </a:rPr>
                  <a:t>l</a:t>
                </a:r>
                <a:r>
                  <a:rPr lang="en-US" sz="1800" baseline="-25000">
                    <a:latin typeface="Times New Roman" pitchFamily="18" charset="0"/>
                    <a:cs typeface="Times New Roman" pitchFamily="18" charset="0"/>
                  </a:rPr>
                  <a:t>4</a:t>
                </a:r>
                <a:r>
                  <a:rPr lang="en-US" sz="1800" baseline="-25000" smtClean="0">
                    <a:latin typeface="Times New Roman" pitchFamily="18" charset="0"/>
                    <a:cs typeface="Times New Roman" pitchFamily="18" charset="0"/>
                  </a:rPr>
                  <a:t>1</a:t>
                </a: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22</a:t>
                </a:r>
                <a:r>
                  <a:rPr lang="en-US" sz="1800" smtClean="0">
                    <a:latin typeface="Times New Roman" pitchFamily="18" charset="0"/>
                    <a:cs typeface="Times New Roman" pitchFamily="18" charset="0"/>
                  </a:rPr>
                  <a:t>l</a:t>
                </a:r>
                <a:r>
                  <a:rPr lang="en-US" sz="1800" baseline="-25000" smtClean="0">
                    <a:latin typeface="Times New Roman" pitchFamily="18" charset="0"/>
                    <a:cs typeface="Times New Roman" pitchFamily="18" charset="0"/>
                  </a:rPr>
                  <a:t>42</a:t>
                </a:r>
                <a:r>
                  <a:rPr lang="en-US" sz="1800" smtClean="0">
                    <a:latin typeface="Times New Roman" pitchFamily="18" charset="0"/>
                    <a:cs typeface="Times New Roman" pitchFamily="18" charset="0"/>
                  </a:rPr>
                  <a:t>  </a:t>
                </a:r>
                <a:r>
                  <a:rPr lang="en-US" sz="1800" baseline="-25000" smtClean="0">
                    <a:latin typeface="Times New Roman" pitchFamily="18" charset="0"/>
                    <a:cs typeface="Times New Roman" pitchFamily="18" charset="0"/>
                  </a:rPr>
                  <a:t> </a:t>
                </a:r>
                <a:r>
                  <a:rPr lang="en-US" sz="1800" smtClean="0">
                    <a:latin typeface="Times New Roman" pitchFamily="18" charset="0"/>
                    <a:cs typeface="Times New Roman" pitchFamily="18" charset="0"/>
                  </a:rPr>
                  <a:t>= a</a:t>
                </a:r>
                <a:r>
                  <a:rPr lang="en-US" sz="1800" baseline="-25000" smtClean="0">
                    <a:latin typeface="Times New Roman" pitchFamily="18" charset="0"/>
                    <a:cs typeface="Times New Roman" pitchFamily="18" charset="0"/>
                  </a:rPr>
                  <a:t>24</a:t>
                </a: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=&gt; </a:t>
                </a:r>
                <a:r>
                  <a:rPr lang="en-US" sz="1800" smtClean="0">
                    <a:latin typeface="Times New Roman" pitchFamily="18" charset="0"/>
                    <a:cs typeface="Times New Roman" pitchFamily="18" charset="0"/>
                  </a:rPr>
                  <a:t>l</a:t>
                </a:r>
                <a:r>
                  <a:rPr lang="en-US" sz="1800" baseline="-25000">
                    <a:latin typeface="Times New Roman" pitchFamily="18" charset="0"/>
                    <a:cs typeface="Times New Roman" pitchFamily="18" charset="0"/>
                  </a:rPr>
                  <a:t>4</a:t>
                </a:r>
                <a:r>
                  <a:rPr lang="en-US" sz="1800" baseline="-25000" smtClean="0">
                    <a:latin typeface="Times New Roman" pitchFamily="18" charset="0"/>
                    <a:cs typeface="Times New Roman" pitchFamily="18" charset="0"/>
                  </a:rPr>
                  <a:t>2</a:t>
                </a: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 </a:t>
                </a:r>
                <a14:m>
                  <m:oMath xmlns:m="http://schemas.openxmlformats.org/officeDocument/2006/math">
                    <m:f>
                      <m:fPr>
                        <m:ctrlPr>
                          <a:rPr lang="en-US" sz="2000" i="1" smtClean="0">
                            <a:latin typeface="Cambria Math"/>
                            <a:cs typeface="Times New Roman" pitchFamily="18" charset="0"/>
                          </a:rPr>
                        </m:ctrlPr>
                      </m:fPr>
                      <m:num>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a</m:t>
                            </m:r>
                          </m:e>
                          <m:sub>
                            <m:r>
                              <a:rPr lang="en-US" sz="2000" i="1">
                                <a:latin typeface="Cambria Math"/>
                                <a:ea typeface="Times New Roman" panose="02020603050405020304" pitchFamily="18" charset="0"/>
                              </a:rPr>
                              <m:t>2</m:t>
                            </m:r>
                            <m:r>
                              <a:rPr lang="en-US" sz="2000" b="0" i="1" smtClean="0">
                                <a:latin typeface="Cambria Math"/>
                                <a:ea typeface="Times New Roman" panose="02020603050405020304" pitchFamily="18" charset="0"/>
                              </a:rPr>
                              <m:t>4</m:t>
                            </m:r>
                          </m:sub>
                        </m:sSub>
                        <m:r>
                          <a:rPr lang="en-US" sz="2000" i="1">
                            <a:latin typeface="Cambria Math"/>
                            <a:ea typeface="Times New Roman" panose="02020603050405020304" pitchFamily="18" charset="0"/>
                          </a:rPr>
                          <m:t> − </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i="1">
                                <a:latin typeface="Cambria Math" panose="02040503050406030204" pitchFamily="18" charset="0"/>
                                <a:ea typeface="Times New Roman" panose="02020603050405020304" pitchFamily="18" charset="0"/>
                              </a:rPr>
                              <m:t>21</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4</m:t>
                            </m:r>
                            <m:r>
                              <a:rPr lang="en-US" sz="2000" i="1">
                                <a:latin typeface="Cambria Math" panose="02040503050406030204" pitchFamily="18" charset="0"/>
                                <a:ea typeface="Times New Roman" panose="02020603050405020304" pitchFamily="18" charset="0"/>
                              </a:rPr>
                              <m:t>1</m:t>
                            </m:r>
                          </m:sub>
                        </m:sSub>
                      </m:num>
                      <m:den>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l</m:t>
                            </m:r>
                          </m:e>
                          <m:sub>
                            <m:r>
                              <a:rPr lang="en-US" sz="2000" b="0" i="1" smtClean="0">
                                <a:latin typeface="Cambria Math"/>
                                <a:ea typeface="Times New Roman" panose="02020603050405020304" pitchFamily="18" charset="0"/>
                              </a:rPr>
                              <m:t>22</m:t>
                            </m:r>
                          </m:sub>
                        </m:sSub>
                      </m:den>
                    </m:f>
                  </m:oMath>
                </a14:m>
                <a:endParaRPr lang="en-US" sz="2000">
                  <a:latin typeface="Times New Roman" pitchFamily="18" charset="0"/>
                  <a:cs typeface="Times New Roman"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1219614" y="3483796"/>
                <a:ext cx="7314783" cy="594458"/>
              </a:xfrm>
              <a:prstGeom prst="rect">
                <a:avLst/>
              </a:prstGeom>
              <a:blipFill rotWithShape="1">
                <a:blip r:embed="rId5"/>
                <a:stretch>
                  <a:fillRect l="-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219612" y="4171950"/>
                <a:ext cx="45678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a:ea typeface="Cambria Math"/>
                          <a:cs typeface="Times New Roman" pitchFamily="18" charset="0"/>
                        </a:rPr>
                        <m:t>⋮</m:t>
                      </m:r>
                    </m:oMath>
                  </m:oMathPara>
                </a14:m>
                <a:endParaRPr lang="en-US" sz="2000">
                  <a:latin typeface="Times New Roman" pitchFamily="18" charset="0"/>
                  <a:cs typeface="Times New Roman"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219612" y="4171950"/>
                <a:ext cx="456787" cy="369332"/>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30168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mc:AlternateContent xmlns:mc="http://schemas.openxmlformats.org/markup-compatibility/2006" xmlns:a14="http://schemas.microsoft.com/office/drawing/2010/main">
        <mc:Choice Requires="a14">
          <p:sp>
            <p:nvSpPr>
              <p:cNvPr id="7" name="Rectangle 6"/>
              <p:cNvSpPr/>
              <p:nvPr/>
            </p:nvSpPr>
            <p:spPr>
              <a:xfrm>
                <a:off x="1212168" y="438150"/>
                <a:ext cx="7314783" cy="3946465"/>
              </a:xfrm>
              <a:prstGeom prst="rect">
                <a:avLst/>
              </a:prstGeom>
            </p:spPr>
            <p:txBody>
              <a:bodyPr wrap="square">
                <a:spAutoFit/>
              </a:bodyPr>
              <a:lstStyle/>
              <a:p>
                <a:r>
                  <a:rPr lang="en-US" sz="2800" smtClean="0">
                    <a:latin typeface="Times New Roman" pitchFamily="18" charset="0"/>
                    <a:cs typeface="Times New Roman" pitchFamily="18" charset="0"/>
                  </a:rPr>
                  <a:t>l</a:t>
                </a:r>
                <a:r>
                  <a:rPr lang="en-US" sz="2800" baseline="-25000">
                    <a:latin typeface="Times New Roman" pitchFamily="18" charset="0"/>
                    <a:cs typeface="Times New Roman" pitchFamily="18" charset="0"/>
                  </a:rPr>
                  <a:t>11</a:t>
                </a:r>
                <a:r>
                  <a:rPr lang="en-US" sz="2800">
                    <a:latin typeface="Times New Roman" pitchFamily="18" charset="0"/>
                    <a:cs typeface="Times New Roman" pitchFamily="18" charset="0"/>
                  </a:rPr>
                  <a:t> = </a:t>
                </a:r>
                <a14:m>
                  <m:oMath xmlns:m="http://schemas.openxmlformats.org/officeDocument/2006/math">
                    <m:rad>
                      <m:radPr>
                        <m:degHide m:val="on"/>
                        <m:ctrlPr>
                          <a:rPr lang="en-US" sz="2800" i="1">
                            <a:latin typeface="Cambria Math"/>
                            <a:cs typeface="Times New Roman" pitchFamily="18" charset="0"/>
                          </a:rPr>
                        </m:ctrlPr>
                      </m:radPr>
                      <m:deg/>
                      <m:e>
                        <m:sSub>
                          <m:sSubPr>
                            <m:ctrlPr>
                              <a:rPr lang="en-US" sz="2800" i="1">
                                <a:latin typeface="Cambria Math"/>
                                <a:ea typeface="Times New Roman" panose="02020603050405020304" pitchFamily="18" charset="0"/>
                              </a:rPr>
                            </m:ctrlPr>
                          </m:sSubPr>
                          <m:e>
                            <m:r>
                              <a:rPr lang="en-US" sz="2800" i="1">
                                <a:latin typeface="Cambria Math"/>
                                <a:ea typeface="Times New Roman" panose="02020603050405020304" pitchFamily="18" charset="0"/>
                              </a:rPr>
                              <m:t>𝑎</m:t>
                            </m:r>
                          </m:e>
                          <m:sub>
                            <m:r>
                              <a:rPr lang="en-US" sz="2800" i="1">
                                <a:latin typeface="Cambria Math" panose="02040503050406030204" pitchFamily="18" charset="0"/>
                                <a:ea typeface="Times New Roman" panose="02020603050405020304" pitchFamily="18" charset="0"/>
                              </a:rPr>
                              <m:t>11</m:t>
                            </m:r>
                          </m:sub>
                        </m:sSub>
                      </m:e>
                    </m:rad>
                  </m:oMath>
                </a14:m>
                <a:r>
                  <a:rPr lang="en-US" sz="2800">
                    <a:latin typeface="Times New Roman" pitchFamily="18" charset="0"/>
                    <a:cs typeface="Times New Roman" pitchFamily="18" charset="0"/>
                  </a:rPr>
                  <a:t>  ; l</a:t>
                </a:r>
                <a:r>
                  <a:rPr lang="en-US" sz="2800" baseline="-25000">
                    <a:latin typeface="Times New Roman" pitchFamily="18" charset="0"/>
                    <a:cs typeface="Times New Roman" pitchFamily="18" charset="0"/>
                  </a:rPr>
                  <a:t>i1</a:t>
                </a:r>
                <a:r>
                  <a:rPr lang="en-US" sz="2800">
                    <a:latin typeface="Times New Roman" pitchFamily="18" charset="0"/>
                    <a:cs typeface="Times New Roman" pitchFamily="18" charset="0"/>
                  </a:rPr>
                  <a:t> = </a:t>
                </a:r>
                <a14:m>
                  <m:oMath xmlns:m="http://schemas.openxmlformats.org/officeDocument/2006/math">
                    <m:f>
                      <m:fPr>
                        <m:ctrlPr>
                          <a:rPr lang="en-US" sz="2800" i="1">
                            <a:latin typeface="Cambria Math"/>
                            <a:cs typeface="Times New Roman" pitchFamily="18" charset="0"/>
                          </a:rPr>
                        </m:ctrlPr>
                      </m:fPr>
                      <m:num>
                        <m:sSub>
                          <m:sSubPr>
                            <m:ctrlPr>
                              <a:rPr lang="en-US" sz="2800" i="1">
                                <a:latin typeface="Cambria Math"/>
                                <a:ea typeface="Times New Roman" panose="02020603050405020304" pitchFamily="18" charset="0"/>
                              </a:rPr>
                            </m:ctrlPr>
                          </m:sSubPr>
                          <m:e>
                            <m:r>
                              <m:rPr>
                                <m:sty m:val="p"/>
                              </m:rPr>
                              <a:rPr lang="en-US" sz="2800">
                                <a:latin typeface="Cambria Math"/>
                                <a:ea typeface="Times New Roman" panose="02020603050405020304" pitchFamily="18" charset="0"/>
                              </a:rPr>
                              <m:t>a</m:t>
                            </m:r>
                          </m:e>
                          <m:sub>
                            <m:r>
                              <a:rPr lang="en-US" sz="2800">
                                <a:latin typeface="Cambria Math"/>
                                <a:ea typeface="Times New Roman" panose="02020603050405020304" pitchFamily="18" charset="0"/>
                              </a:rPr>
                              <m:t>1</m:t>
                            </m:r>
                            <m:r>
                              <m:rPr>
                                <m:sty m:val="p"/>
                              </m:rPr>
                              <a:rPr lang="en-US" sz="2800">
                                <a:latin typeface="Cambria Math"/>
                                <a:ea typeface="Times New Roman" panose="02020603050405020304" pitchFamily="18" charset="0"/>
                              </a:rPr>
                              <m:t>i</m:t>
                            </m:r>
                          </m:sub>
                        </m:sSub>
                      </m:num>
                      <m:den>
                        <m:sSub>
                          <m:sSubPr>
                            <m:ctrlPr>
                              <a:rPr lang="en-US" sz="2800" i="1">
                                <a:latin typeface="Cambria Math"/>
                                <a:ea typeface="Times New Roman" panose="02020603050405020304" pitchFamily="18" charset="0"/>
                              </a:rPr>
                            </m:ctrlPr>
                          </m:sSubPr>
                          <m:e>
                            <m:r>
                              <m:rPr>
                                <m:sty m:val="p"/>
                              </m:rPr>
                              <a:rPr lang="en-US" sz="2800">
                                <a:latin typeface="Cambria Math"/>
                                <a:ea typeface="Times New Roman" panose="02020603050405020304" pitchFamily="18" charset="0"/>
                              </a:rPr>
                              <m:t>l</m:t>
                            </m:r>
                          </m:e>
                          <m:sub>
                            <m:r>
                              <a:rPr lang="en-US" sz="2800">
                                <a:latin typeface="Cambria Math" panose="02040503050406030204" pitchFamily="18" charset="0"/>
                                <a:ea typeface="Times New Roman" panose="02020603050405020304" pitchFamily="18" charset="0"/>
                              </a:rPr>
                              <m:t>11</m:t>
                            </m:r>
                          </m:sub>
                        </m:sSub>
                      </m:den>
                    </m:f>
                  </m:oMath>
                </a14:m>
                <a:r>
                  <a:rPr lang="en-US" sz="2800">
                    <a:latin typeface="Times New Roman" pitchFamily="18" charset="0"/>
                    <a:cs typeface="Times New Roman" pitchFamily="18" charset="0"/>
                  </a:rPr>
                  <a:t> </a:t>
                </a:r>
                <a:r>
                  <a:rPr lang="en-US" sz="2800" smtClean="0">
                    <a:latin typeface="Times New Roman" pitchFamily="18" charset="0"/>
                    <a:cs typeface="Times New Roman" pitchFamily="18" charset="0"/>
                  </a:rPr>
                  <a:t>(1 &lt; i </a:t>
                </a:r>
                <a14:m>
                  <m:oMath xmlns:m="http://schemas.openxmlformats.org/officeDocument/2006/math">
                    <m:r>
                      <a:rPr lang="en-US" sz="2800" i="1" smtClean="0">
                        <a:latin typeface="Cambria Math"/>
                        <a:ea typeface="Cambria Math"/>
                        <a:cs typeface="Times New Roman" pitchFamily="18" charset="0"/>
                      </a:rPr>
                      <m:t>≤</m:t>
                    </m:r>
                  </m:oMath>
                </a14:m>
                <a:r>
                  <a:rPr lang="en-US" sz="2800" smtClean="0">
                    <a:latin typeface="Times New Roman" pitchFamily="18" charset="0"/>
                    <a:cs typeface="Times New Roman" pitchFamily="18" charset="0"/>
                  </a:rPr>
                  <a:t> n)</a:t>
                </a:r>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a:p>
                <a:r>
                  <a:rPr lang="en-US" sz="3200" smtClean="0">
                    <a:latin typeface="Times New Roman" pitchFamily="18" charset="0"/>
                    <a:cs typeface="Times New Roman" pitchFamily="18" charset="0"/>
                  </a:rPr>
                  <a:t>l</a:t>
                </a:r>
                <a:r>
                  <a:rPr lang="en-US" sz="3200" baseline="-25000" smtClean="0">
                    <a:latin typeface="Times New Roman" pitchFamily="18" charset="0"/>
                    <a:cs typeface="Times New Roman" pitchFamily="18" charset="0"/>
                  </a:rPr>
                  <a:t>jj</a:t>
                </a:r>
                <a:r>
                  <a:rPr lang="en-US" sz="3200" smtClean="0">
                    <a:latin typeface="Times New Roman" pitchFamily="18" charset="0"/>
                    <a:cs typeface="Times New Roman" pitchFamily="18" charset="0"/>
                  </a:rPr>
                  <a:t> </a:t>
                </a:r>
                <a:r>
                  <a:rPr lang="en-US" sz="3200">
                    <a:latin typeface="Times New Roman" pitchFamily="18" charset="0"/>
                    <a:cs typeface="Times New Roman" pitchFamily="18" charset="0"/>
                  </a:rPr>
                  <a:t>= </a:t>
                </a:r>
                <a14:m>
                  <m:oMath xmlns:m="http://schemas.openxmlformats.org/officeDocument/2006/math">
                    <m:rad>
                      <m:radPr>
                        <m:degHide m:val="on"/>
                        <m:ctrlPr>
                          <a:rPr lang="en-US" sz="2800" i="1">
                            <a:latin typeface="Cambria Math"/>
                            <a:cs typeface="Times New Roman" pitchFamily="18" charset="0"/>
                          </a:rPr>
                        </m:ctrlPr>
                      </m:radPr>
                      <m:deg/>
                      <m:e>
                        <m:sSub>
                          <m:sSubPr>
                            <m:ctrlPr>
                              <a:rPr lang="en-US" sz="2800" i="1">
                                <a:latin typeface="Cambria Math"/>
                                <a:ea typeface="Times New Roman" panose="02020603050405020304" pitchFamily="18" charset="0"/>
                              </a:rPr>
                            </m:ctrlPr>
                          </m:sSubPr>
                          <m:e>
                            <m:r>
                              <a:rPr lang="en-US" sz="2800" i="1">
                                <a:latin typeface="Cambria Math"/>
                                <a:ea typeface="Times New Roman" panose="02020603050405020304" pitchFamily="18" charset="0"/>
                              </a:rPr>
                              <m:t>𝑎</m:t>
                            </m:r>
                          </m:e>
                          <m:sub>
                            <m:r>
                              <a:rPr lang="en-US" sz="2800" b="0" i="1" smtClean="0">
                                <a:latin typeface="Cambria Math"/>
                                <a:ea typeface="Times New Roman" panose="02020603050405020304" pitchFamily="18" charset="0"/>
                              </a:rPr>
                              <m:t>𝑗𝑗</m:t>
                            </m:r>
                          </m:sub>
                        </m:sSub>
                        <m:r>
                          <a:rPr lang="en-US" sz="2800" i="1">
                            <a:latin typeface="Cambria Math"/>
                            <a:ea typeface="Times New Roman" panose="02020603050405020304" pitchFamily="18" charset="0"/>
                          </a:rPr>
                          <m:t>− </m:t>
                        </m:r>
                        <m:nary>
                          <m:naryPr>
                            <m:chr m:val="∑"/>
                            <m:ctrlPr>
                              <a:rPr lang="en-US" sz="2800" i="1">
                                <a:latin typeface="Cambria Math"/>
                              </a:rPr>
                            </m:ctrlPr>
                          </m:naryPr>
                          <m:sub>
                            <m:r>
                              <m:rPr>
                                <m:brk m:alnAt="23"/>
                              </m:rPr>
                              <a:rPr lang="en-US" sz="2800" i="1">
                                <a:latin typeface="Cambria Math"/>
                              </a:rPr>
                              <m:t>𝑘</m:t>
                            </m:r>
                            <m:r>
                              <a:rPr lang="en-US" sz="2800" i="1">
                                <a:latin typeface="Cambria Math"/>
                              </a:rPr>
                              <m:t>=1</m:t>
                            </m:r>
                          </m:sub>
                          <m:sup>
                            <m:r>
                              <a:rPr lang="en-US" sz="2800" b="0" i="1" smtClean="0">
                                <a:latin typeface="Cambria Math"/>
                              </a:rPr>
                              <m:t>𝑗</m:t>
                            </m:r>
                            <m:r>
                              <a:rPr lang="en-US" sz="2800" i="1">
                                <a:latin typeface="Cambria Math"/>
                              </a:rPr>
                              <m:t>−1</m:t>
                            </m:r>
                          </m:sup>
                          <m:e>
                            <m:sSup>
                              <m:sSupPr>
                                <m:ctrlPr>
                                  <a:rPr lang="en-US" sz="2800" i="1">
                                    <a:latin typeface="Cambria Math"/>
                                  </a:rPr>
                                </m:ctrlPr>
                              </m:sSupPr>
                              <m:e>
                                <m:sSub>
                                  <m:sSubPr>
                                    <m:ctrlPr>
                                      <a:rPr lang="en-US" sz="2800" i="1">
                                        <a:latin typeface="Cambria Math"/>
                                        <a:ea typeface="Times New Roman" panose="02020603050405020304" pitchFamily="18" charset="0"/>
                                      </a:rPr>
                                    </m:ctrlPr>
                                  </m:sSubPr>
                                  <m:e>
                                    <m:r>
                                      <m:rPr>
                                        <m:sty m:val="p"/>
                                      </m:rPr>
                                      <a:rPr lang="en-US" sz="2800" b="0" i="0" smtClean="0">
                                        <a:latin typeface="Cambria Math"/>
                                        <a:ea typeface="Times New Roman" panose="02020603050405020304" pitchFamily="18" charset="0"/>
                                      </a:rPr>
                                      <m:t>l</m:t>
                                    </m:r>
                                  </m:e>
                                  <m:sub>
                                    <m:r>
                                      <a:rPr lang="en-US" sz="2800" b="0" i="1" smtClean="0">
                                        <a:latin typeface="Cambria Math"/>
                                        <a:ea typeface="Times New Roman" panose="02020603050405020304" pitchFamily="18" charset="0"/>
                                      </a:rPr>
                                      <m:t>𝑗𝑘</m:t>
                                    </m:r>
                                  </m:sub>
                                </m:sSub>
                              </m:e>
                              <m:sup>
                                <m:r>
                                  <a:rPr lang="en-US" sz="2800" i="1">
                                    <a:latin typeface="Cambria Math"/>
                                  </a:rPr>
                                  <m:t>2</m:t>
                                </m:r>
                              </m:sup>
                            </m:sSup>
                          </m:e>
                        </m:nary>
                      </m:e>
                    </m:rad>
                  </m:oMath>
                </a14:m>
                <a:r>
                  <a:rPr lang="en-US" sz="2800">
                    <a:latin typeface="Times New Roman" pitchFamily="18" charset="0"/>
                    <a:cs typeface="Times New Roman" pitchFamily="18" charset="0"/>
                  </a:rPr>
                  <a:t> (1 &lt; </a:t>
                </a:r>
                <a:r>
                  <a:rPr lang="en-US" sz="2800" smtClean="0">
                    <a:latin typeface="Times New Roman" pitchFamily="18" charset="0"/>
                    <a:cs typeface="Times New Roman" pitchFamily="18" charset="0"/>
                  </a:rPr>
                  <a:t>j </a:t>
                </a:r>
                <a14:m>
                  <m:oMath xmlns:m="http://schemas.openxmlformats.org/officeDocument/2006/math">
                    <m:r>
                      <a:rPr lang="en-US" sz="2800" i="1" smtClean="0">
                        <a:latin typeface="Cambria Math"/>
                        <a:ea typeface="Cambria Math"/>
                        <a:cs typeface="Times New Roman" pitchFamily="18" charset="0"/>
                      </a:rPr>
                      <m:t>≤</m:t>
                    </m:r>
                  </m:oMath>
                </a14:m>
                <a:r>
                  <a:rPr lang="en-US" sz="2800" smtClean="0">
                    <a:latin typeface="Times New Roman" pitchFamily="18" charset="0"/>
                    <a:cs typeface="Times New Roman" pitchFamily="18" charset="0"/>
                  </a:rPr>
                  <a:t> </a:t>
                </a:r>
                <a:r>
                  <a:rPr lang="en-US" sz="2800">
                    <a:latin typeface="Times New Roman" pitchFamily="18" charset="0"/>
                    <a:cs typeface="Times New Roman" pitchFamily="18" charset="0"/>
                  </a:rPr>
                  <a:t>n</a:t>
                </a:r>
                <a:r>
                  <a:rPr lang="en-US" sz="2800" smtClean="0">
                    <a:latin typeface="Times New Roman" pitchFamily="18" charset="0"/>
                    <a:cs typeface="Times New Roman" pitchFamily="18" charset="0"/>
                  </a:rPr>
                  <a:t>)</a:t>
                </a:r>
              </a:p>
              <a:p>
                <a:endParaRPr lang="en-US" sz="2800">
                  <a:latin typeface="Times New Roman" pitchFamily="18" charset="0"/>
                  <a:cs typeface="Times New Roman" pitchFamily="18" charset="0"/>
                </a:endParaRPr>
              </a:p>
              <a:p>
                <a:r>
                  <a:rPr lang="en-US" sz="2800" smtClean="0">
                    <a:latin typeface="Times New Roman" pitchFamily="18" charset="0"/>
                    <a:cs typeface="Times New Roman" pitchFamily="18" charset="0"/>
                  </a:rPr>
                  <a:t>l</a:t>
                </a:r>
                <a:r>
                  <a:rPr lang="en-US" sz="2800" baseline="-25000" smtClean="0">
                    <a:latin typeface="Times New Roman" pitchFamily="18" charset="0"/>
                    <a:cs typeface="Times New Roman" pitchFamily="18" charset="0"/>
                  </a:rPr>
                  <a:t>ij</a:t>
                </a:r>
                <a:r>
                  <a:rPr lang="en-US" sz="2800" smtClean="0">
                    <a:latin typeface="Times New Roman" pitchFamily="18" charset="0"/>
                    <a:cs typeface="Times New Roman" pitchFamily="18" charset="0"/>
                  </a:rPr>
                  <a:t> </a:t>
                </a:r>
                <a:r>
                  <a:rPr lang="en-US" sz="3200">
                    <a:latin typeface="Times New Roman" pitchFamily="18" charset="0"/>
                    <a:cs typeface="Times New Roman" pitchFamily="18" charset="0"/>
                  </a:rPr>
                  <a:t>= </a:t>
                </a:r>
                <a14:m>
                  <m:oMath xmlns:m="http://schemas.openxmlformats.org/officeDocument/2006/math">
                    <m:f>
                      <m:fPr>
                        <m:ctrlPr>
                          <a:rPr lang="en-US" sz="3200" i="1">
                            <a:latin typeface="Cambria Math"/>
                            <a:cs typeface="Times New Roman" pitchFamily="18" charset="0"/>
                          </a:rPr>
                        </m:ctrlPr>
                      </m:fPr>
                      <m:num>
                        <m:sSub>
                          <m:sSubPr>
                            <m:ctrlPr>
                              <a:rPr lang="en-US" sz="3200" i="1">
                                <a:latin typeface="Cambria Math"/>
                                <a:ea typeface="Times New Roman" panose="02020603050405020304" pitchFamily="18" charset="0"/>
                              </a:rPr>
                            </m:ctrlPr>
                          </m:sSubPr>
                          <m:e>
                            <m:r>
                              <a:rPr lang="en-US" sz="3200" i="1">
                                <a:latin typeface="Cambria Math"/>
                                <a:ea typeface="Times New Roman" panose="02020603050405020304" pitchFamily="18" charset="0"/>
                              </a:rPr>
                              <m:t>𝑎</m:t>
                            </m:r>
                          </m:e>
                          <m:sub>
                            <m:r>
                              <a:rPr lang="en-US" sz="3200" i="1">
                                <a:latin typeface="Cambria Math"/>
                                <a:ea typeface="Times New Roman" panose="02020603050405020304" pitchFamily="18" charset="0"/>
                              </a:rPr>
                              <m:t>𝑖𝑗</m:t>
                            </m:r>
                          </m:sub>
                        </m:sSub>
                        <m:r>
                          <a:rPr lang="en-US" sz="3200" i="1">
                            <a:latin typeface="Cambria Math"/>
                            <a:ea typeface="Times New Roman" panose="02020603050405020304" pitchFamily="18" charset="0"/>
                          </a:rPr>
                          <m:t> − </m:t>
                        </m:r>
                        <m:nary>
                          <m:naryPr>
                            <m:chr m:val="∑"/>
                            <m:ctrlPr>
                              <a:rPr lang="en-US" sz="3200" i="1">
                                <a:latin typeface="Cambria Math"/>
                              </a:rPr>
                            </m:ctrlPr>
                          </m:naryPr>
                          <m:sub>
                            <m:r>
                              <m:rPr>
                                <m:brk m:alnAt="23"/>
                              </m:rPr>
                              <a:rPr lang="en-US" sz="3200" i="1">
                                <a:latin typeface="Cambria Math"/>
                              </a:rPr>
                              <m:t>𝑘</m:t>
                            </m:r>
                            <m:r>
                              <a:rPr lang="en-US" sz="3200" i="1">
                                <a:latin typeface="Cambria Math"/>
                              </a:rPr>
                              <m:t>=1</m:t>
                            </m:r>
                          </m:sub>
                          <m:sup>
                            <m:r>
                              <a:rPr lang="en-US" sz="3200" b="0" i="1" smtClean="0">
                                <a:latin typeface="Cambria Math"/>
                              </a:rPr>
                              <m:t>𝑗</m:t>
                            </m:r>
                            <m:r>
                              <a:rPr lang="en-US" sz="3200" i="1">
                                <a:latin typeface="Cambria Math"/>
                              </a:rPr>
                              <m:t>−1</m:t>
                            </m:r>
                          </m:sup>
                          <m:e>
                            <m:sSub>
                              <m:sSubPr>
                                <m:ctrlPr>
                                  <a:rPr lang="en-US" sz="3200" i="1">
                                    <a:latin typeface="Cambria Math"/>
                                    <a:ea typeface="Times New Roman" panose="02020603050405020304" pitchFamily="18" charset="0"/>
                                  </a:rPr>
                                </m:ctrlPr>
                              </m:sSubPr>
                              <m:e>
                                <m:r>
                                  <m:rPr>
                                    <m:sty m:val="p"/>
                                  </m:rPr>
                                  <a:rPr lang="en-US" sz="3200" b="0" i="0" smtClean="0">
                                    <a:latin typeface="Cambria Math"/>
                                    <a:ea typeface="Times New Roman" panose="02020603050405020304" pitchFamily="18" charset="0"/>
                                  </a:rPr>
                                  <m:t>l</m:t>
                                </m:r>
                              </m:e>
                              <m:sub>
                                <m:r>
                                  <a:rPr lang="en-US" sz="3200" i="1">
                                    <a:latin typeface="Cambria Math"/>
                                    <a:ea typeface="Times New Roman" panose="02020603050405020304" pitchFamily="18" charset="0"/>
                                  </a:rPr>
                                  <m:t>𝑖</m:t>
                                </m:r>
                                <m:r>
                                  <a:rPr lang="en-US" sz="3200" b="0" i="1" smtClean="0">
                                    <a:latin typeface="Cambria Math"/>
                                    <a:ea typeface="Times New Roman" panose="02020603050405020304" pitchFamily="18" charset="0"/>
                                  </a:rPr>
                                  <m:t>𝑘</m:t>
                                </m:r>
                              </m:sub>
                            </m:sSub>
                            <m:sSub>
                              <m:sSubPr>
                                <m:ctrlPr>
                                  <a:rPr lang="en-US" sz="3200" i="1">
                                    <a:latin typeface="Cambria Math"/>
                                    <a:ea typeface="Times New Roman" panose="02020603050405020304" pitchFamily="18" charset="0"/>
                                  </a:rPr>
                                </m:ctrlPr>
                              </m:sSubPr>
                              <m:e>
                                <m:r>
                                  <m:rPr>
                                    <m:sty m:val="p"/>
                                  </m:rPr>
                                  <a:rPr lang="en-US" sz="3200" b="0" i="0" smtClean="0">
                                    <a:latin typeface="Cambria Math"/>
                                    <a:ea typeface="Times New Roman" panose="02020603050405020304" pitchFamily="18" charset="0"/>
                                  </a:rPr>
                                  <m:t>l</m:t>
                                </m:r>
                              </m:e>
                              <m:sub>
                                <m:r>
                                  <a:rPr lang="en-US" sz="3200" i="1">
                                    <a:latin typeface="Cambria Math"/>
                                    <a:ea typeface="Times New Roman" panose="02020603050405020304" pitchFamily="18" charset="0"/>
                                  </a:rPr>
                                  <m:t>𝑗</m:t>
                                </m:r>
                                <m:r>
                                  <a:rPr lang="en-US" sz="3200" b="0" i="1" smtClean="0">
                                    <a:latin typeface="Cambria Math"/>
                                    <a:ea typeface="Times New Roman" panose="02020603050405020304" pitchFamily="18" charset="0"/>
                                  </a:rPr>
                                  <m:t>𝑘</m:t>
                                </m:r>
                              </m:sub>
                            </m:sSub>
                          </m:e>
                        </m:nary>
                      </m:num>
                      <m:den>
                        <m:sSub>
                          <m:sSubPr>
                            <m:ctrlPr>
                              <a:rPr lang="en-US" sz="3200" i="1">
                                <a:latin typeface="Cambria Math"/>
                                <a:ea typeface="Times New Roman" panose="02020603050405020304" pitchFamily="18" charset="0"/>
                              </a:rPr>
                            </m:ctrlPr>
                          </m:sSubPr>
                          <m:e>
                            <m:r>
                              <m:rPr>
                                <m:sty m:val="p"/>
                              </m:rPr>
                              <a:rPr lang="en-US" sz="3200" b="0" i="0" smtClean="0">
                                <a:latin typeface="Cambria Math"/>
                                <a:ea typeface="Times New Roman" panose="02020603050405020304" pitchFamily="18" charset="0"/>
                              </a:rPr>
                              <m:t>l</m:t>
                            </m:r>
                          </m:e>
                          <m:sub>
                            <m:r>
                              <a:rPr lang="en-US" sz="3200" b="0" i="1" smtClean="0">
                                <a:latin typeface="Cambria Math"/>
                                <a:ea typeface="Times New Roman" panose="02020603050405020304" pitchFamily="18" charset="0"/>
                              </a:rPr>
                              <m:t>𝑗𝑗</m:t>
                            </m:r>
                          </m:sub>
                        </m:sSub>
                      </m:den>
                    </m:f>
                  </m:oMath>
                </a14:m>
                <a:r>
                  <a:rPr lang="en-US" sz="3200">
                    <a:latin typeface="Times New Roman" pitchFamily="18" charset="0"/>
                    <a:cs typeface="Times New Roman" pitchFamily="18" charset="0"/>
                  </a:rPr>
                  <a:t> (i </a:t>
                </a:r>
                <a:r>
                  <a:rPr lang="en-US" sz="3200" smtClean="0">
                    <a:latin typeface="Times New Roman" pitchFamily="18" charset="0"/>
                    <a:cs typeface="Times New Roman" pitchFamily="18" charset="0"/>
                  </a:rPr>
                  <a:t>&gt; </a:t>
                </a:r>
                <a:r>
                  <a:rPr lang="en-US" sz="3200">
                    <a:latin typeface="Times New Roman" pitchFamily="18" charset="0"/>
                    <a:cs typeface="Times New Roman" pitchFamily="18" charset="0"/>
                  </a:rPr>
                  <a:t>j)  ;  </a:t>
                </a:r>
                <a:r>
                  <a:rPr lang="en-US" sz="3200" smtClean="0">
                    <a:latin typeface="Times New Roman" pitchFamily="18" charset="0"/>
                    <a:cs typeface="Times New Roman" pitchFamily="18" charset="0"/>
                  </a:rPr>
                  <a:t>l</a:t>
                </a:r>
                <a:r>
                  <a:rPr lang="en-US" sz="3200" baseline="-25000" smtClean="0">
                    <a:latin typeface="Times New Roman" pitchFamily="18" charset="0"/>
                    <a:cs typeface="Times New Roman" pitchFamily="18" charset="0"/>
                  </a:rPr>
                  <a:t>ij</a:t>
                </a:r>
                <a:r>
                  <a:rPr lang="en-US" sz="3200" smtClean="0">
                    <a:latin typeface="Times New Roman" pitchFamily="18" charset="0"/>
                    <a:cs typeface="Times New Roman" pitchFamily="18" charset="0"/>
                  </a:rPr>
                  <a:t> </a:t>
                </a:r>
                <a:r>
                  <a:rPr lang="en-US" sz="3200">
                    <a:latin typeface="Times New Roman" pitchFamily="18" charset="0"/>
                    <a:cs typeface="Times New Roman" pitchFamily="18" charset="0"/>
                  </a:rPr>
                  <a:t>= 0 (i </a:t>
                </a:r>
                <a:r>
                  <a:rPr lang="en-US" sz="3200" smtClean="0">
                    <a:latin typeface="Times New Roman" pitchFamily="18" charset="0"/>
                    <a:cs typeface="Times New Roman" pitchFamily="18" charset="0"/>
                  </a:rPr>
                  <a:t>&lt; </a:t>
                </a:r>
                <a:r>
                  <a:rPr lang="en-US" sz="3200">
                    <a:latin typeface="Times New Roman" pitchFamily="18" charset="0"/>
                    <a:cs typeface="Times New Roman" pitchFamily="18" charset="0"/>
                  </a:rPr>
                  <a:t>j)</a:t>
                </a:r>
              </a:p>
              <a:p>
                <a:endParaRPr lang="en-US" sz="3200">
                  <a:latin typeface="Times New Roman" pitchFamily="18" charset="0"/>
                  <a:cs typeface="Times New Roman"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12168" y="438150"/>
                <a:ext cx="7314783" cy="3946465"/>
              </a:xfrm>
              <a:prstGeom prst="rect">
                <a:avLst/>
              </a:prstGeom>
              <a:blipFill rotWithShape="1">
                <a:blip r:embed="rId2"/>
                <a:stretch>
                  <a:fillRect l="-2167" t="-309"/>
                </a:stretch>
              </a:blipFill>
            </p:spPr>
            <p:txBody>
              <a:bodyPr/>
              <a:lstStyle/>
              <a:p>
                <a:r>
                  <a:rPr lang="en-US">
                    <a:noFill/>
                  </a:rPr>
                  <a:t> </a:t>
                </a:r>
              </a:p>
            </p:txBody>
          </p:sp>
        </mc:Fallback>
      </mc:AlternateContent>
      <p:sp>
        <p:nvSpPr>
          <p:cNvPr id="8" name="Rectangle 7"/>
          <p:cNvSpPr/>
          <p:nvPr/>
        </p:nvSpPr>
        <p:spPr>
          <a:xfrm>
            <a:off x="-14323" y="1623536"/>
            <a:ext cx="1226531" cy="1077218"/>
          </a:xfrm>
          <a:prstGeom prst="rect">
            <a:avLst/>
          </a:prstGeom>
          <a:noFill/>
        </p:spPr>
        <p:txBody>
          <a:bodyPr wrap="square" lIns="91440" tIns="45720" rIns="91440" bIns="45720">
            <a:spAutoFit/>
          </a:bodyPr>
          <a:lstStyle/>
          <a:p>
            <a:pPr algn="ctr"/>
            <a:r>
              <a:rPr lang="en-US" sz="3200" b="1" cap="none" spc="0"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Tổng quát</a:t>
            </a:r>
            <a:endParaRPr lang="vi-VN" sz="3200" b="1" cap="none" spc="0" noProof="1">
              <a:ln w="17780" cmpd="sng">
                <a:solidFill>
                  <a:srgbClr val="FFFFFF"/>
                </a:solidFill>
                <a:prstDash val="solid"/>
                <a:miter lim="800000"/>
              </a:ln>
              <a:solidFill>
                <a:srgbClr val="FF0000"/>
              </a:solidFill>
              <a:effectLst>
                <a:outerShdw blurRad="50800" algn="tl" rotWithShape="0">
                  <a:srgbClr val="000000"/>
                </a:outerShdw>
              </a:effectLst>
              <a:latin typeface="+mj-lt"/>
            </a:endParaRPr>
          </a:p>
        </p:txBody>
      </p:sp>
    </p:spTree>
    <p:extLst>
      <p:ext uri="{BB962C8B-B14F-4D97-AF65-F5344CB8AC3E}">
        <p14:creationId xmlns:p14="http://schemas.microsoft.com/office/powerpoint/2010/main" val="416347604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7" name="TextBox 6"/>
          <p:cNvSpPr txBox="1"/>
          <p:nvPr/>
        </p:nvSpPr>
        <p:spPr>
          <a:xfrm>
            <a:off x="1194582" y="522453"/>
            <a:ext cx="3225018" cy="400110"/>
          </a:xfrm>
          <a:prstGeom prst="rect">
            <a:avLst/>
          </a:prstGeom>
          <a:noFill/>
        </p:spPr>
        <p:txBody>
          <a:bodyPr wrap="square" rtlCol="0">
            <a:spAutoFit/>
          </a:bodyPr>
          <a:lstStyle/>
          <a:p>
            <a:r>
              <a:rPr lang="en-US" sz="2000" b="1" noProof="1" smtClean="0">
                <a:latin typeface="Times New Roman" pitchFamily="18" charset="0"/>
                <a:cs typeface="Times New Roman" pitchFamily="18" charset="0"/>
              </a:rPr>
              <a:t>3. Ví dụ minh họa</a:t>
            </a:r>
            <a:endParaRPr lang="vi-VN" sz="2000" b="1" noProof="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1194582" y="1428750"/>
                <a:ext cx="3225018" cy="930704"/>
              </a:xfrm>
              <a:prstGeom prst="rect">
                <a:avLst/>
              </a:prstGeom>
              <a:noFill/>
            </p:spPr>
            <p:txBody>
              <a:bodyPr wrap="square" rtlCol="0">
                <a:spAutoFit/>
              </a:bodyPr>
              <a:lstStyle/>
              <a:p>
                <a:r>
                  <a:rPr lang="en-US" sz="2000" noProof="1" smtClean="0">
                    <a:latin typeface="Times New Roman" pitchFamily="18" charset="0"/>
                    <a:cs typeface="Times New Roman" pitchFamily="18" charset="0"/>
                  </a:rPr>
                  <a:t>A = </a:t>
                </a:r>
                <a14:m>
                  <m:oMath xmlns:m="http://schemas.openxmlformats.org/officeDocument/2006/math">
                    <m:d>
                      <m:dPr>
                        <m:begChr m:val="["/>
                        <m:endChr m:val="]"/>
                        <m:ctrlPr>
                          <a:rPr lang="en-US" sz="2000" i="1" noProof="1" smtClean="0">
                            <a:latin typeface="Cambria Math"/>
                            <a:cs typeface="Times New Roman" pitchFamily="18" charset="0"/>
                          </a:rPr>
                        </m:ctrlPr>
                      </m:dPr>
                      <m:e>
                        <m:m>
                          <m:mPr>
                            <m:mcs>
                              <m:mc>
                                <m:mcPr>
                                  <m:count m:val="3"/>
                                  <m:mcJc m:val="center"/>
                                </m:mcPr>
                              </m:mc>
                            </m:mcs>
                            <m:ctrlPr>
                              <a:rPr lang="en-US" sz="2000" i="1" noProof="1" smtClean="0">
                                <a:latin typeface="Cambria Math"/>
                                <a:cs typeface="Times New Roman" pitchFamily="18" charset="0"/>
                              </a:rPr>
                            </m:ctrlPr>
                          </m:mPr>
                          <m:mr>
                            <m:e>
                              <m:r>
                                <m:rPr>
                                  <m:brk m:alnAt="7"/>
                                </m:rPr>
                                <a:rPr lang="en-US" sz="2000" b="0" i="1" noProof="1" smtClean="0">
                                  <a:latin typeface="Cambria Math"/>
                                  <a:cs typeface="Times New Roman" pitchFamily="18" charset="0"/>
                                </a:rPr>
                                <m:t>4</m:t>
                              </m:r>
                            </m:e>
                            <m:e>
                              <m:r>
                                <a:rPr lang="en-US" sz="2000" b="0" i="1" noProof="1" smtClean="0">
                                  <a:latin typeface="Cambria Math"/>
                                  <a:cs typeface="Times New Roman" pitchFamily="18" charset="0"/>
                                </a:rPr>
                                <m:t>12</m:t>
                              </m:r>
                            </m:e>
                            <m:e>
                              <m:r>
                                <a:rPr lang="en-US" sz="2000" b="0" i="1" noProof="1" smtClean="0">
                                  <a:latin typeface="Cambria Math"/>
                                  <a:cs typeface="Times New Roman" pitchFamily="18" charset="0"/>
                                </a:rPr>
                                <m:t>−16</m:t>
                              </m:r>
                            </m:e>
                          </m:mr>
                          <m:mr>
                            <m:e>
                              <m:r>
                                <a:rPr lang="en-US" sz="2000" b="0" i="1" noProof="1" smtClean="0">
                                  <a:latin typeface="Cambria Math"/>
                                  <a:cs typeface="Times New Roman" pitchFamily="18" charset="0"/>
                                </a:rPr>
                                <m:t>12</m:t>
                              </m:r>
                            </m:e>
                            <m:e>
                              <m:r>
                                <a:rPr lang="en-US" sz="2000" b="0" i="1" noProof="1" smtClean="0">
                                  <a:latin typeface="Cambria Math"/>
                                  <a:cs typeface="Times New Roman" pitchFamily="18" charset="0"/>
                                </a:rPr>
                                <m:t>37</m:t>
                              </m:r>
                            </m:e>
                            <m:e>
                              <m:r>
                                <a:rPr lang="en-US" sz="2000" b="0" i="1" noProof="1" smtClean="0">
                                  <a:latin typeface="Cambria Math"/>
                                  <a:cs typeface="Times New Roman" pitchFamily="18" charset="0"/>
                                </a:rPr>
                                <m:t>−43</m:t>
                              </m:r>
                            </m:e>
                          </m:mr>
                          <m:mr>
                            <m:e>
                              <m:r>
                                <a:rPr lang="en-US" sz="2000" b="0" i="1" noProof="1" smtClean="0">
                                  <a:latin typeface="Cambria Math"/>
                                  <a:cs typeface="Times New Roman" pitchFamily="18" charset="0"/>
                                </a:rPr>
                                <m:t>−16</m:t>
                              </m:r>
                            </m:e>
                            <m:e>
                              <m:r>
                                <a:rPr lang="en-US" sz="2000" b="0" i="1" noProof="1" smtClean="0">
                                  <a:latin typeface="Cambria Math"/>
                                  <a:cs typeface="Times New Roman" pitchFamily="18" charset="0"/>
                                </a:rPr>
                                <m:t>−43</m:t>
                              </m:r>
                            </m:e>
                            <m:e>
                              <m:r>
                                <a:rPr lang="en-US" sz="2000" b="0" i="1" noProof="1" smtClean="0">
                                  <a:latin typeface="Cambria Math"/>
                                  <a:cs typeface="Times New Roman" pitchFamily="18" charset="0"/>
                                </a:rPr>
                                <m:t>98</m:t>
                              </m:r>
                            </m:e>
                          </m:mr>
                        </m:m>
                      </m:e>
                    </m:d>
                  </m:oMath>
                </a14:m>
                <a:endParaRPr lang="vi-VN" sz="2000" noProof="1">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194582" y="1428750"/>
                <a:ext cx="3225018" cy="930704"/>
              </a:xfrm>
              <a:prstGeom prst="rect">
                <a:avLst/>
              </a:prstGeom>
              <a:blipFill rotWithShape="1">
                <a:blip r:embed="rId2"/>
                <a:stretch>
                  <a:fillRect l="-2079"/>
                </a:stretch>
              </a:blipFill>
            </p:spPr>
            <p:txBody>
              <a:bodyPr/>
              <a:lstStyle/>
              <a:p>
                <a:r>
                  <a:rPr lang="en-US">
                    <a:noFill/>
                  </a:rPr>
                  <a:t> </a:t>
                </a:r>
              </a:p>
            </p:txBody>
          </p:sp>
        </mc:Fallback>
      </mc:AlternateContent>
      <p:sp>
        <p:nvSpPr>
          <p:cNvPr id="9" name="TextBox 8"/>
          <p:cNvSpPr txBox="1"/>
          <p:nvPr/>
        </p:nvSpPr>
        <p:spPr>
          <a:xfrm>
            <a:off x="1224374" y="971550"/>
            <a:ext cx="4109626" cy="369332"/>
          </a:xfrm>
          <a:prstGeom prst="rect">
            <a:avLst/>
          </a:prstGeom>
          <a:noFill/>
        </p:spPr>
        <p:txBody>
          <a:bodyPr wrap="square" rtlCol="0">
            <a:spAutoFit/>
          </a:bodyPr>
          <a:lstStyle/>
          <a:p>
            <a:r>
              <a:rPr lang="en-US" sz="1800" i="1" noProof="1" smtClean="0">
                <a:latin typeface="Times New Roman" pitchFamily="18" charset="0"/>
                <a:cs typeface="Times New Roman" pitchFamily="18" charset="0"/>
              </a:rPr>
              <a:t>Phân tách Cholesky ma trận sau đây?</a:t>
            </a:r>
            <a:endParaRPr lang="vi-VN" sz="1800" i="1" noProof="1">
              <a:latin typeface="Times New Roman" pitchFamily="18" charset="0"/>
              <a:cs typeface="Times New Roman" pitchFamily="18" charset="0"/>
            </a:endParaRPr>
          </a:p>
        </p:txBody>
      </p:sp>
    </p:spTree>
    <p:extLst>
      <p:ext uri="{BB962C8B-B14F-4D97-AF65-F5344CB8AC3E}">
        <p14:creationId xmlns:p14="http://schemas.microsoft.com/office/powerpoint/2010/main" val="206616022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9" name="Google Shape;159;p2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8" name="Rectangle 7"/>
          <p:cNvSpPr/>
          <p:nvPr/>
        </p:nvSpPr>
        <p:spPr>
          <a:xfrm>
            <a:off x="1219200" y="514350"/>
            <a:ext cx="7315200" cy="1077218"/>
          </a:xfrm>
          <a:prstGeom prst="rect">
            <a:avLst/>
          </a:prstGeom>
          <a:noFill/>
        </p:spPr>
        <p:txBody>
          <a:bodyPr wrap="square" lIns="91440" tIns="45720" rIns="91440" bIns="45720">
            <a:spAutoFit/>
          </a:bodyPr>
          <a:lstStyle/>
          <a:p>
            <a:pPr algn="ctr"/>
            <a:r>
              <a:rPr lang="en-US" sz="3200" b="1" cap="none" spc="0"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III. </a:t>
            </a:r>
            <a:r>
              <a:rPr lang="en-US" sz="3200" b="1"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Ứng dụng để giải hệ phương trình </a:t>
            </a:r>
            <a:r>
              <a:rPr lang="en-US" sz="3200" b="1" i="1"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AX = B</a:t>
            </a:r>
            <a:endParaRPr lang="vi-VN" sz="3200" b="1" i="1" cap="none" spc="0" noProof="1">
              <a:ln w="17780" cmpd="sng">
                <a:solidFill>
                  <a:srgbClr val="FFFFFF"/>
                </a:solidFill>
                <a:prstDash val="solid"/>
                <a:miter lim="800000"/>
              </a:ln>
              <a:solidFill>
                <a:srgbClr val="FF0000"/>
              </a:solidFill>
              <a:effectLst>
                <a:outerShdw blurRad="50800" algn="tl" rotWithShape="0">
                  <a:srgbClr val="000000"/>
                </a:outerShdw>
              </a:effectLst>
              <a:latin typeface="+mj-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1908070"/>
            <a:ext cx="63627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9" name="Rectangle 8"/>
          <p:cNvSpPr/>
          <p:nvPr/>
        </p:nvSpPr>
        <p:spPr>
          <a:xfrm>
            <a:off x="1219200" y="514350"/>
            <a:ext cx="7315200" cy="3970318"/>
          </a:xfrm>
          <a:prstGeom prst="rect">
            <a:avLst/>
          </a:prstGeom>
        </p:spPr>
        <p:txBody>
          <a:bodyPr wrap="square">
            <a:spAutoFit/>
          </a:bodyPr>
          <a:lstStyle/>
          <a:p>
            <a:r>
              <a:rPr lang="en-US" sz="1800">
                <a:latin typeface="Times New Roman" pitchFamily="18" charset="0"/>
                <a:cs typeface="Times New Roman" pitchFamily="18" charset="0"/>
              </a:rPr>
              <a:t>Ta sẽ bắt đầu giải phương trình</a:t>
            </a:r>
          </a:p>
          <a:p>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 </a:t>
            </a:r>
            <a:r>
              <a:rPr lang="en-US" sz="1800" i="1">
                <a:latin typeface="Times New Roman" pitchFamily="18" charset="0"/>
                <a:cs typeface="Times New Roman" pitchFamily="18" charset="0"/>
              </a:rPr>
              <a:t>AX = B   </a:t>
            </a:r>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(1)</a:t>
            </a:r>
          </a:p>
          <a:p>
            <a:endParaRPr lang="en-US" sz="1800">
              <a:latin typeface="Times New Roman" pitchFamily="18" charset="0"/>
              <a:cs typeface="Times New Roman" pitchFamily="18" charset="0"/>
            </a:endParaRPr>
          </a:p>
          <a:p>
            <a:r>
              <a:rPr lang="en-US" sz="1800">
                <a:latin typeface="Times New Roman" pitchFamily="18" charset="0"/>
                <a:cs typeface="Times New Roman" pitchFamily="18" charset="0"/>
              </a:rPr>
              <a:t>Nhân </a:t>
            </a:r>
            <a:r>
              <a:rPr lang="en-US" sz="1800" i="1" smtClean="0">
                <a:latin typeface="Times New Roman" pitchFamily="18" charset="0"/>
                <a:cs typeface="Times New Roman" pitchFamily="18" charset="0"/>
              </a:rPr>
              <a:t>A</a:t>
            </a:r>
            <a:r>
              <a:rPr lang="en-US" sz="1800" i="1" baseline="30000">
                <a:latin typeface="Times New Roman" pitchFamily="18" charset="0"/>
                <a:cs typeface="Times New Roman" pitchFamily="18" charset="0"/>
              </a:rPr>
              <a:t>T</a:t>
            </a:r>
            <a:r>
              <a:rPr lang="en-US" sz="1800" smtClean="0">
                <a:latin typeface="Times New Roman" pitchFamily="18" charset="0"/>
                <a:cs typeface="Times New Roman" pitchFamily="18" charset="0"/>
              </a:rPr>
              <a:t> </a:t>
            </a:r>
            <a:r>
              <a:rPr lang="en-US" sz="1800">
                <a:latin typeface="Times New Roman" pitchFamily="18" charset="0"/>
                <a:cs typeface="Times New Roman" pitchFamily="18" charset="0"/>
              </a:rPr>
              <a:t>vào hai vế của phương </a:t>
            </a:r>
            <a:r>
              <a:rPr lang="en-US" sz="1800" smtClean="0">
                <a:latin typeface="Times New Roman" pitchFamily="18" charset="0"/>
                <a:cs typeface="Times New Roman" pitchFamily="18" charset="0"/>
              </a:rPr>
              <a:t>trình (1)</a:t>
            </a:r>
            <a:endParaRPr lang="en-US" sz="1800">
              <a:latin typeface="Times New Roman" pitchFamily="18" charset="0"/>
              <a:cs typeface="Times New Roman" pitchFamily="18" charset="0"/>
            </a:endParaRPr>
          </a:p>
          <a:p>
            <a:r>
              <a:rPr lang="en-US" sz="1800" smtClean="0">
                <a:latin typeface="Times New Roman" pitchFamily="18" charset="0"/>
                <a:cs typeface="Times New Roman" pitchFamily="18" charset="0"/>
              </a:rPr>
              <a:t>		</a:t>
            </a:r>
            <a:r>
              <a:rPr lang="en-US" sz="1800" i="1" smtClean="0">
                <a:latin typeface="Times New Roman" pitchFamily="18" charset="0"/>
                <a:cs typeface="Times New Roman" pitchFamily="18" charset="0"/>
              </a:rPr>
              <a:t>A</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AX </a:t>
            </a:r>
            <a:r>
              <a:rPr lang="en-US" sz="1800" i="1">
                <a:latin typeface="Times New Roman" pitchFamily="18" charset="0"/>
                <a:cs typeface="Times New Roman" pitchFamily="18" charset="0"/>
              </a:rPr>
              <a:t>= </a:t>
            </a:r>
            <a:r>
              <a:rPr lang="en-US" sz="1800" i="1" smtClean="0">
                <a:latin typeface="Times New Roman" pitchFamily="18" charset="0"/>
                <a:cs typeface="Times New Roman" pitchFamily="18" charset="0"/>
              </a:rPr>
              <a:t>A</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B</a:t>
            </a:r>
          </a:p>
          <a:p>
            <a:r>
              <a:rPr lang="en-US" sz="1800" smtClean="0">
                <a:latin typeface="Times New Roman" pitchFamily="18" charset="0"/>
                <a:cs typeface="Times New Roman" pitchFamily="18" charset="0"/>
              </a:rPr>
              <a:t>	           </a:t>
            </a:r>
            <a:r>
              <a:rPr lang="en-US" sz="1800" smtClean="0">
                <a:latin typeface="Times New Roman" pitchFamily="18" charset="0"/>
                <a:cs typeface="Times New Roman" pitchFamily="18" charset="0"/>
                <a:sym typeface="Wingdings"/>
              </a:rPr>
              <a:t> </a:t>
            </a:r>
            <a:r>
              <a:rPr lang="en-US" sz="1800" i="1" smtClean="0">
                <a:latin typeface="Times New Roman" pitchFamily="18" charset="0"/>
                <a:cs typeface="Times New Roman" pitchFamily="18" charset="0"/>
                <a:sym typeface="Wingdings"/>
              </a:rPr>
              <a:t>A</a:t>
            </a:r>
            <a:r>
              <a:rPr lang="en-US" sz="1800" i="1" baseline="-25000" smtClean="0">
                <a:latin typeface="Times New Roman" pitchFamily="18" charset="0"/>
                <a:cs typeface="Times New Roman" pitchFamily="18" charset="0"/>
                <a:sym typeface="Wingdings"/>
              </a:rPr>
              <a:t>1</a:t>
            </a:r>
            <a:r>
              <a:rPr lang="en-US" sz="1800" i="1" smtClean="0">
                <a:latin typeface="Times New Roman" pitchFamily="18" charset="0"/>
                <a:cs typeface="Times New Roman" pitchFamily="18" charset="0"/>
                <a:sym typeface="Wingdings"/>
              </a:rPr>
              <a:t>X = B</a:t>
            </a:r>
            <a:r>
              <a:rPr lang="en-US" sz="1800" i="1" baseline="-25000" smtClean="0">
                <a:latin typeface="Times New Roman" pitchFamily="18" charset="0"/>
                <a:cs typeface="Times New Roman" pitchFamily="18" charset="0"/>
                <a:sym typeface="Wingdings"/>
              </a:rPr>
              <a:t>1</a:t>
            </a:r>
            <a:r>
              <a:rPr lang="en-US" sz="1800" i="1" smtClean="0">
                <a:latin typeface="Times New Roman" pitchFamily="18" charset="0"/>
                <a:cs typeface="Times New Roman" pitchFamily="18" charset="0"/>
                <a:sym typeface="Wingdings"/>
              </a:rPr>
              <a:t>   </a:t>
            </a:r>
            <a:r>
              <a:rPr lang="en-US" sz="1800" smtClean="0">
                <a:latin typeface="Times New Roman" pitchFamily="18" charset="0"/>
                <a:cs typeface="Times New Roman" pitchFamily="18" charset="0"/>
                <a:sym typeface="Wingdings"/>
              </a:rPr>
              <a:t>(2)</a:t>
            </a:r>
            <a:endParaRPr lang="en-US" sz="1800" smtClean="0">
              <a:latin typeface="Times New Roman" pitchFamily="18" charset="0"/>
              <a:cs typeface="Times New Roman" pitchFamily="18" charset="0"/>
            </a:endParaRPr>
          </a:p>
          <a:p>
            <a:endParaRPr lang="en-US" sz="1800" smtClean="0">
              <a:latin typeface="Times New Roman" pitchFamily="18" charset="0"/>
              <a:cs typeface="Times New Roman" pitchFamily="18" charset="0"/>
            </a:endParaRPr>
          </a:p>
          <a:p>
            <a:r>
              <a:rPr lang="en-US" sz="1800" smtClean="0">
                <a:latin typeface="Times New Roman" pitchFamily="18" charset="0"/>
                <a:cs typeface="Times New Roman" pitchFamily="18" charset="0"/>
              </a:rPr>
              <a:t>Phân tách Cholesky: </a:t>
            </a:r>
            <a:r>
              <a:rPr lang="en-US" sz="1800" i="1" smtClean="0">
                <a:latin typeface="Times New Roman" pitchFamily="18" charset="0"/>
                <a:cs typeface="Times New Roman" pitchFamily="18" charset="0"/>
              </a:rPr>
              <a:t>A</a:t>
            </a:r>
            <a:r>
              <a:rPr lang="en-US" sz="1800" i="1" baseline="-25000" smtClean="0">
                <a:latin typeface="Times New Roman" pitchFamily="18" charset="0"/>
                <a:cs typeface="Times New Roman" pitchFamily="18" charset="0"/>
              </a:rPr>
              <a:t>1</a:t>
            </a:r>
            <a:r>
              <a:rPr lang="en-US" sz="1800" i="1" smtClean="0">
                <a:latin typeface="Times New Roman" pitchFamily="18" charset="0"/>
                <a:cs typeface="Times New Roman" pitchFamily="18" charset="0"/>
              </a:rPr>
              <a:t> = S</a:t>
            </a:r>
            <a:r>
              <a:rPr lang="en-US" sz="1800" i="1" baseline="30000" smtClean="0">
                <a:latin typeface="Times New Roman" pitchFamily="18" charset="0"/>
                <a:cs typeface="Times New Roman" pitchFamily="18" charset="0"/>
              </a:rPr>
              <a:t>T</a:t>
            </a:r>
            <a:r>
              <a:rPr lang="en-US" sz="1800" i="1" smtClean="0">
                <a:latin typeface="Times New Roman" pitchFamily="18" charset="0"/>
                <a:cs typeface="Times New Roman" pitchFamily="18" charset="0"/>
              </a:rPr>
              <a:t>S  </a:t>
            </a:r>
          </a:p>
          <a:p>
            <a:endParaRPr lang="en-US" sz="1800" i="1">
              <a:latin typeface="Times New Roman" pitchFamily="18" charset="0"/>
              <a:cs typeface="Times New Roman" pitchFamily="18" charset="0"/>
            </a:endParaRPr>
          </a:p>
          <a:p>
            <a:r>
              <a:rPr lang="en-US" sz="1800" i="1" smtClean="0">
                <a:latin typeface="Times New Roman" pitchFamily="18" charset="0"/>
                <a:cs typeface="Times New Roman" pitchFamily="18" charset="0"/>
              </a:rPr>
              <a:t>=&gt; </a:t>
            </a:r>
            <a:r>
              <a:rPr lang="en-US" sz="1800" smtClean="0">
                <a:latin typeface="Times New Roman" pitchFamily="18" charset="0"/>
                <a:cs typeface="Times New Roman" pitchFamily="18" charset="0"/>
              </a:rPr>
              <a:t>(2)</a:t>
            </a:r>
            <a:r>
              <a:rPr lang="en-US" sz="1800" smtClean="0">
                <a:latin typeface="Times New Roman" pitchFamily="18" charset="0"/>
                <a:cs typeface="Times New Roman" pitchFamily="18" charset="0"/>
                <a:sym typeface="Wingdings"/>
              </a:rPr>
              <a:t> </a:t>
            </a:r>
            <a:r>
              <a:rPr lang="en-US" sz="1800" i="1" smtClean="0">
                <a:latin typeface="Times New Roman" pitchFamily="18" charset="0"/>
                <a:cs typeface="Times New Roman" pitchFamily="18" charset="0"/>
                <a:sym typeface="Wingdings"/>
              </a:rPr>
              <a:t>S</a:t>
            </a:r>
            <a:r>
              <a:rPr lang="en-US" sz="1800" i="1" baseline="30000" smtClean="0">
                <a:latin typeface="Times New Roman" pitchFamily="18" charset="0"/>
                <a:cs typeface="Times New Roman" pitchFamily="18" charset="0"/>
                <a:sym typeface="Wingdings"/>
              </a:rPr>
              <a:t>T</a:t>
            </a:r>
            <a:r>
              <a:rPr lang="en-US" sz="1800" i="1" smtClean="0">
                <a:latin typeface="Times New Roman" pitchFamily="18" charset="0"/>
                <a:cs typeface="Times New Roman" pitchFamily="18" charset="0"/>
                <a:sym typeface="Wingdings"/>
              </a:rPr>
              <a:t>SX = B</a:t>
            </a:r>
            <a:r>
              <a:rPr lang="en-US" sz="1800" i="1" baseline="-25000" smtClean="0">
                <a:latin typeface="Times New Roman" pitchFamily="18" charset="0"/>
                <a:cs typeface="Times New Roman" pitchFamily="18" charset="0"/>
                <a:sym typeface="Wingdings"/>
              </a:rPr>
              <a:t>1</a:t>
            </a:r>
            <a:r>
              <a:rPr lang="en-US" sz="1800" smtClean="0">
                <a:latin typeface="Times New Roman" pitchFamily="18" charset="0"/>
                <a:cs typeface="Times New Roman" pitchFamily="18" charset="0"/>
                <a:sym typeface="Wingdings"/>
              </a:rPr>
              <a:t>  (3)</a:t>
            </a:r>
          </a:p>
          <a:p>
            <a:endParaRPr lang="en-US" sz="1800">
              <a:latin typeface="Times New Roman" pitchFamily="18" charset="0"/>
              <a:cs typeface="Times New Roman" pitchFamily="18" charset="0"/>
              <a:sym typeface="Wingdings"/>
            </a:endParaRPr>
          </a:p>
          <a:p>
            <a:r>
              <a:rPr lang="en-US" sz="1800" smtClean="0">
                <a:latin typeface="Times New Roman" pitchFamily="18" charset="0"/>
                <a:cs typeface="Times New Roman" pitchFamily="18" charset="0"/>
                <a:sym typeface="Wingdings"/>
              </a:rPr>
              <a:t>Đặt </a:t>
            </a:r>
            <a:r>
              <a:rPr lang="en-US" sz="1800" i="1" smtClean="0">
                <a:latin typeface="Times New Roman" pitchFamily="18" charset="0"/>
                <a:cs typeface="Times New Roman" pitchFamily="18" charset="0"/>
                <a:sym typeface="Wingdings"/>
              </a:rPr>
              <a:t>SX = Y  </a:t>
            </a:r>
            <a:r>
              <a:rPr lang="en-US" sz="1800" smtClean="0">
                <a:latin typeface="Times New Roman" pitchFamily="18" charset="0"/>
                <a:cs typeface="Times New Roman" pitchFamily="18" charset="0"/>
                <a:sym typeface="Wingdings"/>
              </a:rPr>
              <a:t>(4). Ta có </a:t>
            </a:r>
            <a:r>
              <a:rPr lang="en-US" sz="1800" i="1" smtClean="0">
                <a:latin typeface="Times New Roman" pitchFamily="18" charset="0"/>
                <a:cs typeface="Times New Roman" pitchFamily="18" charset="0"/>
                <a:sym typeface="Wingdings"/>
              </a:rPr>
              <a:t>S</a:t>
            </a:r>
            <a:r>
              <a:rPr lang="en-US" sz="1800" i="1" baseline="30000" smtClean="0">
                <a:latin typeface="Times New Roman" pitchFamily="18" charset="0"/>
                <a:cs typeface="Times New Roman" pitchFamily="18" charset="0"/>
                <a:sym typeface="Wingdings"/>
              </a:rPr>
              <a:t>T</a:t>
            </a:r>
            <a:r>
              <a:rPr lang="en-US" sz="1800" i="1" smtClean="0">
                <a:latin typeface="Times New Roman" pitchFamily="18" charset="0"/>
                <a:cs typeface="Times New Roman" pitchFamily="18" charset="0"/>
                <a:sym typeface="Wingdings"/>
              </a:rPr>
              <a:t>Y = B</a:t>
            </a:r>
            <a:r>
              <a:rPr lang="en-US" sz="1800" i="1" baseline="-25000" smtClean="0">
                <a:latin typeface="Times New Roman" pitchFamily="18" charset="0"/>
                <a:cs typeface="Times New Roman" pitchFamily="18" charset="0"/>
                <a:sym typeface="Wingdings"/>
              </a:rPr>
              <a:t>1</a:t>
            </a:r>
            <a:r>
              <a:rPr lang="en-US" sz="1800" smtClean="0">
                <a:latin typeface="Times New Roman" pitchFamily="18" charset="0"/>
                <a:cs typeface="Times New Roman" pitchFamily="18" charset="0"/>
                <a:sym typeface="Wingdings"/>
              </a:rPr>
              <a:t> (5)</a:t>
            </a:r>
          </a:p>
          <a:p>
            <a:endParaRPr lang="en-US" sz="1800" smtClean="0">
              <a:latin typeface="Times New Roman" pitchFamily="18" charset="0"/>
              <a:cs typeface="Times New Roman" pitchFamily="18" charset="0"/>
              <a:sym typeface="Wingdings"/>
            </a:endParaRPr>
          </a:p>
          <a:p>
            <a:r>
              <a:rPr lang="en-US" sz="1800" smtClean="0">
                <a:latin typeface="Times New Roman" pitchFamily="18" charset="0"/>
                <a:cs typeface="Times New Roman" pitchFamily="18" charset="0"/>
                <a:sym typeface="Wingdings"/>
              </a:rPr>
              <a:t>Giải (5) được </a:t>
            </a:r>
            <a:r>
              <a:rPr lang="en-US" sz="1800" i="1" smtClean="0">
                <a:latin typeface="Times New Roman" pitchFamily="18" charset="0"/>
                <a:cs typeface="Times New Roman" pitchFamily="18" charset="0"/>
                <a:sym typeface="Wingdings"/>
              </a:rPr>
              <a:t>Y</a:t>
            </a:r>
            <a:r>
              <a:rPr lang="en-US" sz="1800" smtClean="0">
                <a:latin typeface="Times New Roman" pitchFamily="18" charset="0"/>
                <a:cs typeface="Times New Roman" pitchFamily="18" charset="0"/>
                <a:sym typeface="Wingdings"/>
              </a:rPr>
              <a:t> sau đó giải (4) được </a:t>
            </a:r>
            <a:r>
              <a:rPr lang="en-US" sz="1800" i="1" smtClean="0">
                <a:latin typeface="Times New Roman" pitchFamily="18" charset="0"/>
                <a:cs typeface="Times New Roman" pitchFamily="18" charset="0"/>
                <a:sym typeface="Wingdings"/>
              </a:rPr>
              <a:t>X</a:t>
            </a:r>
            <a:r>
              <a:rPr lang="en-US" sz="1800" smtClean="0">
                <a:latin typeface="Times New Roman" pitchFamily="18" charset="0"/>
                <a:cs typeface="Times New Roman" pitchFamily="18" charset="0"/>
                <a:sym typeface="Wingdings"/>
              </a:rPr>
              <a:t> là nghiệm cần tìm.</a:t>
            </a:r>
            <a:r>
              <a:rPr lang="en-US" sz="1800">
                <a:latin typeface="Times New Roman" pitchFamily="18" charset="0"/>
                <a:cs typeface="Times New Roman" pitchFamily="18" charset="0"/>
              </a:rPr>
              <a:t>	           	</a:t>
            </a:r>
            <a:endParaRPr lang="en-US" sz="1800" i="1">
              <a:latin typeface="Times New Roman" pitchFamily="18" charset="0"/>
              <a:cs typeface="Times New Roman" pitchFamily="18" charset="0"/>
            </a:endParaRPr>
          </a:p>
        </p:txBody>
      </p:sp>
      <p:sp>
        <p:nvSpPr>
          <p:cNvPr id="4" name="TextBox 3"/>
          <p:cNvSpPr txBox="1"/>
          <p:nvPr/>
        </p:nvSpPr>
        <p:spPr>
          <a:xfrm>
            <a:off x="-1" y="2106040"/>
            <a:ext cx="1185397" cy="400110"/>
          </a:xfrm>
          <a:prstGeom prst="rect">
            <a:avLst/>
          </a:prstGeom>
          <a:noFill/>
        </p:spPr>
        <p:txBody>
          <a:bodyPr wrap="square" rtlCol="0">
            <a:spAutoFit/>
          </a:bodyPr>
          <a:lstStyle/>
          <a:p>
            <a:r>
              <a:rPr lang="en-US" sz="2000" b="1" noProof="1" smtClean="0">
                <a:latin typeface="Times New Roman" pitchFamily="18" charset="0"/>
                <a:cs typeface="Times New Roman" pitchFamily="18" charset="0"/>
              </a:rPr>
              <a:t>Ý tưởng</a:t>
            </a:r>
            <a:endParaRPr lang="vi-VN" sz="2000" b="1" noProof="1">
              <a:latin typeface="Times New Roman" pitchFamily="18" charset="0"/>
              <a:cs typeface="Times New Roman"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arn(inVertical)">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1000"/>
                                        <p:tgtEl>
                                          <p:spTgt spid="9">
                                            <p:txEl>
                                              <p:pRg st="3" end="3"/>
                                            </p:txEl>
                                          </p:spTgt>
                                        </p:tgtEl>
                                      </p:cBhvr>
                                    </p:animEffect>
                                    <p:anim calcmode="lin" valueType="num">
                                      <p:cBhvr>
                                        <p:cTn id="2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1000"/>
                                        <p:tgtEl>
                                          <p:spTgt spid="9">
                                            <p:txEl>
                                              <p:pRg st="4" end="4"/>
                                            </p:txEl>
                                          </p:spTgt>
                                        </p:tgtEl>
                                      </p:cBhvr>
                                    </p:animEffect>
                                    <p:anim calcmode="lin" valueType="num">
                                      <p:cBhvr>
                                        <p:cTn id="2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barn(inVertical)">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Effect transition="in" filter="barn(inVertical)">
                                      <p:cBhvr>
                                        <p:cTn id="39" dur="500"/>
                                        <p:tgtEl>
                                          <p:spTgt spid="9">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barn(inVertical)">
                                      <p:cBhvr>
                                        <p:cTn id="44" dur="500"/>
                                        <p:tgtEl>
                                          <p:spTgt spid="9">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animEffect transition="in" filter="fade">
                                      <p:cBhvr>
                                        <p:cTn id="49" dur="1000"/>
                                        <p:tgtEl>
                                          <p:spTgt spid="9">
                                            <p:txEl>
                                              <p:pRg st="11" end="11"/>
                                            </p:txEl>
                                          </p:spTgt>
                                        </p:tgtEl>
                                      </p:cBhvr>
                                    </p:animEffect>
                                    <p:anim calcmode="lin" valueType="num">
                                      <p:cBhvr>
                                        <p:cTn id="50"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9">
                                            <p:txEl>
                                              <p:pRg st="13" end="13"/>
                                            </p:txEl>
                                          </p:spTgt>
                                        </p:tgtEl>
                                        <p:attrNameLst>
                                          <p:attrName>style.visibility</p:attrName>
                                        </p:attrNameLst>
                                      </p:cBhvr>
                                      <p:to>
                                        <p:strVal val="visible"/>
                                      </p:to>
                                    </p:set>
                                    <p:animEffect transition="in" filter="barn(inVertical)">
                                      <p:cBhvr>
                                        <p:cTn id="56"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514350"/>
            <a:ext cx="7315200" cy="3600986"/>
          </a:xfrm>
          <a:prstGeom prst="rect">
            <a:avLst/>
          </a:prstGeom>
        </p:spPr>
        <p:txBody>
          <a:bodyPr wrap="square">
            <a:spAutoFit/>
          </a:bodyPr>
          <a:lstStyle/>
          <a:p>
            <a:r>
              <a:rPr lang="en-US" sz="1600" smtClean="0">
                <a:latin typeface="Times New Roman" pitchFamily="18" charset="0"/>
                <a:cs typeface="Times New Roman" pitchFamily="18" charset="0"/>
              </a:rPr>
              <a:t>Input</a:t>
            </a:r>
            <a:r>
              <a:rPr lang="en-US" sz="1600" i="1" smtClean="0">
                <a:latin typeface="Times New Roman" pitchFamily="18" charset="0"/>
                <a:cs typeface="Times New Roman" pitchFamily="18" charset="0"/>
              </a:rPr>
              <a:t> </a:t>
            </a:r>
            <a:r>
              <a:rPr lang="en-US" sz="1600" i="1">
                <a:latin typeface="Times New Roman" pitchFamily="18" charset="0"/>
                <a:cs typeface="Times New Roman" pitchFamily="18" charset="0"/>
              </a:rPr>
              <a:t>A, B.</a:t>
            </a:r>
          </a:p>
          <a:p>
            <a:r>
              <a:rPr lang="en-US" sz="1600">
                <a:latin typeface="Times New Roman" pitchFamily="18" charset="0"/>
                <a:cs typeface="Times New Roman" pitchFamily="18" charset="0"/>
              </a:rPr>
              <a:t>Ouput</a:t>
            </a:r>
            <a:r>
              <a:rPr lang="en-US" sz="1600" i="1">
                <a:latin typeface="Times New Roman" pitchFamily="18" charset="0"/>
                <a:cs typeface="Times New Roman" pitchFamily="18" charset="0"/>
              </a:rPr>
              <a:t> </a:t>
            </a:r>
            <a:r>
              <a:rPr lang="en-US" sz="1600" i="1" smtClean="0">
                <a:latin typeface="Times New Roman" pitchFamily="18" charset="0"/>
                <a:cs typeface="Times New Roman" pitchFamily="18" charset="0"/>
              </a:rPr>
              <a:t> </a:t>
            </a:r>
            <a:r>
              <a:rPr lang="en-US" sz="1600" i="1">
                <a:latin typeface="Times New Roman" pitchFamily="18" charset="0"/>
                <a:cs typeface="Times New Roman" pitchFamily="18" charset="0"/>
              </a:rPr>
              <a:t>X.</a:t>
            </a:r>
          </a:p>
          <a:p>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a:p>
            <a:r>
              <a:rPr lang="en-US" smtClean="0">
                <a:latin typeface="Times New Roman" pitchFamily="18" charset="0"/>
                <a:cs typeface="Times New Roman" pitchFamily="18" charset="0"/>
              </a:rPr>
              <a:t>- Bước </a:t>
            </a:r>
            <a:r>
              <a:rPr lang="en-US">
                <a:latin typeface="Times New Roman" pitchFamily="18" charset="0"/>
                <a:cs typeface="Times New Roman" pitchFamily="18" charset="0"/>
              </a:rPr>
              <a:t>1: Kiểm tra xem A có phải ma trận đối xứng hay không?</a:t>
            </a:r>
          </a:p>
          <a:p>
            <a:pPr lvl="0"/>
            <a:r>
              <a:rPr lang="en-US" smtClean="0">
                <a:latin typeface="Times New Roman" pitchFamily="18" charset="0"/>
                <a:cs typeface="Times New Roman" pitchFamily="18" charset="0"/>
              </a:rPr>
              <a:t>	* Nếu </a:t>
            </a:r>
            <a:r>
              <a:rPr lang="en-US">
                <a:latin typeface="Times New Roman" pitchFamily="18" charset="0"/>
                <a:cs typeface="Times New Roman" pitchFamily="18" charset="0"/>
              </a:rPr>
              <a:t>A đối xứng thì A</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a:t>
            </a:r>
            <a:r>
              <a:rPr lang="en-US" smtClean="0">
                <a:latin typeface="Times New Roman" pitchFamily="18" charset="0"/>
                <a:cs typeface="Times New Roman" pitchFamily="18" charset="0"/>
              </a:rPr>
              <a:t>A, B</a:t>
            </a:r>
            <a:r>
              <a:rPr lang="en-US" baseline="-25000" smtClean="0">
                <a:latin typeface="Times New Roman" pitchFamily="18" charset="0"/>
                <a:cs typeface="Times New Roman" pitchFamily="18" charset="0"/>
              </a:rPr>
              <a:t>1</a:t>
            </a:r>
            <a:r>
              <a:rPr lang="en-US" smtClean="0">
                <a:latin typeface="Times New Roman" pitchFamily="18" charset="0"/>
                <a:cs typeface="Times New Roman" pitchFamily="18" charset="0"/>
              </a:rPr>
              <a:t> = B </a:t>
            </a:r>
            <a:r>
              <a:rPr lang="en-US">
                <a:latin typeface="Times New Roman" pitchFamily="18" charset="0"/>
                <a:cs typeface="Times New Roman" pitchFamily="18" charset="0"/>
              </a:rPr>
              <a:t>rồi chuyển đến bước 4.</a:t>
            </a:r>
          </a:p>
          <a:p>
            <a:pPr lvl="0"/>
            <a:r>
              <a:rPr lang="en-US" smtClean="0">
                <a:latin typeface="Times New Roman" pitchFamily="18" charset="0"/>
                <a:cs typeface="Times New Roman" pitchFamily="18" charset="0"/>
              </a:rPr>
              <a:t>	* Nếu </a:t>
            </a:r>
            <a:r>
              <a:rPr lang="en-US">
                <a:latin typeface="Times New Roman" pitchFamily="18" charset="0"/>
                <a:cs typeface="Times New Roman" pitchFamily="18" charset="0"/>
              </a:rPr>
              <a:t>A không đối xứng thì thực hiện bước 2. </a:t>
            </a:r>
          </a:p>
          <a:p>
            <a:r>
              <a:rPr lang="en-US" smtClean="0">
                <a:latin typeface="Times New Roman" pitchFamily="18" charset="0"/>
                <a:cs typeface="Times New Roman" pitchFamily="18" charset="0"/>
              </a:rPr>
              <a:t>- Bước </a:t>
            </a:r>
            <a:r>
              <a:rPr lang="en-US">
                <a:latin typeface="Times New Roman" pitchFamily="18" charset="0"/>
                <a:cs typeface="Times New Roman" pitchFamily="18" charset="0"/>
              </a:rPr>
              <a:t>2: Tính A</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A</a:t>
            </a:r>
            <a:r>
              <a:rPr lang="en-US" baseline="30000">
                <a:latin typeface="Times New Roman" pitchFamily="18" charset="0"/>
                <a:cs typeface="Times New Roman" pitchFamily="18" charset="0"/>
              </a:rPr>
              <a:t>T</a:t>
            </a:r>
            <a:r>
              <a:rPr lang="en-US">
                <a:latin typeface="Times New Roman" pitchFamily="18" charset="0"/>
                <a:cs typeface="Times New Roman" pitchFamily="18" charset="0"/>
              </a:rPr>
              <a:t>.A.</a:t>
            </a:r>
          </a:p>
          <a:p>
            <a:r>
              <a:rPr lang="en-US" smtClean="0">
                <a:latin typeface="Times New Roman" pitchFamily="18" charset="0"/>
                <a:cs typeface="Times New Roman" pitchFamily="18" charset="0"/>
              </a:rPr>
              <a:t>- Bước </a:t>
            </a:r>
            <a:r>
              <a:rPr lang="en-US">
                <a:latin typeface="Times New Roman" pitchFamily="18" charset="0"/>
                <a:cs typeface="Times New Roman" pitchFamily="18" charset="0"/>
              </a:rPr>
              <a:t>3: Tính B</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 = A</a:t>
            </a:r>
            <a:r>
              <a:rPr lang="en-US" baseline="30000">
                <a:latin typeface="Times New Roman" pitchFamily="18" charset="0"/>
                <a:cs typeface="Times New Roman" pitchFamily="18" charset="0"/>
              </a:rPr>
              <a:t>T</a:t>
            </a:r>
            <a:r>
              <a:rPr lang="en-US">
                <a:latin typeface="Times New Roman" pitchFamily="18" charset="0"/>
                <a:cs typeface="Times New Roman" pitchFamily="18" charset="0"/>
              </a:rPr>
              <a:t>.B.</a:t>
            </a:r>
          </a:p>
          <a:p>
            <a:r>
              <a:rPr lang="en-US" smtClean="0">
                <a:latin typeface="Times New Roman" pitchFamily="18" charset="0"/>
                <a:cs typeface="Times New Roman" pitchFamily="18" charset="0"/>
              </a:rPr>
              <a:t>- Bước </a:t>
            </a:r>
            <a:r>
              <a:rPr lang="en-US">
                <a:latin typeface="Times New Roman" pitchFamily="18" charset="0"/>
                <a:cs typeface="Times New Roman" pitchFamily="18" charset="0"/>
              </a:rPr>
              <a:t>4: Tìm S qua phân tích Cholesky ma trận </a:t>
            </a:r>
            <a:r>
              <a:rPr lang="en-US" smtClean="0">
                <a:latin typeface="Times New Roman" pitchFamily="18" charset="0"/>
                <a:cs typeface="Times New Roman" pitchFamily="18" charset="0"/>
              </a:rPr>
              <a:t>A</a:t>
            </a:r>
            <a:r>
              <a:rPr lang="en-US" baseline="-25000" smtClean="0">
                <a:latin typeface="Times New Roman" pitchFamily="18" charset="0"/>
                <a:cs typeface="Times New Roman" pitchFamily="18" charset="0"/>
              </a:rPr>
              <a:t>1</a:t>
            </a:r>
            <a:r>
              <a:rPr lang="en-US" smtClean="0">
                <a:latin typeface="Times New Roman" pitchFamily="18" charset="0"/>
                <a:cs typeface="Times New Roman" pitchFamily="18" charset="0"/>
              </a:rPr>
              <a:t>:</a:t>
            </a:r>
            <a:endParaRPr lang="en-US">
              <a:latin typeface="Times New Roman" pitchFamily="18" charset="0"/>
              <a:cs typeface="Times New Roman" pitchFamily="18" charset="0"/>
            </a:endParaRPr>
          </a:p>
          <a:p>
            <a:r>
              <a:rPr lang="en-US">
                <a:latin typeface="Times New Roman" pitchFamily="18" charset="0"/>
                <a:cs typeface="Times New Roman" pitchFamily="18" charset="0"/>
              </a:rPr>
              <a:t>	* Nếu </a:t>
            </a:r>
            <a:r>
              <a:rPr lang="en-US" smtClean="0">
                <a:latin typeface="Times New Roman" pitchFamily="18" charset="0"/>
                <a:cs typeface="Times New Roman" pitchFamily="18" charset="0"/>
              </a:rPr>
              <a:t>trả </a:t>
            </a:r>
            <a:r>
              <a:rPr lang="en-US">
                <a:latin typeface="Times New Roman" pitchFamily="18" charset="0"/>
                <a:cs typeface="Times New Roman" pitchFamily="18" charset="0"/>
              </a:rPr>
              <a:t>về None </a:t>
            </a:r>
            <a:r>
              <a:rPr lang="en-US" smtClean="0">
                <a:latin typeface="Times New Roman" pitchFamily="18" charset="0"/>
                <a:cs typeface="Times New Roman" pitchFamily="18" charset="0"/>
              </a:rPr>
              <a:t>thì </a:t>
            </a:r>
            <a:r>
              <a:rPr lang="en-US">
                <a:latin typeface="Times New Roman" pitchFamily="18" charset="0"/>
                <a:cs typeface="Times New Roman" pitchFamily="18" charset="0"/>
              </a:rPr>
              <a:t>in ra “Không giải được bằng phương pháp Cholesky</a:t>
            </a:r>
            <a:r>
              <a:rPr lang="en-US" smtClean="0">
                <a:latin typeface="Times New Roman" pitchFamily="18" charset="0"/>
                <a:cs typeface="Times New Roman" pitchFamily="18" charset="0"/>
              </a:rPr>
              <a:t>” , rồi kết thúc chương trình.</a:t>
            </a:r>
            <a:endParaRPr lang="en-US">
              <a:latin typeface="Times New Roman" pitchFamily="18" charset="0"/>
              <a:cs typeface="Times New Roman" pitchFamily="18" charset="0"/>
            </a:endParaRPr>
          </a:p>
          <a:p>
            <a:r>
              <a:rPr lang="en-US">
                <a:latin typeface="Times New Roman" pitchFamily="18" charset="0"/>
                <a:cs typeface="Times New Roman" pitchFamily="18" charset="0"/>
              </a:rPr>
              <a:t>	</a:t>
            </a:r>
            <a:r>
              <a:rPr lang="en-US" smtClean="0">
                <a:latin typeface="Times New Roman" pitchFamily="18" charset="0"/>
                <a:cs typeface="Times New Roman" pitchFamily="18" charset="0"/>
              </a:rPr>
              <a:t>* Nếu trả về ma trận S thì thực hiện bước 5.</a:t>
            </a:r>
            <a:endParaRPr lang="en-US">
              <a:latin typeface="Times New Roman" pitchFamily="18" charset="0"/>
              <a:cs typeface="Times New Roman" pitchFamily="18" charset="0"/>
            </a:endParaRPr>
          </a:p>
          <a:p>
            <a:r>
              <a:rPr lang="en-US" smtClean="0">
                <a:latin typeface="Times New Roman" pitchFamily="18" charset="0"/>
                <a:cs typeface="Times New Roman" pitchFamily="18" charset="0"/>
              </a:rPr>
              <a:t>- Bước </a:t>
            </a:r>
            <a:r>
              <a:rPr lang="en-US">
                <a:latin typeface="Times New Roman" pitchFamily="18" charset="0"/>
                <a:cs typeface="Times New Roman" pitchFamily="18" charset="0"/>
              </a:rPr>
              <a:t>5</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Giải phương trình S</a:t>
            </a:r>
            <a:r>
              <a:rPr lang="en-US" baseline="30000">
                <a:latin typeface="Times New Roman" pitchFamily="18" charset="0"/>
                <a:cs typeface="Times New Roman" pitchFamily="18" charset="0"/>
              </a:rPr>
              <a:t>T</a:t>
            </a:r>
            <a:r>
              <a:rPr lang="en-US">
                <a:latin typeface="Times New Roman" pitchFamily="18" charset="0"/>
                <a:cs typeface="Times New Roman" pitchFamily="18" charset="0"/>
              </a:rPr>
              <a:t>.Y = B tìm </a:t>
            </a:r>
            <a:r>
              <a:rPr lang="en-US" smtClean="0">
                <a:latin typeface="Times New Roman" pitchFamily="18" charset="0"/>
                <a:cs typeface="Times New Roman" pitchFamily="18" charset="0"/>
              </a:rPr>
              <a:t>Y</a:t>
            </a:r>
            <a:r>
              <a:rPr lang="en-US">
                <a:latin typeface="Times New Roman" pitchFamily="18" charset="0"/>
                <a:cs typeface="Times New Roman" pitchFamily="18" charset="0"/>
              </a:rPr>
              <a:t>.</a:t>
            </a:r>
          </a:p>
          <a:p>
            <a:pPr lvl="0"/>
            <a:r>
              <a:rPr lang="en-US" smtClean="0">
                <a:latin typeface="Times New Roman" pitchFamily="18" charset="0"/>
                <a:cs typeface="Times New Roman" pitchFamily="18" charset="0"/>
              </a:rPr>
              <a:t>- Bước </a:t>
            </a:r>
            <a:r>
              <a:rPr lang="en-US">
                <a:latin typeface="Times New Roman" pitchFamily="18" charset="0"/>
                <a:cs typeface="Times New Roman" pitchFamily="18" charset="0"/>
              </a:rPr>
              <a:t>6</a:t>
            </a:r>
            <a:r>
              <a:rPr lang="en-US" smtClean="0">
                <a:latin typeface="Times New Roman" pitchFamily="18" charset="0"/>
                <a:cs typeface="Times New Roman" pitchFamily="18" charset="0"/>
              </a:rPr>
              <a:t>: </a:t>
            </a:r>
            <a:r>
              <a:rPr lang="en-US">
                <a:latin typeface="Times New Roman" pitchFamily="18" charset="0"/>
                <a:cs typeface="Times New Roman" pitchFamily="18" charset="0"/>
              </a:rPr>
              <a:t>Giải phương trình S.X = Y tìm </a:t>
            </a:r>
            <a:r>
              <a:rPr lang="en-US" smtClean="0">
                <a:latin typeface="Times New Roman" pitchFamily="18" charset="0"/>
                <a:cs typeface="Times New Roman" pitchFamily="18" charset="0"/>
              </a:rPr>
              <a:t>X.</a:t>
            </a:r>
            <a:endParaRPr lang="en-US">
              <a:latin typeface="Times New Roman" pitchFamily="18" charset="0"/>
              <a:cs typeface="Times New Roman" pitchFamily="18" charset="0"/>
            </a:endParaRPr>
          </a:p>
          <a:p>
            <a:pPr lvl="0"/>
            <a:r>
              <a:rPr lang="en-US" smtClean="0">
                <a:latin typeface="Times New Roman" pitchFamily="18" charset="0"/>
                <a:cs typeface="Times New Roman" pitchFamily="18" charset="0"/>
              </a:rPr>
              <a:t>- Bước 7: Trả về nghiệm X và kết thúc chương trình.	</a:t>
            </a:r>
            <a:endParaRPr lang="en-US">
              <a:latin typeface="Times New Roman" pitchFamily="18" charset="0"/>
              <a:cs typeface="Times New Roman" pitchFamily="18" charset="0"/>
            </a:endParaRPr>
          </a:p>
        </p:txBody>
      </p:sp>
      <p:sp>
        <p:nvSpPr>
          <p:cNvPr id="5" name="Rectangle 4"/>
          <p:cNvSpPr/>
          <p:nvPr/>
        </p:nvSpPr>
        <p:spPr>
          <a:xfrm>
            <a:off x="81356" y="1581150"/>
            <a:ext cx="1011712" cy="1569660"/>
          </a:xfrm>
          <a:prstGeom prst="rect">
            <a:avLst/>
          </a:prstGeom>
        </p:spPr>
        <p:txBody>
          <a:bodyPr wrap="square">
            <a:spAutoFit/>
          </a:bodyPr>
          <a:lstStyle/>
          <a:p>
            <a:pPr algn="ctr"/>
            <a:r>
              <a:rPr lang="en-US" sz="2400" b="1">
                <a:latin typeface="Times New Roman" pitchFamily="18" charset="0"/>
                <a:cs typeface="Times New Roman" pitchFamily="18" charset="0"/>
              </a:rPr>
              <a:t>Thuật toán tổng </a:t>
            </a:r>
            <a:r>
              <a:rPr lang="en-US" sz="2400" b="1" smtClean="0">
                <a:latin typeface="Times New Roman" pitchFamily="18" charset="0"/>
                <a:cs typeface="Times New Roman" pitchFamily="18" charset="0"/>
              </a:rPr>
              <a:t>quát</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117697078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mc:AlternateContent xmlns:mc="http://schemas.openxmlformats.org/markup-compatibility/2006" xmlns:a14="http://schemas.microsoft.com/office/drawing/2010/main">
        <mc:Choice Requires="a14">
          <p:sp>
            <p:nvSpPr>
              <p:cNvPr id="5" name="Rectangle 4"/>
              <p:cNvSpPr/>
              <p:nvPr/>
            </p:nvSpPr>
            <p:spPr>
              <a:xfrm>
                <a:off x="1187941" y="1037570"/>
                <a:ext cx="7315200" cy="1276503"/>
              </a:xfrm>
              <a:prstGeom prst="rect">
                <a:avLst/>
              </a:prstGeom>
            </p:spPr>
            <p:txBody>
              <a:bodyPr wrap="square">
                <a:spAutoFit/>
              </a:bodyPr>
              <a:lstStyle/>
              <a:p>
                <a:r>
                  <a:rPr lang="en-US" sz="1600" i="1" smtClean="0">
                    <a:latin typeface="Times New Roman" pitchFamily="18" charset="0"/>
                    <a:ea typeface="Times New Roman" pitchFamily="18" charset="0"/>
                    <a:cs typeface="Times New Roman" pitchFamily="18" charset="0"/>
                  </a:rPr>
                  <a:t>A</a:t>
                </a:r>
                <a:r>
                  <a:rPr lang="en-US" sz="1600" i="1" baseline="-25000" smtClean="0">
                    <a:latin typeface="Times New Roman" pitchFamily="18" charset="0"/>
                    <a:ea typeface="Times New Roman" pitchFamily="18" charset="0"/>
                    <a:cs typeface="Times New Roman" pitchFamily="18" charset="0"/>
                  </a:rPr>
                  <a:t>1</a:t>
                </a:r>
                <a:r>
                  <a:rPr lang="en-US" sz="1600" smtClean="0">
                    <a:latin typeface="Times New Roman" pitchFamily="18" charset="0"/>
                    <a:ea typeface="Times New Roman" pitchFamily="18" charset="0"/>
                    <a:cs typeface="Times New Roman" pitchFamily="18" charset="0"/>
                  </a:rPr>
                  <a:t> = </a:t>
                </a:r>
                <a14:m>
                  <m:oMath xmlns:m="http://schemas.openxmlformats.org/officeDocument/2006/math">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11</m:t>
                                  </m:r>
                                </m:sub>
                              </m:sSub>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m:t>
                                  </m:r>
                                  <m:r>
                                    <a:rPr lang="en-US" sz="1600" i="1">
                                      <a:latin typeface="Cambria Math"/>
                                      <a:ea typeface="Times New Roman" panose="02020603050405020304" pitchFamily="18" charset="0"/>
                                    </a:rPr>
                                    <m:t>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m:t>
                                  </m:r>
                                  <m:r>
                                    <a:rPr lang="en-US" sz="1600" i="1">
                                      <a:latin typeface="Cambria Math"/>
                                      <a:ea typeface="Times New Roman" panose="02020603050405020304" pitchFamily="18" charset="0"/>
                                    </a:rPr>
                                    <m:t>𝑛</m:t>
                                  </m:r>
                                </m:sub>
                              </m:sSub>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21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Times New Roman" panose="02020603050405020304" pitchFamily="18" charset="0"/>
                                    </a:rPr>
                                    <m:t>22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a:ea typeface="Times New Roman" panose="02020603050405020304" pitchFamily="18" charset="0"/>
                                    </a:rPr>
                                    <m:t>2</m:t>
                                  </m:r>
                                  <m:r>
                                    <a:rPr lang="en-US" sz="1600" i="1">
                                      <a:latin typeface="Cambria Math"/>
                                      <a:ea typeface="Times New Roman" panose="02020603050405020304" pitchFamily="18" charset="0"/>
                                    </a:rPr>
                                    <m:t>𝑛</m:t>
                                  </m:r>
                                </m:sub>
                              </m:sSub>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Calibri" panose="020F0502020204030204" pitchFamily="34" charset="0"/>
                                    </a:rPr>
                                    <m:t>3</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32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a:ea typeface="Times New Roman" panose="02020603050405020304" pitchFamily="18" charset="0"/>
                                    </a:rPr>
                                    <m:t>3</m:t>
                                  </m:r>
                                  <m:r>
                                    <a:rPr lang="en-US" sz="1600" i="1">
                                      <a:latin typeface="Cambria Math"/>
                                      <a:ea typeface="Times New Roman" panose="02020603050405020304" pitchFamily="18" charset="0"/>
                                    </a:rPr>
                                    <m:t>𝑛</m:t>
                                  </m:r>
                                </m:sub>
                              </m:sSub>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Times New Roman" panose="02020603050405020304" pitchFamily="18" charset="0"/>
                                    </a:rPr>
                                    <m:t>𝑛𝑛</m:t>
                                  </m:r>
                                </m:sub>
                              </m:sSub>
                            </m:e>
                          </m:mr>
                        </m:m>
                      </m:e>
                    </m:d>
                    <m:r>
                      <a:rPr lang="en-US" sz="1600" i="1">
                        <a:latin typeface="Cambria Math"/>
                        <a:ea typeface="Times New Roman" panose="02020603050405020304" pitchFamily="18" charset="0"/>
                      </a:rPr>
                      <m:t>= </m:t>
                    </m:r>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a:ea typeface="Times New Roman" panose="02020603050405020304" pitchFamily="18" charset="0"/>
                                    </a:rPr>
                                    <m:t>1</m:t>
                                  </m:r>
                                  <m:r>
                                    <a:rPr lang="en-US" sz="1600" i="1">
                                      <a:latin typeface="Cambria Math" panose="02040503050406030204" pitchFamily="18" charset="0"/>
                                      <a:ea typeface="Times New Roman" panose="02020603050405020304" pitchFamily="18" charset="0"/>
                                    </a:rPr>
                                    <m:t>1</m:t>
                                  </m:r>
                                </m:sub>
                              </m:sSub>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Times New Roman" panose="02020603050405020304" pitchFamily="18" charset="0"/>
                                </a:rPr>
                                <m:t>0</m:t>
                              </m:r>
                            </m:e>
                          </m:mr>
                          <m:mr>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b="0" i="1" smtClean="0">
                                      <a:latin typeface="Cambria Math"/>
                                      <a:ea typeface="Times New Roman" panose="02020603050405020304" pitchFamily="18" charset="0"/>
                                    </a:rPr>
                                    <m:t>12</m:t>
                                  </m:r>
                                </m:sub>
                              </m:sSub>
                            </m:e>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panose="02040503050406030204" pitchFamily="18" charset="0"/>
                                      <a:ea typeface="Times New Roman" panose="02020603050405020304" pitchFamily="18" charset="0"/>
                                    </a:rPr>
                                    <m:t>2</m:t>
                                  </m:r>
                                  <m:r>
                                    <a:rPr lang="en-US" sz="1600" i="1">
                                      <a:latin typeface="Cambria Math"/>
                                      <a:ea typeface="Times New Roman" panose="02020603050405020304" pitchFamily="18" charset="0"/>
                                    </a:rPr>
                                    <m:t>2</m:t>
                                  </m:r>
                                </m:sub>
                              </m:sSub>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Times New Roman" panose="02020603050405020304" pitchFamily="18" charset="0"/>
                                </a:rPr>
                                <m:t>0</m:t>
                              </m:r>
                            </m:e>
                          </m:mr>
                          <m:mr>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b="0" i="1" smtClean="0">
                                      <a:latin typeface="Cambria Math"/>
                                      <a:ea typeface="Times New Roman" panose="02020603050405020304" pitchFamily="18" charset="0"/>
                                    </a:rPr>
                                    <m:t>13</m:t>
                                  </m:r>
                                </m:sub>
                              </m:sSub>
                            </m:e>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b="0" i="1" smtClean="0">
                                      <a:latin typeface="Cambria Math"/>
                                      <a:ea typeface="Times New Roman" panose="02020603050405020304" pitchFamily="18" charset="0"/>
                                    </a:rPr>
                                    <m:t>23</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panose="02040503050406030204" pitchFamily="18" charset="0"/>
                                      <a:ea typeface="Times New Roman" panose="02020603050405020304" pitchFamily="18" charset="0"/>
                                    </a:rPr>
                                    <m:t>1</m:t>
                                  </m:r>
                                  <m:r>
                                    <a:rPr lang="en-US" sz="1600" b="0" i="1" smtClean="0">
                                      <a:latin typeface="Cambria Math"/>
                                      <a:ea typeface="Times New Roman" panose="02020603050405020304" pitchFamily="18" charset="0"/>
                                    </a:rPr>
                                    <m:t>𝑛</m:t>
                                  </m:r>
                                </m:sub>
                              </m:sSub>
                            </m:e>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b="0" i="1" smtClean="0">
                                      <a:latin typeface="Cambria Math"/>
                                      <a:ea typeface="Times New Roman" panose="02020603050405020304" pitchFamily="18" charset="0"/>
                                    </a:rPr>
                                    <m:t>2</m:t>
                                  </m:r>
                                  <m:r>
                                    <a:rPr lang="en-US" sz="1600" b="0" i="1" smtClean="0">
                                      <a:latin typeface="Cambria Math"/>
                                      <a:ea typeface="Times New Roman" panose="02020603050405020304" pitchFamily="18" charset="0"/>
                                    </a:rPr>
                                    <m:t>𝑛</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a:ea typeface="Times New Roman" panose="02020603050405020304" pitchFamily="18" charset="0"/>
                                    </a:rPr>
                                    <m:t>𝑛𝑛</m:t>
                                  </m:r>
                                </m:sub>
                              </m:sSub>
                            </m:e>
                          </m:mr>
                        </m:m>
                      </m:e>
                    </m:d>
                    <m:r>
                      <a:rPr lang="en-US" sz="1600" i="1">
                        <a:latin typeface="Cambria Math"/>
                        <a:ea typeface="Cambria Math" panose="02040503050406030204" pitchFamily="18" charset="0"/>
                        <a:cs typeface="Cambria Math" panose="02040503050406030204" pitchFamily="18" charset="0"/>
                      </a:rPr>
                      <m:t> .</m:t>
                    </m:r>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panose="02040503050406030204" pitchFamily="18" charset="0"/>
                                      <a:ea typeface="Times New Roman" panose="02020603050405020304" pitchFamily="18" charset="0"/>
                                    </a:rPr>
                                    <m:t>11</m:t>
                                  </m:r>
                                </m:sub>
                              </m:sSub>
                            </m:e>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panose="02040503050406030204" pitchFamily="18" charset="0"/>
                                      <a:ea typeface="Times New Roman" panose="02020603050405020304" pitchFamily="18" charset="0"/>
                                    </a:rPr>
                                    <m:t>12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b="0" i="1" smtClean="0">
                                      <a:latin typeface="Cambria Math"/>
                                      <a:ea typeface="Times New Roman" panose="02020603050405020304" pitchFamily="18" charset="0"/>
                                    </a:rPr>
                                    <m:t>𝑠</m:t>
                                  </m:r>
                                </m:e>
                                <m:sub>
                                  <m:r>
                                    <a:rPr lang="en-US" sz="1600" i="1">
                                      <a:latin typeface="Cambria Math" panose="02040503050406030204" pitchFamily="18" charset="0"/>
                                      <a:ea typeface="Times New Roman" panose="02020603050405020304" pitchFamily="18" charset="0"/>
                                    </a:rPr>
                                    <m:t>1</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Times New Roman" panose="02020603050405020304" pitchFamily="18" charset="0"/>
                                </a:rPr>
                                <m:t>0</m:t>
                              </m:r>
                            </m:e>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panose="02040503050406030204" pitchFamily="18" charset="0"/>
                                      <a:ea typeface="Times New Roman" panose="02020603050405020304" pitchFamily="18" charset="0"/>
                                    </a:rPr>
                                    <m:t>22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panose="02040503050406030204" pitchFamily="18" charset="0"/>
                                      <a:ea typeface="Times New Roman" panose="02020603050405020304" pitchFamily="18" charset="0"/>
                                    </a:rPr>
                                    <m:t>2</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smtClean="0">
                                      <a:latin typeface="Cambria Math"/>
                                      <a:ea typeface="Times New Roman" panose="02020603050405020304" pitchFamily="18" charset="0"/>
                                    </a:rPr>
                                  </m:ctrlPr>
                                </m:sSubPr>
                                <m:e>
                                  <m:r>
                                    <m:rPr>
                                      <m:sty m:val="p"/>
                                    </m:rPr>
                                    <a:rPr lang="en-US" sz="1600" b="0" i="0" smtClean="0">
                                      <a:latin typeface="Cambria Math"/>
                                      <a:ea typeface="Times New Roman" panose="02020603050405020304" pitchFamily="18" charset="0"/>
                                    </a:rPr>
                                    <m:t>s</m:t>
                                  </m:r>
                                </m:e>
                                <m:sub>
                                  <m:r>
                                    <a:rPr lang="en-US" sz="1600" i="1">
                                      <a:latin typeface="Cambria Math" panose="02040503050406030204" pitchFamily="18" charset="0"/>
                                      <a:ea typeface="Times New Roman" panose="02020603050405020304" pitchFamily="18" charset="0"/>
                                    </a:rPr>
                                    <m:t>3</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a:rPr lang="en-US" sz="1600" b="0" i="1" smtClean="0">
                                      <a:latin typeface="Cambria Math"/>
                                      <a:ea typeface="Times New Roman" panose="02020603050405020304" pitchFamily="18" charset="0"/>
                                    </a:rPr>
                                    <m:t>𝑠</m:t>
                                  </m:r>
                                </m:e>
                                <m:sub>
                                  <m:r>
                                    <a:rPr lang="en-US" sz="1600" i="1">
                                      <a:latin typeface="Cambria Math" panose="02040503050406030204" pitchFamily="18" charset="0"/>
                                      <a:ea typeface="Times New Roman" panose="02020603050405020304" pitchFamily="18" charset="0"/>
                                    </a:rPr>
                                    <m:t>𝑛𝑛</m:t>
                                  </m:r>
                                </m:sub>
                              </m:sSub>
                            </m:e>
                          </m:mr>
                        </m:m>
                      </m:e>
                    </m:d>
                  </m:oMath>
                </a14:m>
                <a:r>
                  <a:rPr lang="en-US" sz="1600" smtClean="0">
                    <a:latin typeface="Times New Roman" pitchFamily="18" charset="0"/>
                    <a:cs typeface="Times New Roman" pitchFamily="18" charset="0"/>
                  </a:rPr>
                  <a:t> = </a:t>
                </a:r>
                <a:r>
                  <a:rPr lang="en-US" sz="1600" i="1" smtClean="0">
                    <a:latin typeface="Times New Roman" pitchFamily="18" charset="0"/>
                    <a:cs typeface="Times New Roman" pitchFamily="18" charset="0"/>
                  </a:rPr>
                  <a:t>S</a:t>
                </a:r>
                <a:r>
                  <a:rPr lang="en-US" sz="1600" i="1" baseline="30000" smtClean="0">
                    <a:latin typeface="Times New Roman" pitchFamily="18" charset="0"/>
                    <a:cs typeface="Times New Roman" pitchFamily="18" charset="0"/>
                  </a:rPr>
                  <a:t>T</a:t>
                </a:r>
                <a:r>
                  <a:rPr lang="en-US" sz="1600" i="1" smtClean="0">
                    <a:latin typeface="Times New Roman" pitchFamily="18" charset="0"/>
                    <a:cs typeface="Times New Roman" pitchFamily="18" charset="0"/>
                  </a:rPr>
                  <a:t>S</a:t>
                </a:r>
                <a:endParaRPr lang="en-US" sz="1600" i="1">
                  <a:latin typeface="Times New Roman" pitchFamily="18" charset="0"/>
                  <a:cs typeface="Times New Roman"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187941" y="1037570"/>
                <a:ext cx="7315200" cy="1276503"/>
              </a:xfrm>
              <a:prstGeom prst="rect">
                <a:avLst/>
              </a:prstGeom>
              <a:blipFill rotWithShape="1">
                <a:blip r:embed="rId2"/>
                <a:stretch>
                  <a:fillRect l="-500"/>
                </a:stretch>
              </a:blipFill>
            </p:spPr>
            <p:txBody>
              <a:bodyPr/>
              <a:lstStyle/>
              <a:p>
                <a:r>
                  <a:rPr lang="en-US">
                    <a:noFill/>
                  </a:rPr>
                  <a:t> </a:t>
                </a:r>
              </a:p>
            </p:txBody>
          </p:sp>
        </mc:Fallback>
      </mc:AlternateContent>
      <p:sp>
        <p:nvSpPr>
          <p:cNvPr id="6" name="Rectangle 5"/>
          <p:cNvSpPr/>
          <p:nvPr/>
        </p:nvSpPr>
        <p:spPr>
          <a:xfrm>
            <a:off x="1197108" y="514350"/>
            <a:ext cx="5638800" cy="523220"/>
          </a:xfrm>
          <a:prstGeom prst="rect">
            <a:avLst/>
          </a:prstGeom>
        </p:spPr>
        <p:txBody>
          <a:bodyPr wrap="square">
            <a:spAutoFit/>
          </a:bodyPr>
          <a:lstStyle/>
          <a:p>
            <a:r>
              <a:rPr lang="en-US" sz="2800" smtClean="0">
                <a:latin typeface="Times New Roman" pitchFamily="18" charset="0"/>
                <a:cs typeface="Times New Roman" pitchFamily="18" charset="0"/>
              </a:rPr>
              <a:t>Phân tách Cholesky ma trận </a:t>
            </a:r>
            <a:r>
              <a:rPr lang="en-US" sz="2800" i="1" smtClean="0">
                <a:solidFill>
                  <a:srgbClr val="FF0000"/>
                </a:solidFill>
                <a:latin typeface="Times New Roman" pitchFamily="18" charset="0"/>
                <a:cs typeface="Times New Roman" pitchFamily="18" charset="0"/>
              </a:rPr>
              <a:t>A</a:t>
            </a:r>
            <a:r>
              <a:rPr lang="en-US" sz="2800" i="1" baseline="-25000" smtClean="0">
                <a:solidFill>
                  <a:srgbClr val="FF0000"/>
                </a:solidFill>
                <a:latin typeface="Times New Roman" pitchFamily="18" charset="0"/>
                <a:cs typeface="Times New Roman" pitchFamily="18" charset="0"/>
              </a:rPr>
              <a:t>1</a:t>
            </a:r>
            <a:r>
              <a:rPr lang="en-US" sz="2800" i="1" smtClean="0">
                <a:solidFill>
                  <a:srgbClr val="FF0000"/>
                </a:solidFill>
                <a:latin typeface="Times New Roman" pitchFamily="18" charset="0"/>
                <a:cs typeface="Times New Roman" pitchFamily="18" charset="0"/>
              </a:rPr>
              <a:t> = S</a:t>
            </a:r>
            <a:r>
              <a:rPr lang="en-US" sz="2800" i="1" baseline="30000" smtClean="0">
                <a:solidFill>
                  <a:srgbClr val="FF0000"/>
                </a:solidFill>
                <a:latin typeface="Times New Roman" pitchFamily="18" charset="0"/>
                <a:cs typeface="Times New Roman" pitchFamily="18" charset="0"/>
              </a:rPr>
              <a:t>T</a:t>
            </a:r>
            <a:r>
              <a:rPr lang="en-US" sz="2800" i="1" smtClean="0">
                <a:solidFill>
                  <a:srgbClr val="FF0000"/>
                </a:solidFill>
                <a:latin typeface="Times New Roman" pitchFamily="18" charset="0"/>
                <a:cs typeface="Times New Roman" pitchFamily="18" charset="0"/>
              </a:rPr>
              <a:t>S</a:t>
            </a:r>
          </a:p>
        </p:txBody>
      </p:sp>
      <mc:AlternateContent xmlns:mc="http://schemas.openxmlformats.org/markup-compatibility/2006" xmlns:a14="http://schemas.microsoft.com/office/drawing/2010/main">
        <mc:Choice Requires="a14">
          <p:sp>
            <p:nvSpPr>
              <p:cNvPr id="7" name="Rectangle 6"/>
              <p:cNvSpPr/>
              <p:nvPr/>
            </p:nvSpPr>
            <p:spPr>
              <a:xfrm>
                <a:off x="1203410" y="2495550"/>
                <a:ext cx="7394838" cy="2020874"/>
              </a:xfrm>
              <a:prstGeom prst="rect">
                <a:avLst/>
              </a:prstGeom>
            </p:spPr>
            <p:txBody>
              <a:bodyPr wrap="square">
                <a:spAutoFit/>
              </a:bodyPr>
              <a:lstStyle/>
              <a:p>
                <a:r>
                  <a:rPr lang="en-US" sz="2000" smtClean="0">
                    <a:latin typeface="Times New Roman" pitchFamily="18" charset="0"/>
                    <a:cs typeface="Times New Roman" pitchFamily="18" charset="0"/>
                  </a:rPr>
                  <a:t>s</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 = </a:t>
                </a:r>
                <a14:m>
                  <m:oMath xmlns:m="http://schemas.openxmlformats.org/officeDocument/2006/math">
                    <m:rad>
                      <m:radPr>
                        <m:degHide m:val="on"/>
                        <m:ctrlPr>
                          <a:rPr lang="en-US" sz="2800" i="1" smtClean="0">
                            <a:latin typeface="Cambria Math"/>
                            <a:cs typeface="Times New Roman" pitchFamily="18" charset="0"/>
                          </a:rPr>
                        </m:ctrlPr>
                      </m:radPr>
                      <m:deg/>
                      <m:e>
                        <m:sSub>
                          <m:sSubPr>
                            <m:ctrlPr>
                              <a:rPr lang="en-US" sz="2000" i="1">
                                <a:latin typeface="Cambria Math"/>
                                <a:ea typeface="Times New Roman" panose="02020603050405020304" pitchFamily="18" charset="0"/>
                              </a:rPr>
                            </m:ctrlPr>
                          </m:sSubPr>
                          <m:e>
                            <m:r>
                              <a:rPr lang="en-US" sz="2000" b="0" i="1">
                                <a:latin typeface="Cambria Math"/>
                                <a:ea typeface="Times New Roman" panose="02020603050405020304" pitchFamily="18" charset="0"/>
                              </a:rPr>
                              <m:t>𝑎</m:t>
                            </m:r>
                          </m:e>
                          <m:sub>
                            <m:r>
                              <a:rPr lang="en-US" sz="2000" b="0" i="1">
                                <a:latin typeface="Cambria Math" panose="02040503050406030204" pitchFamily="18" charset="0"/>
                                <a:ea typeface="Times New Roman" panose="02020603050405020304" pitchFamily="18" charset="0"/>
                              </a:rPr>
                              <m:t>11</m:t>
                            </m:r>
                          </m:sub>
                        </m:sSub>
                      </m:e>
                    </m:rad>
                    <m:r>
                      <a:rPr lang="en-US" sz="2800" b="0" i="1" smtClean="0">
                        <a:latin typeface="Cambria Math"/>
                        <a:cs typeface="Times New Roman" pitchFamily="18" charset="0"/>
                      </a:rPr>
                      <m:t> </m:t>
                    </m:r>
                  </m:oMath>
                </a14:m>
                <a:r>
                  <a:rPr lang="en-US" sz="2000" smtClean="0">
                    <a:latin typeface="Times New Roman" pitchFamily="18" charset="0"/>
                    <a:cs typeface="Times New Roman" pitchFamily="18" charset="0"/>
                  </a:rPr>
                  <a:t> ; s</a:t>
                </a:r>
                <a:r>
                  <a:rPr lang="en-US" sz="2000" baseline="-25000" smtClean="0">
                    <a:latin typeface="Times New Roman" pitchFamily="18" charset="0"/>
                    <a:cs typeface="Times New Roman" pitchFamily="18" charset="0"/>
                  </a:rPr>
                  <a:t>ij</a:t>
                </a:r>
                <a:r>
                  <a:rPr lang="en-US" sz="2000" smtClean="0">
                    <a:latin typeface="Times New Roman" pitchFamily="18" charset="0"/>
                    <a:cs typeface="Times New Roman" pitchFamily="18" charset="0"/>
                  </a:rPr>
                  <a:t> </a:t>
                </a:r>
                <a:r>
                  <a:rPr lang="en-US" sz="1600" smtClean="0">
                    <a:latin typeface="Times New Roman" pitchFamily="18" charset="0"/>
                    <a:cs typeface="Times New Roman" pitchFamily="18" charset="0"/>
                  </a:rPr>
                  <a:t>=</a:t>
                </a:r>
                <a14:m>
                  <m:oMath xmlns:m="http://schemas.openxmlformats.org/officeDocument/2006/math">
                    <m:f>
                      <m:fPr>
                        <m:ctrlPr>
                          <a:rPr lang="en-US" sz="2400" i="1" smtClean="0">
                            <a:latin typeface="Cambria Math"/>
                            <a:cs typeface="Times New Roman" pitchFamily="18" charset="0"/>
                          </a:rPr>
                        </m:ctrlPr>
                      </m:fPr>
                      <m:num>
                        <m:sSub>
                          <m:sSubPr>
                            <m:ctrlPr>
                              <a:rPr lang="en-US" sz="2400" i="1">
                                <a:latin typeface="Cambria Math"/>
                                <a:ea typeface="Times New Roman" panose="02020603050405020304" pitchFamily="18" charset="0"/>
                              </a:rPr>
                            </m:ctrlPr>
                          </m:sSubPr>
                          <m:e>
                            <m:r>
                              <a:rPr lang="en-US" sz="2400" b="0" i="1">
                                <a:latin typeface="Cambria Math"/>
                                <a:ea typeface="Times New Roman" panose="02020603050405020304" pitchFamily="18" charset="0"/>
                              </a:rPr>
                              <m:t>𝑎</m:t>
                            </m:r>
                          </m:e>
                          <m:sub>
                            <m:r>
                              <a:rPr lang="en-US" sz="2400" b="0" i="1" smtClean="0">
                                <a:latin typeface="Cambria Math"/>
                                <a:ea typeface="Times New Roman" panose="02020603050405020304" pitchFamily="18" charset="0"/>
                              </a:rPr>
                              <m:t>𝑖𝑗</m:t>
                            </m:r>
                          </m:sub>
                        </m:sSub>
                      </m:num>
                      <m:den>
                        <m:sSub>
                          <m:sSubPr>
                            <m:ctrlPr>
                              <a:rPr lang="en-US" sz="2400" i="1">
                                <a:latin typeface="Cambria Math"/>
                                <a:ea typeface="Times New Roman" panose="02020603050405020304" pitchFamily="18" charset="0"/>
                              </a:rPr>
                            </m:ctrlPr>
                          </m:sSubPr>
                          <m:e>
                            <m:r>
                              <a:rPr lang="en-US" sz="2400" b="0" i="1">
                                <a:latin typeface="Cambria Math"/>
                                <a:ea typeface="Times New Roman" panose="02020603050405020304" pitchFamily="18" charset="0"/>
                              </a:rPr>
                              <m:t>𝑠</m:t>
                            </m:r>
                          </m:e>
                          <m:sub>
                            <m:r>
                              <a:rPr lang="en-US" sz="2400" b="0" i="1">
                                <a:latin typeface="Cambria Math"/>
                                <a:ea typeface="Times New Roman" panose="02020603050405020304" pitchFamily="18" charset="0"/>
                              </a:rPr>
                              <m:t>1</m:t>
                            </m:r>
                            <m:r>
                              <a:rPr lang="en-US" sz="2400" b="0" i="1">
                                <a:latin typeface="Cambria Math" panose="02040503050406030204" pitchFamily="18" charset="0"/>
                                <a:ea typeface="Times New Roman" panose="02020603050405020304" pitchFamily="18" charset="0"/>
                              </a:rPr>
                              <m:t>1</m:t>
                            </m:r>
                          </m:sub>
                        </m:sSub>
                      </m:den>
                    </m:f>
                  </m:oMath>
                </a14:m>
                <a:r>
                  <a:rPr lang="en-US" sz="2400" smtClean="0">
                    <a:latin typeface="Times New Roman" pitchFamily="18" charset="0"/>
                    <a:cs typeface="Times New Roman" pitchFamily="18" charset="0"/>
                  </a:rPr>
                  <a:t> (1 &lt; j &lt; n) ; s</a:t>
                </a:r>
                <a:r>
                  <a:rPr lang="en-US" sz="2400" baseline="-25000" smtClean="0">
                    <a:latin typeface="Times New Roman" pitchFamily="18" charset="0"/>
                    <a:cs typeface="Times New Roman" pitchFamily="18" charset="0"/>
                  </a:rPr>
                  <a:t>ii</a:t>
                </a:r>
                <a:r>
                  <a:rPr lang="en-US" sz="2400" smtClean="0">
                    <a:latin typeface="Times New Roman" pitchFamily="18" charset="0"/>
                    <a:cs typeface="Times New Roman" pitchFamily="18" charset="0"/>
                  </a:rPr>
                  <a:t> = </a:t>
                </a:r>
                <a14:m>
                  <m:oMath xmlns:m="http://schemas.openxmlformats.org/officeDocument/2006/math">
                    <m:rad>
                      <m:radPr>
                        <m:degHide m:val="on"/>
                        <m:ctrlPr>
                          <a:rPr lang="en-US" sz="2000" i="1" smtClean="0">
                            <a:latin typeface="Cambria Math"/>
                            <a:cs typeface="Times New Roman" pitchFamily="18" charset="0"/>
                          </a:rPr>
                        </m:ctrlPr>
                      </m:radPr>
                      <m:deg/>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𝑎</m:t>
                            </m:r>
                          </m:e>
                          <m:sub>
                            <m:r>
                              <a:rPr lang="en-US" sz="2000" i="1">
                                <a:latin typeface="Cambria Math"/>
                                <a:ea typeface="Times New Roman" panose="02020603050405020304" pitchFamily="18" charset="0"/>
                              </a:rPr>
                              <m:t>𝑖</m:t>
                            </m:r>
                            <m:r>
                              <a:rPr lang="en-US" sz="2000" b="0" i="1" smtClean="0">
                                <a:latin typeface="Cambria Math"/>
                                <a:ea typeface="Times New Roman" panose="02020603050405020304" pitchFamily="18" charset="0"/>
                              </a:rPr>
                              <m:t>𝑖</m:t>
                            </m:r>
                          </m:sub>
                        </m:sSub>
                        <m:r>
                          <a:rPr lang="en-US" sz="2000" b="0" i="1" smtClean="0">
                            <a:latin typeface="Cambria Math"/>
                            <a:ea typeface="Times New Roman" panose="02020603050405020304" pitchFamily="18" charset="0"/>
                          </a:rPr>
                          <m:t>− </m:t>
                        </m:r>
                        <m:nary>
                          <m:naryPr>
                            <m:chr m:val="∑"/>
                            <m:ctrlPr>
                              <a:rPr lang="en-US" sz="2000" b="0" i="1" smtClean="0">
                                <a:latin typeface="Cambria Math"/>
                              </a:rPr>
                            </m:ctrlPr>
                          </m:naryPr>
                          <m:sub>
                            <m:r>
                              <m:rPr>
                                <m:brk m:alnAt="23"/>
                              </m:rPr>
                              <a:rPr lang="en-US" sz="2000" b="0" i="1" smtClean="0">
                                <a:latin typeface="Cambria Math"/>
                              </a:rPr>
                              <m:t>𝑘</m:t>
                            </m:r>
                            <m:r>
                              <a:rPr lang="en-US" sz="2000" b="0" i="1" smtClean="0">
                                <a:latin typeface="Cambria Math"/>
                              </a:rPr>
                              <m:t>=1</m:t>
                            </m:r>
                          </m:sub>
                          <m:sup>
                            <m:r>
                              <a:rPr lang="en-US" sz="2000" b="0" i="1" smtClean="0">
                                <a:latin typeface="Cambria Math"/>
                              </a:rPr>
                              <m:t>𝑖</m:t>
                            </m:r>
                            <m:r>
                              <a:rPr lang="en-US" sz="2000" b="0" i="1" smtClean="0">
                                <a:latin typeface="Cambria Math"/>
                              </a:rPr>
                              <m:t>−1</m:t>
                            </m:r>
                          </m:sup>
                          <m:e>
                            <m:sSup>
                              <m:sSupPr>
                                <m:ctrlPr>
                                  <a:rPr lang="en-US" sz="2000" b="0" i="1" smtClean="0">
                                    <a:latin typeface="Cambria Math"/>
                                  </a:rPr>
                                </m:ctrlPr>
                              </m:sSupP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b="0" i="1" smtClean="0">
                                        <a:latin typeface="Cambria Math"/>
                                        <a:ea typeface="Times New Roman" panose="02020603050405020304" pitchFamily="18" charset="0"/>
                                      </a:rPr>
                                      <m:t>𝑘𝑖</m:t>
                                    </m:r>
                                  </m:sub>
                                </m:sSub>
                              </m:e>
                              <m:sup>
                                <m:r>
                                  <a:rPr lang="en-US" sz="2000" b="0" i="1" smtClean="0">
                                    <a:latin typeface="Cambria Math"/>
                                  </a:rPr>
                                  <m:t>2</m:t>
                                </m:r>
                              </m:sup>
                            </m:sSup>
                          </m:e>
                        </m:nary>
                      </m:e>
                    </m:rad>
                  </m:oMath>
                </a14:m>
                <a:r>
                  <a:rPr lang="en-US" sz="2000" smtClean="0">
                    <a:latin typeface="Times New Roman" pitchFamily="18" charset="0"/>
                    <a:cs typeface="Times New Roman" pitchFamily="18" charset="0"/>
                  </a:rPr>
                  <a:t> (1 &lt; i </a:t>
                </a:r>
                <a14:m>
                  <m:oMath xmlns:m="http://schemas.openxmlformats.org/officeDocument/2006/math">
                    <m:r>
                      <a:rPr lang="en-US" sz="200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n)</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s</a:t>
                </a:r>
                <a:r>
                  <a:rPr lang="en-US" sz="2000" baseline="-25000" smtClean="0">
                    <a:latin typeface="Times New Roman" pitchFamily="18" charset="0"/>
                    <a:cs typeface="Times New Roman" pitchFamily="18" charset="0"/>
                  </a:rPr>
                  <a:t>ij</a:t>
                </a:r>
                <a:r>
                  <a:rPr lang="en-US" sz="2000" smtClean="0">
                    <a:latin typeface="Times New Roman" pitchFamily="18" charset="0"/>
                    <a:cs typeface="Times New Roman" pitchFamily="18" charset="0"/>
                  </a:rPr>
                  <a:t> </a:t>
                </a:r>
                <a:r>
                  <a:rPr lang="en-US" sz="2400" smtClean="0">
                    <a:latin typeface="Times New Roman" pitchFamily="18" charset="0"/>
                    <a:cs typeface="Times New Roman" pitchFamily="18" charset="0"/>
                  </a:rPr>
                  <a:t>= </a:t>
                </a:r>
                <a14:m>
                  <m:oMath xmlns:m="http://schemas.openxmlformats.org/officeDocument/2006/math">
                    <m:f>
                      <m:fPr>
                        <m:ctrlPr>
                          <a:rPr lang="en-US" sz="2400" i="1" smtClean="0">
                            <a:latin typeface="Cambria Math"/>
                            <a:cs typeface="Times New Roman" pitchFamily="18" charset="0"/>
                          </a:rPr>
                        </m:ctrlPr>
                      </m:fPr>
                      <m:num>
                        <m:sSub>
                          <m:sSubPr>
                            <m:ctrlPr>
                              <a:rPr lang="en-US" sz="2400" i="1">
                                <a:latin typeface="Cambria Math"/>
                                <a:ea typeface="Times New Roman" panose="02020603050405020304" pitchFamily="18" charset="0"/>
                              </a:rPr>
                            </m:ctrlPr>
                          </m:sSubPr>
                          <m:e>
                            <m:r>
                              <a:rPr lang="en-US" sz="2400" i="1">
                                <a:latin typeface="Cambria Math"/>
                                <a:ea typeface="Times New Roman" panose="02020603050405020304" pitchFamily="18" charset="0"/>
                              </a:rPr>
                              <m:t>𝑎</m:t>
                            </m:r>
                          </m:e>
                          <m:sub>
                            <m:r>
                              <a:rPr lang="en-US" sz="2400" i="1">
                                <a:latin typeface="Cambria Math"/>
                                <a:ea typeface="Times New Roman" panose="02020603050405020304" pitchFamily="18" charset="0"/>
                              </a:rPr>
                              <m:t>𝑖</m:t>
                            </m:r>
                            <m:r>
                              <a:rPr lang="en-US" sz="2400" b="0" i="1" smtClean="0">
                                <a:latin typeface="Cambria Math"/>
                                <a:ea typeface="Times New Roman" panose="02020603050405020304" pitchFamily="18" charset="0"/>
                              </a:rPr>
                              <m:t>𝑗</m:t>
                            </m:r>
                          </m:sub>
                        </m:sSub>
                        <m:r>
                          <a:rPr lang="en-US" sz="2400" b="0" i="1" smtClean="0">
                            <a:latin typeface="Cambria Math"/>
                            <a:ea typeface="Times New Roman" panose="02020603050405020304" pitchFamily="18" charset="0"/>
                          </a:rPr>
                          <m:t> − </m:t>
                        </m:r>
                        <m:nary>
                          <m:naryPr>
                            <m:chr m:val="∑"/>
                            <m:ctrlPr>
                              <a:rPr lang="en-US" sz="2400" b="0" i="1" smtClean="0">
                                <a:latin typeface="Cambria Math"/>
                              </a:rPr>
                            </m:ctrlPr>
                          </m:naryPr>
                          <m:sub>
                            <m:r>
                              <m:rPr>
                                <m:brk m:alnAt="23"/>
                              </m:rPr>
                              <a:rPr lang="en-US" sz="2400" b="0" i="1" smtClean="0">
                                <a:latin typeface="Cambria Math"/>
                              </a:rPr>
                              <m:t>𝑘</m:t>
                            </m:r>
                            <m:r>
                              <a:rPr lang="en-US" sz="2400" b="0" i="1" smtClean="0">
                                <a:latin typeface="Cambria Math"/>
                              </a:rPr>
                              <m:t>=1</m:t>
                            </m:r>
                          </m:sub>
                          <m:sup>
                            <m:r>
                              <a:rPr lang="en-US" sz="2400" b="0" i="1" smtClean="0">
                                <a:latin typeface="Cambria Math"/>
                              </a:rPr>
                              <m:t>𝑖</m:t>
                            </m:r>
                            <m:r>
                              <a:rPr lang="en-US" sz="2400" b="0" i="1" smtClean="0">
                                <a:latin typeface="Cambria Math"/>
                              </a:rPr>
                              <m:t>−1</m:t>
                            </m:r>
                          </m:sup>
                          <m:e>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s</m:t>
                                </m:r>
                              </m:e>
                              <m:sub>
                                <m:r>
                                  <a:rPr lang="en-US" sz="2400" b="0" i="1" smtClean="0">
                                    <a:latin typeface="Cambria Math"/>
                                    <a:ea typeface="Times New Roman" panose="02020603050405020304" pitchFamily="18" charset="0"/>
                                  </a:rPr>
                                  <m:t>𝑘𝑖</m:t>
                                </m:r>
                              </m:sub>
                            </m:sSub>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s</m:t>
                                </m:r>
                              </m:e>
                              <m:sub>
                                <m:r>
                                  <a:rPr lang="en-US" sz="2400" b="0" i="1" smtClean="0">
                                    <a:latin typeface="Cambria Math"/>
                                    <a:ea typeface="Times New Roman" panose="02020603050405020304" pitchFamily="18" charset="0"/>
                                  </a:rPr>
                                  <m:t>𝑘𝑗</m:t>
                                </m:r>
                              </m:sub>
                            </m:sSub>
                          </m:e>
                        </m:nary>
                      </m:num>
                      <m:den>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s</m:t>
                            </m:r>
                          </m:e>
                          <m:sub>
                            <m:r>
                              <a:rPr lang="en-US" sz="2400" b="0" i="1" smtClean="0">
                                <a:latin typeface="Cambria Math"/>
                                <a:ea typeface="Times New Roman" panose="02020603050405020304" pitchFamily="18" charset="0"/>
                              </a:rPr>
                              <m:t>𝑖𝑖</m:t>
                            </m:r>
                          </m:sub>
                        </m:sSub>
                      </m:den>
                    </m:f>
                  </m:oMath>
                </a14:m>
                <a:r>
                  <a:rPr lang="en-US" sz="2400" smtClean="0">
                    <a:latin typeface="Times New Roman" pitchFamily="18" charset="0"/>
                    <a:cs typeface="Times New Roman" pitchFamily="18" charset="0"/>
                  </a:rPr>
                  <a:t> (i &lt; j)  ;  s</a:t>
                </a:r>
                <a:r>
                  <a:rPr lang="en-US" sz="2400" baseline="-25000" smtClean="0">
                    <a:latin typeface="Times New Roman" pitchFamily="18" charset="0"/>
                    <a:cs typeface="Times New Roman" pitchFamily="18" charset="0"/>
                  </a:rPr>
                  <a:t>ij</a:t>
                </a:r>
                <a:r>
                  <a:rPr lang="en-US" sz="2400" smtClean="0">
                    <a:latin typeface="Times New Roman" pitchFamily="18" charset="0"/>
                    <a:cs typeface="Times New Roman" pitchFamily="18" charset="0"/>
                  </a:rPr>
                  <a:t> = 0 (i &gt; j)</a:t>
                </a:r>
              </a:p>
              <a:p>
                <a:endParaRPr lang="en-US" sz="2000">
                  <a:latin typeface="Times New Roman" pitchFamily="18" charset="0"/>
                  <a:cs typeface="Times New Roman"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03410" y="2495550"/>
                <a:ext cx="7394838" cy="2020874"/>
              </a:xfrm>
              <a:prstGeom prst="rect">
                <a:avLst/>
              </a:prstGeom>
              <a:blipFill rotWithShape="1">
                <a:blip r:embed="rId3"/>
                <a:stretch>
                  <a:fillRect l="-824" r="-907"/>
                </a:stretch>
              </a:blipFill>
            </p:spPr>
            <p:txBody>
              <a:bodyPr/>
              <a:lstStyle/>
              <a:p>
                <a:r>
                  <a:rPr lang="en-US">
                    <a:noFill/>
                  </a:rPr>
                  <a:t> </a:t>
                </a:r>
              </a:p>
            </p:txBody>
          </p:sp>
        </mc:Fallback>
      </mc:AlternateContent>
    </p:spTree>
    <p:extLst>
      <p:ext uri="{BB962C8B-B14F-4D97-AF65-F5344CB8AC3E}">
        <p14:creationId xmlns:p14="http://schemas.microsoft.com/office/powerpoint/2010/main" val="26927418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mc:AlternateContent xmlns:mc="http://schemas.openxmlformats.org/markup-compatibility/2006" xmlns:a14="http://schemas.microsoft.com/office/drawing/2010/main">
        <mc:Choice Requires="a14">
          <p:sp>
            <p:nvSpPr>
              <p:cNvPr id="3" name="Rectangle 2"/>
              <p:cNvSpPr>
                <a:spLocks noChangeArrowheads="1"/>
              </p:cNvSpPr>
              <p:nvPr/>
            </p:nvSpPr>
            <p:spPr bwMode="auto">
              <a:xfrm>
                <a:off x="1219200" y="736493"/>
                <a:ext cx="7391400" cy="364837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r>
                  <a:rPr lang="en-US" sz="1300" smtClean="0">
                    <a:latin typeface="Times New Roman" pitchFamily="18" charset="0"/>
                    <a:cs typeface="Times New Roman" pitchFamily="18" charset="0"/>
                  </a:rPr>
                  <a:t>Input: Ma trận đối </a:t>
                </a:r>
                <a:r>
                  <a:rPr lang="en-US" sz="1300">
                    <a:latin typeface="Times New Roman" pitchFamily="18" charset="0"/>
                    <a:cs typeface="Times New Roman" pitchFamily="18" charset="0"/>
                  </a:rPr>
                  <a:t>xứng </a:t>
                </a:r>
                <a:r>
                  <a:rPr lang="en-US" sz="1300" smtClean="0">
                    <a:latin typeface="Times New Roman" pitchFamily="18" charset="0"/>
                    <a:cs typeface="Times New Roman" pitchFamily="18" charset="0"/>
                  </a:rPr>
                  <a:t>A</a:t>
                </a:r>
                <a:r>
                  <a:rPr lang="en-US" sz="1300" baseline="-25000" smtClean="0">
                    <a:latin typeface="Times New Roman" pitchFamily="18" charset="0"/>
                    <a:cs typeface="Times New Roman" pitchFamily="18" charset="0"/>
                  </a:rPr>
                  <a:t>1</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Output: Ma trận S thỏa mãn hoặc giá trị ‘None’ nếu không phân tách được</a:t>
                </a:r>
              </a:p>
              <a:p>
                <a:endParaRPr lang="en-US" sz="1300" smtClean="0">
                  <a:latin typeface="Times New Roman" pitchFamily="18" charset="0"/>
                  <a:cs typeface="Times New Roman" pitchFamily="18" charset="0"/>
                </a:endParaRPr>
              </a:p>
              <a:p>
                <a:r>
                  <a:rPr lang="en-US" sz="1300" smtClean="0">
                    <a:latin typeface="Times New Roman" pitchFamily="18" charset="0"/>
                    <a:cs typeface="Times New Roman" pitchFamily="18" charset="0"/>
                  </a:rPr>
                  <a:t>Bước </a:t>
                </a:r>
                <a:r>
                  <a:rPr lang="en-US" sz="1300">
                    <a:latin typeface="Times New Roman" pitchFamily="18" charset="0"/>
                    <a:cs typeface="Times New Roman" pitchFamily="18" charset="0"/>
                  </a:rPr>
                  <a:t>1</a:t>
                </a:r>
                <a:r>
                  <a:rPr lang="en-US" sz="1300" smtClean="0">
                    <a:latin typeface="Times New Roman" pitchFamily="18" charset="0"/>
                    <a:cs typeface="Times New Roman" pitchFamily="18" charset="0"/>
                  </a:rPr>
                  <a:t>: </a:t>
                </a:r>
                <a:r>
                  <a:rPr lang="en-US" sz="1300">
                    <a:latin typeface="Times New Roman" pitchFamily="18" charset="0"/>
                    <a:cs typeface="Times New Roman" pitchFamily="18" charset="0"/>
                  </a:rPr>
                  <a:t>Tạo </a:t>
                </a:r>
                <a:r>
                  <a:rPr lang="en-US" sz="1300" smtClean="0">
                    <a:latin typeface="Times New Roman" pitchFamily="18" charset="0"/>
                    <a:cs typeface="Times New Roman" pitchFamily="18" charset="0"/>
                  </a:rPr>
                  <a:t>ma trận S</a:t>
                </a:r>
                <a:r>
                  <a:rPr lang="en-US" sz="1300" baseline="-25000" smtClean="0">
                    <a:latin typeface="Times New Roman" pitchFamily="18" charset="0"/>
                    <a:cs typeface="Times New Roman" pitchFamily="18" charset="0"/>
                  </a:rPr>
                  <a:t>nxn</a:t>
                </a:r>
                <a:r>
                  <a:rPr lang="en-US" sz="1300" smtClean="0">
                    <a:latin typeface="Times New Roman" pitchFamily="18" charset="0"/>
                    <a:cs typeface="Times New Roman" pitchFamily="18" charset="0"/>
                  </a:rPr>
                  <a:t> = 0 </a:t>
                </a:r>
              </a:p>
              <a:p>
                <a:r>
                  <a:rPr lang="en-US" sz="1300" smtClean="0">
                    <a:latin typeface="Times New Roman" pitchFamily="18" charset="0"/>
                    <a:cs typeface="Times New Roman" pitchFamily="18" charset="0"/>
                  </a:rPr>
                  <a:t>Bước </a:t>
                </a:r>
                <a:r>
                  <a:rPr lang="en-US" sz="1300">
                    <a:latin typeface="Times New Roman" pitchFamily="18" charset="0"/>
                    <a:cs typeface="Times New Roman" pitchFamily="18" charset="0"/>
                  </a:rPr>
                  <a:t>2</a:t>
                </a:r>
                <a:r>
                  <a:rPr lang="en-US" sz="1300" smtClean="0">
                    <a:latin typeface="Times New Roman" pitchFamily="18" charset="0"/>
                    <a:cs typeface="Times New Roman" pitchFamily="18" charset="0"/>
                  </a:rPr>
                  <a:t>: </a:t>
                </a:r>
                <a:r>
                  <a:rPr lang="en-US" sz="1300">
                    <a:latin typeface="Times New Roman" pitchFamily="18" charset="0"/>
                    <a:cs typeface="Times New Roman" pitchFamily="18" charset="0"/>
                  </a:rPr>
                  <a:t>Gán i</a:t>
                </a:r>
                <a:r>
                  <a:rPr lang="en-US" sz="1300" smtClean="0">
                    <a:latin typeface="Times New Roman" pitchFamily="18" charset="0"/>
                    <a:cs typeface="Times New Roman" pitchFamily="18" charset="0"/>
                  </a:rPr>
                  <a:t> = 1</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3: Kiểm tra i </a:t>
                </a:r>
                <a14:m>
                  <m:oMath xmlns:m="http://schemas.openxmlformats.org/officeDocument/2006/math">
                    <m:r>
                      <a:rPr lang="en-US" sz="1300" i="1" smtClean="0">
                        <a:latin typeface="Cambria Math"/>
                        <a:ea typeface="Cambria Math"/>
                        <a:cs typeface="Times New Roman" pitchFamily="18" charset="0"/>
                      </a:rPr>
                      <m:t>≤</m:t>
                    </m:r>
                  </m:oMath>
                </a14:m>
                <a:r>
                  <a:rPr lang="en-US" sz="1300" smtClean="0">
                    <a:latin typeface="Times New Roman" pitchFamily="18" charset="0"/>
                    <a:cs typeface="Times New Roman" pitchFamily="18" charset="0"/>
                  </a:rPr>
                  <a:t> </a:t>
                </a:r>
                <a:r>
                  <a:rPr lang="en-US" sz="1300">
                    <a:latin typeface="Times New Roman" pitchFamily="18" charset="0"/>
                    <a:cs typeface="Times New Roman" pitchFamily="18" charset="0"/>
                  </a:rPr>
                  <a:t>n </a:t>
                </a:r>
                <a:r>
                  <a:rPr lang="en-US" sz="1300" smtClean="0">
                    <a:latin typeface="Times New Roman" pitchFamily="18" charset="0"/>
                    <a:cs typeface="Times New Roman" pitchFamily="18" charset="0"/>
                  </a:rPr>
                  <a:t>nếu đúng </a:t>
                </a:r>
                <a:r>
                  <a:rPr lang="en-US" sz="1300">
                    <a:latin typeface="Times New Roman" pitchFamily="18" charset="0"/>
                    <a:cs typeface="Times New Roman" pitchFamily="18" charset="0"/>
                  </a:rPr>
                  <a:t>chuyển sang bước 4</a:t>
                </a:r>
                <a:r>
                  <a:rPr lang="en-US" sz="1300" smtClean="0">
                    <a:latin typeface="Times New Roman" pitchFamily="18" charset="0"/>
                    <a:cs typeface="Times New Roman" pitchFamily="18" charset="0"/>
                  </a:rPr>
                  <a:t>, </a:t>
                </a:r>
                <a:r>
                  <a:rPr lang="en-US" sz="1300">
                    <a:latin typeface="Times New Roman" pitchFamily="18" charset="0"/>
                    <a:cs typeface="Times New Roman" pitchFamily="18" charset="0"/>
                  </a:rPr>
                  <a:t>ngược lại chuyển sang bước </a:t>
                </a:r>
                <a:r>
                  <a:rPr lang="en-US" sz="1300" smtClean="0">
                    <a:latin typeface="Times New Roman" pitchFamily="18" charset="0"/>
                    <a:cs typeface="Times New Roman" pitchFamily="18" charset="0"/>
                  </a:rPr>
                  <a:t>13.</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4: </a:t>
                </a:r>
                <a:r>
                  <a:rPr lang="en-US" sz="1300">
                    <a:latin typeface="Times New Roman" pitchFamily="18" charset="0"/>
                    <a:cs typeface="Times New Roman" pitchFamily="18" charset="0"/>
                  </a:rPr>
                  <a:t>Gán j = </a:t>
                </a:r>
                <a:r>
                  <a:rPr lang="en-US" sz="1300" smtClean="0">
                    <a:latin typeface="Times New Roman" pitchFamily="18" charset="0"/>
                    <a:cs typeface="Times New Roman" pitchFamily="18" charset="0"/>
                  </a:rPr>
                  <a:t>1</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5</a:t>
                </a:r>
                <a:r>
                  <a:rPr lang="en-US" sz="1300" smtClean="0">
                    <a:latin typeface="Times New Roman" pitchFamily="18" charset="0"/>
                    <a:cs typeface="Times New Roman" pitchFamily="18" charset="0"/>
                  </a:rPr>
                  <a:t>: Kiểm tra j </a:t>
                </a:r>
                <a14:m>
                  <m:oMath xmlns:m="http://schemas.openxmlformats.org/officeDocument/2006/math">
                    <m:r>
                      <a:rPr lang="en-US" sz="1300" i="1">
                        <a:latin typeface="Cambria Math"/>
                        <a:ea typeface="Cambria Math"/>
                        <a:cs typeface="Times New Roman" pitchFamily="18" charset="0"/>
                      </a:rPr>
                      <m:t>≤</m:t>
                    </m:r>
                  </m:oMath>
                </a14:m>
                <a:r>
                  <a:rPr lang="en-US" sz="1300" smtClean="0">
                    <a:latin typeface="Times New Roman" pitchFamily="18" charset="0"/>
                    <a:cs typeface="Times New Roman" pitchFamily="18" charset="0"/>
                  </a:rPr>
                  <a:t> i + 1 nếu đúng </a:t>
                </a:r>
                <a:r>
                  <a:rPr lang="en-US" sz="1300">
                    <a:latin typeface="Times New Roman" pitchFamily="18" charset="0"/>
                    <a:cs typeface="Times New Roman" pitchFamily="18" charset="0"/>
                  </a:rPr>
                  <a:t>chuyển sang bước </a:t>
                </a:r>
                <a:r>
                  <a:rPr lang="en-US" sz="1300" smtClean="0">
                    <a:latin typeface="Times New Roman" pitchFamily="18" charset="0"/>
                    <a:cs typeface="Times New Roman" pitchFamily="18" charset="0"/>
                  </a:rPr>
                  <a:t>6, </a:t>
                </a:r>
                <a:r>
                  <a:rPr lang="en-US" sz="1300">
                    <a:latin typeface="Times New Roman" pitchFamily="18" charset="0"/>
                    <a:cs typeface="Times New Roman" pitchFamily="18" charset="0"/>
                  </a:rPr>
                  <a:t>ngược lại chuyển sang bước </a:t>
                </a:r>
                <a:r>
                  <a:rPr lang="en-US" sz="1300" smtClean="0">
                    <a:latin typeface="Times New Roman" pitchFamily="18" charset="0"/>
                    <a:cs typeface="Times New Roman" pitchFamily="18" charset="0"/>
                  </a:rPr>
                  <a:t>10.</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6: </a:t>
                </a:r>
                <a:r>
                  <a:rPr lang="en-US" sz="1300">
                    <a:latin typeface="Times New Roman" pitchFamily="18" charset="0"/>
                    <a:cs typeface="Times New Roman" pitchFamily="18" charset="0"/>
                  </a:rPr>
                  <a:t>Gán </a:t>
                </a:r>
                <a:r>
                  <a:rPr lang="en-US" sz="1300" smtClean="0">
                    <a:latin typeface="Times New Roman" pitchFamily="18" charset="0"/>
                    <a:cs typeface="Times New Roman" pitchFamily="18" charset="0"/>
                  </a:rPr>
                  <a:t>Sum </a:t>
                </a:r>
                <a14:m>
                  <m:oMath xmlns:m="http://schemas.openxmlformats.org/officeDocument/2006/math">
                    <m:r>
                      <a:rPr lang="en-US" sz="1300" i="1">
                        <a:latin typeface="Cambria Math"/>
                      </a:rPr>
                      <m:t>=</m:t>
                    </m:r>
                    <m:nary>
                      <m:naryPr>
                        <m:chr m:val="∑"/>
                        <m:ctrlPr>
                          <a:rPr lang="en-US" sz="1300" i="1">
                            <a:latin typeface="Cambria Math"/>
                          </a:rPr>
                        </m:ctrlPr>
                      </m:naryPr>
                      <m:sub>
                        <m:r>
                          <a:rPr lang="en-US" sz="1300" i="1">
                            <a:latin typeface="Cambria Math"/>
                          </a:rPr>
                          <m:t>𝑘</m:t>
                        </m:r>
                        <m:r>
                          <a:rPr lang="en-US" sz="1300" i="1">
                            <a:latin typeface="Cambria Math"/>
                          </a:rPr>
                          <m:t>=1</m:t>
                        </m:r>
                      </m:sub>
                      <m:sup>
                        <m:r>
                          <a:rPr lang="en-US" sz="1300" i="1">
                            <a:latin typeface="Cambria Math"/>
                          </a:rPr>
                          <m:t>𝑗</m:t>
                        </m:r>
                      </m:sup>
                      <m:e>
                        <m:sSub>
                          <m:sSubPr>
                            <m:ctrlPr>
                              <a:rPr lang="en-US" sz="1300" i="1">
                                <a:latin typeface="Cambria Math"/>
                              </a:rPr>
                            </m:ctrlPr>
                          </m:sSubPr>
                          <m:e>
                            <m:r>
                              <a:rPr lang="en-US" sz="1300" i="1">
                                <a:latin typeface="Cambria Math"/>
                              </a:rPr>
                              <m:t>𝑆</m:t>
                            </m:r>
                          </m:e>
                          <m:sub>
                            <m:r>
                              <a:rPr lang="en-US" sz="1300" i="1">
                                <a:latin typeface="Cambria Math"/>
                              </a:rPr>
                              <m:t>𝑘𝑖</m:t>
                            </m:r>
                          </m:sub>
                        </m:sSub>
                      </m:e>
                    </m:nary>
                    <m:sSub>
                      <m:sSubPr>
                        <m:ctrlPr>
                          <a:rPr lang="en-US" sz="1300" i="1">
                            <a:latin typeface="Cambria Math"/>
                          </a:rPr>
                        </m:ctrlPr>
                      </m:sSubPr>
                      <m:e>
                        <m:r>
                          <a:rPr lang="en-US" sz="1300" i="1">
                            <a:latin typeface="Cambria Math"/>
                          </a:rPr>
                          <m:t>𝑆</m:t>
                        </m:r>
                      </m:e>
                      <m:sub>
                        <m:r>
                          <a:rPr lang="en-US" sz="1300" i="1">
                            <a:latin typeface="Cambria Math"/>
                          </a:rPr>
                          <m:t>𝑘𝑗</m:t>
                        </m:r>
                      </m:sub>
                    </m:sSub>
                  </m:oMath>
                </a14:m>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7: </a:t>
                </a:r>
                <a:r>
                  <a:rPr lang="en-US" sz="1300">
                    <a:latin typeface="Times New Roman" pitchFamily="18" charset="0"/>
                    <a:cs typeface="Times New Roman" pitchFamily="18" charset="0"/>
                  </a:rPr>
                  <a:t>Nếu </a:t>
                </a:r>
                <a:r>
                  <a:rPr lang="en-US" sz="1300" smtClean="0">
                    <a:latin typeface="Times New Roman" pitchFamily="18" charset="0"/>
                    <a:cs typeface="Times New Roman" pitchFamily="18" charset="0"/>
                  </a:rPr>
                  <a:t>Sum = A</a:t>
                </a:r>
                <a14:m>
                  <m:oMath xmlns:m="http://schemas.openxmlformats.org/officeDocument/2006/math">
                    <m:sSub>
                      <m:sSubPr>
                        <m:ctrlPr>
                          <a:rPr lang="en-US" sz="1300" i="1" smtClean="0">
                            <a:latin typeface="Cambria Math"/>
                            <a:cs typeface="Times New Roman" pitchFamily="18" charset="0"/>
                          </a:rPr>
                        </m:ctrlPr>
                      </m:sSubPr>
                      <m:e>
                        <m:r>
                          <a:rPr lang="en-US" sz="1300" b="0" i="1" smtClean="0">
                            <a:latin typeface="Cambria Math"/>
                            <a:cs typeface="Times New Roman" pitchFamily="18" charset="0"/>
                          </a:rPr>
                          <m:t>1</m:t>
                        </m:r>
                      </m:e>
                      <m:sub>
                        <m:r>
                          <a:rPr lang="en-US" sz="1300" b="0" i="1" smtClean="0">
                            <a:latin typeface="Cambria Math"/>
                            <a:cs typeface="Times New Roman" pitchFamily="18" charset="0"/>
                          </a:rPr>
                          <m:t>𝑖𝑖</m:t>
                        </m:r>
                      </m:sub>
                    </m:sSub>
                  </m:oMath>
                </a14:m>
                <a:r>
                  <a:rPr lang="en-US" sz="1300" smtClean="0">
                    <a:latin typeface="Times New Roman" pitchFamily="18" charset="0"/>
                    <a:cs typeface="Times New Roman" pitchFamily="18" charset="0"/>
                  </a:rPr>
                  <a:t> thì </a:t>
                </a:r>
                <a:r>
                  <a:rPr lang="en-US" sz="1300">
                    <a:latin typeface="Times New Roman" pitchFamily="18" charset="0"/>
                    <a:cs typeface="Times New Roman" pitchFamily="18" charset="0"/>
                  </a:rPr>
                  <a:t>chuyển đến bước </a:t>
                </a:r>
                <a:r>
                  <a:rPr lang="en-US" sz="1300" smtClean="0">
                    <a:latin typeface="Times New Roman" pitchFamily="18" charset="0"/>
                    <a:cs typeface="Times New Roman" pitchFamily="18" charset="0"/>
                  </a:rPr>
                  <a:t>10, ngược lại chuyển đến bước </a:t>
                </a:r>
                <a:r>
                  <a:rPr lang="en-US" sz="1300">
                    <a:latin typeface="Times New Roman" pitchFamily="18" charset="0"/>
                    <a:cs typeface="Times New Roman" pitchFamily="18" charset="0"/>
                  </a:rPr>
                  <a:t>8</a:t>
                </a:r>
                <a:r>
                  <a:rPr lang="en-US" sz="1300" smtClean="0">
                    <a:latin typeface="Times New Roman" pitchFamily="18" charset="0"/>
                    <a:cs typeface="Times New Roman" pitchFamily="18" charset="0"/>
                  </a:rPr>
                  <a:t>.</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8: Kiểm tra </a:t>
                </a:r>
                <a:r>
                  <a:rPr lang="en-US" sz="1300">
                    <a:latin typeface="Times New Roman" pitchFamily="18" charset="0"/>
                    <a:cs typeface="Times New Roman" pitchFamily="18" charset="0"/>
                  </a:rPr>
                  <a:t>i = j </a:t>
                </a:r>
                <a:r>
                  <a:rPr lang="en-US" sz="1300" smtClean="0">
                    <a:latin typeface="Times New Roman" pitchFamily="18" charset="0"/>
                    <a:cs typeface="Times New Roman" pitchFamily="18" charset="0"/>
                  </a:rPr>
                  <a:t>nếu đúng thì </a:t>
                </a:r>
                <a:r>
                  <a:rPr lang="en-US" sz="1300">
                    <a:latin typeface="Times New Roman" pitchFamily="18" charset="0"/>
                    <a:cs typeface="Times New Roman" pitchFamily="18" charset="0"/>
                  </a:rPr>
                  <a:t>gán </a:t>
                </a:r>
                <a14:m>
                  <m:oMath xmlns:m="http://schemas.openxmlformats.org/officeDocument/2006/math">
                    <m:sSub>
                      <m:sSubPr>
                        <m:ctrlPr>
                          <a:rPr lang="en-US" i="1">
                            <a:latin typeface="Cambria Math"/>
                          </a:rPr>
                        </m:ctrlPr>
                      </m:sSubPr>
                      <m:e>
                        <m:r>
                          <a:rPr lang="en-US" i="1">
                            <a:latin typeface="Cambria Math"/>
                          </a:rPr>
                          <m:t>𝑆</m:t>
                        </m:r>
                      </m:e>
                      <m:sub>
                        <m:r>
                          <a:rPr lang="en-US" i="1" baseline="-25000">
                            <a:latin typeface="Cambria Math"/>
                          </a:rPr>
                          <m:t>𝑗𝑖</m:t>
                        </m:r>
                      </m:sub>
                    </m:sSub>
                    <m:r>
                      <a:rPr lang="en-US" i="1">
                        <a:latin typeface="Cambria Math"/>
                      </a:rPr>
                      <m:t>=</m:t>
                    </m:r>
                    <m:rad>
                      <m:radPr>
                        <m:degHide m:val="on"/>
                        <m:ctrlPr>
                          <a:rPr lang="en-US" i="1">
                            <a:latin typeface="Cambria Math"/>
                          </a:rPr>
                        </m:ctrlPr>
                      </m:radPr>
                      <m:deg/>
                      <m:e>
                        <m:r>
                          <a:rPr lang="en-US" i="1">
                            <a:latin typeface="Cambria Math"/>
                          </a:rPr>
                          <m:t>𝐴</m:t>
                        </m:r>
                        <m:sSub>
                          <m:sSubPr>
                            <m:ctrlPr>
                              <a:rPr lang="en-US" i="1">
                                <a:latin typeface="Cambria Math"/>
                              </a:rPr>
                            </m:ctrlPr>
                          </m:sSubPr>
                          <m:e>
                            <m:r>
                              <a:rPr lang="en-US" i="1">
                                <a:latin typeface="Cambria Math"/>
                              </a:rPr>
                              <m:t>1</m:t>
                            </m:r>
                          </m:e>
                          <m:sub>
                            <m:r>
                              <a:rPr lang="en-US" i="1" baseline="-25000">
                                <a:latin typeface="Cambria Math"/>
                              </a:rPr>
                              <m:t>𝑖𝑖</m:t>
                            </m:r>
                          </m:sub>
                        </m:sSub>
                        <m:r>
                          <a:rPr lang="en-US" i="1">
                            <a:latin typeface="Cambria Math"/>
                          </a:rPr>
                          <m:t>−</m:t>
                        </m:r>
                        <m:r>
                          <a:rPr lang="en-US" i="1">
                            <a:latin typeface="Cambria Math"/>
                          </a:rPr>
                          <m:t>𝑆𝑢𝑚</m:t>
                        </m:r>
                      </m:e>
                    </m:rad>
                  </m:oMath>
                </a14:m>
                <a:r>
                  <a:rPr lang="en-US" sz="1300">
                    <a:latin typeface="Times New Roman" pitchFamily="18" charset="0"/>
                    <a:cs typeface="Times New Roman" pitchFamily="18" charset="0"/>
                  </a:rPr>
                  <a:t>,</a:t>
                </a:r>
                <a:r>
                  <a:rPr lang="en-US" sz="1300" smtClean="0">
                    <a:latin typeface="Times New Roman" pitchFamily="18" charset="0"/>
                    <a:cs typeface="Times New Roman" pitchFamily="18" charset="0"/>
                  </a:rPr>
                  <a:t> ngược lại </a:t>
                </a:r>
                <a:r>
                  <a:rPr lang="en-US" sz="1300">
                    <a:latin typeface="Times New Roman" pitchFamily="18" charset="0"/>
                    <a:cs typeface="Times New Roman" pitchFamily="18" charset="0"/>
                  </a:rPr>
                  <a:t>thì gán </a:t>
                </a:r>
                <a:r>
                  <a:rPr lang="en-US" smtClean="0">
                    <a:latin typeface="Times New Roman" pitchFamily="18" charset="0"/>
                    <a:cs typeface="Times New Roman" pitchFamily="18" charset="0"/>
                  </a:rPr>
                  <a:t>S</a:t>
                </a:r>
                <a:r>
                  <a:rPr lang="en-US" baseline="-25000" smtClean="0">
                    <a:latin typeface="Times New Roman" pitchFamily="18" charset="0"/>
                    <a:cs typeface="Times New Roman" pitchFamily="18" charset="0"/>
                  </a:rPr>
                  <a:t>j</a:t>
                </a:r>
                <a:r>
                  <a:rPr lang="en-US" sz="1300" baseline="-25000" smtClean="0">
                    <a:latin typeface="Times New Roman" pitchFamily="18" charset="0"/>
                    <a:cs typeface="Times New Roman" pitchFamily="18" charset="0"/>
                  </a:rPr>
                  <a:t>i </a:t>
                </a:r>
                <a14:m>
                  <m:oMath xmlns:m="http://schemas.openxmlformats.org/officeDocument/2006/math">
                    <m:r>
                      <a:rPr lang="en-US" i="1">
                        <a:latin typeface="Cambria Math"/>
                      </a:rPr>
                      <m:t>=</m:t>
                    </m:r>
                    <m:f>
                      <m:fPr>
                        <m:ctrlPr>
                          <a:rPr lang="en-US" i="1">
                            <a:latin typeface="Cambria Math"/>
                          </a:rPr>
                        </m:ctrlPr>
                      </m:fPr>
                      <m:num>
                        <m:r>
                          <a:rPr lang="en-US" i="1">
                            <a:latin typeface="Cambria Math"/>
                          </a:rPr>
                          <m:t>𝐴</m:t>
                        </m:r>
                        <m:sSub>
                          <m:sSubPr>
                            <m:ctrlPr>
                              <a:rPr lang="en-US" i="1">
                                <a:latin typeface="Cambria Math"/>
                              </a:rPr>
                            </m:ctrlPr>
                          </m:sSubPr>
                          <m:e>
                            <m:r>
                              <a:rPr lang="en-US" i="1">
                                <a:latin typeface="Cambria Math"/>
                              </a:rPr>
                              <m:t>1</m:t>
                            </m:r>
                          </m:e>
                          <m:sub>
                            <m:r>
                              <a:rPr lang="en-US" i="1">
                                <a:latin typeface="Cambria Math"/>
                              </a:rPr>
                              <m:t>𝑗𝑖</m:t>
                            </m:r>
                          </m:sub>
                        </m:sSub>
                        <m:r>
                          <a:rPr lang="en-US" i="1">
                            <a:latin typeface="Cambria Math"/>
                          </a:rPr>
                          <m:t>−</m:t>
                        </m:r>
                        <m:r>
                          <a:rPr lang="en-US" i="1">
                            <a:latin typeface="Cambria Math"/>
                          </a:rPr>
                          <m:t>𝑆𝑢𝑚</m:t>
                        </m:r>
                      </m:num>
                      <m:den>
                        <m:sSub>
                          <m:sSubPr>
                            <m:ctrlPr>
                              <a:rPr lang="en-US" i="1">
                                <a:latin typeface="Cambria Math"/>
                              </a:rPr>
                            </m:ctrlPr>
                          </m:sSubPr>
                          <m:e>
                            <m:r>
                              <a:rPr lang="en-US" i="1">
                                <a:latin typeface="Cambria Math"/>
                              </a:rPr>
                              <m:t>𝑆</m:t>
                            </m:r>
                          </m:e>
                          <m:sub>
                            <m:r>
                              <a:rPr lang="en-US" i="1">
                                <a:latin typeface="Cambria Math"/>
                              </a:rPr>
                              <m:t>𝑗𝑖</m:t>
                            </m:r>
                          </m:sub>
                        </m:sSub>
                      </m:den>
                    </m:f>
                  </m:oMath>
                </a14:m>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9</a:t>
                </a:r>
                <a:r>
                  <a:rPr lang="en-US" sz="1300" smtClean="0">
                    <a:latin typeface="Times New Roman" pitchFamily="18" charset="0"/>
                    <a:cs typeface="Times New Roman" pitchFamily="18" charset="0"/>
                  </a:rPr>
                  <a:t>:  j := j + 1 </a:t>
                </a:r>
                <a:r>
                  <a:rPr lang="en-US" sz="1300">
                    <a:latin typeface="Times New Roman" pitchFamily="18" charset="0"/>
                    <a:cs typeface="Times New Roman" pitchFamily="18" charset="0"/>
                  </a:rPr>
                  <a:t>và trở về bước </a:t>
                </a:r>
                <a:r>
                  <a:rPr lang="en-US" sz="1300" smtClean="0">
                    <a:latin typeface="Times New Roman" pitchFamily="18" charset="0"/>
                    <a:cs typeface="Times New Roman" pitchFamily="18" charset="0"/>
                  </a:rPr>
                  <a:t>5.</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10: </a:t>
                </a:r>
                <a:r>
                  <a:rPr lang="en-US" sz="1300">
                    <a:latin typeface="Times New Roman" pitchFamily="18" charset="0"/>
                    <a:cs typeface="Times New Roman" pitchFamily="18" charset="0"/>
                  </a:rPr>
                  <a:t>Kiểm tra S</a:t>
                </a:r>
                <a:r>
                  <a:rPr lang="en-US" sz="1300" baseline="-25000">
                    <a:latin typeface="Times New Roman" pitchFamily="18" charset="0"/>
                    <a:cs typeface="Times New Roman" pitchFamily="18" charset="0"/>
                  </a:rPr>
                  <a:t>ii</a:t>
                </a:r>
                <a:r>
                  <a:rPr lang="en-US" sz="1300">
                    <a:latin typeface="Times New Roman" pitchFamily="18" charset="0"/>
                    <a:cs typeface="Times New Roman" pitchFamily="18" charset="0"/>
                  </a:rPr>
                  <a:t> = </a:t>
                </a:r>
                <a:r>
                  <a:rPr lang="en-US" sz="1300" smtClean="0">
                    <a:latin typeface="Times New Roman" pitchFamily="18" charset="0"/>
                    <a:cs typeface="Times New Roman" pitchFamily="18" charset="0"/>
                  </a:rPr>
                  <a:t>0, nếu </a:t>
                </a:r>
                <a:r>
                  <a:rPr lang="en-US" sz="1300">
                    <a:latin typeface="Times New Roman" pitchFamily="18" charset="0"/>
                    <a:cs typeface="Times New Roman" pitchFamily="18" charset="0"/>
                  </a:rPr>
                  <a:t>đúng thì chuyển đến bước </a:t>
                </a:r>
                <a:r>
                  <a:rPr lang="en-US" sz="1300" smtClean="0">
                    <a:latin typeface="Times New Roman" pitchFamily="18" charset="0"/>
                    <a:cs typeface="Times New Roman" pitchFamily="18" charset="0"/>
                  </a:rPr>
                  <a:t>12, ngược lại chuyển sang bước 11.</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11: i := i + 1 và </a:t>
                </a:r>
                <a:r>
                  <a:rPr lang="en-US" sz="1300">
                    <a:latin typeface="Times New Roman" pitchFamily="18" charset="0"/>
                    <a:cs typeface="Times New Roman" pitchFamily="18" charset="0"/>
                  </a:rPr>
                  <a:t>trở về bước </a:t>
                </a:r>
                <a:r>
                  <a:rPr lang="en-US" sz="1300" smtClean="0">
                    <a:latin typeface="Times New Roman" pitchFamily="18" charset="0"/>
                    <a:cs typeface="Times New Roman" pitchFamily="18" charset="0"/>
                  </a:rPr>
                  <a:t>3</a:t>
                </a:r>
                <a:endParaRPr lang="en-US" sz="1300">
                  <a:latin typeface="Times New Roman" pitchFamily="18" charset="0"/>
                  <a:cs typeface="Times New Roman" pitchFamily="18" charset="0"/>
                </a:endParaRP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12: </a:t>
                </a:r>
                <a:r>
                  <a:rPr lang="en-US" sz="1300">
                    <a:latin typeface="Times New Roman" pitchFamily="18" charset="0"/>
                    <a:cs typeface="Times New Roman" pitchFamily="18" charset="0"/>
                  </a:rPr>
                  <a:t>T</a:t>
                </a:r>
                <a:r>
                  <a:rPr lang="en-US" sz="1300" smtClean="0">
                    <a:latin typeface="Times New Roman" pitchFamily="18" charset="0"/>
                    <a:cs typeface="Times New Roman" pitchFamily="18" charset="0"/>
                  </a:rPr>
                  <a:t>rả </a:t>
                </a:r>
                <a:r>
                  <a:rPr lang="en-US" sz="1300">
                    <a:latin typeface="Times New Roman" pitchFamily="18" charset="0"/>
                    <a:cs typeface="Times New Roman" pitchFamily="18" charset="0"/>
                  </a:rPr>
                  <a:t>về </a:t>
                </a:r>
                <a:r>
                  <a:rPr lang="en-US" sz="1300" smtClean="0">
                    <a:latin typeface="Times New Roman" pitchFamily="18" charset="0"/>
                    <a:cs typeface="Times New Roman" pitchFamily="18" charset="0"/>
                  </a:rPr>
                  <a:t>“None” </a:t>
                </a:r>
                <a:r>
                  <a:rPr lang="en-US" sz="1300">
                    <a:latin typeface="Times New Roman" pitchFamily="18" charset="0"/>
                    <a:cs typeface="Times New Roman" pitchFamily="18" charset="0"/>
                  </a:rPr>
                  <a:t>và kết thúc gói</a:t>
                </a:r>
              </a:p>
              <a:p>
                <a:r>
                  <a:rPr lang="en-US" sz="1300">
                    <a:latin typeface="Times New Roman" pitchFamily="18" charset="0"/>
                    <a:cs typeface="Times New Roman" pitchFamily="18" charset="0"/>
                  </a:rPr>
                  <a:t>Bước </a:t>
                </a:r>
                <a:r>
                  <a:rPr lang="en-US" sz="1300" smtClean="0">
                    <a:latin typeface="Times New Roman" pitchFamily="18" charset="0"/>
                    <a:cs typeface="Times New Roman" pitchFamily="18" charset="0"/>
                  </a:rPr>
                  <a:t>13: </a:t>
                </a:r>
                <a:r>
                  <a:rPr lang="en-US" sz="1300">
                    <a:latin typeface="Times New Roman" pitchFamily="18" charset="0"/>
                    <a:cs typeface="Times New Roman" pitchFamily="18" charset="0"/>
                  </a:rPr>
                  <a:t>Trả về S và kết thúc gói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300" i="0" u="none" strike="noStrike" cap="none" normalizeH="0" baseline="0" smtClean="0">
                  <a:ln>
                    <a:noFill/>
                  </a:ln>
                  <a:solidFill>
                    <a:schemeClr val="tx1"/>
                  </a:solidFill>
                  <a:effectLst/>
                  <a:latin typeface="Times New Roman" pitchFamily="18"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bwMode="auto">
              <a:xfrm>
                <a:off x="1219200" y="736493"/>
                <a:ext cx="7391400" cy="3648371"/>
              </a:xfrm>
              <a:prstGeom prst="rect">
                <a:avLst/>
              </a:prstGeom>
              <a:blipFill rotWithShape="1">
                <a:blip r:embed="rId3"/>
                <a:stretch>
                  <a:fillRect l="-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Rectangle 5"/>
          <p:cNvSpPr/>
          <p:nvPr/>
        </p:nvSpPr>
        <p:spPr>
          <a:xfrm>
            <a:off x="81356" y="1988729"/>
            <a:ext cx="1011712" cy="830997"/>
          </a:xfrm>
          <a:prstGeom prst="rect">
            <a:avLst/>
          </a:prstGeom>
        </p:spPr>
        <p:txBody>
          <a:bodyPr wrap="square">
            <a:spAutoFit/>
          </a:bodyPr>
          <a:lstStyle/>
          <a:p>
            <a:pPr algn="ctr"/>
            <a:r>
              <a:rPr lang="en-US" sz="2400" b="1">
                <a:latin typeface="Times New Roman" pitchFamily="18" charset="0"/>
                <a:cs typeface="Times New Roman" pitchFamily="18" charset="0"/>
              </a:rPr>
              <a:t>Thuật </a:t>
            </a:r>
            <a:r>
              <a:rPr lang="en-US" sz="2400" b="1" smtClean="0">
                <a:latin typeface="Times New Roman" pitchFamily="18" charset="0"/>
                <a:cs typeface="Times New Roman" pitchFamily="18" charset="0"/>
              </a:rPr>
              <a:t>toán</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57595001"/>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mc:AlternateContent xmlns:mc="http://schemas.openxmlformats.org/markup-compatibility/2006" xmlns:a14="http://schemas.microsoft.com/office/drawing/2010/main">
        <mc:Choice Requires="a14">
          <p:sp>
            <p:nvSpPr>
              <p:cNvPr id="6" name="Rectangle 5"/>
              <p:cNvSpPr/>
              <p:nvPr/>
            </p:nvSpPr>
            <p:spPr>
              <a:xfrm>
                <a:off x="1197108" y="1026016"/>
                <a:ext cx="4397508" cy="15909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1</m:t>
                                    </m:r>
                                    <m:r>
                                      <a:rPr lang="en-US" sz="2000" i="1">
                                        <a:latin typeface="Cambria Math" panose="02040503050406030204" pitchFamily="18" charset="0"/>
                                        <a:ea typeface="Times New Roman" panose="02020603050405020304" pitchFamily="18" charset="0"/>
                                      </a:rPr>
                                      <m:t>1</m:t>
                                    </m:r>
                                  </m:sub>
                                </m:sSub>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Times New Roman" panose="02020603050405020304" pitchFamily="18" charset="0"/>
                                  </a:rPr>
                                  <m:t>0</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12</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2</m:t>
                                    </m:r>
                                    <m:r>
                                      <a:rPr lang="en-US" sz="2000" i="1">
                                        <a:latin typeface="Cambria Math"/>
                                        <a:ea typeface="Times New Roman" panose="02020603050405020304" pitchFamily="18" charset="0"/>
                                      </a:rPr>
                                      <m:t>2</m:t>
                                    </m:r>
                                  </m:sub>
                                </m:sSub>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Times New Roman" panose="02020603050405020304" pitchFamily="18" charset="0"/>
                                  </a:rPr>
                                  <m:t>0</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13</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23</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m:t>
                                    </m:r>
                                    <m:r>
                                      <a:rPr lang="en-US" sz="2000" i="1">
                                        <a:latin typeface="Cambria Math"/>
                                        <a:ea typeface="Times New Roman" panose="02020603050405020304" pitchFamily="18" charset="0"/>
                                      </a:rPr>
                                      <m:t>𝑛</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2</m:t>
                                    </m:r>
                                    <m:r>
                                      <a:rPr lang="en-US" sz="2000" i="1">
                                        <a:latin typeface="Cambria Math"/>
                                        <a:ea typeface="Times New Roman" panose="02020603050405020304" pitchFamily="18" charset="0"/>
                                      </a:rPr>
                                      <m:t>𝑛</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𝑛𝑛</m:t>
                                    </m:r>
                                  </m:sub>
                                </m:sSub>
                              </m:e>
                            </m:mr>
                          </m:m>
                        </m:e>
                      </m:d>
                      <m:r>
                        <a:rPr lang="en-US" sz="2000" b="0" i="1" smtClean="0">
                          <a:latin typeface="Cambria Math"/>
                          <a:ea typeface="Times New Roman" panose="02020603050405020304" pitchFamily="18" charset="0"/>
                        </a:rPr>
                        <m:t> </m:t>
                      </m:r>
                      <m:d>
                        <m:dPr>
                          <m:begChr m:val="["/>
                          <m:endChr m:val="]"/>
                          <m:ctrlPr>
                            <a:rPr lang="en-US" sz="2000" b="0" i="1" smtClean="0">
                              <a:latin typeface="Cambria Math"/>
                            </a:rPr>
                          </m:ctrlPr>
                        </m:dPr>
                        <m:e>
                          <m:m>
                            <m:mPr>
                              <m:mcs>
                                <m:mc>
                                  <m:mcPr>
                                    <m:count m:val="1"/>
                                    <m:mcJc m:val="center"/>
                                  </m:mcPr>
                                </m:mc>
                              </m:mcs>
                              <m:ctrlPr>
                                <a:rPr lang="en-US" sz="2000" b="0" i="1" smtClean="0">
                                  <a:latin typeface="Cambria Math"/>
                                </a:rPr>
                              </m:ctrlPr>
                            </m:mPr>
                            <m:mr>
                              <m:e>
                                <m:sSub>
                                  <m:sSubPr>
                                    <m:ctrlPr>
                                      <a:rPr lang="en-US" sz="2000" i="1" smtClean="0">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y</m:t>
                                    </m:r>
                                  </m:e>
                                  <m:sub>
                                    <m:r>
                                      <a:rPr lang="en-US" sz="2000" i="1">
                                        <a:latin typeface="Cambria Math" panose="02040503050406030204" pitchFamily="18" charset="0"/>
                                        <a:ea typeface="Times New Roman" panose="02020603050405020304" pitchFamily="18" charset="0"/>
                                      </a:rPr>
                                      <m:t>1</m:t>
                                    </m:r>
                                  </m:sub>
                                </m:sSub>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2</m:t>
                                    </m:r>
                                  </m:sub>
                                </m:sSub>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3</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𝑛</m:t>
                                    </m:r>
                                  </m:sub>
                                </m:sSub>
                              </m:e>
                            </m:mr>
                          </m:m>
                        </m:e>
                      </m:d>
                      <m:r>
                        <a:rPr lang="en-US" sz="2000" b="0" i="1" smtClean="0">
                          <a:latin typeface="Cambria Math"/>
                        </a:rPr>
                        <m:t>=</m:t>
                      </m:r>
                      <m:d>
                        <m:dPr>
                          <m:begChr m:val="["/>
                          <m:endChr m:val="]"/>
                          <m:ctrlPr>
                            <a:rPr lang="en-US" sz="2000" i="1">
                              <a:latin typeface="Cambria Math"/>
                            </a:rPr>
                          </m:ctrlPr>
                        </m:dPr>
                        <m:e>
                          <m:m>
                            <m:mPr>
                              <m:mcs>
                                <m:mc>
                                  <m:mcPr>
                                    <m:count m:val="1"/>
                                    <m:mcJc m:val="center"/>
                                  </m:mcPr>
                                </m:mc>
                              </m:mcs>
                              <m:ctrlPr>
                                <a:rPr lang="en-US" sz="2000" i="1">
                                  <a:latin typeface="Cambria Math"/>
                                </a:rPr>
                              </m:ctrlPr>
                            </m:mP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b</m:t>
                                    </m:r>
                                  </m:e>
                                  <m:sub>
                                    <m:r>
                                      <a:rPr lang="en-US" sz="2000" i="1">
                                        <a:latin typeface="Cambria Math" panose="02040503050406030204" pitchFamily="18" charset="0"/>
                                        <a:ea typeface="Times New Roman" panose="02020603050405020304" pitchFamily="18" charset="0"/>
                                      </a:rPr>
                                      <m:t>1</m:t>
                                    </m:r>
                                  </m:sub>
                                </m:sSub>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b</m:t>
                                    </m:r>
                                  </m:e>
                                  <m:sub>
                                    <m:r>
                                      <a:rPr lang="en-US" sz="2000" i="1">
                                        <a:latin typeface="Cambria Math"/>
                                        <a:ea typeface="Times New Roman" panose="02020603050405020304" pitchFamily="18" charset="0"/>
                                      </a:rPr>
                                      <m:t>2</m:t>
                                    </m:r>
                                  </m:sub>
                                </m:sSub>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b</m:t>
                                    </m:r>
                                  </m:e>
                                  <m:sub>
                                    <m:r>
                                      <a:rPr lang="en-US" sz="2000" i="1">
                                        <a:latin typeface="Cambria Math"/>
                                        <a:ea typeface="Times New Roman" panose="02020603050405020304" pitchFamily="18" charset="0"/>
                                      </a:rPr>
                                      <m:t>3</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b</m:t>
                                    </m:r>
                                  </m:e>
                                  <m:sub>
                                    <m:r>
                                      <a:rPr lang="en-US" sz="2000" b="0" i="1" smtClean="0">
                                        <a:latin typeface="Cambria Math"/>
                                        <a:ea typeface="Times New Roman" panose="02020603050405020304" pitchFamily="18" charset="0"/>
                                      </a:rPr>
                                      <m:t>𝑛</m:t>
                                    </m:r>
                                  </m:sub>
                                </m:sSub>
                              </m:e>
                            </m:mr>
                          </m:m>
                        </m:e>
                      </m:d>
                    </m:oMath>
                  </m:oMathPara>
                </a14:m>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1197108" y="1026016"/>
                <a:ext cx="4397508" cy="1590948"/>
              </a:xfrm>
              <a:prstGeom prst="rect">
                <a:avLst/>
              </a:prstGeom>
              <a:blipFill rotWithShape="1">
                <a:blip r:embed="rId2"/>
                <a:stretch>
                  <a:fillRect/>
                </a:stretch>
              </a:blipFill>
            </p:spPr>
            <p:txBody>
              <a:bodyPr/>
              <a:lstStyle/>
              <a:p>
                <a:r>
                  <a:rPr lang="en-US">
                    <a:noFill/>
                  </a:rPr>
                  <a:t> </a:t>
                </a:r>
              </a:p>
            </p:txBody>
          </p:sp>
        </mc:Fallback>
      </mc:AlternateContent>
      <p:sp>
        <p:nvSpPr>
          <p:cNvPr id="7" name="Rectangle 6"/>
          <p:cNvSpPr/>
          <p:nvPr/>
        </p:nvSpPr>
        <p:spPr>
          <a:xfrm>
            <a:off x="1197108" y="514350"/>
            <a:ext cx="5638800" cy="523220"/>
          </a:xfrm>
          <a:prstGeom prst="rect">
            <a:avLst/>
          </a:prstGeom>
        </p:spPr>
        <p:txBody>
          <a:bodyPr wrap="square">
            <a:spAutoFit/>
          </a:bodyPr>
          <a:lstStyle/>
          <a:p>
            <a:r>
              <a:rPr lang="en-US" sz="2800" smtClean="0">
                <a:latin typeface="Times New Roman" pitchFamily="18" charset="0"/>
                <a:cs typeface="Times New Roman" pitchFamily="18" charset="0"/>
              </a:rPr>
              <a:t>Giải phương trình </a:t>
            </a:r>
            <a:r>
              <a:rPr lang="en-US" sz="2800" i="1" smtClean="0">
                <a:solidFill>
                  <a:srgbClr val="FF0000"/>
                </a:solidFill>
                <a:latin typeface="Times New Roman" pitchFamily="18" charset="0"/>
                <a:cs typeface="Times New Roman" pitchFamily="18" charset="0"/>
              </a:rPr>
              <a:t>S</a:t>
            </a:r>
            <a:r>
              <a:rPr lang="en-US" sz="2800" i="1" baseline="30000" smtClean="0">
                <a:solidFill>
                  <a:srgbClr val="FF0000"/>
                </a:solidFill>
                <a:latin typeface="Times New Roman" pitchFamily="18" charset="0"/>
                <a:cs typeface="Times New Roman" pitchFamily="18" charset="0"/>
              </a:rPr>
              <a:t>T</a:t>
            </a:r>
            <a:r>
              <a:rPr lang="en-US" sz="2800" i="1">
                <a:solidFill>
                  <a:srgbClr val="FF0000"/>
                </a:solidFill>
                <a:latin typeface="Times New Roman" pitchFamily="18" charset="0"/>
                <a:cs typeface="Times New Roman" pitchFamily="18" charset="0"/>
              </a:rPr>
              <a:t>Y</a:t>
            </a:r>
            <a:r>
              <a:rPr lang="en-US" sz="2800" i="1" smtClean="0">
                <a:solidFill>
                  <a:srgbClr val="FF0000"/>
                </a:solidFill>
                <a:latin typeface="Times New Roman" pitchFamily="18" charset="0"/>
                <a:cs typeface="Times New Roman" pitchFamily="18" charset="0"/>
              </a:rPr>
              <a:t> = B</a:t>
            </a:r>
            <a:r>
              <a:rPr lang="en-US" sz="2800" i="1" baseline="-25000" smtClean="0">
                <a:solidFill>
                  <a:srgbClr val="FF0000"/>
                </a:solidFill>
                <a:latin typeface="Times New Roman" pitchFamily="18" charset="0"/>
                <a:cs typeface="Times New Roman" pitchFamily="18" charset="0"/>
              </a:rPr>
              <a:t>1</a:t>
            </a:r>
            <a:r>
              <a:rPr lang="en-US" sz="2800" i="1" smtClean="0">
                <a:solidFill>
                  <a:srgbClr val="FF0000"/>
                </a:solidFill>
                <a:latin typeface="Times New Roman" pitchFamily="18" charset="0"/>
                <a:cs typeface="Times New Roman" pitchFamily="18" charset="0"/>
              </a:rPr>
              <a:t> </a:t>
            </a:r>
          </a:p>
        </p:txBody>
      </p:sp>
      <mc:AlternateContent xmlns:mc="http://schemas.openxmlformats.org/markup-compatibility/2006" xmlns:a14="http://schemas.microsoft.com/office/drawing/2010/main">
        <mc:Choice Requires="a14">
          <p:sp>
            <p:nvSpPr>
              <p:cNvPr id="8" name="Rectangle 7"/>
              <p:cNvSpPr/>
              <p:nvPr/>
            </p:nvSpPr>
            <p:spPr>
              <a:xfrm>
                <a:off x="1207994" y="2800350"/>
                <a:ext cx="5573806" cy="1597040"/>
              </a:xfrm>
              <a:prstGeom prst="rect">
                <a:avLst/>
              </a:prstGeom>
            </p:spPr>
            <p:txBody>
              <a:bodyPr wrap="square">
                <a:spAutoFit/>
              </a:bodyPr>
              <a:lstStyle/>
              <a:p>
                <a:r>
                  <a:rPr lang="en-US" sz="2000" smtClean="0">
                    <a:latin typeface="Times New Roman" pitchFamily="18" charset="0"/>
                    <a:cs typeface="Times New Roman" pitchFamily="18" charset="0"/>
                  </a:rPr>
                  <a:t>Ta có: </a:t>
                </a:r>
                <a14:m>
                  <m:oMath xmlns:m="http://schemas.openxmlformats.org/officeDocument/2006/math">
                    <m:d>
                      <m:dPr>
                        <m:begChr m:val="{"/>
                        <m:endChr m:val=""/>
                        <m:ctrlPr>
                          <a:rPr lang="en-US" sz="2000" i="1" smtClean="0">
                            <a:latin typeface="Cambria Math"/>
                            <a:cs typeface="Times New Roman" pitchFamily="18" charset="0"/>
                          </a:rPr>
                        </m:ctrlPr>
                      </m:dPr>
                      <m:e>
                        <m:eqArr>
                          <m:eqArrPr>
                            <m:ctrlPr>
                              <a:rPr lang="en-US" sz="2000" i="1" smtClean="0">
                                <a:latin typeface="Cambria Math"/>
                                <a:cs typeface="Times New Roman" pitchFamily="18" charset="0"/>
                              </a:rPr>
                            </m:ctrlPr>
                          </m:eqArrP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11</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panose="02040503050406030204" pitchFamily="18" charset="0"/>
                                    <a:ea typeface="Times New Roman" panose="02020603050405020304" pitchFamily="18" charset="0"/>
                                  </a:rPr>
                                  <m:t>1</m:t>
                                </m:r>
                              </m:sub>
                            </m:sSub>
                            <m:r>
                              <a:rPr lang="en-US" sz="2000" b="0" i="1" smtClean="0">
                                <a:latin typeface="Cambria Math"/>
                                <a:ea typeface="Times New Roman" panose="02020603050405020304" pitchFamily="18" charset="0"/>
                              </a:rPr>
                              <m:t>                                                         </m:t>
                            </m:r>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b</m:t>
                                </m:r>
                              </m:e>
                              <m:sub>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12</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1</m:t>
                                </m:r>
                              </m:sub>
                            </m:sSub>
                            <m:r>
                              <a:rPr lang="en-US" sz="2000" i="1">
                                <a:latin typeface="Cambria Math"/>
                                <a:ea typeface="Cambria Math" panose="02040503050406030204" pitchFamily="18" charset="0"/>
                                <a:cs typeface="Cambria Math" panose="020405030504060302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22</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2</m:t>
                                </m:r>
                              </m:sub>
                            </m:sSub>
                            <m:r>
                              <a:rPr lang="en-US" sz="2000" b="0" i="1" smtClean="0">
                                <a:latin typeface="Cambria Math"/>
                                <a:ea typeface="Times New Roman" panose="02020603050405020304" pitchFamily="18" charset="0"/>
                              </a:rPr>
                              <m:t>                                          </m:t>
                            </m:r>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b</m:t>
                                </m:r>
                              </m:e>
                              <m:sub>
                                <m:r>
                                  <a:rPr lang="en-US" sz="2000" i="1">
                                    <a:latin typeface="Cambria Math"/>
                                    <a:ea typeface="Times New Roman" panose="02020603050405020304" pitchFamily="18" charset="0"/>
                                  </a:rPr>
                                  <m:t>2</m:t>
                                </m:r>
                              </m:sub>
                            </m:sSub>
                          </m:e>
                          <m:e>
                            <m:sSub>
                              <m:sSubPr>
                                <m:ctrlPr>
                                  <a:rPr lang="en-US" sz="2000" i="1">
                                    <a:latin typeface="Cambria Math"/>
                                    <a:ea typeface="Times New Roman" panose="02020603050405020304" pitchFamily="18" charset="0"/>
                                  </a:rPr>
                                </m:ctrlPr>
                              </m:sSubP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13</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1</m:t>
                                    </m:r>
                                  </m:sub>
                                </m:sSub>
                                <m:r>
                                  <a:rPr lang="en-US" sz="2000" b="0" i="0" smtClean="0">
                                    <a:latin typeface="Cambria Math"/>
                                    <a:ea typeface="Times New Roman" panose="02020603050405020304" pitchFamily="18" charset="0"/>
                                  </a:rPr>
                                  <m:t>+</m:t>
                                </m:r>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23</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2</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33</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3</m:t>
                                </m:r>
                              </m:sub>
                            </m:sSub>
                            <m:r>
                              <a:rPr lang="en-US" sz="2000" b="0" i="1" smtClean="0">
                                <a:latin typeface="Cambria Math"/>
                                <a:ea typeface="Times New Roman" panose="02020603050405020304" pitchFamily="18" charset="0"/>
                              </a:rPr>
                              <m:t>                         </m:t>
                            </m:r>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b</m:t>
                                </m:r>
                              </m:e>
                              <m:sub>
                                <m:r>
                                  <a:rPr lang="en-US" sz="2000" i="1">
                                    <a:latin typeface="Cambria Math"/>
                                    <a:ea typeface="Times New Roman" panose="02020603050405020304" pitchFamily="18" charset="0"/>
                                  </a:rPr>
                                  <m:t>3</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m:t>
                                </m:r>
                                <m:r>
                                  <a:rPr lang="en-US" sz="2000" i="1">
                                    <a:latin typeface="Cambria Math"/>
                                    <a:ea typeface="Times New Roman" panose="02020603050405020304" pitchFamily="18" charset="0"/>
                                  </a:rPr>
                                  <m:t>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panose="02040503050406030204" pitchFamily="18" charset="0"/>
                                    <a:ea typeface="Times New Roman" panose="02020603050405020304" pitchFamily="18" charset="0"/>
                                  </a:rPr>
                                  <m:t>1</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2</m:t>
                                </m:r>
                                <m:r>
                                  <a:rPr lang="en-US" sz="2000" i="1">
                                    <a:latin typeface="Cambria Math"/>
                                    <a:ea typeface="Times New Roman" panose="02020603050405020304" pitchFamily="18" charset="0"/>
                                  </a:rPr>
                                  <m:t>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2</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3</m:t>
                                </m:r>
                                <m:r>
                                  <a:rPr lang="en-US" sz="2000" i="1">
                                    <a:latin typeface="Cambria Math"/>
                                    <a:ea typeface="Times New Roman" panose="02020603050405020304" pitchFamily="18" charset="0"/>
                                  </a:rPr>
                                  <m:t>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3</m:t>
                                </m:r>
                              </m:sub>
                            </m:sSub>
                            <m:r>
                              <a:rPr lang="en-US" sz="2000" i="1">
                                <a:latin typeface="Cambria Math"/>
                                <a:ea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Cambria Math" panose="02040503050406030204" pitchFamily="18" charset="0"/>
                              </a:rPr>
                              <m:t>⋯</m:t>
                            </m:r>
                            <m:r>
                              <a:rPr lang="en-US" sz="2000" i="1">
                                <a:latin typeface="Cambria Math"/>
                                <a:ea typeface="Cambria Math" panose="02040503050406030204" pitchFamily="18" charset="0"/>
                                <a:cs typeface="Cambria Math" panose="020405030504060302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a:ea typeface="Times New Roman" panose="02020603050405020304" pitchFamily="18" charset="0"/>
                                  </a:rPr>
                                  <m:t>𝑛𝑛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a:ea typeface="Times New Roman" panose="02020603050405020304" pitchFamily="18" charset="0"/>
                                  </a:rPr>
                                  <m:t>𝑛</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b</m:t>
                                </m:r>
                              </m:e>
                              <m:sub>
                                <m:r>
                                  <a:rPr lang="en-US" sz="2000" i="1">
                                    <a:latin typeface="Cambria Math"/>
                                    <a:ea typeface="Times New Roman" panose="02020603050405020304" pitchFamily="18" charset="0"/>
                                  </a:rPr>
                                  <m:t>𝑛</m:t>
                                </m:r>
                              </m:sub>
                            </m:sSub>
                          </m:e>
                        </m:eqArr>
                      </m:e>
                    </m:d>
                  </m:oMath>
                </a14:m>
                <a:endParaRPr lang="en-US" sz="2000" smtClean="0">
                  <a:latin typeface="Times New Roman" pitchFamily="18" charset="0"/>
                  <a:cs typeface="Times New Roman"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207994" y="2800350"/>
                <a:ext cx="5573806" cy="1597040"/>
              </a:xfrm>
              <a:prstGeom prst="rect">
                <a:avLst/>
              </a:prstGeom>
              <a:blipFill rotWithShape="1">
                <a:blip r:embed="rId3"/>
                <a:stretch>
                  <a:fillRect l="-10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334000" y="683116"/>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Times New Roman" pitchFamily="18" charset="0"/>
                    <a:cs typeface="Times New Roman" pitchFamily="18" charset="0"/>
                  </a:rPr>
                  <a:t>y</a:t>
                </a:r>
                <a:r>
                  <a:rPr lang="en-US" sz="2400" baseline="-25000">
                    <a:latin typeface="Times New Roman" pitchFamily="18" charset="0"/>
                    <a:cs typeface="Times New Roman" pitchFamily="18" charset="0"/>
                  </a:rPr>
                  <a:t>1</a:t>
                </a:r>
                <a:r>
                  <a:rPr lang="en-US" sz="2400" smtClean="0">
                    <a:latin typeface="Times New Roman" pitchFamily="18" charset="0"/>
                    <a:cs typeface="Times New Roman" pitchFamily="18" charset="0"/>
                  </a:rPr>
                  <a:t> = </a:t>
                </a:r>
                <a14:m>
                  <m:oMath xmlns:m="http://schemas.openxmlformats.org/officeDocument/2006/math">
                    <m:f>
                      <m:fPr>
                        <m:ctrlPr>
                          <a:rPr lang="en-US" sz="2400" i="1" smtClean="0">
                            <a:latin typeface="Cambria Math"/>
                            <a:cs typeface="Times New Roman" pitchFamily="18" charset="0"/>
                          </a:rPr>
                        </m:ctrlPr>
                      </m:fPr>
                      <m:num>
                        <m:sSub>
                          <m:sSubPr>
                            <m:ctrlPr>
                              <a:rPr lang="en-US" sz="2400" i="1">
                                <a:latin typeface="Cambria Math"/>
                                <a:ea typeface="Times New Roman" panose="02020603050405020304" pitchFamily="18" charset="0"/>
                              </a:rPr>
                            </m:ctrlPr>
                          </m:sSubPr>
                          <m:e>
                            <m:r>
                              <m:rPr>
                                <m:sty m:val="p"/>
                              </m:rPr>
                              <a:rPr lang="en-US" sz="2400" b="0" i="0" smtClean="0">
                                <a:latin typeface="Cambria Math"/>
                                <a:ea typeface="Times New Roman" panose="02020603050405020304" pitchFamily="18" charset="0"/>
                              </a:rPr>
                              <m:t>b</m:t>
                            </m:r>
                          </m:e>
                          <m:sub>
                            <m:r>
                              <a:rPr lang="en-US" sz="2400" b="0" i="1" smtClean="0">
                                <a:latin typeface="Cambria Math"/>
                                <a:ea typeface="Times New Roman" panose="02020603050405020304" pitchFamily="18" charset="0"/>
                              </a:rPr>
                              <m:t>1</m:t>
                            </m:r>
                          </m:sub>
                        </m:sSub>
                      </m:num>
                      <m:den>
                        <m:sSub>
                          <m:sSubPr>
                            <m:ctrlPr>
                              <a:rPr lang="en-US" sz="2400" i="1">
                                <a:latin typeface="Cambria Math"/>
                                <a:ea typeface="Times New Roman" panose="02020603050405020304" pitchFamily="18" charset="0"/>
                              </a:rPr>
                            </m:ctrlPr>
                          </m:sSubPr>
                          <m:e>
                            <m:r>
                              <a:rPr lang="en-US" sz="2400" i="1">
                                <a:latin typeface="Cambria Math"/>
                                <a:ea typeface="Times New Roman" panose="02020603050405020304" pitchFamily="18" charset="0"/>
                              </a:rPr>
                              <m:t>𝑠</m:t>
                            </m:r>
                          </m:e>
                          <m:sub>
                            <m:r>
                              <a:rPr lang="en-US" sz="2400" b="0" i="1" smtClean="0">
                                <a:latin typeface="Cambria Math"/>
                                <a:ea typeface="Times New Roman" panose="02020603050405020304" pitchFamily="18" charset="0"/>
                              </a:rPr>
                              <m:t>11</m:t>
                            </m:r>
                          </m:sub>
                        </m:sSub>
                      </m:den>
                    </m:f>
                  </m:oMath>
                </a14:m>
                <a:r>
                  <a:rPr lang="en-US" sz="2400" smtClean="0">
                    <a:latin typeface="Times New Roman" pitchFamily="18" charset="0"/>
                    <a:cs typeface="Times New Roman" pitchFamily="18" charset="0"/>
                  </a:rPr>
                  <a:t> </a:t>
                </a:r>
                <a:endParaRPr lang="en-US" sz="2400">
                  <a:latin typeface="Times New Roman" pitchFamily="18" charset="0"/>
                  <a:cs typeface="Times New Roman"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5334000" y="683116"/>
                <a:ext cx="1143000" cy="685800"/>
              </a:xfrm>
              <a:prstGeom prst="rect">
                <a:avLst/>
              </a:prstGeom>
              <a:blipFill rotWithShape="1">
                <a:blip r:embed="rId4"/>
                <a:stretch>
                  <a:fillRect l="-67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219090" y="1657350"/>
                <a:ext cx="331531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Times New Roman" pitchFamily="18" charset="0"/>
                    <a:cs typeface="Times New Roman" pitchFamily="18" charset="0"/>
                  </a:rPr>
                  <a:t>y</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 </a:t>
                </a:r>
                <a14:m>
                  <m:oMath xmlns:m="http://schemas.openxmlformats.org/officeDocument/2006/math">
                    <m:f>
                      <m:fPr>
                        <m:ctrlPr>
                          <a:rPr lang="en-US" sz="2000" i="1" smtClean="0">
                            <a:latin typeface="Cambria Math"/>
                            <a:cs typeface="Times New Roman" pitchFamily="18" charset="0"/>
                          </a:rPr>
                        </m:ctrlPr>
                      </m:fPr>
                      <m:num>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b</m:t>
                            </m:r>
                          </m:e>
                          <m:sub>
                            <m:r>
                              <a:rPr lang="en-US" sz="2000" b="0" i="1" smtClean="0">
                                <a:latin typeface="Cambria Math"/>
                                <a:ea typeface="Times New Roman" panose="02020603050405020304" pitchFamily="18" charset="0"/>
                              </a:rPr>
                              <m:t>𝑖</m:t>
                            </m:r>
                          </m:sub>
                        </m:sSub>
                        <m:r>
                          <a:rPr lang="en-US" sz="2000" b="0" i="1" smtClean="0">
                            <a:latin typeface="Cambria Math"/>
                            <a:ea typeface="Times New Roman" panose="02020603050405020304" pitchFamily="18" charset="0"/>
                          </a:rPr>
                          <m:t> −</m:t>
                        </m:r>
                        <m:nary>
                          <m:naryPr>
                            <m:chr m:val="∑"/>
                            <m:ctrlPr>
                              <a:rPr lang="en-US" sz="2000" i="1">
                                <a:latin typeface="Cambria Math"/>
                                <a:cs typeface="Times New Roman" pitchFamily="18" charset="0"/>
                              </a:rPr>
                            </m:ctrlPr>
                          </m:naryPr>
                          <m:sub>
                            <m:r>
                              <m:rPr>
                                <m:brk m:alnAt="23"/>
                              </m:rPr>
                              <a:rPr lang="en-US" sz="2000" b="0" i="1" smtClean="0">
                                <a:latin typeface="Cambria Math"/>
                                <a:cs typeface="Times New Roman" pitchFamily="18" charset="0"/>
                              </a:rPr>
                              <m:t>𝑘</m:t>
                            </m:r>
                            <m:r>
                              <a:rPr lang="en-US" sz="2000" b="0" i="1" smtClean="0">
                                <a:latin typeface="Cambria Math"/>
                                <a:cs typeface="Times New Roman" pitchFamily="18" charset="0"/>
                              </a:rPr>
                              <m:t>=1</m:t>
                            </m:r>
                          </m:sub>
                          <m:sup>
                            <m:r>
                              <a:rPr lang="en-US" sz="2000" b="0" i="1" smtClean="0">
                                <a:latin typeface="Cambria Math"/>
                                <a:cs typeface="Times New Roman" pitchFamily="18" charset="0"/>
                              </a:rPr>
                              <m:t>𝑖</m:t>
                            </m:r>
                            <m:r>
                              <a:rPr lang="en-US" sz="2000" b="0" i="1" smtClean="0">
                                <a:latin typeface="Cambria Math"/>
                                <a:cs typeface="Times New Roman" pitchFamily="18" charset="0"/>
                              </a:rPr>
                              <m:t>−1</m:t>
                            </m:r>
                          </m:sup>
                          <m:e>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s</m:t>
                                </m:r>
                              </m:e>
                              <m:sub>
                                <m:r>
                                  <a:rPr lang="en-US" sz="2400" b="0" i="1" smtClean="0">
                                    <a:latin typeface="Cambria Math"/>
                                    <a:ea typeface="Times New Roman" panose="02020603050405020304" pitchFamily="18" charset="0"/>
                                  </a:rPr>
                                  <m:t>𝑘𝑖</m:t>
                                </m:r>
                              </m:sub>
                            </m:sSub>
                            <m:sSub>
                              <m:sSubPr>
                                <m:ctrlPr>
                                  <a:rPr lang="en-US" sz="2400" i="1">
                                    <a:latin typeface="Cambria Math"/>
                                    <a:ea typeface="Times New Roman" panose="02020603050405020304" pitchFamily="18" charset="0"/>
                                  </a:rPr>
                                </m:ctrlPr>
                              </m:sSubPr>
                              <m:e>
                                <m:r>
                                  <m:rPr>
                                    <m:sty m:val="p"/>
                                  </m:rPr>
                                  <a:rPr lang="en-US" sz="2400" b="0" i="0" smtClean="0">
                                    <a:latin typeface="Cambria Math"/>
                                    <a:ea typeface="Times New Roman" panose="02020603050405020304" pitchFamily="18" charset="0"/>
                                  </a:rPr>
                                  <m:t>y</m:t>
                                </m:r>
                              </m:e>
                              <m:sub>
                                <m:r>
                                  <a:rPr lang="en-US" sz="2400" b="0" i="1" smtClean="0">
                                    <a:latin typeface="Cambria Math"/>
                                    <a:ea typeface="Times New Roman" panose="02020603050405020304" pitchFamily="18" charset="0"/>
                                  </a:rPr>
                                  <m:t>𝑘</m:t>
                                </m:r>
                              </m:sub>
                            </m:sSub>
                          </m:e>
                        </m:nary>
                      </m:num>
                      <m:den>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𝑠</m:t>
                            </m:r>
                          </m:e>
                          <m:sub>
                            <m:r>
                              <a:rPr lang="en-US" sz="2000" b="0" i="1" smtClean="0">
                                <a:latin typeface="Cambria Math"/>
                                <a:ea typeface="Times New Roman" panose="02020603050405020304" pitchFamily="18" charset="0"/>
                              </a:rPr>
                              <m:t>𝑖𝑖</m:t>
                            </m:r>
                          </m:sub>
                        </m:sSub>
                      </m:den>
                    </m:f>
                  </m:oMath>
                </a14:m>
                <a:r>
                  <a:rPr lang="en-US" sz="2400" smtClean="0">
                    <a:latin typeface="Times New Roman" pitchFamily="18" charset="0"/>
                    <a:cs typeface="Times New Roman" pitchFamily="18" charset="0"/>
                  </a:rPr>
                  <a:t>   (i &gt; 1)</a:t>
                </a:r>
                <a:endParaRPr lang="en-US" sz="2400">
                  <a:latin typeface="Times New Roman" pitchFamily="18" charset="0"/>
                  <a:cs typeface="Times New Roman"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5219090" y="1657350"/>
                <a:ext cx="3315310" cy="685800"/>
              </a:xfrm>
              <a:prstGeom prst="rect">
                <a:avLst/>
              </a:prstGeom>
              <a:blipFill rotWithShape="1">
                <a:blip r:embed="rId5"/>
                <a:stretch>
                  <a:fillRect l="-2372" b="-2586"/>
                </a:stretch>
              </a:blipFill>
            </p:spPr>
            <p:txBody>
              <a:bodyPr/>
              <a:lstStyle/>
              <a:p>
                <a:r>
                  <a:rPr lang="en-US">
                    <a:noFill/>
                  </a:rPr>
                  <a:t> </a:t>
                </a:r>
              </a:p>
            </p:txBody>
          </p:sp>
        </mc:Fallback>
      </mc:AlternateContent>
    </p:spTree>
    <p:extLst>
      <p:ext uri="{BB962C8B-B14F-4D97-AF65-F5344CB8AC3E}">
        <p14:creationId xmlns:p14="http://schemas.microsoft.com/office/powerpoint/2010/main" val="31596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5" name="Rectangle 4"/>
          <p:cNvSpPr/>
          <p:nvPr/>
        </p:nvSpPr>
        <p:spPr>
          <a:xfrm>
            <a:off x="1197108" y="514350"/>
            <a:ext cx="5638800" cy="523220"/>
          </a:xfrm>
          <a:prstGeom prst="rect">
            <a:avLst/>
          </a:prstGeom>
        </p:spPr>
        <p:txBody>
          <a:bodyPr wrap="square">
            <a:spAutoFit/>
          </a:bodyPr>
          <a:lstStyle/>
          <a:p>
            <a:r>
              <a:rPr lang="en-US" sz="2800" smtClean="0">
                <a:latin typeface="Times New Roman" pitchFamily="18" charset="0"/>
                <a:cs typeface="Times New Roman" pitchFamily="18" charset="0"/>
              </a:rPr>
              <a:t>Giải phương trình </a:t>
            </a:r>
            <a:r>
              <a:rPr lang="en-US" sz="2800" i="1" smtClean="0">
                <a:solidFill>
                  <a:srgbClr val="FF0000"/>
                </a:solidFill>
                <a:latin typeface="Times New Roman" pitchFamily="18" charset="0"/>
                <a:cs typeface="Times New Roman" pitchFamily="18" charset="0"/>
              </a:rPr>
              <a:t>S</a:t>
            </a:r>
            <a:r>
              <a:rPr lang="en-US" sz="2800" i="1">
                <a:solidFill>
                  <a:srgbClr val="FF0000"/>
                </a:solidFill>
                <a:latin typeface="Times New Roman" pitchFamily="18" charset="0"/>
                <a:cs typeface="Times New Roman" pitchFamily="18" charset="0"/>
              </a:rPr>
              <a:t>X</a:t>
            </a:r>
            <a:r>
              <a:rPr lang="en-US" sz="2800" i="1" smtClean="0">
                <a:solidFill>
                  <a:srgbClr val="FF0000"/>
                </a:solidFill>
                <a:latin typeface="Times New Roman" pitchFamily="18" charset="0"/>
                <a:cs typeface="Times New Roman" pitchFamily="18" charset="0"/>
              </a:rPr>
              <a:t> = </a:t>
            </a:r>
            <a:r>
              <a:rPr lang="en-US" sz="2800" i="1">
                <a:solidFill>
                  <a:srgbClr val="FF0000"/>
                </a:solidFill>
                <a:latin typeface="Times New Roman" pitchFamily="18" charset="0"/>
                <a:cs typeface="Times New Roman" pitchFamily="18" charset="0"/>
              </a:rPr>
              <a:t>Y</a:t>
            </a:r>
            <a:r>
              <a:rPr lang="en-US" sz="2800" i="1" smtClean="0">
                <a:solidFill>
                  <a:srgbClr val="FF0000"/>
                </a:solidFill>
                <a:latin typeface="Times New Roman" pitchFamily="18" charset="0"/>
                <a:cs typeface="Times New Roman" pitchFamily="18" charset="0"/>
              </a:rPr>
              <a:t> </a:t>
            </a:r>
          </a:p>
        </p:txBody>
      </p:sp>
      <mc:AlternateContent xmlns:mc="http://schemas.openxmlformats.org/markup-compatibility/2006" xmlns:a14="http://schemas.microsoft.com/office/drawing/2010/main">
        <mc:Choice Requires="a14">
          <p:sp>
            <p:nvSpPr>
              <p:cNvPr id="6" name="Rectangle 5"/>
              <p:cNvSpPr/>
              <p:nvPr/>
            </p:nvSpPr>
            <p:spPr>
              <a:xfrm>
                <a:off x="1447800" y="1037570"/>
                <a:ext cx="3771289" cy="1540037"/>
              </a:xfrm>
              <a:prstGeom prst="rect">
                <a:avLst/>
              </a:prstGeom>
            </p:spPr>
            <p:txBody>
              <a:bodyPr wrap="none">
                <a:spAutoFit/>
              </a:bodyPr>
              <a:lstStyle/>
              <a:p>
                <a14:m>
                  <m:oMath xmlns:m="http://schemas.openxmlformats.org/officeDocument/2006/math">
                    <m:d>
                      <m:dPr>
                        <m:begChr m:val="["/>
                        <m:endChr m:val="]"/>
                        <m:ctrlPr>
                          <a:rPr lang="en-US" sz="2000" i="1" smtClean="0">
                            <a:latin typeface="Cambria Math"/>
                            <a:ea typeface="Times New Roman" panose="02020603050405020304" pitchFamily="18" charset="0"/>
                          </a:rPr>
                        </m:ctrlPr>
                      </m:dPr>
                      <m:e>
                        <m:m>
                          <m:mPr>
                            <m:mcs>
                              <m:mc>
                                <m:mcPr>
                                  <m:count m:val="4"/>
                                  <m:mcJc m:val="center"/>
                                </m:mcPr>
                              </m:mc>
                            </m:mcs>
                            <m:ctrlPr>
                              <a:rPr lang="en-US" sz="2000" i="1">
                                <a:latin typeface="Cambria Math"/>
                                <a:ea typeface="Times New Roman" panose="02020603050405020304" pitchFamily="18" charset="0"/>
                              </a:rPr>
                            </m:ctrlPr>
                          </m:mP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11</m:t>
                                  </m:r>
                                </m:sub>
                              </m:sSub>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𝑠</m:t>
                                  </m:r>
                                </m:e>
                                <m:sub>
                                  <m:r>
                                    <a:rPr lang="en-US" sz="2000" i="1">
                                      <a:latin typeface="Cambria Math" panose="02040503050406030204" pitchFamily="18" charset="0"/>
                                      <a:ea typeface="Times New Roman" panose="02020603050405020304" pitchFamily="18" charset="0"/>
                                    </a:rPr>
                                    <m:t>1</m:t>
                                  </m:r>
                                  <m:r>
                                    <a:rPr lang="en-US" sz="2000" i="1">
                                      <a:latin typeface="Cambria Math" panose="02040503050406030204" pitchFamily="18" charset="0"/>
                                      <a:ea typeface="Times New Roman" panose="02020603050405020304" pitchFamily="18" charset="0"/>
                                    </a:rPr>
                                    <m:t>𝑛</m:t>
                                  </m:r>
                                </m:sub>
                              </m:sSub>
                            </m:e>
                          </m:mr>
                          <m:mr>
                            <m:e>
                              <m:r>
                                <a:rPr lang="en-US" sz="2000" i="1">
                                  <a:latin typeface="Cambria Math" panose="02040503050406030204" pitchFamily="18" charset="0"/>
                                  <a:ea typeface="Times New Roman" panose="02020603050405020304" pitchFamily="18" charset="0"/>
                                </a:rPr>
                                <m:t>0</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22</m:t>
                                  </m:r>
                                </m:sub>
                              </m:sSub>
                            </m:e>
                            <m:e>
                              <m:r>
                                <a:rPr lang="en-US" sz="2000" i="1">
                                  <a:latin typeface="Cambria Math" panose="02040503050406030204" pitchFamily="18" charset="0"/>
                                  <a:ea typeface="Times New Roman" panose="02020603050405020304" pitchFamily="18" charset="0"/>
                                </a:rPr>
                                <m:t>⋯</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2</m:t>
                                  </m:r>
                                  <m:r>
                                    <a:rPr lang="en-US" sz="2000" i="1">
                                      <a:latin typeface="Cambria Math" panose="02040503050406030204" pitchFamily="18" charset="0"/>
                                      <a:ea typeface="Times New Roman" panose="02020603050405020304" pitchFamily="18" charset="0"/>
                                    </a:rPr>
                                    <m:t>𝑛</m:t>
                                  </m:r>
                                </m:sub>
                              </m:sSub>
                            </m:e>
                          </m:mr>
                          <m:mr>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3</m:t>
                                  </m:r>
                                  <m:r>
                                    <a:rPr lang="en-US" sz="2000" i="1">
                                      <a:latin typeface="Cambria Math" panose="02040503050406030204" pitchFamily="18" charset="0"/>
                                      <a:ea typeface="Times New Roman" panose="02020603050405020304" pitchFamily="18" charset="0"/>
                                    </a:rPr>
                                    <m:t>𝑛</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i="1">
                                  <a:latin typeface="Cambria Math" panose="02040503050406030204" pitchFamily="18" charset="0"/>
                                  <a:ea typeface="Times New Roman" panose="02020603050405020304" pitchFamily="18" charset="0"/>
                                </a:rPr>
                                <m:t>⋱</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Times New Roman" panose="02020603050405020304" pitchFamily="18" charset="0"/>
                                </a:rPr>
                                <m:t>0</m:t>
                              </m:r>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𝑠</m:t>
                                  </m:r>
                                </m:e>
                                <m:sub>
                                  <m:r>
                                    <a:rPr lang="en-US" sz="2000" i="1">
                                      <a:latin typeface="Cambria Math" panose="02040503050406030204" pitchFamily="18" charset="0"/>
                                      <a:ea typeface="Times New Roman" panose="02020603050405020304" pitchFamily="18" charset="0"/>
                                    </a:rPr>
                                    <m:t>𝑛𝑛</m:t>
                                  </m:r>
                                </m:sub>
                              </m:sSub>
                            </m:e>
                          </m:mr>
                        </m:m>
                      </m:e>
                    </m:d>
                  </m:oMath>
                </a14:m>
                <a:r>
                  <a:rPr lang="en-US" sz="2000" smtClean="0">
                    <a:latin typeface="Times New Roman" pitchFamily="18" charset="0"/>
                    <a:cs typeface="Times New Roman" pitchFamily="18" charset="0"/>
                  </a:rPr>
                  <a:t> </a:t>
                </a:r>
                <a14:m>
                  <m:oMath xmlns:m="http://schemas.openxmlformats.org/officeDocument/2006/math">
                    <m:d>
                      <m:dPr>
                        <m:begChr m:val="["/>
                        <m:endChr m:val="]"/>
                        <m:ctrlPr>
                          <a:rPr lang="en-US" sz="2000" i="1">
                            <a:latin typeface="Cambria Math"/>
                          </a:rPr>
                        </m:ctrlPr>
                      </m:dPr>
                      <m:e>
                        <m:m>
                          <m:mPr>
                            <m:mcs>
                              <m:mc>
                                <m:mcPr>
                                  <m:count m:val="1"/>
                                  <m:mcJc m:val="center"/>
                                </m:mcPr>
                              </m:mc>
                            </m:mcs>
                            <m:ctrlPr>
                              <a:rPr lang="en-US" sz="2000" i="1">
                                <a:latin typeface="Cambria Math"/>
                              </a:rPr>
                            </m:ctrlPr>
                          </m:mPr>
                          <m:mr>
                            <m:e>
                              <m:sSub>
                                <m:sSubPr>
                                  <m:ctrlPr>
                                    <a:rPr lang="en-US" sz="2000" i="1" smtClean="0">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x</m:t>
                                  </m:r>
                                </m:e>
                                <m:sub>
                                  <m:r>
                                    <a:rPr lang="en-US" sz="2000" i="1">
                                      <a:latin typeface="Cambria Math" panose="02040503050406030204" pitchFamily="18" charset="0"/>
                                      <a:ea typeface="Times New Roman" panose="02020603050405020304" pitchFamily="18" charset="0"/>
                                    </a:rPr>
                                    <m:t>1</m:t>
                                  </m:r>
                                </m:sub>
                              </m:sSub>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x</m:t>
                                  </m:r>
                                </m:e>
                                <m:sub>
                                  <m:r>
                                    <a:rPr lang="en-US" sz="2000" i="1">
                                      <a:latin typeface="Cambria Math"/>
                                      <a:ea typeface="Times New Roman" panose="02020603050405020304" pitchFamily="18" charset="0"/>
                                    </a:rPr>
                                    <m:t>2</m:t>
                                  </m:r>
                                </m:sub>
                              </m:sSub>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x</m:t>
                                  </m:r>
                                </m:e>
                                <m:sub>
                                  <m:r>
                                    <a:rPr lang="en-US" sz="2000" i="1">
                                      <a:latin typeface="Cambria Math"/>
                                      <a:ea typeface="Times New Roman" panose="02020603050405020304" pitchFamily="18" charset="0"/>
                                    </a:rPr>
                                    <m:t>3</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b="0" i="0" smtClean="0">
                                      <a:latin typeface="Cambria Math"/>
                                      <a:ea typeface="Times New Roman" panose="02020603050405020304" pitchFamily="18" charset="0"/>
                                    </a:rPr>
                                    <m:t>x</m:t>
                                  </m:r>
                                </m:e>
                                <m:sub>
                                  <m:r>
                                    <a:rPr lang="en-US" sz="2000" i="1">
                                      <a:latin typeface="Cambria Math"/>
                                      <a:ea typeface="Times New Roman" panose="02020603050405020304" pitchFamily="18" charset="0"/>
                                    </a:rPr>
                                    <m:t>𝑛</m:t>
                                  </m:r>
                                </m:sub>
                              </m:sSub>
                            </m:e>
                          </m:mr>
                        </m:m>
                      </m:e>
                    </m:d>
                  </m:oMath>
                </a14:m>
                <a:r>
                  <a:rPr lang="en-US" sz="2000" smtClean="0">
                    <a:latin typeface="Times New Roman" pitchFamily="18" charset="0"/>
                    <a:cs typeface="Times New Roman" pitchFamily="18" charset="0"/>
                  </a:rPr>
                  <a:t> = </a:t>
                </a:r>
                <a14:m>
                  <m:oMath xmlns:m="http://schemas.openxmlformats.org/officeDocument/2006/math">
                    <m:d>
                      <m:dPr>
                        <m:begChr m:val="["/>
                        <m:endChr m:val="]"/>
                        <m:ctrlPr>
                          <a:rPr lang="en-US" sz="2000" i="1">
                            <a:latin typeface="Cambria Math"/>
                          </a:rPr>
                        </m:ctrlPr>
                      </m:dPr>
                      <m:e>
                        <m:m>
                          <m:mPr>
                            <m:mcs>
                              <m:mc>
                                <m:mcPr>
                                  <m:count m:val="1"/>
                                  <m:mcJc m:val="center"/>
                                </m:mcPr>
                              </m:mc>
                            </m:mcs>
                            <m:ctrlPr>
                              <a:rPr lang="en-US" sz="2000" i="1">
                                <a:latin typeface="Cambria Math"/>
                              </a:rPr>
                            </m:ctrlPr>
                          </m:mP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panose="02040503050406030204" pitchFamily="18" charset="0"/>
                                      <a:ea typeface="Times New Roman" panose="02020603050405020304" pitchFamily="18" charset="0"/>
                                    </a:rPr>
                                    <m:t>1</m:t>
                                  </m:r>
                                </m:sub>
                              </m:sSub>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2</m:t>
                                  </m:r>
                                </m:sub>
                              </m:sSub>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3</m:t>
                                  </m:r>
                                </m:sub>
                              </m:sSub>
                            </m:e>
                          </m:mr>
                          <m:mr>
                            <m:e>
                              <m:r>
                                <a:rPr lang="en-US" sz="20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a:ea typeface="Times New Roman" panose="02020603050405020304" pitchFamily="18" charset="0"/>
                                    </a:rPr>
                                    <m:t>𝑛</m:t>
                                  </m:r>
                                </m:sub>
                              </m:sSub>
                            </m:e>
                          </m:mr>
                        </m:m>
                      </m:e>
                    </m:d>
                  </m:oMath>
                </a14:m>
                <a:r>
                  <a:rPr lang="en-US" sz="2000" smtClean="0">
                    <a:latin typeface="Times New Roman" pitchFamily="18" charset="0"/>
                    <a:cs typeface="Times New Roman" pitchFamily="18" charset="0"/>
                  </a:rPr>
                  <a:t> </a:t>
                </a:r>
                <a:endParaRPr lang="en-US" sz="2000"/>
              </a:p>
            </p:txBody>
          </p:sp>
        </mc:Choice>
        <mc:Fallback xmlns="">
          <p:sp>
            <p:nvSpPr>
              <p:cNvPr id="6" name="Rectangle 5"/>
              <p:cNvSpPr>
                <a:spLocks noRot="1" noChangeAspect="1" noMove="1" noResize="1" noEditPoints="1" noAdjustHandles="1" noChangeArrowheads="1" noChangeShapeType="1" noTextEdit="1"/>
              </p:cNvSpPr>
              <p:nvPr/>
            </p:nvSpPr>
            <p:spPr>
              <a:xfrm>
                <a:off x="1447800" y="1037570"/>
                <a:ext cx="3771289" cy="154003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207994" y="2800350"/>
                <a:ext cx="7260102" cy="1532022"/>
              </a:xfrm>
              <a:prstGeom prst="rect">
                <a:avLst/>
              </a:prstGeom>
            </p:spPr>
            <p:txBody>
              <a:bodyPr wrap="square">
                <a:spAutoFit/>
              </a:bodyPr>
              <a:lstStyle/>
              <a:p>
                <a:r>
                  <a:rPr lang="en-US" sz="2000" smtClean="0">
                    <a:latin typeface="Times New Roman" pitchFamily="18" charset="0"/>
                    <a:cs typeface="Times New Roman" pitchFamily="18" charset="0"/>
                  </a:rPr>
                  <a:t>Ta có: </a:t>
                </a:r>
                <a14:m>
                  <m:oMath xmlns:m="http://schemas.openxmlformats.org/officeDocument/2006/math">
                    <m:d>
                      <m:dPr>
                        <m:begChr m:val="{"/>
                        <m:endChr m:val=""/>
                        <m:ctrlPr>
                          <a:rPr lang="en-US" sz="2000" i="1" smtClean="0">
                            <a:latin typeface="Cambria Math"/>
                            <a:cs typeface="Times New Roman" pitchFamily="18" charset="0"/>
                          </a:rPr>
                        </m:ctrlPr>
                      </m:dPr>
                      <m:e>
                        <m:eqArr>
                          <m:eqArrPr>
                            <m:ctrlPr>
                              <a:rPr lang="en-US" sz="2000" i="1" smtClean="0">
                                <a:latin typeface="Cambria Math"/>
                                <a:cs typeface="Times New Roman" pitchFamily="18" charset="0"/>
                              </a:rPr>
                            </m:ctrlPr>
                          </m:eqArrPr>
                          <m:e>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11</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panose="02040503050406030204" pitchFamily="18" charset="0"/>
                                    <a:ea typeface="Times New Roman" panose="02020603050405020304" pitchFamily="18" charset="0"/>
                                  </a:rPr>
                                  <m:t>1</m:t>
                                </m:r>
                              </m:sub>
                            </m:sSub>
                            <m:r>
                              <a:rPr lang="en-US" sz="2000" b="0" i="1" smtClean="0">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m:t>
                                </m:r>
                                <m:r>
                                  <a:rPr lang="en-US" sz="2000" b="0" i="1" smtClean="0">
                                    <a:latin typeface="Cambria Math"/>
                                    <a:ea typeface="Times New Roman" panose="02020603050405020304" pitchFamily="18" charset="0"/>
                                  </a:rPr>
                                  <m:t>2</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b="0" i="1" smtClean="0">
                                    <a:latin typeface="Cambria Math"/>
                                    <a:ea typeface="Times New Roman" panose="02020603050405020304" pitchFamily="18" charset="0"/>
                                  </a:rPr>
                                  <m:t>2</m:t>
                                </m:r>
                              </m:sub>
                            </m:sSub>
                            <m:r>
                              <a:rPr lang="en-US" sz="2000" b="0" i="1" smtClean="0">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m:t>
                                </m:r>
                                <m:r>
                                  <a:rPr lang="en-US" sz="2000" b="0" i="1" smtClean="0">
                                    <a:latin typeface="Cambria Math"/>
                                    <a:ea typeface="Times New Roman" panose="02020603050405020304" pitchFamily="18" charset="0"/>
                                  </a:rPr>
                                  <m:t>3</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b="0" i="1" smtClean="0">
                                    <a:latin typeface="Cambria Math"/>
                                    <a:ea typeface="Times New Roman" panose="02020603050405020304" pitchFamily="18" charset="0"/>
                                  </a:rPr>
                                  <m:t>3</m:t>
                                </m:r>
                              </m:sub>
                            </m:sSub>
                            <m:r>
                              <a:rPr lang="en-US" sz="2000" b="0" i="1" smtClean="0">
                                <a:latin typeface="Cambria Math"/>
                                <a:ea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Cambria Math" panose="02040503050406030204" pitchFamily="18" charset="0"/>
                              </a:rPr>
                              <m:t>⋯</m:t>
                            </m:r>
                            <m:r>
                              <a:rPr lang="en-US" sz="2000" b="0" i="1" smtClean="0">
                                <a:latin typeface="Cambria Math"/>
                                <a:ea typeface="Cambria Math" panose="02040503050406030204" pitchFamily="18" charset="0"/>
                                <a:cs typeface="Cambria Math" panose="020405030504060302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i="1">
                                    <a:latin typeface="Cambria Math" panose="02040503050406030204" pitchFamily="18" charset="0"/>
                                    <a:ea typeface="Times New Roman" panose="02020603050405020304" pitchFamily="18" charset="0"/>
                                  </a:rPr>
                                  <m:t>1</m:t>
                                </m:r>
                                <m:r>
                                  <a:rPr lang="en-US" sz="2000" b="0" i="1" smtClean="0">
                                    <a:latin typeface="Cambria Math"/>
                                    <a:ea typeface="Times New Roman" panose="02020603050405020304" pitchFamily="18" charset="0"/>
                                  </a:rPr>
                                  <m:t>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b="0" i="1" smtClean="0">
                                    <a:latin typeface="Cambria Math"/>
                                    <a:ea typeface="Times New Roman" panose="02020603050405020304" pitchFamily="18" charset="0"/>
                                  </a:rPr>
                                  <m:t>𝑛</m:t>
                                </m:r>
                              </m:sub>
                            </m:sSub>
                            <m:r>
                              <a:rPr lang="en-US" sz="2000" b="0" i="1" smtClean="0">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i="1">
                                    <a:latin typeface="Cambria Math" panose="02040503050406030204" pitchFamily="18" charset="0"/>
                                    <a:ea typeface="Times New Roman" panose="02020603050405020304" pitchFamily="18" charset="0"/>
                                  </a:rPr>
                                  <m:t>1</m:t>
                                </m:r>
                              </m:sub>
                            </m:sSub>
                          </m:e>
                          <m:e>
                            <m:sSub>
                              <m:sSubPr>
                                <m:ctrlPr>
                                  <a:rPr lang="en-US" sz="2000" i="1">
                                    <a:latin typeface="Cambria Math"/>
                                    <a:ea typeface="Times New Roman" panose="02020603050405020304" pitchFamily="18" charset="0"/>
                                  </a:rPr>
                                </m:ctrlPr>
                              </m:sSubPr>
                              <m:e>
                                <m:r>
                                  <a:rPr lang="en-US" sz="2000" b="0" i="0" smtClean="0">
                                    <a:latin typeface="Cambria Math"/>
                                    <a:ea typeface="Times New Roman" panose="02020603050405020304" pitchFamily="18" charset="0"/>
                                  </a:rPr>
                                  <m:t>                 </m:t>
                                </m:r>
                                <m:r>
                                  <m:rPr>
                                    <m:sty m:val="p"/>
                                  </m:rPr>
                                  <a:rPr lang="en-US" sz="2000">
                                    <a:latin typeface="Cambria Math"/>
                                    <a:ea typeface="Times New Roman" panose="02020603050405020304" pitchFamily="18" charset="0"/>
                                  </a:rPr>
                                  <m:t>s</m:t>
                                </m:r>
                              </m:e>
                              <m:sub>
                                <m:r>
                                  <a:rPr lang="en-US" sz="2000" b="0" i="1" smtClean="0">
                                    <a:latin typeface="Cambria Math"/>
                                    <a:ea typeface="Times New Roman" panose="02020603050405020304" pitchFamily="18" charset="0"/>
                                  </a:rPr>
                                  <m:t>2</m:t>
                                </m:r>
                                <m:r>
                                  <a:rPr lang="en-US" sz="2000" i="1">
                                    <a:latin typeface="Cambria Math"/>
                                    <a:ea typeface="Times New Roman" panose="02020603050405020304" pitchFamily="18" charset="0"/>
                                  </a:rPr>
                                  <m:t>2</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a:ea typeface="Times New Roman" panose="02020603050405020304" pitchFamily="18" charset="0"/>
                                  </a:rPr>
                                  <m:t>2</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b="0" i="1" smtClean="0">
                                    <a:latin typeface="Cambria Math"/>
                                    <a:ea typeface="Times New Roman" panose="02020603050405020304" pitchFamily="18" charset="0"/>
                                  </a:rPr>
                                  <m:t>2</m:t>
                                </m:r>
                                <m:r>
                                  <a:rPr lang="en-US" sz="2000" i="1">
                                    <a:latin typeface="Cambria Math"/>
                                    <a:ea typeface="Times New Roman" panose="02020603050405020304" pitchFamily="18" charset="0"/>
                                  </a:rPr>
                                  <m:t>3</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a:ea typeface="Times New Roman" panose="02020603050405020304" pitchFamily="18" charset="0"/>
                                  </a:rPr>
                                  <m:t>3</m:t>
                                </m:r>
                              </m:sub>
                            </m:sSub>
                            <m:r>
                              <a:rPr lang="en-US" sz="2000" i="1">
                                <a:latin typeface="Cambria Math"/>
                                <a:ea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Cambria Math" panose="02040503050406030204" pitchFamily="18" charset="0"/>
                              </a:rPr>
                              <m:t>⋯</m:t>
                            </m:r>
                            <m:r>
                              <a:rPr lang="en-US" sz="2000" i="1">
                                <a:latin typeface="Cambria Math"/>
                                <a:ea typeface="Cambria Math" panose="02040503050406030204" pitchFamily="18" charset="0"/>
                                <a:cs typeface="Cambria Math" panose="020405030504060302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b="0" i="1" smtClean="0">
                                    <a:latin typeface="Cambria Math"/>
                                    <a:ea typeface="Times New Roman" panose="02020603050405020304" pitchFamily="18" charset="0"/>
                                  </a:rPr>
                                  <m:t>2</m:t>
                                </m:r>
                                <m:r>
                                  <a:rPr lang="en-US" sz="2000" i="1">
                                    <a:latin typeface="Cambria Math"/>
                                    <a:ea typeface="Times New Roman" panose="02020603050405020304" pitchFamily="18" charset="0"/>
                                  </a:rPr>
                                  <m:t>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a:ea typeface="Times New Roman" panose="02020603050405020304" pitchFamily="18" charset="0"/>
                                  </a:rPr>
                                  <m:t>𝑛</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2</m:t>
                                </m:r>
                              </m:sub>
                            </m:sSub>
                          </m:e>
                          <m:e>
                            <m:sSub>
                              <m:sSubPr>
                                <m:ctrlPr>
                                  <a:rPr lang="en-US" sz="2000" i="1">
                                    <a:latin typeface="Cambria Math"/>
                                    <a:ea typeface="Times New Roman" panose="02020603050405020304" pitchFamily="18" charset="0"/>
                                  </a:rPr>
                                </m:ctrlPr>
                              </m:sSubPr>
                              <m:e>
                                <m:r>
                                  <a:rPr lang="en-US" sz="2000" b="0" i="0" smtClean="0">
                                    <a:latin typeface="Cambria Math"/>
                                    <a:ea typeface="Times New Roman" panose="02020603050405020304" pitchFamily="18" charset="0"/>
                                  </a:rPr>
                                  <m:t>                                 </m:t>
                                </m:r>
                                <m:r>
                                  <m:rPr>
                                    <m:sty m:val="p"/>
                                  </m:rPr>
                                  <a:rPr lang="en-US" sz="2000">
                                    <a:latin typeface="Cambria Math"/>
                                    <a:ea typeface="Times New Roman" panose="02020603050405020304" pitchFamily="18" charset="0"/>
                                  </a:rPr>
                                  <m:t>s</m:t>
                                </m:r>
                              </m:e>
                              <m:sub>
                                <m:r>
                                  <a:rPr lang="en-US" sz="2000" b="0" i="1" smtClean="0">
                                    <a:latin typeface="Cambria Math"/>
                                    <a:ea typeface="Times New Roman" panose="02020603050405020304" pitchFamily="18" charset="0"/>
                                  </a:rPr>
                                  <m:t>3</m:t>
                                </m:r>
                                <m:r>
                                  <a:rPr lang="en-US" sz="2000" i="1">
                                    <a:latin typeface="Cambria Math"/>
                                    <a:ea typeface="Times New Roman" panose="02020603050405020304" pitchFamily="18" charset="0"/>
                                  </a:rPr>
                                  <m:t>3</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a:ea typeface="Times New Roman" panose="02020603050405020304" pitchFamily="18" charset="0"/>
                                  </a:rPr>
                                  <m:t>3</m:t>
                                </m:r>
                              </m:sub>
                            </m:sSub>
                            <m:r>
                              <a:rPr lang="en-US" sz="2000" i="1">
                                <a:latin typeface="Cambria Math"/>
                                <a:ea typeface="Times New Roman" panose="02020603050405020304" pitchFamily="18" charset="0"/>
                              </a:rPr>
                              <m:t>+</m:t>
                            </m:r>
                            <m:r>
                              <a:rPr lang="en-US" sz="2000" i="1">
                                <a:latin typeface="Cambria Math" panose="02040503050406030204" pitchFamily="18" charset="0"/>
                                <a:ea typeface="Cambria Math" panose="02040503050406030204" pitchFamily="18" charset="0"/>
                                <a:cs typeface="Cambria Math" panose="02040503050406030204" pitchFamily="18" charset="0"/>
                              </a:rPr>
                              <m:t>⋯</m:t>
                            </m:r>
                            <m:r>
                              <a:rPr lang="en-US" sz="2000" i="1">
                                <a:latin typeface="Cambria Math"/>
                                <a:ea typeface="Cambria Math" panose="02040503050406030204" pitchFamily="18" charset="0"/>
                                <a:cs typeface="Cambria Math" panose="020405030504060302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b="0" i="1" smtClean="0">
                                    <a:latin typeface="Cambria Math"/>
                                    <a:ea typeface="Times New Roman" panose="02020603050405020304" pitchFamily="18" charset="0"/>
                                  </a:rPr>
                                  <m:t>3</m:t>
                                </m:r>
                                <m:r>
                                  <a:rPr lang="en-US" sz="2000" i="1">
                                    <a:latin typeface="Cambria Math"/>
                                    <a:ea typeface="Times New Roman" panose="02020603050405020304" pitchFamily="18" charset="0"/>
                                  </a:rPr>
                                  <m:t>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a:ea typeface="Times New Roman" panose="02020603050405020304" pitchFamily="18" charset="0"/>
                                  </a:rPr>
                                  <m:t>𝑛</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3</m:t>
                                </m:r>
                              </m:sub>
                            </m:sSub>
                          </m:e>
                          <m:e>
                            <m:r>
                              <a:rPr lang="en-US" sz="2000" i="1">
                                <a:latin typeface="Cambria Math" panose="02040503050406030204" pitchFamily="18" charset="0"/>
                                <a:ea typeface="Cambria Math" panose="02040503050406030204" pitchFamily="18" charset="0"/>
                                <a:cs typeface="Cambria Math" panose="02040503050406030204" pitchFamily="18" charset="0"/>
                              </a:rPr>
                              <m:t>⋮</m:t>
                            </m:r>
                          </m:e>
                          <m:e>
                            <m:r>
                              <a:rPr lang="en-US" sz="2000" b="0" i="1" smtClean="0">
                                <a:latin typeface="Cambria Math"/>
                                <a:cs typeface="Times New Roman" pitchFamily="18" charset="0"/>
                              </a:rPr>
                              <m:t>                                                          </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s</m:t>
                                </m:r>
                              </m:e>
                              <m:sub>
                                <m:r>
                                  <a:rPr lang="en-US" sz="2000" b="0" i="1" smtClean="0">
                                    <a:latin typeface="Cambria Math"/>
                                    <a:ea typeface="Times New Roman" panose="02020603050405020304" pitchFamily="18" charset="0"/>
                                  </a:rPr>
                                  <m:t>𝑛</m:t>
                                </m:r>
                                <m:r>
                                  <a:rPr lang="en-US" sz="2000" i="1">
                                    <a:latin typeface="Cambria Math"/>
                                    <a:ea typeface="Times New Roman" panose="02020603050405020304" pitchFamily="18" charset="0"/>
                                  </a:rPr>
                                  <m:t>𝑛</m:t>
                                </m:r>
                              </m:sub>
                            </m:sSub>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x</m:t>
                                </m:r>
                              </m:e>
                              <m:sub>
                                <m:r>
                                  <a:rPr lang="en-US" sz="2000" i="1">
                                    <a:latin typeface="Cambria Math"/>
                                    <a:ea typeface="Times New Roman" panose="02020603050405020304" pitchFamily="18" charset="0"/>
                                  </a:rPr>
                                  <m:t>𝑛</m:t>
                                </m:r>
                              </m:sub>
                            </m:sSub>
                            <m:r>
                              <a:rPr lang="en-US" sz="2000" i="1">
                                <a:latin typeface="Cambria Math"/>
                                <a:ea typeface="Times New Roman" panose="02020603050405020304" pitchFamily="18" charset="0"/>
                              </a:rPr>
                              <m:t>=</m:t>
                            </m:r>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𝑛</m:t>
                                </m:r>
                              </m:sub>
                            </m:sSub>
                          </m:e>
                        </m:eqArr>
                      </m:e>
                    </m:d>
                  </m:oMath>
                </a14:m>
                <a:endParaRPr lang="en-US" sz="2000" smtClean="0">
                  <a:latin typeface="Times New Roman" pitchFamily="18" charset="0"/>
                  <a:cs typeface="Times New Roman"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07994" y="2800350"/>
                <a:ext cx="7260102" cy="1532022"/>
              </a:xfrm>
              <a:prstGeom prst="rect">
                <a:avLst/>
              </a:prstGeom>
              <a:blipFill rotWithShape="1">
                <a:blip r:embed="rId3"/>
                <a:stretch>
                  <a:fillRect l="-8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219089" y="694670"/>
                <a:ext cx="135932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Times New Roman" pitchFamily="18" charset="0"/>
                    <a:cs typeface="Times New Roman" pitchFamily="18" charset="0"/>
                  </a:rPr>
                  <a:t>x</a:t>
                </a:r>
                <a:r>
                  <a:rPr lang="en-US" sz="2400" baseline="-25000" smtClean="0">
                    <a:latin typeface="Times New Roman" pitchFamily="18" charset="0"/>
                    <a:cs typeface="Times New Roman" pitchFamily="18" charset="0"/>
                  </a:rPr>
                  <a:t>n</a:t>
                </a:r>
                <a:r>
                  <a:rPr lang="en-US" sz="2400" smtClean="0">
                    <a:latin typeface="Times New Roman" pitchFamily="18" charset="0"/>
                    <a:cs typeface="Times New Roman" pitchFamily="18" charset="0"/>
                  </a:rPr>
                  <a:t> = </a:t>
                </a:r>
                <a14:m>
                  <m:oMath xmlns:m="http://schemas.openxmlformats.org/officeDocument/2006/math">
                    <m:f>
                      <m:fPr>
                        <m:ctrlPr>
                          <a:rPr lang="en-US" sz="2400" i="1" smtClean="0">
                            <a:latin typeface="Cambria Math"/>
                            <a:cs typeface="Times New Roman" pitchFamily="18" charset="0"/>
                          </a:rPr>
                        </m:ctrlPr>
                      </m:fPr>
                      <m:num>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y</m:t>
                            </m:r>
                          </m:e>
                          <m:sub>
                            <m:r>
                              <a:rPr lang="en-US" sz="2400" i="1">
                                <a:latin typeface="Cambria Math"/>
                                <a:ea typeface="Times New Roman" panose="02020603050405020304" pitchFamily="18" charset="0"/>
                              </a:rPr>
                              <m:t>𝑛</m:t>
                            </m:r>
                          </m:sub>
                        </m:sSub>
                      </m:num>
                      <m:den>
                        <m:sSub>
                          <m:sSubPr>
                            <m:ctrlPr>
                              <a:rPr lang="en-US" sz="2400" i="1">
                                <a:latin typeface="Cambria Math"/>
                                <a:ea typeface="Times New Roman" panose="02020603050405020304" pitchFamily="18" charset="0"/>
                              </a:rPr>
                            </m:ctrlPr>
                          </m:sSubPr>
                          <m:e>
                            <m:r>
                              <a:rPr lang="en-US" sz="2400" i="1">
                                <a:latin typeface="Cambria Math"/>
                                <a:ea typeface="Times New Roman" panose="02020603050405020304" pitchFamily="18" charset="0"/>
                              </a:rPr>
                              <m:t>𝑠</m:t>
                            </m:r>
                          </m:e>
                          <m:sub>
                            <m:r>
                              <a:rPr lang="en-US" sz="2400" i="1">
                                <a:latin typeface="Cambria Math" panose="02040503050406030204" pitchFamily="18" charset="0"/>
                                <a:ea typeface="Times New Roman" panose="02020603050405020304" pitchFamily="18" charset="0"/>
                              </a:rPr>
                              <m:t>𝑛𝑛</m:t>
                            </m:r>
                          </m:sub>
                        </m:sSub>
                      </m:den>
                    </m:f>
                  </m:oMath>
                </a14:m>
                <a:r>
                  <a:rPr lang="en-US" sz="2400" smtClean="0">
                    <a:latin typeface="Times New Roman" pitchFamily="18" charset="0"/>
                    <a:cs typeface="Times New Roman" pitchFamily="18" charset="0"/>
                  </a:rPr>
                  <a:t> </a:t>
                </a:r>
                <a:endParaRPr lang="en-US" sz="2400">
                  <a:latin typeface="Times New Roman" pitchFamily="18" charset="0"/>
                  <a:cs typeface="Times New Roman"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219089" y="694670"/>
                <a:ext cx="1359320" cy="685800"/>
              </a:xfrm>
              <a:prstGeom prst="rect">
                <a:avLst/>
              </a:prstGeom>
              <a:blipFill rotWithShape="1">
                <a:blip r:embed="rId4"/>
                <a:stretch>
                  <a:fillRect l="-5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219090" y="1657350"/>
                <a:ext cx="331531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Times New Roman" pitchFamily="18" charset="0"/>
                    <a:cs typeface="Times New Roman" pitchFamily="18" charset="0"/>
                  </a:rPr>
                  <a:t>x</a:t>
                </a:r>
                <a:r>
                  <a:rPr lang="en-US" sz="2400" baseline="-25000">
                    <a:latin typeface="Times New Roman" pitchFamily="18" charset="0"/>
                    <a:cs typeface="Times New Roman" pitchFamily="18" charset="0"/>
                  </a:rPr>
                  <a:t>i</a:t>
                </a:r>
                <a:r>
                  <a:rPr lang="en-US" sz="2400" smtClean="0">
                    <a:latin typeface="Times New Roman" pitchFamily="18" charset="0"/>
                    <a:cs typeface="Times New Roman" pitchFamily="18" charset="0"/>
                  </a:rPr>
                  <a:t> = </a:t>
                </a:r>
                <a14:m>
                  <m:oMath xmlns:m="http://schemas.openxmlformats.org/officeDocument/2006/math">
                    <m:f>
                      <m:fPr>
                        <m:ctrlPr>
                          <a:rPr lang="en-US" sz="2000" i="1" smtClean="0">
                            <a:latin typeface="Cambria Math"/>
                            <a:cs typeface="Times New Roman" pitchFamily="18" charset="0"/>
                          </a:rPr>
                        </m:ctrlPr>
                      </m:fPr>
                      <m:num>
                        <m:sSub>
                          <m:sSubPr>
                            <m:ctrlPr>
                              <a:rPr lang="en-US" sz="2000" i="1">
                                <a:latin typeface="Cambria Math"/>
                                <a:ea typeface="Times New Roman" panose="02020603050405020304" pitchFamily="18" charset="0"/>
                              </a:rPr>
                            </m:ctrlPr>
                          </m:sSubPr>
                          <m:e>
                            <m:r>
                              <m:rPr>
                                <m:sty m:val="p"/>
                              </m:rPr>
                              <a:rPr lang="en-US" sz="2000">
                                <a:latin typeface="Cambria Math"/>
                                <a:ea typeface="Times New Roman" panose="02020603050405020304" pitchFamily="18" charset="0"/>
                              </a:rPr>
                              <m:t>y</m:t>
                            </m:r>
                          </m:e>
                          <m:sub>
                            <m:r>
                              <a:rPr lang="en-US" sz="2000" b="0" i="1" smtClean="0">
                                <a:latin typeface="Cambria Math"/>
                                <a:ea typeface="Times New Roman" panose="02020603050405020304" pitchFamily="18" charset="0"/>
                              </a:rPr>
                              <m:t>𝑖</m:t>
                            </m:r>
                          </m:sub>
                        </m:sSub>
                        <m:r>
                          <a:rPr lang="en-US" sz="2000" b="0" i="1" smtClean="0">
                            <a:latin typeface="Cambria Math"/>
                            <a:ea typeface="Times New Roman" panose="02020603050405020304" pitchFamily="18" charset="0"/>
                          </a:rPr>
                          <m:t> −</m:t>
                        </m:r>
                        <m:nary>
                          <m:naryPr>
                            <m:chr m:val="∑"/>
                            <m:ctrlPr>
                              <a:rPr lang="en-US" sz="2000" i="1">
                                <a:latin typeface="Cambria Math"/>
                                <a:cs typeface="Times New Roman" pitchFamily="18" charset="0"/>
                              </a:rPr>
                            </m:ctrlPr>
                          </m:naryPr>
                          <m:sub>
                            <m:r>
                              <m:rPr>
                                <m:brk m:alnAt="23"/>
                              </m:rPr>
                              <a:rPr lang="en-US" sz="2000" b="0" i="1" smtClean="0">
                                <a:latin typeface="Cambria Math"/>
                                <a:cs typeface="Times New Roman" pitchFamily="18" charset="0"/>
                              </a:rPr>
                              <m:t>𝑘</m:t>
                            </m:r>
                            <m:r>
                              <a:rPr lang="en-US" sz="2000" b="0" i="1" smtClean="0">
                                <a:latin typeface="Cambria Math"/>
                                <a:cs typeface="Times New Roman" pitchFamily="18" charset="0"/>
                              </a:rPr>
                              <m:t>=</m:t>
                            </m:r>
                            <m:r>
                              <a:rPr lang="en-US" sz="2000" b="0" i="1" smtClean="0">
                                <a:latin typeface="Cambria Math"/>
                                <a:cs typeface="Times New Roman" pitchFamily="18" charset="0"/>
                              </a:rPr>
                              <m:t>𝑖</m:t>
                            </m:r>
                            <m:r>
                              <a:rPr lang="en-US" sz="2000" b="0" i="1" smtClean="0">
                                <a:latin typeface="Cambria Math"/>
                                <a:cs typeface="Times New Roman" pitchFamily="18" charset="0"/>
                              </a:rPr>
                              <m:t>+1</m:t>
                            </m:r>
                          </m:sub>
                          <m:sup>
                            <m:r>
                              <a:rPr lang="en-US" sz="2000" b="0" i="1" smtClean="0">
                                <a:latin typeface="Cambria Math"/>
                                <a:cs typeface="Times New Roman" pitchFamily="18" charset="0"/>
                              </a:rPr>
                              <m:t>𝑛</m:t>
                            </m:r>
                          </m:sup>
                          <m:e>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s</m:t>
                                </m:r>
                              </m:e>
                              <m:sub>
                                <m:r>
                                  <a:rPr lang="en-US" sz="2400" b="0" i="1" smtClean="0">
                                    <a:latin typeface="Cambria Math"/>
                                    <a:ea typeface="Times New Roman" panose="02020603050405020304" pitchFamily="18" charset="0"/>
                                  </a:rPr>
                                  <m:t>𝑖𝑘</m:t>
                                </m:r>
                              </m:sub>
                            </m:sSub>
                            <m:sSub>
                              <m:sSubPr>
                                <m:ctrlPr>
                                  <a:rPr lang="en-US" sz="2400" i="1">
                                    <a:latin typeface="Cambria Math"/>
                                    <a:ea typeface="Times New Roman" panose="02020603050405020304" pitchFamily="18" charset="0"/>
                                  </a:rPr>
                                </m:ctrlPr>
                              </m:sSubPr>
                              <m:e>
                                <m:r>
                                  <m:rPr>
                                    <m:sty m:val="p"/>
                                  </m:rPr>
                                  <a:rPr lang="en-US" sz="2400">
                                    <a:latin typeface="Cambria Math"/>
                                    <a:ea typeface="Times New Roman" panose="02020603050405020304" pitchFamily="18" charset="0"/>
                                  </a:rPr>
                                  <m:t>x</m:t>
                                </m:r>
                              </m:e>
                              <m:sub>
                                <m:r>
                                  <a:rPr lang="en-US" sz="2400" b="0" i="1" smtClean="0">
                                    <a:latin typeface="Cambria Math"/>
                                    <a:ea typeface="Times New Roman" panose="02020603050405020304" pitchFamily="18" charset="0"/>
                                  </a:rPr>
                                  <m:t>𝑘</m:t>
                                </m:r>
                              </m:sub>
                            </m:sSub>
                          </m:e>
                        </m:nary>
                      </m:num>
                      <m:den>
                        <m:sSub>
                          <m:sSubPr>
                            <m:ctrlPr>
                              <a:rPr lang="en-US" sz="2000" i="1">
                                <a:latin typeface="Cambria Math"/>
                                <a:ea typeface="Times New Roman" panose="02020603050405020304" pitchFamily="18" charset="0"/>
                              </a:rPr>
                            </m:ctrlPr>
                          </m:sSubPr>
                          <m:e>
                            <m:r>
                              <a:rPr lang="en-US" sz="2000" i="1">
                                <a:latin typeface="Cambria Math"/>
                                <a:ea typeface="Times New Roman" panose="02020603050405020304" pitchFamily="18" charset="0"/>
                              </a:rPr>
                              <m:t>𝑠</m:t>
                            </m:r>
                          </m:e>
                          <m:sub>
                            <m:r>
                              <a:rPr lang="en-US" sz="2000" b="0" i="1" smtClean="0">
                                <a:latin typeface="Cambria Math"/>
                                <a:ea typeface="Times New Roman" panose="02020603050405020304" pitchFamily="18" charset="0"/>
                              </a:rPr>
                              <m:t>𝑖𝑖</m:t>
                            </m:r>
                          </m:sub>
                        </m:sSub>
                      </m:den>
                    </m:f>
                  </m:oMath>
                </a14:m>
                <a:r>
                  <a:rPr lang="en-US" sz="2400" smtClean="0">
                    <a:latin typeface="Times New Roman" pitchFamily="18" charset="0"/>
                    <a:cs typeface="Times New Roman" pitchFamily="18" charset="0"/>
                  </a:rPr>
                  <a:t>   (i &lt; n)</a:t>
                </a:r>
                <a:endParaRPr lang="en-US" sz="2400">
                  <a:latin typeface="Times New Roman" pitchFamily="18" charset="0"/>
                  <a:cs typeface="Times New Roman"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5219090" y="1657350"/>
                <a:ext cx="3315310" cy="685800"/>
              </a:xfrm>
              <a:prstGeom prst="rect">
                <a:avLst/>
              </a:prstGeom>
              <a:blipFill rotWithShape="1">
                <a:blip r:embed="rId5"/>
                <a:stretch>
                  <a:fillRect l="-2372" r="-730"/>
                </a:stretch>
              </a:blipFill>
            </p:spPr>
            <p:txBody>
              <a:bodyPr/>
              <a:lstStyle/>
              <a:p>
                <a:r>
                  <a:rPr lang="en-US">
                    <a:noFill/>
                  </a:rPr>
                  <a:t> </a:t>
                </a:r>
              </a:p>
            </p:txBody>
          </p:sp>
        </mc:Fallback>
      </mc:AlternateContent>
    </p:spTree>
    <p:extLst>
      <p:ext uri="{BB962C8B-B14F-4D97-AF65-F5344CB8AC3E}">
        <p14:creationId xmlns:p14="http://schemas.microsoft.com/office/powerpoint/2010/main" val="3544540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Rectangle 2"/>
          <p:cNvSpPr/>
          <p:nvPr/>
        </p:nvSpPr>
        <p:spPr>
          <a:xfrm>
            <a:off x="1367589" y="666750"/>
            <a:ext cx="7162800" cy="707886"/>
          </a:xfrm>
          <a:prstGeom prst="rect">
            <a:avLst/>
          </a:prstGeom>
        </p:spPr>
        <p:txBody>
          <a:bodyPr wrap="square">
            <a:spAutoFit/>
          </a:bodyPr>
          <a:lstStyle/>
          <a:p>
            <a:r>
              <a:rPr lang="en-US" sz="2000" smtClean="0">
                <a:latin typeface="Times New Roman" pitchFamily="18" charset="0"/>
                <a:cs typeface="Times New Roman" pitchFamily="18" charset="0"/>
              </a:rPr>
              <a:t>Trong bài thuyết trình này, em muốn đề cập đến hai phép phân tích ma trận khá phổ biến, đó là </a:t>
            </a:r>
            <a:r>
              <a:rPr lang="en-US" sz="2000" smtClean="0">
                <a:solidFill>
                  <a:srgbClr val="FF0000"/>
                </a:solidFill>
                <a:latin typeface="Times New Roman" pitchFamily="18" charset="0"/>
                <a:cs typeface="Times New Roman" pitchFamily="18" charset="0"/>
              </a:rPr>
              <a:t>phân tích LU </a:t>
            </a:r>
            <a:r>
              <a:rPr lang="en-US" sz="2000" smtClean="0">
                <a:latin typeface="Times New Roman" pitchFamily="18" charset="0"/>
                <a:cs typeface="Times New Roman" pitchFamily="18" charset="0"/>
              </a:rPr>
              <a:t>và </a:t>
            </a:r>
            <a:r>
              <a:rPr lang="en-US" sz="2000" smtClean="0">
                <a:solidFill>
                  <a:srgbClr val="FF0000"/>
                </a:solidFill>
                <a:latin typeface="Times New Roman" pitchFamily="18" charset="0"/>
                <a:cs typeface="Times New Roman" pitchFamily="18" charset="0"/>
              </a:rPr>
              <a:t>phân tích Cholesky</a:t>
            </a:r>
            <a:r>
              <a:rPr lang="en-US" sz="2000" smtClean="0">
                <a:latin typeface="Times New Roman" pitchFamily="18" charset="0"/>
                <a:cs typeface="Times New Roman" pitchFamily="18" charset="0"/>
              </a:rPr>
              <a:t>.</a:t>
            </a:r>
          </a:p>
        </p:txBody>
      </p:sp>
      <p:sp>
        <p:nvSpPr>
          <p:cNvPr id="4" name="Rectangle 3"/>
          <p:cNvSpPr/>
          <p:nvPr/>
        </p:nvSpPr>
        <p:spPr>
          <a:xfrm>
            <a:off x="1367589" y="1581150"/>
            <a:ext cx="5638800" cy="400110"/>
          </a:xfrm>
          <a:prstGeom prst="rect">
            <a:avLst/>
          </a:prstGeom>
        </p:spPr>
        <p:txBody>
          <a:bodyPr wrap="square">
            <a:spAutoFit/>
          </a:bodyPr>
          <a:lstStyle/>
          <a:p>
            <a:r>
              <a:rPr lang="en-US" sz="2000" smtClean="0">
                <a:latin typeface="Times New Roman" pitchFamily="18" charset="0"/>
                <a:cs typeface="Times New Roman" pitchFamily="18" charset="0"/>
              </a:rPr>
              <a:t>Ứng dụng để giải hệ phương trình tuyến tính </a:t>
            </a:r>
            <a:r>
              <a:rPr lang="en-US" sz="2000" i="1" smtClean="0">
                <a:solidFill>
                  <a:srgbClr val="FF0000"/>
                </a:solidFill>
                <a:latin typeface="Times New Roman" pitchFamily="18" charset="0"/>
                <a:cs typeface="Times New Roman" pitchFamily="18" charset="0"/>
              </a:rPr>
              <a:t>A.X=B</a:t>
            </a:r>
            <a:r>
              <a:rPr lang="en-US" sz="2000" smtClean="0">
                <a:latin typeface="Times New Roman" pitchFamily="18" charset="0"/>
                <a:cs typeface="Times New Roman" pitchFamily="18" charset="0"/>
              </a:rPr>
              <a:t>.</a:t>
            </a:r>
          </a:p>
        </p:txBody>
      </p:sp>
      <p:pic>
        <p:nvPicPr>
          <p:cNvPr id="5" name="Picture 4"/>
          <p:cNvPicPr/>
          <p:nvPr/>
        </p:nvPicPr>
        <p:blipFill>
          <a:blip r:embed="rId2" cstate="print"/>
          <a:stretch>
            <a:fillRect/>
          </a:stretch>
        </p:blipFill>
        <p:spPr>
          <a:xfrm>
            <a:off x="3048000" y="2190750"/>
            <a:ext cx="3041015" cy="1800860"/>
          </a:xfrm>
          <a:prstGeom prst="rect">
            <a:avLst/>
          </a:prstGeom>
        </p:spPr>
      </p:pic>
    </p:spTree>
    <p:extLst>
      <p:ext uri="{BB962C8B-B14F-4D97-AF65-F5344CB8AC3E}">
        <p14:creationId xmlns:p14="http://schemas.microsoft.com/office/powerpoint/2010/main" val="26926454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6" descr="photo-1434030216411-0b793f4b4173.jpg"/>
          <p:cNvPicPr preferRelativeResize="0"/>
          <p:nvPr/>
        </p:nvPicPr>
        <p:blipFill>
          <a:blip r:embed="rId3">
            <a:alphaModFix/>
          </a:blip>
          <a:stretch>
            <a:fillRect/>
          </a:stretch>
        </p:blipFill>
        <p:spPr>
          <a:xfrm>
            <a:off x="4588100" y="1158825"/>
            <a:ext cx="2746500" cy="2746500"/>
          </a:xfrm>
          <a:prstGeom prst="ellipse">
            <a:avLst/>
          </a:prstGeom>
          <a:noFill/>
          <a:ln>
            <a:noFill/>
          </a:ln>
          <a:effectLst>
            <a:outerShdw blurRad="14288" dist="9525" dir="16200000" algn="bl" rotWithShape="0">
              <a:schemeClr val="dk1">
                <a:alpha val="50000"/>
              </a:schemeClr>
            </a:outerShdw>
          </a:effectLst>
        </p:spPr>
      </p:pic>
      <p:sp>
        <p:nvSpPr>
          <p:cNvPr id="271" name="Google Shape;271;p36"/>
          <p:cNvSpPr txBox="1">
            <a:spLocks noGrp="1"/>
          </p:cNvSpPr>
          <p:nvPr>
            <p:ph type="ctrTitle" idx="4294967295"/>
          </p:nvPr>
        </p:nvSpPr>
        <p:spPr>
          <a:xfrm>
            <a:off x="1087575" y="1278550"/>
            <a:ext cx="32343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6"/>
                </a:solidFill>
              </a:rPr>
              <a:t>THANKS!</a:t>
            </a:r>
            <a:endParaRPr sz="6000">
              <a:solidFill>
                <a:schemeClr val="accent6"/>
              </a:solidFill>
            </a:endParaRPr>
          </a:p>
        </p:txBody>
      </p:sp>
      <p:sp>
        <p:nvSpPr>
          <p:cNvPr id="272" name="Google Shape;272;p36"/>
          <p:cNvSpPr txBox="1">
            <a:spLocks noGrp="1"/>
          </p:cNvSpPr>
          <p:nvPr>
            <p:ph type="subTitle" idx="4294967295"/>
          </p:nvPr>
        </p:nvSpPr>
        <p:spPr>
          <a:xfrm>
            <a:off x="1087500" y="2249575"/>
            <a:ext cx="3234300" cy="16809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t" anchorCtr="0">
            <a:noAutofit/>
          </a:bodyPr>
          <a:lstStyle/>
          <a:p>
            <a:pPr marL="0" lvl="0" indent="0" algn="l" rtl="0">
              <a:spcBef>
                <a:spcPts val="600"/>
              </a:spcBef>
              <a:spcAft>
                <a:spcPts val="0"/>
              </a:spcAft>
              <a:buNone/>
            </a:pPr>
            <a:r>
              <a:rPr lang="en-US" sz="1800" b="1" smtClean="0">
                <a:solidFill>
                  <a:schemeClr val="accent6"/>
                </a:solidFill>
              </a:rPr>
              <a:t>Cảm ơn cô và các bạn đã chú ý lắng nghe!</a:t>
            </a:r>
            <a:endParaRPr sz="1800" b="1">
              <a:solidFill>
                <a:schemeClr val="accent6"/>
              </a:solidFill>
            </a:endParaRP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Rectangle 2"/>
          <p:cNvSpPr/>
          <p:nvPr/>
        </p:nvSpPr>
        <p:spPr>
          <a:xfrm>
            <a:off x="1442933" y="514350"/>
            <a:ext cx="3841116"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a:t>
            </a:r>
            <a:r>
              <a:rPr lang="en-US" sz="40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Phân tích LU</a:t>
            </a:r>
            <a:endParaRPr lang="en-US"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1442933" y="1657350"/>
            <a:ext cx="5625259"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II</a:t>
            </a:r>
            <a:r>
              <a:rPr lang="en-US" sz="40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Phân tích Cholesky</a:t>
            </a:r>
            <a:endParaRPr lang="en-US"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Rectangle 4"/>
          <p:cNvSpPr/>
          <p:nvPr/>
        </p:nvSpPr>
        <p:spPr>
          <a:xfrm>
            <a:off x="1442933" y="2876550"/>
            <a:ext cx="5391219" cy="132343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III</a:t>
            </a:r>
            <a:r>
              <a:rPr lang="en-US" sz="40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Ứng dụng để giải </a:t>
            </a:r>
          </a:p>
          <a:p>
            <a:pPr algn="ctr"/>
            <a:r>
              <a:rPr lang="en-US" sz="40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hệ phương trình</a:t>
            </a:r>
            <a:endParaRPr lang="en-US"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38735988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8" name="Google Shape;78;p1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Rectangle 5"/>
          <p:cNvSpPr/>
          <p:nvPr/>
        </p:nvSpPr>
        <p:spPr>
          <a:xfrm>
            <a:off x="-14323" y="438150"/>
            <a:ext cx="1226531" cy="2062103"/>
          </a:xfrm>
          <a:prstGeom prst="rect">
            <a:avLst/>
          </a:prstGeom>
          <a:noFill/>
        </p:spPr>
        <p:txBody>
          <a:bodyPr wrap="square" lIns="91440" tIns="45720" rIns="91440" bIns="45720">
            <a:spAutoFit/>
          </a:bodyPr>
          <a:lstStyle/>
          <a:p>
            <a:pPr algn="ctr"/>
            <a:r>
              <a:rPr lang="en-US" sz="3200" b="1" cap="none" spc="0" noProof="1" smtClean="0">
                <a:ln w="17780" cmpd="sng">
                  <a:solidFill>
                    <a:srgbClr val="FFFFFF"/>
                  </a:solidFill>
                  <a:prstDash val="solid"/>
                  <a:miter lim="800000"/>
                </a:ln>
                <a:solidFill>
                  <a:srgbClr val="FF0000"/>
                </a:solidFill>
                <a:effectLst>
                  <a:outerShdw blurRad="50800" algn="tl" rotWithShape="0">
                    <a:srgbClr val="000000"/>
                  </a:outerShdw>
                </a:effectLst>
                <a:latin typeface="+mj-lt"/>
              </a:rPr>
              <a:t>I. Phân tích LU</a:t>
            </a:r>
            <a:endParaRPr lang="vi-VN" sz="3200" b="1" cap="none" spc="0" noProof="1">
              <a:ln w="17780" cmpd="sng">
                <a:solidFill>
                  <a:srgbClr val="FFFFFF"/>
                </a:solidFill>
                <a:prstDash val="solid"/>
                <a:miter lim="800000"/>
              </a:ln>
              <a:solidFill>
                <a:srgbClr val="FF0000"/>
              </a:solidFill>
              <a:effectLst>
                <a:outerShdw blurRad="50800" algn="tl" rotWithShape="0">
                  <a:srgbClr val="000000"/>
                </a:outerShdw>
              </a:effectLst>
              <a:latin typeface="+mj-lt"/>
            </a:endParaRPr>
          </a:p>
        </p:txBody>
      </p:sp>
      <p:sp>
        <p:nvSpPr>
          <p:cNvPr id="7" name="TextBox 6"/>
          <p:cNvSpPr txBox="1"/>
          <p:nvPr/>
        </p:nvSpPr>
        <p:spPr>
          <a:xfrm>
            <a:off x="1356704" y="590550"/>
            <a:ext cx="2224696" cy="400110"/>
          </a:xfrm>
          <a:prstGeom prst="rect">
            <a:avLst/>
          </a:prstGeom>
          <a:noFill/>
        </p:spPr>
        <p:txBody>
          <a:bodyPr wrap="square" rtlCol="0">
            <a:spAutoFit/>
          </a:bodyPr>
          <a:lstStyle/>
          <a:p>
            <a:r>
              <a:rPr lang="vi-VN" sz="2000" b="1" noProof="1" smtClean="0">
                <a:latin typeface="Times New Roman" pitchFamily="18" charset="0"/>
                <a:cs typeface="Times New Roman" pitchFamily="18" charset="0"/>
              </a:rPr>
              <a:t>1. </a:t>
            </a:r>
            <a:r>
              <a:rPr lang="en-US" sz="2000" b="1" noProof="1" smtClean="0">
                <a:latin typeface="Times New Roman" pitchFamily="18" charset="0"/>
                <a:cs typeface="Times New Roman" pitchFamily="18" charset="0"/>
              </a:rPr>
              <a:t>Cơ sở lý thuyết</a:t>
            </a:r>
            <a:endParaRPr lang="vi-VN" sz="2000" b="1" noProof="1">
              <a:latin typeface="Times New Roman" pitchFamily="18" charset="0"/>
              <a:cs typeface="Times New Roman" pitchFamily="18" charset="0"/>
            </a:endParaRPr>
          </a:p>
        </p:txBody>
      </p:sp>
      <p:sp>
        <p:nvSpPr>
          <p:cNvPr id="2" name="Rectangle 1"/>
          <p:cNvSpPr/>
          <p:nvPr/>
        </p:nvSpPr>
        <p:spPr>
          <a:xfrm>
            <a:off x="1356704" y="1168653"/>
            <a:ext cx="6949096" cy="923330"/>
          </a:xfrm>
          <a:prstGeom prst="rect">
            <a:avLst/>
          </a:prstGeom>
        </p:spPr>
        <p:txBody>
          <a:bodyPr wrap="square">
            <a:spAutoFit/>
          </a:bodyPr>
          <a:lstStyle/>
          <a:p>
            <a:r>
              <a:rPr lang="en-US" sz="1800" smtClean="0">
                <a:latin typeface="Times New Roman" pitchFamily="18" charset="0"/>
                <a:cs typeface="Times New Roman" pitchFamily="18" charset="0"/>
              </a:rPr>
              <a:t>Phân tích LU là tách ma trận vuông A thành tích của một ma trận tam giác dưới (L) và một ma trận tam giác trên (U)</a:t>
            </a:r>
          </a:p>
          <a:p>
            <a:r>
              <a:rPr lang="en-US" sz="1800">
                <a:latin typeface="Times New Roman" pitchFamily="18" charset="0"/>
                <a:cs typeface="Times New Roman" pitchFamily="18" charset="0"/>
              </a:rPr>
              <a:t>	</a:t>
            </a:r>
            <a:r>
              <a:rPr lang="en-US" sz="1800" smtClean="0">
                <a:latin typeface="Times New Roman" pitchFamily="18" charset="0"/>
                <a:cs typeface="Times New Roman" pitchFamily="18" charset="0"/>
              </a:rPr>
              <a:t>		</a:t>
            </a:r>
            <a:r>
              <a:rPr lang="en-US" sz="1800" i="1" smtClean="0">
                <a:latin typeface="Times New Roman" pitchFamily="18" charset="0"/>
                <a:cs typeface="Times New Roman" pitchFamily="18" charset="0"/>
              </a:rPr>
              <a:t>A = LU</a:t>
            </a:r>
            <a:endParaRPr lang="en-US" sz="1800" i="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Rectangle 2"/>
              <p:cNvSpPr/>
              <p:nvPr/>
            </p:nvSpPr>
            <p:spPr>
              <a:xfrm>
                <a:off x="1193874" y="2481152"/>
                <a:ext cx="7391400" cy="1291507"/>
              </a:xfrm>
              <a:prstGeom prst="rect">
                <a:avLst/>
              </a:prstGeom>
            </p:spPr>
            <p:txBody>
              <a:bodyPr wrap="square">
                <a:spAutoFit/>
              </a:bodyPr>
              <a:lstStyle/>
              <a:p>
                <a:r>
                  <a:rPr lang="en-US" sz="1600" i="1" smtClean="0">
                    <a:latin typeface="Times New Roman" pitchFamily="18" charset="0"/>
                    <a:ea typeface="Times New Roman" pitchFamily="18" charset="0"/>
                    <a:cs typeface="Times New Roman" pitchFamily="18" charset="0"/>
                  </a:rPr>
                  <a:t>A</a:t>
                </a:r>
                <a:r>
                  <a:rPr lang="en-US" sz="1600" smtClean="0">
                    <a:latin typeface="Times New Roman" pitchFamily="18" charset="0"/>
                    <a:ea typeface="Times New Roman" pitchFamily="18" charset="0"/>
                    <a:cs typeface="Times New Roman" pitchFamily="18" charset="0"/>
                  </a:rPr>
                  <a:t> = </a:t>
                </a:r>
                <a14:m>
                  <m:oMath xmlns:m="http://schemas.openxmlformats.org/officeDocument/2006/math">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11</m:t>
                                  </m:r>
                                </m:sub>
                              </m:sSub>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m:t>
                                  </m:r>
                                  <m:r>
                                    <a:rPr lang="en-US" sz="1600" i="1">
                                      <a:latin typeface="Cambria Math"/>
                                      <a:ea typeface="Times New Roman" panose="02020603050405020304" pitchFamily="18" charset="0"/>
                                    </a:rPr>
                                    <m:t>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m:t>
                                  </m:r>
                                  <m:r>
                                    <a:rPr lang="en-US" sz="1600" i="1">
                                      <a:latin typeface="Cambria Math"/>
                                      <a:ea typeface="Times New Roman" panose="02020603050405020304" pitchFamily="18" charset="0"/>
                                    </a:rPr>
                                    <m:t>𝑛</m:t>
                                  </m:r>
                                </m:sub>
                              </m:sSub>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21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Times New Roman" panose="02020603050405020304" pitchFamily="18" charset="0"/>
                                    </a:rPr>
                                    <m:t>22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a:ea typeface="Times New Roman" panose="02020603050405020304" pitchFamily="18" charset="0"/>
                                    </a:rPr>
                                    <m:t>2</m:t>
                                  </m:r>
                                  <m:r>
                                    <a:rPr lang="en-US" sz="1600" i="1">
                                      <a:latin typeface="Cambria Math"/>
                                      <a:ea typeface="Times New Roman" panose="02020603050405020304" pitchFamily="18" charset="0"/>
                                    </a:rPr>
                                    <m:t>𝑛</m:t>
                                  </m:r>
                                </m:sub>
                              </m:sSub>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Calibri" panose="020F0502020204030204" pitchFamily="34" charset="0"/>
                                    </a:rPr>
                                    <m:t>3</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32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a:ea typeface="Times New Roman" panose="02020603050405020304" pitchFamily="18" charset="0"/>
                                    </a:rPr>
                                    <m:t>3</m:t>
                                  </m:r>
                                  <m:r>
                                    <a:rPr lang="en-US" sz="1600" i="1">
                                      <a:latin typeface="Cambria Math"/>
                                      <a:ea typeface="Times New Roman" panose="02020603050405020304" pitchFamily="18" charset="0"/>
                                    </a:rPr>
                                    <m:t>𝑛</m:t>
                                  </m:r>
                                </m:sub>
                              </m:sSub>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Times New Roman" panose="02020603050405020304" pitchFamily="18" charset="0"/>
                                    </a:rPr>
                                    <m:t>𝑛𝑛</m:t>
                                  </m:r>
                                </m:sub>
                              </m:sSub>
                            </m:e>
                          </m:mr>
                        </m:m>
                      </m:e>
                    </m:d>
                    <m:r>
                      <a:rPr lang="en-US" sz="1600" b="0" i="1" smtClean="0">
                        <a:latin typeface="Cambria Math"/>
                        <a:ea typeface="Times New Roman" panose="02020603050405020304" pitchFamily="18" charset="0"/>
                      </a:rPr>
                      <m:t>= </m:t>
                    </m:r>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b="0" i="1" smtClean="0">
                                      <a:latin typeface="Cambria Math"/>
                                      <a:ea typeface="Times New Roman" panose="02020603050405020304" pitchFamily="18" charset="0"/>
                                    </a:rPr>
                                    <m:t>1</m:t>
                                  </m:r>
                                  <m:r>
                                    <a:rPr lang="en-US" sz="1600" i="1">
                                      <a:latin typeface="Cambria Math" panose="02040503050406030204" pitchFamily="18" charset="0"/>
                                      <a:ea typeface="Times New Roman" panose="02020603050405020304" pitchFamily="18" charset="0"/>
                                    </a:rPr>
                                    <m:t>1</m:t>
                                  </m:r>
                                </m:sub>
                              </m:sSub>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Times New Roman" panose="02020603050405020304" pitchFamily="18" charset="0"/>
                                </a:rPr>
                                <m:t>0</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21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2</m:t>
                                  </m:r>
                                  <m:r>
                                    <a:rPr lang="en-US" sz="1600" b="0" i="1" smtClean="0">
                                      <a:latin typeface="Cambria Math"/>
                                      <a:ea typeface="Times New Roman" panose="02020603050405020304" pitchFamily="18" charset="0"/>
                                    </a:rPr>
                                    <m:t>2</m:t>
                                  </m:r>
                                </m:sub>
                              </m:sSub>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Times New Roman" panose="02020603050405020304" pitchFamily="18" charset="0"/>
                                </a:rPr>
                                <m:t>0</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a:ea typeface="Calibri" panose="020F0502020204030204" pitchFamily="34" charset="0"/>
                                    </a:rPr>
                                    <m:t>3</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32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b="0" i="1" smtClean="0">
                                      <a:latin typeface="Cambria Math"/>
                                      <a:ea typeface="Times New Roman" panose="02020603050405020304" pitchFamily="18" charset="0"/>
                                    </a:rPr>
                                    <m:t>𝑛𝑛</m:t>
                                  </m:r>
                                </m:sub>
                              </m:sSub>
                            </m:e>
                          </m:mr>
                        </m:m>
                      </m:e>
                    </m:d>
                    <m:r>
                      <a:rPr lang="en-US" sz="1600" i="1">
                        <a:latin typeface="Cambria Math"/>
                        <a:ea typeface="Cambria Math" panose="02040503050406030204" pitchFamily="18" charset="0"/>
                        <a:cs typeface="Cambria Math" panose="02040503050406030204" pitchFamily="18" charset="0"/>
                      </a:rPr>
                      <m:t> .</m:t>
                    </m:r>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11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12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𝑢</m:t>
                                  </m:r>
                                </m:e>
                                <m:sub>
                                  <m:r>
                                    <a:rPr lang="en-US" sz="1600" i="1">
                                      <a:latin typeface="Cambria Math" panose="02040503050406030204" pitchFamily="18" charset="0"/>
                                      <a:ea typeface="Times New Roman" panose="02020603050405020304" pitchFamily="18" charset="0"/>
                                    </a:rPr>
                                    <m:t>1</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Times New Roman" panose="02020603050405020304" pitchFamily="18" charset="0"/>
                                </a:rPr>
                                <m:t>0</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22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2</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3</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𝑢</m:t>
                                  </m:r>
                                </m:e>
                                <m:sub>
                                  <m:r>
                                    <a:rPr lang="en-US" sz="1600" i="1">
                                      <a:latin typeface="Cambria Math" panose="02040503050406030204" pitchFamily="18" charset="0"/>
                                      <a:ea typeface="Times New Roman" panose="02020603050405020304" pitchFamily="18" charset="0"/>
                                    </a:rPr>
                                    <m:t>𝑛𝑛</m:t>
                                  </m:r>
                                </m:sub>
                              </m:sSub>
                            </m:e>
                          </m:mr>
                        </m:m>
                      </m:e>
                    </m:d>
                    <m:r>
                      <a:rPr lang="en-US" sz="1600" b="0" i="1" smtClean="0">
                        <a:latin typeface="Cambria Math"/>
                        <a:ea typeface="Times New Roman" panose="02020603050405020304" pitchFamily="18" charset="0"/>
                      </a:rPr>
                      <m:t>=</m:t>
                    </m:r>
                  </m:oMath>
                </a14:m>
                <a:r>
                  <a:rPr lang="en-US" sz="1600" smtClean="0">
                    <a:latin typeface="Times New Roman" pitchFamily="18" charset="0"/>
                    <a:cs typeface="Times New Roman" pitchFamily="18" charset="0"/>
                  </a:rPr>
                  <a:t> </a:t>
                </a:r>
                <a:r>
                  <a:rPr lang="en-US" sz="1600" i="1" smtClean="0">
                    <a:latin typeface="Times New Roman" pitchFamily="18" charset="0"/>
                    <a:cs typeface="Times New Roman" pitchFamily="18" charset="0"/>
                  </a:rPr>
                  <a:t>LU</a:t>
                </a:r>
                <a:endParaRPr lang="en-US" sz="1600" i="1">
                  <a:latin typeface="Times New Roman" pitchFamily="18"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193874" y="2481152"/>
                <a:ext cx="7391400" cy="1291507"/>
              </a:xfrm>
              <a:prstGeom prst="rect">
                <a:avLst/>
              </a:prstGeom>
              <a:blipFill rotWithShape="1">
                <a:blip r:embed="rId3"/>
                <a:stretch>
                  <a:fillRect l="-495"/>
                </a:stretch>
              </a:blipFill>
            </p:spPr>
            <p:txBody>
              <a:bodyPr/>
              <a:lstStyle/>
              <a:p>
                <a:r>
                  <a:rPr lang="en-US">
                    <a:noFill/>
                  </a:rPr>
                  <a:t> </a:t>
                </a:r>
              </a:p>
            </p:txBody>
          </p:sp>
        </mc:Fallback>
      </mc:AlternateContent>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mc:AlternateContent xmlns:mc="http://schemas.openxmlformats.org/markup-compatibility/2006" xmlns:a14="http://schemas.microsoft.com/office/drawing/2010/main">
        <mc:Choice Requires="a14">
          <p:sp>
            <p:nvSpPr>
              <p:cNvPr id="5" name="TextBox 4"/>
              <p:cNvSpPr txBox="1"/>
              <p:nvPr/>
            </p:nvSpPr>
            <p:spPr>
              <a:xfrm>
                <a:off x="1219200" y="2266950"/>
                <a:ext cx="6858000" cy="707886"/>
              </a:xfrm>
              <a:prstGeom prst="rect">
                <a:avLst/>
              </a:prstGeom>
              <a:noFill/>
            </p:spPr>
            <p:txBody>
              <a:bodyPr wrap="square" rtlCol="0">
                <a:spAutoFit/>
              </a:bodyPr>
              <a:lstStyle/>
              <a:p>
                <a:r>
                  <a:rPr lang="en-US" sz="2000" noProof="1" smtClean="0">
                    <a:latin typeface="Times New Roman" pitchFamily="18" charset="0"/>
                    <a:cs typeface="Times New Roman" pitchFamily="18" charset="0"/>
                  </a:rPr>
                  <a:t>Từ </a:t>
                </a:r>
                <a:r>
                  <a:rPr lang="en-US" sz="2000" i="1" noProof="1" smtClean="0">
                    <a:solidFill>
                      <a:srgbClr val="FF0000"/>
                    </a:solidFill>
                    <a:latin typeface="Times New Roman" pitchFamily="18" charset="0"/>
                    <a:cs typeface="Times New Roman" pitchFamily="18" charset="0"/>
                  </a:rPr>
                  <a:t>A = LU</a:t>
                </a:r>
                <a:r>
                  <a:rPr lang="en-US" sz="2000" noProof="1" smtClean="0">
                    <a:solidFill>
                      <a:srgbClr val="FF0000"/>
                    </a:solidFill>
                    <a:latin typeface="Times New Roman" pitchFamily="18" charset="0"/>
                    <a:cs typeface="Times New Roman" pitchFamily="18" charset="0"/>
                  </a:rPr>
                  <a:t> </a:t>
                </a:r>
                <a:r>
                  <a:rPr lang="en-US" sz="2000" noProof="1" smtClean="0">
                    <a:latin typeface="Times New Roman" pitchFamily="18" charset="0"/>
                    <a:cs typeface="Times New Roman" pitchFamily="18" charset="0"/>
                  </a:rPr>
                  <a:t>ta được hệ phương trình bao gồm </a:t>
                </a:r>
                <a:r>
                  <a:rPr lang="en-US" sz="2000" b="1" noProof="1" smtClean="0">
                    <a:latin typeface="Times New Roman" pitchFamily="18" charset="0"/>
                    <a:cs typeface="Times New Roman" pitchFamily="18" charset="0"/>
                  </a:rPr>
                  <a:t>n</a:t>
                </a:r>
                <a:r>
                  <a:rPr lang="en-US" sz="2000" b="1" baseline="30000" noProof="1" smtClean="0">
                    <a:latin typeface="Times New Roman" pitchFamily="18" charset="0"/>
                    <a:cs typeface="Times New Roman" pitchFamily="18" charset="0"/>
                  </a:rPr>
                  <a:t>2</a:t>
                </a:r>
                <a:r>
                  <a:rPr lang="en-US" sz="2000" noProof="1">
                    <a:latin typeface="Times New Roman" pitchFamily="18" charset="0"/>
                    <a:cs typeface="Times New Roman" pitchFamily="18" charset="0"/>
                  </a:rPr>
                  <a:t> </a:t>
                </a:r>
                <a:r>
                  <a:rPr lang="en-US" sz="2000" noProof="1" smtClean="0">
                    <a:latin typeface="Times New Roman" pitchFamily="18" charset="0"/>
                    <a:cs typeface="Times New Roman" pitchFamily="18" charset="0"/>
                  </a:rPr>
                  <a:t>phương trình và </a:t>
                </a:r>
                <a:r>
                  <a:rPr lang="en-US" sz="2000" b="1" noProof="1" smtClean="0">
                    <a:latin typeface="Times New Roman" pitchFamily="18" charset="0"/>
                    <a:cs typeface="Times New Roman" pitchFamily="18" charset="0"/>
                  </a:rPr>
                  <a:t>n</a:t>
                </a:r>
                <a:r>
                  <a:rPr lang="en-US" sz="2000" b="1" baseline="30000" noProof="1" smtClean="0">
                    <a:latin typeface="Times New Roman" pitchFamily="18" charset="0"/>
                    <a:cs typeface="Times New Roman" pitchFamily="18" charset="0"/>
                  </a:rPr>
                  <a:t>2 </a:t>
                </a:r>
                <a:r>
                  <a:rPr lang="en-US" sz="2000" b="1" noProof="1" smtClean="0">
                    <a:latin typeface="Times New Roman" pitchFamily="18" charset="0"/>
                    <a:cs typeface="Times New Roman" pitchFamily="18" charset="0"/>
                  </a:rPr>
                  <a:t>+ n </a:t>
                </a:r>
                <a:r>
                  <a:rPr lang="en-US" sz="2000" noProof="1" smtClean="0">
                    <a:latin typeface="Times New Roman" pitchFamily="18" charset="0"/>
                    <a:cs typeface="Times New Roman" pitchFamily="18" charset="0"/>
                  </a:rPr>
                  <a:t>ẩn l</a:t>
                </a:r>
                <a:r>
                  <a:rPr lang="en-US" sz="2000" baseline="-25000" noProof="1" smtClean="0">
                    <a:latin typeface="Times New Roman" pitchFamily="18" charset="0"/>
                    <a:cs typeface="Times New Roman" pitchFamily="18" charset="0"/>
                  </a:rPr>
                  <a:t>ij</a:t>
                </a:r>
                <a:r>
                  <a:rPr lang="en-US" sz="2000" noProof="1" smtClean="0">
                    <a:latin typeface="Times New Roman" pitchFamily="18" charset="0"/>
                    <a:cs typeface="Times New Roman" pitchFamily="18" charset="0"/>
                  </a:rPr>
                  <a:t> (i </a:t>
                </a:r>
                <a14:m>
                  <m:oMath xmlns:m="http://schemas.openxmlformats.org/officeDocument/2006/math">
                    <m:r>
                      <a:rPr lang="en-US" sz="2000" i="1" noProof="1" smtClean="0">
                        <a:latin typeface="Cambria Math"/>
                        <a:ea typeface="Cambria Math"/>
                        <a:cs typeface="Times New Roman" pitchFamily="18" charset="0"/>
                      </a:rPr>
                      <m:t>≥</m:t>
                    </m:r>
                  </m:oMath>
                </a14:m>
                <a:r>
                  <a:rPr lang="en-US" sz="2000" noProof="1" smtClean="0">
                    <a:latin typeface="Times New Roman" pitchFamily="18" charset="0"/>
                    <a:cs typeface="Times New Roman" pitchFamily="18" charset="0"/>
                  </a:rPr>
                  <a:t> j), u</a:t>
                </a:r>
                <a:r>
                  <a:rPr lang="en-US" sz="2000" baseline="-25000" noProof="1" smtClean="0">
                    <a:latin typeface="Times New Roman" pitchFamily="18" charset="0"/>
                    <a:cs typeface="Times New Roman" pitchFamily="18" charset="0"/>
                  </a:rPr>
                  <a:t>ij</a:t>
                </a:r>
                <a:r>
                  <a:rPr lang="en-US" sz="2000" noProof="1" smtClean="0">
                    <a:latin typeface="Times New Roman" pitchFamily="18" charset="0"/>
                    <a:cs typeface="Times New Roman" pitchFamily="18" charset="0"/>
                  </a:rPr>
                  <a:t> (i </a:t>
                </a:r>
                <a14:m>
                  <m:oMath xmlns:m="http://schemas.openxmlformats.org/officeDocument/2006/math">
                    <m:r>
                      <a:rPr lang="en-US" sz="2000" i="1" noProof="1" smtClean="0">
                        <a:latin typeface="Cambria Math"/>
                        <a:ea typeface="Cambria Math"/>
                        <a:cs typeface="Times New Roman" pitchFamily="18" charset="0"/>
                      </a:rPr>
                      <m:t>≤</m:t>
                    </m:r>
                  </m:oMath>
                </a14:m>
                <a:r>
                  <a:rPr lang="en-US" sz="2000" noProof="1" smtClean="0">
                    <a:latin typeface="Times New Roman" pitchFamily="18" charset="0"/>
                    <a:cs typeface="Times New Roman" pitchFamily="18" charset="0"/>
                  </a:rPr>
                  <a:t> j).</a:t>
                </a:r>
                <a:endParaRPr lang="vi-VN" sz="2000" noProof="1">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219200" y="2266950"/>
                <a:ext cx="6858000" cy="707886"/>
              </a:xfrm>
              <a:prstGeom prst="rect">
                <a:avLst/>
              </a:prstGeom>
              <a:blipFill rotWithShape="1">
                <a:blip r:embed="rId3"/>
                <a:stretch>
                  <a:fillRect l="-889" t="-4310" r="-267"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219200" y="455885"/>
                <a:ext cx="7374785" cy="1291507"/>
              </a:xfrm>
              <a:prstGeom prst="rect">
                <a:avLst/>
              </a:prstGeom>
            </p:spPr>
            <p:txBody>
              <a:bodyPr wrap="square">
                <a:spAutoFit/>
              </a:bodyPr>
              <a:lstStyle/>
              <a:p>
                <a:r>
                  <a:rPr lang="en-US" sz="1600" i="1" smtClean="0">
                    <a:latin typeface="Times New Roman" pitchFamily="18" charset="0"/>
                    <a:ea typeface="Times New Roman" pitchFamily="18" charset="0"/>
                    <a:cs typeface="Times New Roman" pitchFamily="18" charset="0"/>
                  </a:rPr>
                  <a:t>A</a:t>
                </a:r>
                <a:r>
                  <a:rPr lang="en-US" sz="1600" smtClean="0">
                    <a:latin typeface="Times New Roman" pitchFamily="18" charset="0"/>
                    <a:ea typeface="Times New Roman" pitchFamily="18" charset="0"/>
                    <a:cs typeface="Times New Roman" pitchFamily="18" charset="0"/>
                  </a:rPr>
                  <a:t> = </a:t>
                </a:r>
                <a14:m>
                  <m:oMath xmlns:m="http://schemas.openxmlformats.org/officeDocument/2006/math">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11</m:t>
                                  </m:r>
                                </m:sub>
                              </m:sSub>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m:t>
                                  </m:r>
                                  <m:r>
                                    <a:rPr lang="en-US" sz="1600" i="1">
                                      <a:latin typeface="Cambria Math"/>
                                      <a:ea typeface="Times New Roman" panose="02020603050405020304" pitchFamily="18" charset="0"/>
                                    </a:rPr>
                                    <m:t>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panose="02040503050406030204" pitchFamily="18" charset="0"/>
                                      <a:ea typeface="Times New Roman" panose="02020603050405020304" pitchFamily="18" charset="0"/>
                                    </a:rPr>
                                    <m:t>1</m:t>
                                  </m:r>
                                  <m:r>
                                    <a:rPr lang="en-US" sz="1600" i="1">
                                      <a:latin typeface="Cambria Math"/>
                                      <a:ea typeface="Times New Roman" panose="02020603050405020304" pitchFamily="18" charset="0"/>
                                    </a:rPr>
                                    <m:t>𝑛</m:t>
                                  </m:r>
                                </m:sub>
                              </m:sSub>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21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Times New Roman" panose="02020603050405020304" pitchFamily="18" charset="0"/>
                                    </a:rPr>
                                    <m:t>22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a:ea typeface="Times New Roman" panose="02020603050405020304" pitchFamily="18" charset="0"/>
                                    </a:rPr>
                                    <m:t>2</m:t>
                                  </m:r>
                                  <m:r>
                                    <a:rPr lang="en-US" sz="1600" i="1">
                                      <a:latin typeface="Cambria Math"/>
                                      <a:ea typeface="Times New Roman" panose="02020603050405020304" pitchFamily="18" charset="0"/>
                                    </a:rPr>
                                    <m:t>𝑛</m:t>
                                  </m:r>
                                </m:sub>
                              </m:sSub>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Calibri" panose="020F0502020204030204" pitchFamily="34" charset="0"/>
                                    </a:rPr>
                                    <m:t>3</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32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𝑎</m:t>
                                  </m:r>
                                </m:e>
                                <m:sub>
                                  <m:r>
                                    <a:rPr lang="en-US" sz="1600" i="1">
                                      <a:latin typeface="Cambria Math"/>
                                      <a:ea typeface="Times New Roman" panose="02020603050405020304" pitchFamily="18" charset="0"/>
                                    </a:rPr>
                                    <m:t>3</m:t>
                                  </m:r>
                                  <m:r>
                                    <a:rPr lang="en-US" sz="1600" i="1">
                                      <a:latin typeface="Cambria Math"/>
                                      <a:ea typeface="Times New Roman" panose="02020603050405020304" pitchFamily="18" charset="0"/>
                                    </a:rPr>
                                    <m:t>𝑛</m:t>
                                  </m:r>
                                </m:sub>
                              </m:sSub>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a</m:t>
                                  </m:r>
                                </m:e>
                                <m:sub>
                                  <m:r>
                                    <a:rPr lang="en-US" sz="1600" i="1">
                                      <a:latin typeface="Cambria Math"/>
                                      <a:ea typeface="Times New Roman" panose="02020603050405020304" pitchFamily="18" charset="0"/>
                                    </a:rPr>
                                    <m:t>𝑛𝑛</m:t>
                                  </m:r>
                                </m:sub>
                              </m:sSub>
                            </m:e>
                          </m:mr>
                        </m:m>
                      </m:e>
                    </m:d>
                    <m:r>
                      <a:rPr lang="en-US" sz="1600" b="0" i="1" smtClean="0">
                        <a:latin typeface="Cambria Math"/>
                        <a:ea typeface="Times New Roman" panose="02020603050405020304" pitchFamily="18" charset="0"/>
                      </a:rPr>
                      <m:t>= </m:t>
                    </m:r>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b="0" i="1" smtClean="0">
                                      <a:latin typeface="Cambria Math"/>
                                      <a:ea typeface="Times New Roman" panose="02020603050405020304" pitchFamily="18" charset="0"/>
                                    </a:rPr>
                                    <m:t>1</m:t>
                                  </m:r>
                                  <m:r>
                                    <a:rPr lang="en-US" sz="1600" i="1">
                                      <a:latin typeface="Cambria Math" panose="02040503050406030204" pitchFamily="18" charset="0"/>
                                      <a:ea typeface="Times New Roman" panose="02020603050405020304" pitchFamily="18" charset="0"/>
                                    </a:rPr>
                                    <m:t>1</m:t>
                                  </m:r>
                                </m:sub>
                              </m:sSub>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Times New Roman" panose="02020603050405020304" pitchFamily="18" charset="0"/>
                                </a:rPr>
                                <m:t>0</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21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2</m:t>
                                  </m:r>
                                  <m:r>
                                    <a:rPr lang="en-US" sz="1600" b="0" i="1" smtClean="0">
                                      <a:latin typeface="Cambria Math"/>
                                      <a:ea typeface="Times New Roman" panose="02020603050405020304" pitchFamily="18" charset="0"/>
                                    </a:rPr>
                                    <m:t>2</m:t>
                                  </m:r>
                                </m:sub>
                              </m:sSub>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Times New Roman" panose="02020603050405020304" pitchFamily="18" charset="0"/>
                                </a:rPr>
                                <m:t>0</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a:ea typeface="Calibri" panose="020F0502020204030204" pitchFamily="34" charset="0"/>
                                    </a:rPr>
                                    <m:t>3</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32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i="1">
                                      <a:latin typeface="Cambria Math" panose="02040503050406030204" pitchFamily="18" charset="0"/>
                                      <a:ea typeface="Times New Roman" panose="02020603050405020304" pitchFamily="18" charset="0"/>
                                    </a:rPr>
                                    <m:t>𝑛</m:t>
                                  </m:r>
                                  <m:r>
                                    <a:rPr lang="en-US" sz="1600" i="1">
                                      <a:latin typeface="Cambria Math" panose="02040503050406030204" pitchFamily="18" charset="0"/>
                                      <a:ea typeface="Times New Roman" panose="02020603050405020304" pitchFamily="18" charset="0"/>
                                    </a:rPr>
                                    <m:t>2</m:t>
                                  </m:r>
                                </m:sub>
                              </m:sSub>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l</m:t>
                                  </m:r>
                                </m:e>
                                <m:sub>
                                  <m:r>
                                    <a:rPr lang="en-US" sz="1600" b="0" i="1" smtClean="0">
                                      <a:latin typeface="Cambria Math"/>
                                      <a:ea typeface="Times New Roman" panose="02020603050405020304" pitchFamily="18" charset="0"/>
                                    </a:rPr>
                                    <m:t>𝑛𝑛</m:t>
                                  </m:r>
                                </m:sub>
                              </m:sSub>
                            </m:e>
                          </m:mr>
                        </m:m>
                      </m:e>
                    </m:d>
                    <m:r>
                      <a:rPr lang="en-US" sz="1600" i="1">
                        <a:latin typeface="Cambria Math"/>
                        <a:ea typeface="Cambria Math" panose="02040503050406030204" pitchFamily="18" charset="0"/>
                        <a:cs typeface="Cambria Math" panose="02040503050406030204" pitchFamily="18" charset="0"/>
                      </a:rPr>
                      <m:t> .</m:t>
                    </m:r>
                    <m:d>
                      <m:dPr>
                        <m:begChr m:val="["/>
                        <m:endChr m:val="]"/>
                        <m:ctrlPr>
                          <a:rPr lang="en-US" sz="1600" i="1">
                            <a:latin typeface="Cambria Math"/>
                            <a:ea typeface="Times New Roman" panose="02020603050405020304" pitchFamily="18" charset="0"/>
                          </a:rPr>
                        </m:ctrlPr>
                      </m:dPr>
                      <m:e>
                        <m:m>
                          <m:mPr>
                            <m:mcs>
                              <m:mc>
                                <m:mcPr>
                                  <m:count m:val="4"/>
                                  <m:mcJc m:val="center"/>
                                </m:mcPr>
                              </m:mc>
                            </m:mcs>
                            <m:ctrlPr>
                              <a:rPr lang="en-US" sz="1600" i="1">
                                <a:latin typeface="Cambria Math"/>
                                <a:ea typeface="Times New Roman" panose="02020603050405020304" pitchFamily="18" charset="0"/>
                              </a:rPr>
                            </m:ctrlPr>
                          </m:mPr>
                          <m:mr>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11</m:t>
                                  </m:r>
                                </m:sub>
                              </m:sSub>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12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𝑢</m:t>
                                  </m:r>
                                </m:e>
                                <m:sub>
                                  <m:r>
                                    <a:rPr lang="en-US" sz="1600" i="1">
                                      <a:latin typeface="Cambria Math" panose="02040503050406030204" pitchFamily="18" charset="0"/>
                                      <a:ea typeface="Times New Roman" panose="02020603050405020304" pitchFamily="18" charset="0"/>
                                    </a:rPr>
                                    <m:t>1</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Times New Roman" panose="02020603050405020304" pitchFamily="18" charset="0"/>
                                </a:rPr>
                                <m:t>0</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22</m:t>
                                  </m:r>
                                </m:sub>
                              </m:sSub>
                            </m:e>
                            <m:e>
                              <m:r>
                                <a:rPr lang="en-US" sz="1600" i="1">
                                  <a:latin typeface="Cambria Math" panose="02040503050406030204" pitchFamily="18" charset="0"/>
                                  <a:ea typeface="Times New Roman" panose="020206030504050203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2</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m:rPr>
                                      <m:sty m:val="p"/>
                                    </m:rPr>
                                    <a:rPr lang="en-US" sz="1600">
                                      <a:latin typeface="Cambria Math"/>
                                      <a:ea typeface="Times New Roman" panose="02020603050405020304" pitchFamily="18" charset="0"/>
                                    </a:rPr>
                                    <m:t>u</m:t>
                                  </m:r>
                                </m:e>
                                <m:sub>
                                  <m:r>
                                    <a:rPr lang="en-US" sz="1600" i="1">
                                      <a:latin typeface="Cambria Math" panose="02040503050406030204" pitchFamily="18" charset="0"/>
                                      <a:ea typeface="Times New Roman" panose="02020603050405020304" pitchFamily="18" charset="0"/>
                                    </a:rPr>
                                    <m:t>3</m:t>
                                  </m:r>
                                  <m:r>
                                    <a:rPr lang="en-US" sz="1600" i="1">
                                      <a:latin typeface="Cambria Math" panose="02040503050406030204" pitchFamily="18" charset="0"/>
                                      <a:ea typeface="Times New Roman" panose="02020603050405020304" pitchFamily="18" charset="0"/>
                                    </a:rPr>
                                    <m:t>𝑛</m:t>
                                  </m:r>
                                </m:sub>
                              </m:sSub>
                            </m:e>
                          </m:mr>
                          <m:mr>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r>
                                <a:rPr lang="en-US" sz="1600" i="1">
                                  <a:latin typeface="Cambria Math" panose="02040503050406030204" pitchFamily="18" charset="0"/>
                                  <a:ea typeface="Times New Roman" panose="02020603050405020304" pitchFamily="18" charset="0"/>
                                </a:rPr>
                                <m:t>⋱</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Times New Roman" panose="02020603050405020304" pitchFamily="18" charset="0"/>
                                </a:rPr>
                                <m:t>0</m:t>
                              </m:r>
                            </m:e>
                            <m:e>
                              <m:r>
                                <a:rPr lang="en-US" sz="16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600" i="1">
                                      <a:latin typeface="Cambria Math"/>
                                      <a:ea typeface="Times New Roman" panose="02020603050405020304" pitchFamily="18" charset="0"/>
                                    </a:rPr>
                                  </m:ctrlPr>
                                </m:sSubPr>
                                <m:e>
                                  <m:r>
                                    <a:rPr lang="en-US" sz="1600" i="1">
                                      <a:latin typeface="Cambria Math"/>
                                      <a:ea typeface="Times New Roman" panose="02020603050405020304" pitchFamily="18" charset="0"/>
                                    </a:rPr>
                                    <m:t>𝑢</m:t>
                                  </m:r>
                                </m:e>
                                <m:sub>
                                  <m:r>
                                    <a:rPr lang="en-US" sz="1600" i="1">
                                      <a:latin typeface="Cambria Math" panose="02040503050406030204" pitchFamily="18" charset="0"/>
                                      <a:ea typeface="Times New Roman" panose="02020603050405020304" pitchFamily="18" charset="0"/>
                                    </a:rPr>
                                    <m:t>𝑛𝑛</m:t>
                                  </m:r>
                                </m:sub>
                              </m:sSub>
                            </m:e>
                          </m:mr>
                        </m:m>
                      </m:e>
                    </m:d>
                    <m:r>
                      <a:rPr lang="en-US" sz="1600" b="0" i="1" smtClean="0">
                        <a:latin typeface="Cambria Math"/>
                        <a:ea typeface="Times New Roman" panose="02020603050405020304" pitchFamily="18" charset="0"/>
                      </a:rPr>
                      <m:t>=</m:t>
                    </m:r>
                  </m:oMath>
                </a14:m>
                <a:r>
                  <a:rPr lang="en-US" sz="1600" smtClean="0">
                    <a:latin typeface="Times New Roman" pitchFamily="18" charset="0"/>
                    <a:cs typeface="Times New Roman" pitchFamily="18" charset="0"/>
                  </a:rPr>
                  <a:t> </a:t>
                </a:r>
                <a:r>
                  <a:rPr lang="en-US" sz="1600" i="1" smtClean="0">
                    <a:latin typeface="Times New Roman" pitchFamily="18" charset="0"/>
                    <a:cs typeface="Times New Roman" pitchFamily="18" charset="0"/>
                  </a:rPr>
                  <a:t>LU</a:t>
                </a:r>
                <a:endParaRPr lang="en-US" sz="1600" i="1">
                  <a:latin typeface="Times New Roman" pitchFamily="18" charset="0"/>
                  <a:cs typeface="Times New Roman"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219200" y="455885"/>
                <a:ext cx="7374785" cy="1291507"/>
              </a:xfrm>
              <a:prstGeom prst="rect">
                <a:avLst/>
              </a:prstGeom>
              <a:blipFill rotWithShape="1">
                <a:blip r:embed="rId4"/>
                <a:stretch>
                  <a:fillRect l="-413"/>
                </a:stretch>
              </a:blipFill>
            </p:spPr>
            <p:txBody>
              <a:bodyPr/>
              <a:lstStyle/>
              <a:p>
                <a:r>
                  <a:rPr lang="en-US">
                    <a:noFill/>
                  </a:rPr>
                  <a:t> </a:t>
                </a:r>
              </a:p>
            </p:txBody>
          </p:sp>
        </mc:Fallback>
      </mc:AlternateContent>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5" name="Rectangle 4"/>
          <p:cNvSpPr/>
          <p:nvPr/>
        </p:nvSpPr>
        <p:spPr>
          <a:xfrm>
            <a:off x="1198098" y="934365"/>
            <a:ext cx="5638800" cy="400110"/>
          </a:xfrm>
          <a:prstGeom prst="rect">
            <a:avLst/>
          </a:prstGeom>
        </p:spPr>
        <p:txBody>
          <a:bodyPr wrap="square">
            <a:spAutoFit/>
          </a:bodyPr>
          <a:lstStyle/>
          <a:p>
            <a:r>
              <a:rPr lang="en-US" sz="2000" smtClean="0">
                <a:latin typeface="Times New Roman" pitchFamily="18" charset="0"/>
                <a:cs typeface="Times New Roman" pitchFamily="18" charset="0"/>
              </a:rPr>
              <a:t>Chọn l</a:t>
            </a:r>
            <a:r>
              <a:rPr lang="en-US" sz="2000" baseline="-25000" smtClean="0">
                <a:latin typeface="Times New Roman" pitchFamily="18" charset="0"/>
                <a:cs typeface="Times New Roman" pitchFamily="18" charset="0"/>
              </a:rPr>
              <a:t>11 </a:t>
            </a:r>
            <a:r>
              <a:rPr lang="en-US" sz="2000" smtClean="0">
                <a:latin typeface="Times New Roman" pitchFamily="18" charset="0"/>
                <a:cs typeface="Times New Roman" pitchFamily="18" charset="0"/>
              </a:rPr>
              <a:t>= l</a:t>
            </a:r>
            <a:r>
              <a:rPr lang="en-US" sz="2000" baseline="-25000" smtClean="0">
                <a:latin typeface="Times New Roman" pitchFamily="18" charset="0"/>
                <a:cs typeface="Times New Roman" pitchFamily="18" charset="0"/>
              </a:rPr>
              <a:t>22 </a:t>
            </a:r>
            <a:r>
              <a:rPr lang="en-US" sz="2000" smtClean="0">
                <a:latin typeface="Times New Roman" pitchFamily="18" charset="0"/>
                <a:cs typeface="Times New Roman" pitchFamily="18" charset="0"/>
              </a:rPr>
              <a:t>=…= l</a:t>
            </a:r>
            <a:r>
              <a:rPr lang="en-US" sz="2000" baseline="-25000" smtClean="0">
                <a:latin typeface="Times New Roman" pitchFamily="18" charset="0"/>
                <a:cs typeface="Times New Roman" pitchFamily="18" charset="0"/>
              </a:rPr>
              <a:t>nn </a:t>
            </a:r>
            <a:r>
              <a:rPr lang="en-US" sz="2000" smtClean="0">
                <a:latin typeface="Times New Roman" pitchFamily="18" charset="0"/>
                <a:cs typeface="Times New Roman" pitchFamily="18" charset="0"/>
              </a:rPr>
              <a:t>= 1.</a:t>
            </a:r>
            <a:r>
              <a:rPr lang="en-US" sz="2000"/>
              <a:t> </a:t>
            </a:r>
            <a:endParaRPr lang="en-US" sz="2000" smtClean="0">
              <a:latin typeface="Times New Roman" pitchFamily="18" charset="0"/>
              <a:cs typeface="Times New Roman" pitchFamily="18" charset="0"/>
            </a:endParaRPr>
          </a:p>
        </p:txBody>
      </p:sp>
      <p:sp>
        <p:nvSpPr>
          <p:cNvPr id="6" name="Rectangle 5"/>
          <p:cNvSpPr/>
          <p:nvPr/>
        </p:nvSpPr>
        <p:spPr>
          <a:xfrm>
            <a:off x="1203254" y="3162240"/>
            <a:ext cx="5638800" cy="400110"/>
          </a:xfrm>
          <a:prstGeom prst="rect">
            <a:avLst/>
          </a:prstGeom>
        </p:spPr>
        <p:txBody>
          <a:bodyPr wrap="square">
            <a:spAutoFit/>
          </a:bodyPr>
          <a:lstStyle/>
          <a:p>
            <a:r>
              <a:rPr lang="en-US" sz="2000" smtClean="0">
                <a:latin typeface="Times New Roman" pitchFamily="18" charset="0"/>
                <a:cs typeface="Times New Roman" pitchFamily="18" charset="0"/>
              </a:rPr>
              <a:t>Từ đó ta được hệ gồm </a:t>
            </a:r>
            <a:r>
              <a:rPr lang="en-US" sz="2000" b="1" smtClean="0">
                <a:latin typeface="Times New Roman" pitchFamily="18" charset="0"/>
                <a:cs typeface="Times New Roman" pitchFamily="18" charset="0"/>
              </a:rPr>
              <a:t>n</a:t>
            </a:r>
            <a:r>
              <a:rPr lang="en-US" sz="2000" b="1" baseline="30000" smtClean="0">
                <a:latin typeface="Times New Roman" pitchFamily="18" charset="0"/>
                <a:cs typeface="Times New Roman" pitchFamily="18" charset="0"/>
              </a:rPr>
              <a:t>2</a:t>
            </a:r>
            <a:r>
              <a:rPr lang="en-US" sz="2000" smtClean="0">
                <a:latin typeface="Times New Roman" pitchFamily="18" charset="0"/>
                <a:cs typeface="Times New Roman" pitchFamily="18" charset="0"/>
              </a:rPr>
              <a:t> ẩn và </a:t>
            </a:r>
            <a:r>
              <a:rPr lang="en-US" sz="2000" b="1" smtClean="0">
                <a:latin typeface="Times New Roman" pitchFamily="18" charset="0"/>
                <a:cs typeface="Times New Roman" pitchFamily="18" charset="0"/>
              </a:rPr>
              <a:t>n</a:t>
            </a:r>
            <a:r>
              <a:rPr lang="en-US" sz="2000" b="1" baseline="30000" smtClean="0">
                <a:latin typeface="Times New Roman" pitchFamily="18" charset="0"/>
                <a:cs typeface="Times New Roman" pitchFamily="18" charset="0"/>
              </a:rPr>
              <a:t>2</a:t>
            </a:r>
            <a:r>
              <a:rPr lang="en-US" sz="2000" baseline="30000" smtClean="0">
                <a:latin typeface="Times New Roman" pitchFamily="18" charset="0"/>
                <a:cs typeface="Times New Roman" pitchFamily="18" charset="0"/>
              </a:rPr>
              <a:t> </a:t>
            </a:r>
            <a:r>
              <a:rPr lang="en-US" sz="2000" smtClean="0">
                <a:latin typeface="Times New Roman" pitchFamily="18" charset="0"/>
                <a:cs typeface="Times New Roman" pitchFamily="18" charset="0"/>
              </a:rPr>
              <a:t>phương trình.</a:t>
            </a:r>
          </a:p>
        </p:txBody>
      </p:sp>
      <p:sp>
        <p:nvSpPr>
          <p:cNvPr id="9" name="TextBox 8"/>
          <p:cNvSpPr txBox="1"/>
          <p:nvPr/>
        </p:nvSpPr>
        <p:spPr>
          <a:xfrm>
            <a:off x="1194582" y="522453"/>
            <a:ext cx="3225018" cy="400110"/>
          </a:xfrm>
          <a:prstGeom prst="rect">
            <a:avLst/>
          </a:prstGeom>
          <a:noFill/>
        </p:spPr>
        <p:txBody>
          <a:bodyPr wrap="square" rtlCol="0">
            <a:spAutoFit/>
          </a:bodyPr>
          <a:lstStyle/>
          <a:p>
            <a:r>
              <a:rPr lang="en-US" sz="2000" b="1" noProof="1" smtClean="0">
                <a:latin typeface="Times New Roman" pitchFamily="18" charset="0"/>
                <a:cs typeface="Times New Roman" pitchFamily="18" charset="0"/>
              </a:rPr>
              <a:t>2. Thuật toán Doolittle</a:t>
            </a:r>
            <a:endParaRPr lang="vi-VN" sz="2000" b="1" noProof="1">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 name="Rectangle 6"/>
              <p:cNvSpPr/>
              <p:nvPr/>
            </p:nvSpPr>
            <p:spPr>
              <a:xfrm>
                <a:off x="1203254" y="1504950"/>
                <a:ext cx="7331146" cy="1424364"/>
              </a:xfrm>
              <a:prstGeom prst="rect">
                <a:avLst/>
              </a:prstGeom>
            </p:spPr>
            <p:txBody>
              <a:bodyPr wrap="square">
                <a:spAutoFit/>
              </a:bodyPr>
              <a:lstStyle/>
              <a:p>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21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2</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3</m:t>
                                  </m:r>
                                  <m:r>
                                    <a:rPr lang="en-US" sz="1800" i="1">
                                      <a:latin typeface="Cambria Math"/>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𝑛𝑛</m:t>
                                  </m:r>
                                </m:sub>
                              </m:sSub>
                            </m:e>
                          </m:mr>
                        </m:m>
                      </m:e>
                    </m:d>
                  </m:oMath>
                </a14:m>
                <a:r>
                  <a:rPr lang="en-US" sz="1800" smtClean="0">
                    <a:latin typeface="Times New Roman" panose="02020603050405020304" pitchFamily="18" charset="0"/>
                    <a:ea typeface="Times New Roman" panose="02020603050405020304" pitchFamily="18" charset="0"/>
                  </a:rPr>
                  <a:t> = </a:t>
                </a:r>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r>
                                <m:rPr>
                                  <m:brk m:alnAt="7"/>
                                </m:rP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21</m:t>
                                  </m:r>
                                </m:sub>
                              </m:sSub>
                            </m:e>
                            <m:e>
                              <m: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smtClean="0">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b="0" i="1" smtClean="0">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b="0" i="1" smtClean="0">
                                  <a:latin typeface="Cambria Math"/>
                                  <a:ea typeface="Cambria Math" panose="02040503050406030204" pitchFamily="18" charset="0"/>
                                  <a:cs typeface="Cambria Math" panose="02040503050406030204" pitchFamily="18" charset="0"/>
                                </a:rPr>
                                <m:t>1</m:t>
                              </m:r>
                            </m:e>
                          </m:mr>
                        </m:m>
                      </m:e>
                    </m:d>
                    <m:r>
                      <a:rPr lang="en-US" sz="1800" b="0" i="1" smtClean="0">
                        <a:latin typeface="Cambria Math"/>
                        <a:ea typeface="Cambria Math" panose="02040503050406030204" pitchFamily="18" charset="0"/>
                        <a:cs typeface="Cambria Math" panose="02040503050406030204" pitchFamily="18" charset="0"/>
                      </a:rPr>
                      <m:t> .</m:t>
                    </m:r>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12</m:t>
                                  </m:r>
                                </m:sub>
                              </m:sSub>
                            </m:e>
                            <m:e>
                              <m:r>
                                <a:rPr lang="en-US" sz="1800" i="1">
                                  <a:latin typeface="Cambria Math" panose="02040503050406030204" pitchFamily="18" charset="0"/>
                                  <a:ea typeface="Times New Roman" panose="02020603050405020304" pitchFamily="18" charset="0"/>
                                </a:rPr>
                                <m:t>⋯</m:t>
                              </m:r>
                            </m:e>
                            <m:e>
                              <m:sSub>
                                <m:sSubPr>
                                  <m:ctrlPr>
                                    <a:rPr lang="en-US" sz="1800" i="1" smtClean="0">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1</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3</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𝑛𝑛</m:t>
                                  </m:r>
                                </m:sub>
                              </m:sSub>
                            </m:e>
                          </m:mr>
                        </m:m>
                      </m:e>
                    </m:d>
                  </m:oMath>
                </a14:m>
                <a:r>
                  <a:rPr lang="en-US" sz="1800" dirty="0">
                    <a:latin typeface="Times New Roman" panose="02020603050405020304" pitchFamily="18" charset="0"/>
                    <a:ea typeface="Times New Roman" panose="02020603050405020304" pitchFamily="18" charset="0"/>
                  </a:rPr>
                  <a:t> </a:t>
                </a:r>
                <a:endParaRPr lang="en-US" sz="1800"/>
              </a:p>
            </p:txBody>
          </p:sp>
        </mc:Choice>
        <mc:Fallback xmlns="">
          <p:sp>
            <p:nvSpPr>
              <p:cNvPr id="7" name="Rectangle 6"/>
              <p:cNvSpPr>
                <a:spLocks noRot="1" noChangeAspect="1" noMove="1" noResize="1" noEditPoints="1" noAdjustHandles="1" noChangeArrowheads="1" noChangeShapeType="1" noTextEdit="1"/>
              </p:cNvSpPr>
              <p:nvPr/>
            </p:nvSpPr>
            <p:spPr>
              <a:xfrm>
                <a:off x="1203254" y="1504950"/>
                <a:ext cx="7331146" cy="1424364"/>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08401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Rectangle 5"/>
          <p:cNvSpPr/>
          <p:nvPr/>
        </p:nvSpPr>
        <p:spPr>
          <a:xfrm>
            <a:off x="1229511" y="2571750"/>
            <a:ext cx="7014411" cy="1323439"/>
          </a:xfrm>
          <a:prstGeom prst="rect">
            <a:avLst/>
          </a:prstGeom>
        </p:spPr>
        <p:txBody>
          <a:bodyPr wrap="square">
            <a:spAutoFit/>
          </a:bodyPr>
          <a:lstStyle/>
          <a:p>
            <a:r>
              <a:rPr lang="en-US" sz="2000" smtClean="0">
                <a:latin typeface="Times New Roman" pitchFamily="18" charset="0"/>
                <a:cs typeface="Times New Roman" pitchFamily="18" charset="0"/>
              </a:rPr>
              <a:t>Bước 1: h</a:t>
            </a:r>
            <a:r>
              <a:rPr lang="en-US" sz="2000" baseline="-25000" smtClean="0">
                <a:latin typeface="Times New Roman" pitchFamily="18" charset="0"/>
                <a:cs typeface="Times New Roman" pitchFamily="18" charset="0"/>
              </a:rPr>
              <a:t>1L </a:t>
            </a:r>
            <a:r>
              <a:rPr lang="en-US" sz="2000" smtClean="0">
                <a:latin typeface="Times New Roman" pitchFamily="18" charset="0"/>
                <a:cs typeface="Times New Roman" pitchFamily="18" charset="0"/>
              </a:rPr>
              <a:t>. c</a:t>
            </a:r>
            <a:r>
              <a:rPr lang="en-US" sz="2000" baseline="-25000" smtClean="0">
                <a:latin typeface="Times New Roman" pitchFamily="18" charset="0"/>
                <a:cs typeface="Times New Roman" pitchFamily="18" charset="0"/>
              </a:rPr>
              <a:t>kU</a:t>
            </a:r>
            <a:r>
              <a:rPr lang="en-US" sz="2000" smtClean="0">
                <a:latin typeface="Times New Roman" pitchFamily="18" charset="0"/>
                <a:cs typeface="Times New Roman" pitchFamily="18" charset="0"/>
              </a:rPr>
              <a:t> = a</a:t>
            </a:r>
            <a:r>
              <a:rPr lang="en-US" sz="2000" baseline="-25000" smtClean="0">
                <a:latin typeface="Times New Roman" pitchFamily="18" charset="0"/>
                <a:cs typeface="Times New Roman" pitchFamily="18" charset="0"/>
              </a:rPr>
              <a:t>1k</a:t>
            </a:r>
            <a:r>
              <a:rPr lang="en-US" sz="2000" smtClean="0">
                <a:latin typeface="Times New Roman" pitchFamily="18" charset="0"/>
                <a:cs typeface="Times New Roman" pitchFamily="18" charset="0"/>
              </a:rPr>
              <a:t>, với k = 1, n  (n phương trình)</a:t>
            </a:r>
          </a:p>
          <a:p>
            <a:endParaRPr lang="en-US" sz="2000" i="1" smtClean="0">
              <a:latin typeface="Times New Roman" pitchFamily="18" charset="0"/>
              <a:cs typeface="Times New Roman" pitchFamily="18" charset="0"/>
            </a:endParaRPr>
          </a:p>
          <a:p>
            <a:endParaRPr lang="en-US" sz="2000">
              <a:latin typeface="Times New Roman" pitchFamily="18" charset="0"/>
              <a:cs typeface="Times New Roman" pitchFamily="18" charset="0"/>
            </a:endParaRPr>
          </a:p>
          <a:p>
            <a:endParaRPr lang="en-US" sz="2000" smtClean="0">
              <a:latin typeface="Times New Roman" pitchFamily="18" charset="0"/>
              <a:cs typeface="Times New Roman" pitchFamily="18" charset="0"/>
            </a:endParaRPr>
          </a:p>
        </p:txBody>
      </p:sp>
      <p:sp>
        <p:nvSpPr>
          <p:cNvPr id="2" name="Rectangle 1"/>
          <p:cNvSpPr/>
          <p:nvPr/>
        </p:nvSpPr>
        <p:spPr>
          <a:xfrm>
            <a:off x="2057400" y="3133189"/>
            <a:ext cx="24384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800" b="1">
                <a:solidFill>
                  <a:schemeClr val="tx1"/>
                </a:solidFill>
                <a:latin typeface="Times New Roman" pitchFamily="18" charset="0"/>
                <a:cs typeface="Times New Roman" pitchFamily="18" charset="0"/>
              </a:rPr>
              <a:t>u</a:t>
            </a:r>
            <a:r>
              <a:rPr lang="en-US" sz="1800" b="1" baseline="-25000">
                <a:solidFill>
                  <a:schemeClr val="tx1"/>
                </a:solidFill>
                <a:latin typeface="Times New Roman" pitchFamily="18" charset="0"/>
                <a:cs typeface="Times New Roman" pitchFamily="18" charset="0"/>
              </a:rPr>
              <a:t>1k </a:t>
            </a:r>
            <a:r>
              <a:rPr lang="en-US" sz="1800" b="1">
                <a:solidFill>
                  <a:schemeClr val="tx1"/>
                </a:solidFill>
                <a:latin typeface="Times New Roman" pitchFamily="18" charset="0"/>
                <a:cs typeface="Times New Roman" pitchFamily="18" charset="0"/>
              </a:rPr>
              <a:t>= a</a:t>
            </a:r>
            <a:r>
              <a:rPr lang="en-US" sz="1800" b="1" baseline="-25000">
                <a:solidFill>
                  <a:schemeClr val="tx1"/>
                </a:solidFill>
                <a:latin typeface="Times New Roman" pitchFamily="18" charset="0"/>
                <a:cs typeface="Times New Roman" pitchFamily="18" charset="0"/>
              </a:rPr>
              <a:t>1k</a:t>
            </a:r>
            <a:r>
              <a:rPr lang="en-US" sz="1800">
                <a:solidFill>
                  <a:schemeClr val="tx1"/>
                </a:solidFill>
                <a:latin typeface="Times New Roman" pitchFamily="18" charset="0"/>
                <a:cs typeface="Times New Roman" pitchFamily="18" charset="0"/>
              </a:rPr>
              <a:t>, với </a:t>
            </a:r>
            <a:r>
              <a:rPr lang="en-US" sz="1800" smtClean="0">
                <a:solidFill>
                  <a:schemeClr val="tx1"/>
                </a:solidFill>
                <a:latin typeface="Times New Roman" pitchFamily="18" charset="0"/>
                <a:cs typeface="Times New Roman" pitchFamily="18" charset="0"/>
              </a:rPr>
              <a:t>k = 1, n </a:t>
            </a:r>
            <a:endParaRPr lang="en-US" sz="1800">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1186255" y="603584"/>
                <a:ext cx="7381089" cy="1424364"/>
              </a:xfrm>
              <a:prstGeom prst="rect">
                <a:avLst/>
              </a:prstGeom>
            </p:spPr>
            <p:txBody>
              <a:bodyPr wrap="square">
                <a:spAutoFit/>
              </a:bodyPr>
              <a:lstStyle/>
              <a:p>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21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2</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3</m:t>
                                  </m:r>
                                  <m:r>
                                    <a:rPr lang="en-US" sz="1800" i="1">
                                      <a:latin typeface="Cambria Math"/>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𝑛𝑛</m:t>
                                  </m:r>
                                </m:sub>
                              </m:sSub>
                            </m:e>
                          </m:mr>
                        </m:m>
                      </m:e>
                    </m:d>
                  </m:oMath>
                </a14:m>
                <a:r>
                  <a:rPr lang="en-US" sz="1800" smtClean="0">
                    <a:latin typeface="Times New Roman" panose="02020603050405020304" pitchFamily="18" charset="0"/>
                    <a:ea typeface="Times New Roman" panose="02020603050405020304" pitchFamily="18" charset="0"/>
                  </a:rPr>
                  <a:t> = </a:t>
                </a:r>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r>
                                <m:rPr>
                                  <m:brk m:alnAt="7"/>
                                </m:rP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21</m:t>
                                  </m:r>
                                </m:sub>
                              </m:sSub>
                            </m:e>
                            <m:e>
                              <m: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smtClean="0">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b="0" i="1" smtClean="0">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b="0" i="1" smtClean="0">
                                  <a:latin typeface="Cambria Math"/>
                                  <a:ea typeface="Cambria Math" panose="02040503050406030204" pitchFamily="18" charset="0"/>
                                  <a:cs typeface="Cambria Math" panose="02040503050406030204" pitchFamily="18" charset="0"/>
                                </a:rPr>
                                <m:t>1</m:t>
                              </m:r>
                            </m:e>
                          </m:mr>
                        </m:m>
                      </m:e>
                    </m:d>
                    <m:r>
                      <a:rPr lang="en-US" sz="1800" b="0" i="1" smtClean="0">
                        <a:latin typeface="Cambria Math"/>
                        <a:ea typeface="Cambria Math" panose="02040503050406030204" pitchFamily="18" charset="0"/>
                        <a:cs typeface="Cambria Math" panose="02040503050406030204" pitchFamily="18" charset="0"/>
                      </a:rPr>
                      <m:t> .</m:t>
                    </m:r>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12</m:t>
                                  </m:r>
                                </m:sub>
                              </m:sSub>
                            </m:e>
                            <m:e>
                              <m:r>
                                <a:rPr lang="en-US" sz="1800" i="1">
                                  <a:latin typeface="Cambria Math" panose="02040503050406030204" pitchFamily="18" charset="0"/>
                                  <a:ea typeface="Times New Roman" panose="02020603050405020304" pitchFamily="18" charset="0"/>
                                </a:rPr>
                                <m:t>⋯</m:t>
                              </m:r>
                            </m:e>
                            <m:e>
                              <m:sSub>
                                <m:sSubPr>
                                  <m:ctrlPr>
                                    <a:rPr lang="en-US" sz="1800" i="1" smtClean="0">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1</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3</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𝑛𝑛</m:t>
                                  </m:r>
                                </m:sub>
                              </m:sSub>
                            </m:e>
                          </m:mr>
                        </m:m>
                      </m:e>
                    </m:d>
                  </m:oMath>
                </a14:m>
                <a:r>
                  <a:rPr lang="en-US" sz="1800" dirty="0">
                    <a:latin typeface="Times New Roman" panose="02020603050405020304" pitchFamily="18" charset="0"/>
                    <a:ea typeface="Times New Roman" panose="02020603050405020304" pitchFamily="18" charset="0"/>
                  </a:rPr>
                  <a:t> </a:t>
                </a:r>
                <a:endParaRPr lang="en-US" sz="1800"/>
              </a:p>
            </p:txBody>
          </p:sp>
        </mc:Choice>
        <mc:Fallback xmlns="">
          <p:sp>
            <p:nvSpPr>
              <p:cNvPr id="7" name="Rectangle 6"/>
              <p:cNvSpPr>
                <a:spLocks noRot="1" noChangeAspect="1" noMove="1" noResize="1" noEditPoints="1" noAdjustHandles="1" noChangeArrowheads="1" noChangeShapeType="1" noTextEdit="1"/>
              </p:cNvSpPr>
              <p:nvPr/>
            </p:nvSpPr>
            <p:spPr>
              <a:xfrm>
                <a:off x="1186255" y="603584"/>
                <a:ext cx="7381089" cy="1424364"/>
              </a:xfrm>
              <a:prstGeom prst="rect">
                <a:avLst/>
              </a:prstGeom>
              <a:blipFill rotWithShape="1">
                <a:blip r:embed="rId2"/>
                <a:stretch>
                  <a:fillRect/>
                </a:stretch>
              </a:blipFill>
            </p:spPr>
            <p:txBody>
              <a:bodyPr/>
              <a:lstStyle/>
              <a:p>
                <a:r>
                  <a:rPr lang="en-US">
                    <a:noFill/>
                  </a:rPr>
                  <a:t> </a:t>
                </a:r>
              </a:p>
            </p:txBody>
          </p:sp>
        </mc:Fallback>
      </mc:AlternateContent>
      <p:cxnSp>
        <p:nvCxnSpPr>
          <p:cNvPr id="8" name="Straight Connector 7"/>
          <p:cNvCxnSpPr/>
          <p:nvPr/>
        </p:nvCxnSpPr>
        <p:spPr>
          <a:xfrm>
            <a:off x="4495800" y="264795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927165" y="3333750"/>
            <a:ext cx="381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5215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mc:AlternateContent xmlns:mc="http://schemas.openxmlformats.org/markup-compatibility/2006" xmlns:a14="http://schemas.microsoft.com/office/drawing/2010/main">
        <mc:Choice Requires="a14">
          <p:sp>
            <p:nvSpPr>
              <p:cNvPr id="5" name="Rectangle 4"/>
              <p:cNvSpPr/>
              <p:nvPr/>
            </p:nvSpPr>
            <p:spPr>
              <a:xfrm>
                <a:off x="1219198" y="1861735"/>
                <a:ext cx="7014411" cy="2695225"/>
              </a:xfrm>
              <a:prstGeom prst="rect">
                <a:avLst/>
              </a:prstGeom>
            </p:spPr>
            <p:txBody>
              <a:bodyPr wrap="square">
                <a:spAutoFit/>
              </a:bodyPr>
              <a:lstStyle/>
              <a:p>
                <a:r>
                  <a:rPr lang="en-US" sz="2000" smtClean="0">
                    <a:latin typeface="Times New Roman" pitchFamily="18" charset="0"/>
                    <a:cs typeface="Times New Roman" pitchFamily="18" charset="0"/>
                  </a:rPr>
                  <a:t>Bước 2: h</a:t>
                </a:r>
                <a:r>
                  <a:rPr lang="en-US" sz="2000" baseline="-25000">
                    <a:latin typeface="Times New Roman" pitchFamily="18" charset="0"/>
                    <a:cs typeface="Times New Roman" pitchFamily="18" charset="0"/>
                  </a:rPr>
                  <a:t>2</a:t>
                </a:r>
                <a:r>
                  <a:rPr lang="en-US" sz="2000" baseline="-25000" smtClean="0">
                    <a:latin typeface="Times New Roman" pitchFamily="18" charset="0"/>
                    <a:cs typeface="Times New Roman" pitchFamily="18" charset="0"/>
                  </a:rPr>
                  <a:t>L </a:t>
                </a:r>
                <a:r>
                  <a:rPr lang="en-US" sz="2000" smtClean="0">
                    <a:latin typeface="Times New Roman" pitchFamily="18" charset="0"/>
                    <a:cs typeface="Times New Roman" pitchFamily="18" charset="0"/>
                  </a:rPr>
                  <a:t>. c</a:t>
                </a:r>
                <a:r>
                  <a:rPr lang="en-US" sz="2000" baseline="-25000" smtClean="0">
                    <a:latin typeface="Times New Roman" pitchFamily="18" charset="0"/>
                    <a:cs typeface="Times New Roman" pitchFamily="18" charset="0"/>
                  </a:rPr>
                  <a:t>kU</a:t>
                </a:r>
                <a:r>
                  <a:rPr lang="en-US" sz="2000" smtClean="0">
                    <a:latin typeface="Times New Roman" pitchFamily="18" charset="0"/>
                    <a:cs typeface="Times New Roman" pitchFamily="18" charset="0"/>
                  </a:rPr>
                  <a:t> = a</a:t>
                </a:r>
                <a:r>
                  <a:rPr lang="en-US" sz="2000" baseline="-25000">
                    <a:latin typeface="Times New Roman" pitchFamily="18" charset="0"/>
                    <a:cs typeface="Times New Roman" pitchFamily="18" charset="0"/>
                  </a:rPr>
                  <a:t>2</a:t>
                </a:r>
                <a:r>
                  <a:rPr lang="en-US" sz="2000" baseline="-25000" smtClean="0">
                    <a:latin typeface="Times New Roman" pitchFamily="18" charset="0"/>
                    <a:cs typeface="Times New Roman" pitchFamily="18" charset="0"/>
                  </a:rPr>
                  <a:t>k</a:t>
                </a:r>
                <a:r>
                  <a:rPr lang="en-US" sz="2000" smtClean="0">
                    <a:latin typeface="Times New Roman" pitchFamily="18" charset="0"/>
                    <a:cs typeface="Times New Roman" pitchFamily="18" charset="0"/>
                  </a:rPr>
                  <a:t>, với k = 1, n  (n phương trình)</a:t>
                </a:r>
              </a:p>
              <a:p>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Với k =1 =&gt; l</a:t>
                </a:r>
                <a:r>
                  <a:rPr lang="en-US" sz="2000" baseline="-25000" smtClean="0">
                    <a:latin typeface="Times New Roman" pitchFamily="18" charset="0"/>
                    <a:cs typeface="Times New Roman" pitchFamily="18" charset="0"/>
                  </a:rPr>
                  <a:t>21</a:t>
                </a:r>
                <a:r>
                  <a:rPr lang="en-US" sz="2000" smtClean="0">
                    <a:latin typeface="Times New Roman" pitchFamily="18" charset="0"/>
                    <a:cs typeface="Times New Roman" pitchFamily="18" charset="0"/>
                  </a:rPr>
                  <a:t>u</a:t>
                </a:r>
                <a:r>
                  <a:rPr lang="en-US" sz="2000" baseline="-25000" smtClean="0">
                    <a:latin typeface="Times New Roman" pitchFamily="18" charset="0"/>
                    <a:cs typeface="Times New Roman" pitchFamily="18" charset="0"/>
                  </a:rPr>
                  <a:t>11 </a:t>
                </a:r>
                <a:r>
                  <a:rPr lang="en-US" sz="2000" smtClean="0">
                    <a:latin typeface="Times New Roman" pitchFamily="18" charset="0"/>
                    <a:cs typeface="Times New Roman" pitchFamily="18" charset="0"/>
                  </a:rPr>
                  <a:t>= a</a:t>
                </a:r>
                <a:r>
                  <a:rPr lang="en-US" sz="2000" baseline="-25000" smtClean="0">
                    <a:latin typeface="Times New Roman" pitchFamily="18" charset="0"/>
                    <a:cs typeface="Times New Roman" pitchFamily="18" charset="0"/>
                  </a:rPr>
                  <a:t>21 </a:t>
                </a:r>
                <a:r>
                  <a:rPr lang="en-US" sz="2000" smtClean="0">
                    <a:latin typeface="Times New Roman" pitchFamily="18" charset="0"/>
                    <a:cs typeface="Times New Roman" pitchFamily="18" charset="0"/>
                  </a:rPr>
                  <a:t>=&gt; </a:t>
                </a:r>
                <a:r>
                  <a:rPr lang="en-US" sz="2000" b="1" smtClean="0">
                    <a:latin typeface="Times New Roman" pitchFamily="18" charset="0"/>
                    <a:cs typeface="Times New Roman" pitchFamily="18" charset="0"/>
                  </a:rPr>
                  <a:t>l</a:t>
                </a:r>
                <a:r>
                  <a:rPr lang="en-US" sz="2000" b="1" baseline="-25000" smtClean="0">
                    <a:latin typeface="Times New Roman" pitchFamily="18" charset="0"/>
                    <a:cs typeface="Times New Roman" pitchFamily="18" charset="0"/>
                  </a:rPr>
                  <a:t>21</a:t>
                </a:r>
                <a:r>
                  <a:rPr lang="en-US" sz="2000" b="1" smtClean="0">
                    <a:latin typeface="Times New Roman" pitchFamily="18" charset="0"/>
                    <a:cs typeface="Times New Roman" pitchFamily="18" charset="0"/>
                  </a:rPr>
                  <a:t> = </a:t>
                </a:r>
                <a14:m>
                  <m:oMath xmlns:m="http://schemas.openxmlformats.org/officeDocument/2006/math">
                    <m:f>
                      <m:fPr>
                        <m:ctrlPr>
                          <a:rPr lang="en-US" sz="2000" b="1" i="1">
                            <a:latin typeface="Cambria Math"/>
                            <a:cs typeface="Times New Roman" pitchFamily="18" charset="0"/>
                          </a:rPr>
                        </m:ctrlPr>
                      </m:fPr>
                      <m:num>
                        <m:sSub>
                          <m:sSubPr>
                            <m:ctrlPr>
                              <a:rPr lang="en-US" sz="2000" b="1" i="1">
                                <a:latin typeface="Cambria Math"/>
                                <a:ea typeface="Times New Roman" panose="02020603050405020304" pitchFamily="18" charset="0"/>
                              </a:rPr>
                            </m:ctrlPr>
                          </m:sSubPr>
                          <m:e>
                            <m:r>
                              <a:rPr lang="en-US" sz="2000" b="1" i="1">
                                <a:latin typeface="Cambria Math"/>
                                <a:ea typeface="Times New Roman" panose="02020603050405020304" pitchFamily="18" charset="0"/>
                              </a:rPr>
                              <m:t>𝒂</m:t>
                            </m:r>
                          </m:e>
                          <m:sub>
                            <m:r>
                              <a:rPr lang="en-US" sz="2000" b="1" i="1" smtClean="0">
                                <a:latin typeface="Cambria Math"/>
                                <a:ea typeface="Times New Roman" panose="02020603050405020304" pitchFamily="18" charset="0"/>
                              </a:rPr>
                              <m:t>𝟐𝟏</m:t>
                            </m:r>
                          </m:sub>
                        </m:sSub>
                      </m:num>
                      <m:den>
                        <m:sSub>
                          <m:sSubPr>
                            <m:ctrlPr>
                              <a:rPr lang="en-US" sz="2000" b="1" i="1">
                                <a:latin typeface="Cambria Math"/>
                                <a:ea typeface="Times New Roman" panose="02020603050405020304" pitchFamily="18" charset="0"/>
                              </a:rPr>
                            </m:ctrlPr>
                          </m:sSubPr>
                          <m:e>
                            <m:r>
                              <a:rPr lang="en-US" sz="2000" b="1" i="1" smtClean="0">
                                <a:latin typeface="Cambria Math"/>
                                <a:ea typeface="Times New Roman" panose="02020603050405020304" pitchFamily="18" charset="0"/>
                              </a:rPr>
                              <m:t>𝒖</m:t>
                            </m:r>
                          </m:e>
                          <m:sub>
                            <m:r>
                              <a:rPr lang="en-US" sz="2000" b="1" i="1">
                                <a:latin typeface="Cambria Math" panose="02040503050406030204" pitchFamily="18" charset="0"/>
                                <a:ea typeface="Times New Roman" panose="02020603050405020304" pitchFamily="18" charset="0"/>
                              </a:rPr>
                              <m:t>𝟏𝟏</m:t>
                            </m:r>
                          </m:sub>
                        </m:sSub>
                      </m:den>
                    </m:f>
                  </m:oMath>
                </a14:m>
                <a:r>
                  <a:rPr lang="en-US" sz="2000" b="1" smtClean="0">
                    <a:latin typeface="Times New Roman" pitchFamily="18" charset="0"/>
                    <a:cs typeface="Times New Roman" pitchFamily="18" charset="0"/>
                  </a:rPr>
                  <a:t> </a:t>
                </a:r>
                <a:r>
                  <a:rPr lang="en-US" sz="2000" smtClean="0">
                    <a:latin typeface="Times New Roman" pitchFamily="18" charset="0"/>
                    <a:cs typeface="Times New Roman" pitchFamily="18" charset="0"/>
                  </a:rPr>
                  <a:t>        =&gt; u</a:t>
                </a:r>
                <a:r>
                  <a:rPr lang="en-US" sz="2000" baseline="-25000" smtClean="0">
                    <a:latin typeface="Times New Roman" pitchFamily="18" charset="0"/>
                    <a:cs typeface="Times New Roman" pitchFamily="18" charset="0"/>
                  </a:rPr>
                  <a:t>11</a:t>
                </a:r>
                <a:r>
                  <a:rPr lang="en-US" sz="2000" smtClean="0">
                    <a:latin typeface="Times New Roman" pitchFamily="18" charset="0"/>
                    <a:cs typeface="Times New Roman" pitchFamily="18" charset="0"/>
                  </a:rPr>
                  <a:t> </a:t>
                </a:r>
                <a14:m>
                  <m:oMath xmlns:m="http://schemas.openxmlformats.org/officeDocument/2006/math">
                    <m:r>
                      <a:rPr lang="en-US" sz="2000" b="0" i="1" smtClean="0">
                        <a:latin typeface="Cambria Math"/>
                        <a:ea typeface="Cambria Math"/>
                        <a:cs typeface="Times New Roman" pitchFamily="18" charset="0"/>
                      </a:rPr>
                      <m:t>≠</m:t>
                    </m:r>
                  </m:oMath>
                </a14:m>
                <a:r>
                  <a:rPr lang="en-US" sz="2000" smtClean="0">
                    <a:latin typeface="Times New Roman" pitchFamily="18" charset="0"/>
                    <a:cs typeface="Times New Roman" pitchFamily="18" charset="0"/>
                  </a:rPr>
                  <a:t> 0</a:t>
                </a:r>
              </a:p>
              <a:p>
                <a:endParaRPr lang="en-US" sz="2000" smtClean="0">
                  <a:latin typeface="Times New Roman" pitchFamily="18" charset="0"/>
                  <a:cs typeface="Times New Roman" pitchFamily="18" charset="0"/>
                </a:endParaRPr>
              </a:p>
              <a:p>
                <a:r>
                  <a:rPr lang="en-US" sz="2000" smtClean="0">
                    <a:latin typeface="Times New Roman" pitchFamily="18" charset="0"/>
                    <a:cs typeface="Times New Roman" pitchFamily="18" charset="0"/>
                  </a:rPr>
                  <a:t>Với k = 2 =&gt; l</a:t>
                </a:r>
                <a:r>
                  <a:rPr lang="en-US" sz="2000" baseline="-25000" smtClean="0">
                    <a:latin typeface="Times New Roman" pitchFamily="18" charset="0"/>
                    <a:cs typeface="Times New Roman" pitchFamily="18" charset="0"/>
                  </a:rPr>
                  <a:t>21</a:t>
                </a:r>
                <a:r>
                  <a:rPr lang="en-US" sz="2000" smtClean="0">
                    <a:latin typeface="Times New Roman" pitchFamily="18" charset="0"/>
                    <a:cs typeface="Times New Roman" pitchFamily="18" charset="0"/>
                  </a:rPr>
                  <a:t>u</a:t>
                </a:r>
                <a:r>
                  <a:rPr lang="en-US" sz="2000" baseline="-25000" smtClean="0">
                    <a:latin typeface="Times New Roman" pitchFamily="18" charset="0"/>
                    <a:cs typeface="Times New Roman" pitchFamily="18" charset="0"/>
                  </a:rPr>
                  <a:t>12</a:t>
                </a:r>
                <a:r>
                  <a:rPr lang="en-US" sz="2000" smtClean="0">
                    <a:latin typeface="Times New Roman" pitchFamily="18" charset="0"/>
                    <a:cs typeface="Times New Roman" pitchFamily="18" charset="0"/>
                  </a:rPr>
                  <a:t> + u</a:t>
                </a:r>
                <a:r>
                  <a:rPr lang="en-US" sz="2000" baseline="-25000" smtClean="0">
                    <a:latin typeface="Times New Roman" pitchFamily="18" charset="0"/>
                    <a:cs typeface="Times New Roman" pitchFamily="18" charset="0"/>
                  </a:rPr>
                  <a:t>22 </a:t>
                </a:r>
                <a:r>
                  <a:rPr lang="en-US" sz="2000" smtClean="0">
                    <a:latin typeface="Times New Roman" pitchFamily="18" charset="0"/>
                    <a:cs typeface="Times New Roman" pitchFamily="18" charset="0"/>
                  </a:rPr>
                  <a:t>= a</a:t>
                </a:r>
                <a:r>
                  <a:rPr lang="en-US" sz="2000" baseline="-25000" smtClean="0">
                    <a:latin typeface="Times New Roman" pitchFamily="18" charset="0"/>
                    <a:cs typeface="Times New Roman" pitchFamily="18" charset="0"/>
                  </a:rPr>
                  <a:t>22</a:t>
                </a:r>
                <a:r>
                  <a:rPr lang="en-US" sz="2000" smtClean="0">
                    <a:latin typeface="Times New Roman" pitchFamily="18" charset="0"/>
                    <a:cs typeface="Times New Roman" pitchFamily="18" charset="0"/>
                  </a:rPr>
                  <a:t> =&gt; </a:t>
                </a:r>
                <a:r>
                  <a:rPr lang="en-US" sz="2000" b="1" smtClean="0">
                    <a:latin typeface="Times New Roman" pitchFamily="18" charset="0"/>
                    <a:cs typeface="Times New Roman" pitchFamily="18" charset="0"/>
                  </a:rPr>
                  <a:t>u</a:t>
                </a:r>
                <a:r>
                  <a:rPr lang="en-US" sz="2000" b="1" baseline="-25000" smtClean="0">
                    <a:latin typeface="Times New Roman" pitchFamily="18" charset="0"/>
                    <a:cs typeface="Times New Roman" pitchFamily="18" charset="0"/>
                  </a:rPr>
                  <a:t>22</a:t>
                </a:r>
                <a:r>
                  <a:rPr lang="en-US" sz="2000" b="1" smtClean="0">
                    <a:latin typeface="Times New Roman" pitchFamily="18" charset="0"/>
                    <a:cs typeface="Times New Roman" pitchFamily="18" charset="0"/>
                  </a:rPr>
                  <a:t> = a</a:t>
                </a:r>
                <a:r>
                  <a:rPr lang="en-US" sz="2000" b="1" baseline="-25000" smtClean="0">
                    <a:latin typeface="Times New Roman" pitchFamily="18" charset="0"/>
                    <a:cs typeface="Times New Roman" pitchFamily="18" charset="0"/>
                  </a:rPr>
                  <a:t>22</a:t>
                </a:r>
                <a:r>
                  <a:rPr lang="en-US" sz="2000" b="1">
                    <a:latin typeface="Times New Roman" pitchFamily="18" charset="0"/>
                    <a:cs typeface="Times New Roman" pitchFamily="18" charset="0"/>
                  </a:rPr>
                  <a:t> - l</a:t>
                </a:r>
                <a:r>
                  <a:rPr lang="en-US" sz="2000" b="1" baseline="-25000">
                    <a:latin typeface="Times New Roman" pitchFamily="18" charset="0"/>
                    <a:cs typeface="Times New Roman" pitchFamily="18" charset="0"/>
                  </a:rPr>
                  <a:t>21</a:t>
                </a:r>
                <a:r>
                  <a:rPr lang="en-US" sz="2000" b="1">
                    <a:latin typeface="Times New Roman" pitchFamily="18" charset="0"/>
                    <a:cs typeface="Times New Roman" pitchFamily="18" charset="0"/>
                  </a:rPr>
                  <a:t>u</a:t>
                </a:r>
                <a:r>
                  <a:rPr lang="en-US" sz="2000" b="1" baseline="-25000">
                    <a:latin typeface="Times New Roman" pitchFamily="18" charset="0"/>
                    <a:cs typeface="Times New Roman" pitchFamily="18" charset="0"/>
                  </a:rPr>
                  <a:t>12</a:t>
                </a:r>
                <a:endParaRPr lang="en-US" sz="2000" b="1" smtClean="0">
                  <a:latin typeface="Times New Roman" pitchFamily="18" charset="0"/>
                  <a:cs typeface="Times New Roman" pitchFamily="18" charset="0"/>
                </a:endParaRPr>
              </a:p>
              <a:p>
                <a:endParaRPr lang="en-US" sz="2000" b="1">
                  <a:latin typeface="Times New Roman" pitchFamily="18" charset="0"/>
                  <a:cs typeface="Times New Roman" pitchFamily="18" charset="0"/>
                </a:endParaRPr>
              </a:p>
              <a:p>
                <a:r>
                  <a:rPr lang="en-US" sz="2000" b="1" smtClean="0">
                    <a:latin typeface="Times New Roman" pitchFamily="18" charset="0"/>
                    <a:cs typeface="Times New Roman" pitchFamily="18" charset="0"/>
                  </a:rPr>
                  <a:t> </a:t>
                </a:r>
              </a:p>
              <a:p>
                <a:endParaRPr lang="en-US" sz="2000" b="1" smtClean="0">
                  <a:latin typeface="Times New Roman" pitchFamily="18" charset="0"/>
                  <a:cs typeface="Times New Roman"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219198" y="1861735"/>
                <a:ext cx="7014411" cy="2695225"/>
              </a:xfrm>
              <a:prstGeom prst="rect">
                <a:avLst/>
              </a:prstGeom>
              <a:blipFill rotWithShape="1">
                <a:blip r:embed="rId2"/>
                <a:stretch>
                  <a:fillRect l="-869" t="-1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405977" y="3867150"/>
                <a:ext cx="2895600" cy="5071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800" b="1">
                    <a:latin typeface="Times New Roman" pitchFamily="18" charset="0"/>
                    <a:cs typeface="Times New Roman" pitchFamily="18" charset="0"/>
                  </a:rPr>
                  <a:t>u</a:t>
                </a:r>
                <a:r>
                  <a:rPr lang="en-US" sz="1800" b="1" baseline="-25000">
                    <a:latin typeface="Times New Roman" pitchFamily="18" charset="0"/>
                    <a:cs typeface="Times New Roman" pitchFamily="18" charset="0"/>
                  </a:rPr>
                  <a:t>2k</a:t>
                </a:r>
                <a:r>
                  <a:rPr lang="en-US" sz="1800" b="1">
                    <a:latin typeface="Times New Roman" pitchFamily="18" charset="0"/>
                    <a:cs typeface="Times New Roman" pitchFamily="18" charset="0"/>
                  </a:rPr>
                  <a:t> = a</a:t>
                </a:r>
                <a:r>
                  <a:rPr lang="en-US" sz="1800" b="1" baseline="-25000">
                    <a:latin typeface="Times New Roman" pitchFamily="18" charset="0"/>
                    <a:cs typeface="Times New Roman" pitchFamily="18" charset="0"/>
                  </a:rPr>
                  <a:t>2k</a:t>
                </a:r>
                <a:r>
                  <a:rPr lang="en-US" sz="1800" b="1">
                    <a:latin typeface="Times New Roman" pitchFamily="18" charset="0"/>
                    <a:cs typeface="Times New Roman" pitchFamily="18" charset="0"/>
                  </a:rPr>
                  <a:t> – l</a:t>
                </a:r>
                <a:r>
                  <a:rPr lang="en-US" sz="1800" b="1" baseline="-25000">
                    <a:latin typeface="Times New Roman" pitchFamily="18" charset="0"/>
                    <a:cs typeface="Times New Roman" pitchFamily="18" charset="0"/>
                  </a:rPr>
                  <a:t>21</a:t>
                </a:r>
                <a:r>
                  <a:rPr lang="en-US" sz="1800" b="1">
                    <a:latin typeface="Times New Roman" pitchFamily="18" charset="0"/>
                    <a:cs typeface="Times New Roman" pitchFamily="18" charset="0"/>
                  </a:rPr>
                  <a:t>u</a:t>
                </a:r>
                <a:r>
                  <a:rPr lang="en-US" sz="1800" b="1" baseline="-25000">
                    <a:latin typeface="Times New Roman" pitchFamily="18" charset="0"/>
                    <a:cs typeface="Times New Roman" pitchFamily="18" charset="0"/>
                  </a:rPr>
                  <a:t>1k</a:t>
                </a:r>
                <a:r>
                  <a:rPr lang="en-US" sz="1800" b="1">
                    <a:latin typeface="Times New Roman" pitchFamily="18" charset="0"/>
                    <a:cs typeface="Times New Roman" pitchFamily="18" charset="0"/>
                  </a:rPr>
                  <a:t>    (k</a:t>
                </a:r>
                <a:r>
                  <a:rPr lang="en-US" sz="1800" b="1" i="1">
                    <a:latin typeface="Times New Roman" pitchFamily="18" charset="0"/>
                    <a:cs typeface="Times New Roman" pitchFamily="18" charset="0"/>
                  </a:rPr>
                  <a:t> </a:t>
                </a:r>
                <a14:m>
                  <m:oMath xmlns:m="http://schemas.openxmlformats.org/officeDocument/2006/math">
                    <m:r>
                      <a:rPr lang="en-US" sz="1800" b="1" i="1">
                        <a:latin typeface="Cambria Math"/>
                        <a:ea typeface="Cambria Math"/>
                        <a:cs typeface="Times New Roman" pitchFamily="18" charset="0"/>
                      </a:rPr>
                      <m:t>≥</m:t>
                    </m:r>
                    <m:r>
                      <a:rPr lang="en-US" sz="1800" b="1" i="1">
                        <a:latin typeface="Cambria Math"/>
                        <a:ea typeface="Cambria Math"/>
                        <a:cs typeface="Times New Roman" pitchFamily="18" charset="0"/>
                      </a:rPr>
                      <m:t>𝟐</m:t>
                    </m:r>
                    <m:r>
                      <a:rPr lang="en-US" sz="1800" b="1" i="1">
                        <a:latin typeface="Cambria Math"/>
                        <a:ea typeface="Cambria Math"/>
                        <a:cs typeface="Times New Roman" pitchFamily="18" charset="0"/>
                      </a:rPr>
                      <m:t>)</m:t>
                    </m:r>
                  </m:oMath>
                </a14:m>
                <a:endParaRPr lang="en-US" sz="1800" b="1" i="1">
                  <a:latin typeface="Times New Roman" pitchFamily="18" charset="0"/>
                  <a:cs typeface="Times New Roman" pitchFamily="18" charset="0"/>
                </a:endParaRPr>
              </a:p>
              <a:p>
                <a:pPr algn="ctr"/>
                <a:endParaRPr lang="en-US"/>
              </a:p>
            </p:txBody>
          </p:sp>
        </mc:Choice>
        <mc:Fallback xmlns="">
          <p:sp>
            <p:nvSpPr>
              <p:cNvPr id="6" name="Rectangle 5"/>
              <p:cNvSpPr>
                <a:spLocks noRot="1" noChangeAspect="1" noMove="1" noResize="1" noEditPoints="1" noAdjustHandles="1" noChangeArrowheads="1" noChangeShapeType="1" noTextEdit="1"/>
              </p:cNvSpPr>
              <p:nvPr/>
            </p:nvSpPr>
            <p:spPr>
              <a:xfrm>
                <a:off x="1405977" y="3867150"/>
                <a:ext cx="2895600" cy="507188"/>
              </a:xfrm>
              <a:prstGeom prst="rect">
                <a:avLst/>
              </a:prstGeom>
              <a:blipFill rotWithShape="1">
                <a:blip r:embed="rId3"/>
                <a:stretch>
                  <a:fillRect t="-102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219198" y="437371"/>
                <a:ext cx="7391402" cy="1424364"/>
              </a:xfrm>
              <a:prstGeom prst="rect">
                <a:avLst/>
              </a:prstGeom>
            </p:spPr>
            <p:txBody>
              <a:bodyPr wrap="square">
                <a:spAutoFit/>
              </a:bodyPr>
              <a:lstStyle/>
              <a:p>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rPr>
                                    <m:t>1</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21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2</m:t>
                                  </m:r>
                                  <m:r>
                                    <a:rPr lang="en-US" sz="1800" i="1">
                                      <a:latin typeface="Cambria Math"/>
                                      <a:ea typeface="Times New Roman" panose="02020603050405020304" pitchFamily="18" charset="0"/>
                                    </a:rPr>
                                    <m:t>𝑛</m:t>
                                  </m:r>
                                </m:sub>
                              </m:sSub>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i="1">
                                      <a:latin typeface="Cambria Math"/>
                                      <a:ea typeface="Times New Roman" panose="02020603050405020304" pitchFamily="18" charset="0"/>
                                    </a:rPr>
                                    <m:t>𝑎</m:t>
                                  </m:r>
                                </m:e>
                                <m:sub>
                                  <m:r>
                                    <a:rPr lang="en-US" sz="1800" i="1">
                                      <a:latin typeface="Cambria Math"/>
                                      <a:ea typeface="Times New Roman" panose="02020603050405020304" pitchFamily="18" charset="0"/>
                                    </a:rPr>
                                    <m:t>3</m:t>
                                  </m:r>
                                  <m:r>
                                    <a:rPr lang="en-US" sz="1800" i="1">
                                      <a:latin typeface="Cambria Math"/>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a:latin typeface="Cambria Math"/>
                                      <a:ea typeface="Times New Roman" panose="02020603050405020304" pitchFamily="18" charset="0"/>
                                    </a:rPr>
                                    <m:t>a</m:t>
                                  </m:r>
                                </m:e>
                                <m:sub>
                                  <m:r>
                                    <a:rPr lang="en-US" sz="1800" i="1">
                                      <a:latin typeface="Cambria Math"/>
                                      <a:ea typeface="Times New Roman" panose="02020603050405020304" pitchFamily="18" charset="0"/>
                                    </a:rPr>
                                    <m:t>𝑛𝑛</m:t>
                                  </m:r>
                                </m:sub>
                              </m:sSub>
                            </m:e>
                          </m:mr>
                        </m:m>
                      </m:e>
                    </m:d>
                  </m:oMath>
                </a14:m>
                <a:r>
                  <a:rPr lang="en-US" sz="1800" smtClean="0">
                    <a:latin typeface="Times New Roman" panose="02020603050405020304" pitchFamily="18" charset="0"/>
                    <a:ea typeface="Times New Roman" panose="02020603050405020304" pitchFamily="18" charset="0"/>
                  </a:rPr>
                  <a:t> = </a:t>
                </a:r>
                <a14:m>
                  <m:oMath xmlns:m="http://schemas.openxmlformats.org/officeDocument/2006/math">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r>
                                <m:rPr>
                                  <m:brk m:alnAt="7"/>
                                </m:rP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21</m:t>
                                  </m:r>
                                </m:sub>
                              </m:sSub>
                            </m:e>
                            <m:e>
                              <m:r>
                                <a:rPr lang="en-US" sz="1800" b="0" i="1" smtClean="0">
                                  <a:latin typeface="Cambria Math"/>
                                  <a:ea typeface="Times New Roman" panose="02020603050405020304" pitchFamily="18" charset="0"/>
                                </a:rPr>
                                <m:t>1</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Times New Roman" panose="02020603050405020304" pitchFamily="18" charset="0"/>
                                </a:rPr>
                                <m:t>0</m:t>
                              </m:r>
                            </m:e>
                          </m:mr>
                          <m:mr>
                            <m:e>
                              <m:sSub>
                                <m:sSubPr>
                                  <m:ctrlPr>
                                    <a:rPr lang="en-US" sz="1800" i="1" smtClean="0">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b="0" i="1" smtClean="0">
                                      <a:latin typeface="Cambria Math"/>
                                      <a:ea typeface="Calibri" panose="020F0502020204030204" pitchFamily="34" charset="0"/>
                                    </a:rPr>
                                    <m:t>3</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32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l</m:t>
                                  </m:r>
                                </m:e>
                                <m:sub>
                                  <m:r>
                                    <a:rPr lang="en-US" sz="1800" i="1">
                                      <a:latin typeface="Cambria Math" panose="02040503050406030204" pitchFamily="18" charset="0"/>
                                      <a:ea typeface="Times New Roman" panose="02020603050405020304" pitchFamily="18" charset="0"/>
                                    </a:rPr>
                                    <m:t>𝑛</m:t>
                                  </m:r>
                                  <m:r>
                                    <a:rPr lang="en-US" sz="1800" i="1">
                                      <a:latin typeface="Cambria Math" panose="02040503050406030204" pitchFamily="18" charset="0"/>
                                      <a:ea typeface="Times New Roman" panose="02020603050405020304" pitchFamily="18" charset="0"/>
                                    </a:rPr>
                                    <m:t>2</m:t>
                                  </m:r>
                                </m:sub>
                              </m:sSub>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b="0" i="1" smtClean="0">
                                  <a:latin typeface="Cambria Math"/>
                                  <a:ea typeface="Cambria Math" panose="02040503050406030204" pitchFamily="18" charset="0"/>
                                  <a:cs typeface="Cambria Math" panose="02040503050406030204" pitchFamily="18" charset="0"/>
                                </a:rPr>
                                <m:t>1</m:t>
                              </m:r>
                            </m:e>
                          </m:mr>
                        </m:m>
                      </m:e>
                    </m:d>
                    <m:r>
                      <a:rPr lang="en-US" sz="1800" b="0" i="1" smtClean="0">
                        <a:latin typeface="Cambria Math"/>
                        <a:ea typeface="Cambria Math" panose="02040503050406030204" pitchFamily="18" charset="0"/>
                        <a:cs typeface="Cambria Math" panose="02040503050406030204" pitchFamily="18" charset="0"/>
                      </a:rPr>
                      <m:t> .</m:t>
                    </m:r>
                    <m:d>
                      <m:dPr>
                        <m:begChr m:val="["/>
                        <m:endChr m:val="]"/>
                        <m:ctrlPr>
                          <a:rPr lang="en-US" sz="1800" i="1">
                            <a:latin typeface="Cambria Math"/>
                            <a:ea typeface="Times New Roman" panose="02020603050405020304" pitchFamily="18" charset="0"/>
                          </a:rPr>
                        </m:ctrlPr>
                      </m:dPr>
                      <m:e>
                        <m:m>
                          <m:mPr>
                            <m:mcs>
                              <m:mc>
                                <m:mcPr>
                                  <m:count m:val="4"/>
                                  <m:mcJc m:val="center"/>
                                </m:mcPr>
                              </m:mc>
                            </m:mcs>
                            <m:ctrlPr>
                              <a:rPr lang="en-US" sz="1800" i="1">
                                <a:latin typeface="Cambria Math"/>
                                <a:ea typeface="Times New Roman" panose="02020603050405020304" pitchFamily="18" charset="0"/>
                              </a:rPr>
                            </m:ctrlPr>
                          </m:mPr>
                          <m:mr>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11</m:t>
                                  </m:r>
                                </m:sub>
                              </m:sSub>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12</m:t>
                                  </m:r>
                                </m:sub>
                              </m:sSub>
                            </m:e>
                            <m:e>
                              <m:r>
                                <a:rPr lang="en-US" sz="1800" i="1">
                                  <a:latin typeface="Cambria Math" panose="02040503050406030204" pitchFamily="18" charset="0"/>
                                  <a:ea typeface="Times New Roman" panose="02020603050405020304" pitchFamily="18" charset="0"/>
                                </a:rPr>
                                <m:t>⋯</m:t>
                              </m:r>
                            </m:e>
                            <m:e>
                              <m:sSub>
                                <m:sSubPr>
                                  <m:ctrlPr>
                                    <a:rPr lang="en-US" sz="1800" i="1" smtClean="0">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1</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22</m:t>
                                  </m:r>
                                </m:sub>
                              </m:sSub>
                            </m:e>
                            <m:e>
                              <m:r>
                                <a:rPr lang="en-US" sz="1800" i="1">
                                  <a:latin typeface="Cambria Math" panose="02040503050406030204" pitchFamily="18" charset="0"/>
                                  <a:ea typeface="Times New Roman" panose="020206030504050203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2</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m:rPr>
                                      <m:sty m:val="p"/>
                                    </m:rPr>
                                    <a:rPr lang="en-US" sz="1800" b="0" i="0" smtClean="0">
                                      <a:latin typeface="Cambria Math"/>
                                      <a:ea typeface="Times New Roman" panose="02020603050405020304" pitchFamily="18" charset="0"/>
                                    </a:rPr>
                                    <m:t>u</m:t>
                                  </m:r>
                                </m:e>
                                <m:sub>
                                  <m:r>
                                    <a:rPr lang="en-US" sz="1800" i="1">
                                      <a:latin typeface="Cambria Math" panose="02040503050406030204" pitchFamily="18" charset="0"/>
                                      <a:ea typeface="Times New Roman" panose="02020603050405020304" pitchFamily="18" charset="0"/>
                                    </a:rPr>
                                    <m:t>3</m:t>
                                  </m:r>
                                  <m:r>
                                    <a:rPr lang="en-US" sz="1800" i="1">
                                      <a:latin typeface="Cambria Math" panose="02040503050406030204" pitchFamily="18" charset="0"/>
                                      <a:ea typeface="Times New Roman" panose="02020603050405020304" pitchFamily="18" charset="0"/>
                                    </a:rPr>
                                    <m:t>𝑛</m:t>
                                  </m:r>
                                </m:sub>
                              </m:sSub>
                            </m:e>
                          </m:mr>
                          <m:mr>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r>
                                <a:rPr lang="en-US" sz="1800" i="1">
                                  <a:latin typeface="Cambria Math" panose="02040503050406030204" pitchFamily="18" charset="0"/>
                                  <a:ea typeface="Times New Roman" panose="02020603050405020304" pitchFamily="18" charset="0"/>
                                </a:rPr>
                                <m:t>⋱</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mr>
                          <m:mr>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Times New Roman" panose="02020603050405020304" pitchFamily="18" charset="0"/>
                                </a:rPr>
                                <m:t>0</m:t>
                              </m:r>
                            </m:e>
                            <m:e>
                              <m:r>
                                <a:rPr lang="en-US" sz="1800" i="1">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1800" i="1">
                                      <a:latin typeface="Cambria Math"/>
                                      <a:ea typeface="Times New Roman" panose="02020603050405020304" pitchFamily="18" charset="0"/>
                                    </a:rPr>
                                  </m:ctrlPr>
                                </m:sSubPr>
                                <m:e>
                                  <m:r>
                                    <a:rPr lang="en-US" sz="1800" b="0" i="1" smtClean="0">
                                      <a:latin typeface="Cambria Math"/>
                                      <a:ea typeface="Times New Roman" panose="02020603050405020304" pitchFamily="18" charset="0"/>
                                    </a:rPr>
                                    <m:t>𝑢</m:t>
                                  </m:r>
                                </m:e>
                                <m:sub>
                                  <m:r>
                                    <a:rPr lang="en-US" sz="1800" i="1">
                                      <a:latin typeface="Cambria Math" panose="02040503050406030204" pitchFamily="18" charset="0"/>
                                      <a:ea typeface="Times New Roman" panose="02020603050405020304" pitchFamily="18" charset="0"/>
                                    </a:rPr>
                                    <m:t>𝑛𝑛</m:t>
                                  </m:r>
                                </m:sub>
                              </m:sSub>
                            </m:e>
                          </m:mr>
                        </m:m>
                      </m:e>
                    </m:d>
                  </m:oMath>
                </a14:m>
                <a:r>
                  <a:rPr lang="en-US" sz="1800" dirty="0">
                    <a:latin typeface="Times New Roman" panose="02020603050405020304" pitchFamily="18" charset="0"/>
                    <a:ea typeface="Times New Roman" panose="02020603050405020304" pitchFamily="18" charset="0"/>
                  </a:rPr>
                  <a:t> </a:t>
                </a:r>
                <a:endParaRPr lang="en-US" sz="1800"/>
              </a:p>
            </p:txBody>
          </p:sp>
        </mc:Choice>
        <mc:Fallback xmlns="">
          <p:sp>
            <p:nvSpPr>
              <p:cNvPr id="7" name="Rectangle 6"/>
              <p:cNvSpPr>
                <a:spLocks noRot="1" noChangeAspect="1" noMove="1" noResize="1" noEditPoints="1" noAdjustHandles="1" noChangeArrowheads="1" noChangeShapeType="1" noTextEdit="1"/>
              </p:cNvSpPr>
              <p:nvPr/>
            </p:nvSpPr>
            <p:spPr>
              <a:xfrm>
                <a:off x="1219198" y="437371"/>
                <a:ext cx="7391402" cy="1424364"/>
              </a:xfrm>
              <a:prstGeom prst="rect">
                <a:avLst/>
              </a:prstGeom>
              <a:blipFill rotWithShape="1">
                <a:blip r:embed="rId4"/>
                <a:stretch>
                  <a:fillRect/>
                </a:stretch>
              </a:blipFill>
            </p:spPr>
            <p:txBody>
              <a:bodyPr/>
              <a:lstStyle/>
              <a:p>
                <a:r>
                  <a:rPr lang="en-US">
                    <a:noFill/>
                  </a:rPr>
                  <a:t> </a:t>
                </a:r>
              </a:p>
            </p:txBody>
          </p:sp>
        </mc:Fallback>
      </mc:AlternateContent>
      <p:cxnSp>
        <p:nvCxnSpPr>
          <p:cNvPr id="9" name="Straight Connector 8"/>
          <p:cNvCxnSpPr/>
          <p:nvPr/>
        </p:nvCxnSpPr>
        <p:spPr>
          <a:xfrm>
            <a:off x="4495800" y="1962150"/>
            <a:ext cx="381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640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arn(inVertical)">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67EA44385C645A61F527470A803C6" ma:contentTypeVersion="7" ma:contentTypeDescription="Create a new document." ma:contentTypeScope="" ma:versionID="5e435e2c888aabec13620977d7455544">
  <xsd:schema xmlns:xsd="http://www.w3.org/2001/XMLSchema" xmlns:xs="http://www.w3.org/2001/XMLSchema" xmlns:p="http://schemas.microsoft.com/office/2006/metadata/properties" xmlns:ns2="c0b09c89-4db7-4272-96b1-7857f8178130" xmlns:ns3="fafca14e-5926-4aba-b21c-859abbd99a94" targetNamespace="http://schemas.microsoft.com/office/2006/metadata/properties" ma:root="true" ma:fieldsID="c6708de422b45e5869731643d45a23b8" ns2:_="" ns3:_="">
    <xsd:import namespace="c0b09c89-4db7-4272-96b1-7857f8178130"/>
    <xsd:import namespace="fafca14e-5926-4aba-b21c-859abbd99a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fca14e-5926-4aba-b21c-859abbd99a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2B29AF-5E61-4D19-BC14-B9D0858C8247}"/>
</file>

<file path=customXml/itemProps2.xml><?xml version="1.0" encoding="utf-8"?>
<ds:datastoreItem xmlns:ds="http://schemas.openxmlformats.org/officeDocument/2006/customXml" ds:itemID="{38AB79E3-1B3E-4510-8F10-3927B6FB6AD5}"/>
</file>

<file path=customXml/itemProps3.xml><?xml version="1.0" encoding="utf-8"?>
<ds:datastoreItem xmlns:ds="http://schemas.openxmlformats.org/officeDocument/2006/customXml" ds:itemID="{AB3E55B0-4E21-4C99-9DAD-AAF01794851D}"/>
</file>

<file path=docProps/app.xml><?xml version="1.0" encoding="utf-8"?>
<Properties xmlns="http://schemas.openxmlformats.org/officeDocument/2006/extended-properties" xmlns:vt="http://schemas.openxmlformats.org/officeDocument/2006/docPropsVTypes">
  <TotalTime>5276</TotalTime>
  <Words>3933</Words>
  <Application>Microsoft Office PowerPoint</Application>
  <PresentationFormat>On-screen Show (16:9)</PresentationFormat>
  <Paragraphs>210</Paragraphs>
  <Slides>30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Symbol</vt:lpstr>
      <vt:lpstr>Calibri</vt:lpstr>
      <vt:lpstr>Oswald</vt:lpstr>
      <vt:lpstr>Times New Roman</vt:lpstr>
      <vt:lpstr>Wingdings</vt:lpstr>
      <vt:lpstr>Cambria Math</vt:lpstr>
      <vt:lpstr>Tinos</vt:lpstr>
      <vt:lpstr>Quintus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181</cp:revision>
  <dcterms:modified xsi:type="dcterms:W3CDTF">2022-01-16T08:58:13Z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